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F9F6B-19F2-4FAC-8436-835A36B723E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4BE1-D084-4D2B-8BB5-E99F5342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EE227 – 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 – 8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Theorems and Properties of Boolean Algebra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Duality</a:t>
            </a:r>
          </a:p>
          <a:p>
            <a:pPr lvl="1"/>
            <a:r>
              <a:rPr lang="en-US" dirty="0" smtClean="0"/>
              <a:t>It states </a:t>
            </a:r>
            <a:r>
              <a:rPr lang="en-US" dirty="0"/>
              <a:t>that every algebraic expression deducible </a:t>
            </a:r>
            <a:r>
              <a:rPr lang="en-US" dirty="0" smtClean="0"/>
              <a:t>from the </a:t>
            </a:r>
            <a:r>
              <a:rPr lang="en-US" dirty="0"/>
              <a:t>postulates of Boolean algebra remains valid if the operators and identity </a:t>
            </a:r>
            <a:r>
              <a:rPr lang="en-US" dirty="0" smtClean="0"/>
              <a:t>elements are interchanged</a:t>
            </a:r>
          </a:p>
          <a:p>
            <a:pPr lvl="1"/>
            <a:r>
              <a:rPr lang="en-US" dirty="0" smtClean="0"/>
              <a:t>If the </a:t>
            </a:r>
            <a:r>
              <a:rPr lang="en-US" dirty="0"/>
              <a:t>dual of an algebraic expression is desired, we simply interchange OR and </a:t>
            </a:r>
            <a:r>
              <a:rPr lang="en-US" dirty="0" err="1" smtClean="0"/>
              <a:t>AND</a:t>
            </a:r>
            <a:r>
              <a:rPr lang="en-US" dirty="0" smtClean="0"/>
              <a:t> operators </a:t>
            </a:r>
            <a:r>
              <a:rPr lang="en-US" dirty="0"/>
              <a:t>and replace 1’s by 0’s and 0’s by </a:t>
            </a:r>
            <a:r>
              <a:rPr lang="en-US" dirty="0" smtClean="0"/>
              <a:t>1’s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0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Theorems and Properties of Boolean Algebra (2/2)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52600"/>
            <a:ext cx="88106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3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 the followings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x + x = x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x . </a:t>
            </a:r>
            <a:r>
              <a:rPr lang="en-US" dirty="0"/>
              <a:t>x</a:t>
            </a:r>
            <a:r>
              <a:rPr lang="en-US" dirty="0" smtClean="0"/>
              <a:t> = x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x + 1 = 1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x . 0 = 0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x + </a:t>
            </a:r>
            <a:r>
              <a:rPr lang="en-US" dirty="0" err="1" smtClean="0"/>
              <a:t>xy</a:t>
            </a:r>
            <a:r>
              <a:rPr lang="en-US" dirty="0" smtClean="0"/>
              <a:t> = x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x(x + y) = x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(x + y)’ = </a:t>
            </a:r>
            <a:r>
              <a:rPr lang="en-US" dirty="0" err="1" smtClean="0"/>
              <a:t>x’y</a:t>
            </a:r>
            <a:r>
              <a:rPr lang="en-US" dirty="0" smtClean="0"/>
              <a:t>’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operator precedence for evaluating Boolean </a:t>
            </a:r>
            <a:r>
              <a:rPr lang="en-US" dirty="0" smtClean="0"/>
              <a:t>expressions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Parentheses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NOT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Boolean </a:t>
            </a:r>
            <a:r>
              <a:rPr lang="en-US" dirty="0"/>
              <a:t>function described by an algebraic expression consists of binary variables, </a:t>
            </a:r>
            <a:r>
              <a:rPr lang="en-US" dirty="0" smtClean="0"/>
              <a:t>the constants </a:t>
            </a:r>
            <a:r>
              <a:rPr lang="en-US" dirty="0"/>
              <a:t>0 and 1, and the logic operation </a:t>
            </a:r>
            <a:r>
              <a:rPr lang="en-US" dirty="0" smtClean="0"/>
              <a:t>symbols</a:t>
            </a:r>
          </a:p>
          <a:p>
            <a:pPr marL="0" indent="0" algn="ctr">
              <a:buNone/>
            </a:pP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= x + </a:t>
            </a:r>
            <a:r>
              <a:rPr lang="en-US" dirty="0" err="1" smtClean="0"/>
              <a:t>y’z</a:t>
            </a:r>
            <a:endParaRPr lang="en-US" dirty="0" smtClean="0"/>
          </a:p>
          <a:p>
            <a:r>
              <a:rPr lang="en-US" dirty="0"/>
              <a:t>A Boolean function can be represented in a truth </a:t>
            </a:r>
            <a:r>
              <a:rPr lang="en-US" dirty="0" smtClean="0"/>
              <a:t>table</a:t>
            </a:r>
          </a:p>
          <a:p>
            <a:r>
              <a:rPr lang="en-US" dirty="0"/>
              <a:t>The number of rows in </a:t>
            </a:r>
            <a:r>
              <a:rPr lang="en-US" dirty="0" smtClean="0"/>
              <a:t>the truth </a:t>
            </a:r>
            <a:r>
              <a:rPr lang="en-US" dirty="0"/>
              <a:t>table is 2</a:t>
            </a:r>
            <a:r>
              <a:rPr lang="en-US" baseline="30000" dirty="0"/>
              <a:t>n</a:t>
            </a:r>
            <a:r>
              <a:rPr lang="en-US" dirty="0"/>
              <a:t>, where n is the number of variables in the </a:t>
            </a:r>
            <a:r>
              <a:rPr lang="en-US" dirty="0" smtClean="0"/>
              <a:t>function</a:t>
            </a:r>
          </a:p>
          <a:p>
            <a:r>
              <a:rPr lang="en-US" dirty="0"/>
              <a:t>A Boolean function can be transformed from an algebraic expression into a </a:t>
            </a:r>
            <a:r>
              <a:rPr lang="en-US" dirty="0" smtClean="0"/>
              <a:t>circuit diagram (also called schematic) </a:t>
            </a:r>
            <a:r>
              <a:rPr lang="en-US" dirty="0"/>
              <a:t>composed of logic gates connected in a particular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x + </a:t>
            </a:r>
            <a:r>
              <a:rPr lang="en-US" dirty="0" err="1"/>
              <a:t>y’z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2286000"/>
            <a:ext cx="23526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933700"/>
            <a:ext cx="55911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3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Construct the truth table and circuit diagram for the following Boolean function</a:t>
            </a:r>
          </a:p>
          <a:p>
            <a:pPr marL="0" indent="0" algn="ctr">
              <a:buNone/>
            </a:pP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 err="1" smtClean="0"/>
              <a:t>x’y’z</a:t>
            </a:r>
            <a:r>
              <a:rPr lang="en-US" dirty="0" smtClean="0"/>
              <a:t> + </a:t>
            </a:r>
            <a:r>
              <a:rPr lang="en-US" dirty="0" err="1" smtClean="0"/>
              <a:t>x’yz</a:t>
            </a:r>
            <a:r>
              <a:rPr lang="en-US" dirty="0" smtClean="0"/>
              <a:t> + </a:t>
            </a:r>
            <a:r>
              <a:rPr lang="en-US" dirty="0" err="1" smtClean="0"/>
              <a:t>xy</a:t>
            </a:r>
            <a:r>
              <a:rPr lang="en-US" dirty="0" smtClean="0"/>
              <a:t>’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5303520" cy="277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52800"/>
            <a:ext cx="33909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15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Manipulation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a Boolean expression is implemented with logic gates, each term requires a </a:t>
            </a:r>
            <a:r>
              <a:rPr lang="en-US" dirty="0" smtClean="0"/>
              <a:t>gate and </a:t>
            </a:r>
            <a:r>
              <a:rPr lang="en-US" dirty="0"/>
              <a:t>each variable within the term designates an input to the </a:t>
            </a:r>
            <a:r>
              <a:rPr lang="en-US" dirty="0" smtClean="0"/>
              <a:t>gate</a:t>
            </a:r>
          </a:p>
          <a:p>
            <a:r>
              <a:rPr lang="en-US" dirty="0"/>
              <a:t>We define a literal </a:t>
            </a:r>
            <a:r>
              <a:rPr lang="en-US" dirty="0" smtClean="0"/>
              <a:t>to be </a:t>
            </a:r>
            <a:r>
              <a:rPr lang="en-US" dirty="0"/>
              <a:t>a single variable within a term</a:t>
            </a:r>
          </a:p>
          <a:p>
            <a:r>
              <a:rPr lang="en-US" dirty="0" smtClean="0"/>
              <a:t>The function F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 err="1"/>
              <a:t>x’y’z</a:t>
            </a:r>
            <a:r>
              <a:rPr lang="en-US" dirty="0"/>
              <a:t> + </a:t>
            </a:r>
            <a:r>
              <a:rPr lang="en-US" dirty="0" err="1"/>
              <a:t>x’yz</a:t>
            </a:r>
            <a:r>
              <a:rPr lang="en-US" dirty="0"/>
              <a:t> + </a:t>
            </a:r>
            <a:r>
              <a:rPr lang="en-US" dirty="0" err="1" smtClean="0"/>
              <a:t>xy</a:t>
            </a:r>
            <a:r>
              <a:rPr lang="en-US" dirty="0" smtClean="0"/>
              <a:t>’ has 3 terms and 8 literals</a:t>
            </a:r>
          </a:p>
          <a:p>
            <a:r>
              <a:rPr lang="en-US" dirty="0"/>
              <a:t>By reducing the number of terms, the number of literals, </a:t>
            </a:r>
            <a:r>
              <a:rPr lang="en-US" dirty="0" smtClean="0"/>
              <a:t>or both </a:t>
            </a:r>
            <a:r>
              <a:rPr lang="en-US" dirty="0"/>
              <a:t>in a Boolean expression, it is often possible to obtain a simpler </a:t>
            </a:r>
            <a:r>
              <a:rPr lang="en-US" dirty="0" smtClean="0"/>
              <a:t>circuit</a:t>
            </a:r>
          </a:p>
          <a:p>
            <a:r>
              <a:rPr lang="en-US" dirty="0"/>
              <a:t>The </a:t>
            </a:r>
            <a:r>
              <a:rPr lang="en-US" dirty="0" smtClean="0"/>
              <a:t>manipulation of </a:t>
            </a:r>
            <a:r>
              <a:rPr lang="en-US" dirty="0"/>
              <a:t>Boolean algebra consists mostly of reducing an expression for the purpose </a:t>
            </a:r>
            <a:r>
              <a:rPr lang="en-US" dirty="0" smtClean="0"/>
              <a:t>of obtaining </a:t>
            </a:r>
            <a:r>
              <a:rPr lang="en-US" dirty="0"/>
              <a:t>a simpler </a:t>
            </a:r>
            <a:r>
              <a:rPr lang="en-US" dirty="0" smtClean="0"/>
              <a:t>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Manipulation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simple manipulation consists of applying basic theorems and relations</a:t>
            </a:r>
            <a:endParaRPr lang="en-US" dirty="0"/>
          </a:p>
          <a:p>
            <a:r>
              <a:rPr lang="en-US" dirty="0" smtClean="0"/>
              <a:t>The function F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 err="1"/>
              <a:t>x’y’z</a:t>
            </a:r>
            <a:r>
              <a:rPr lang="en-US" dirty="0"/>
              <a:t> + </a:t>
            </a:r>
            <a:r>
              <a:rPr lang="en-US" dirty="0" err="1"/>
              <a:t>x’yz</a:t>
            </a:r>
            <a:r>
              <a:rPr lang="en-US" dirty="0"/>
              <a:t> + </a:t>
            </a:r>
            <a:r>
              <a:rPr lang="en-US" dirty="0" err="1" smtClean="0"/>
              <a:t>xy</a:t>
            </a:r>
            <a:r>
              <a:rPr lang="en-US" dirty="0" smtClean="0"/>
              <a:t>’ can be simplified in the following way</a:t>
            </a:r>
          </a:p>
          <a:p>
            <a:pPr marL="400050" lvl="1" indent="0">
              <a:buNone/>
            </a:pPr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err="1"/>
              <a:t>x’y’z</a:t>
            </a:r>
            <a:r>
              <a:rPr lang="en-US" dirty="0"/>
              <a:t> + </a:t>
            </a:r>
            <a:r>
              <a:rPr lang="en-US" dirty="0" err="1"/>
              <a:t>x’yz</a:t>
            </a:r>
            <a:r>
              <a:rPr lang="en-US" dirty="0"/>
              <a:t> + </a:t>
            </a:r>
            <a:r>
              <a:rPr lang="en-US" dirty="0" err="1"/>
              <a:t>xy</a:t>
            </a:r>
            <a:r>
              <a:rPr lang="en-US" dirty="0" smtClean="0"/>
              <a:t>’</a:t>
            </a:r>
          </a:p>
          <a:p>
            <a:pPr marL="400050" lvl="1" indent="0">
              <a:buNone/>
            </a:pP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 err="1" smtClean="0"/>
              <a:t>x’z</a:t>
            </a:r>
            <a:r>
              <a:rPr lang="en-US" dirty="0" smtClean="0"/>
              <a:t>(y’ + y) + </a:t>
            </a:r>
            <a:r>
              <a:rPr lang="en-US" dirty="0" err="1" smtClean="0"/>
              <a:t>xy</a:t>
            </a:r>
            <a:r>
              <a:rPr lang="en-US" dirty="0" smtClean="0"/>
              <a:t>’</a:t>
            </a:r>
          </a:p>
          <a:p>
            <a:pPr marL="400050" lvl="1" indent="0">
              <a:buNone/>
            </a:pP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 err="1" smtClean="0"/>
              <a:t>x’z</a:t>
            </a:r>
            <a:r>
              <a:rPr lang="en-US" dirty="0" smtClean="0"/>
              <a:t>(1) + </a:t>
            </a:r>
            <a:r>
              <a:rPr lang="en-US" dirty="0" err="1" smtClean="0"/>
              <a:t>xy</a:t>
            </a:r>
            <a:r>
              <a:rPr lang="en-US" dirty="0" smtClean="0"/>
              <a:t>’</a:t>
            </a:r>
          </a:p>
          <a:p>
            <a:pPr marL="400050" lvl="1" indent="0">
              <a:buNone/>
            </a:pP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 err="1" smtClean="0"/>
              <a:t>x’z</a:t>
            </a:r>
            <a:r>
              <a:rPr lang="en-US" dirty="0" smtClean="0"/>
              <a:t> + </a:t>
            </a:r>
            <a:r>
              <a:rPr lang="en-US" dirty="0" err="1" smtClean="0"/>
              <a:t>xy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The same function is reduced to two terms. The truth table will be the same and the schematic is now simplified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05200"/>
            <a:ext cx="5486400" cy="131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9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the following Boolean functions to a minimum number of </a:t>
            </a:r>
            <a:r>
              <a:rPr lang="en-US" dirty="0" smtClean="0"/>
              <a:t>literals. Also construct their truth tables and schematics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x(x’ + y)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x + </a:t>
            </a:r>
            <a:r>
              <a:rPr lang="en-US" dirty="0" err="1" smtClean="0"/>
              <a:t>x’y</a:t>
            </a:r>
            <a:endParaRPr lang="en-US" dirty="0" smtClean="0"/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(x + y)(x + y’)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err="1" smtClean="0"/>
              <a:t>xy</a:t>
            </a:r>
            <a:r>
              <a:rPr lang="en-US" dirty="0" smtClean="0"/>
              <a:t> + </a:t>
            </a:r>
            <a:r>
              <a:rPr lang="en-US" dirty="0" err="1" smtClean="0"/>
              <a:t>x’z</a:t>
            </a:r>
            <a:r>
              <a:rPr lang="en-US" dirty="0" smtClean="0"/>
              <a:t> + </a:t>
            </a:r>
            <a:r>
              <a:rPr lang="en-US" dirty="0" err="1" smtClean="0"/>
              <a:t>yz</a:t>
            </a:r>
            <a:endParaRPr lang="en-US" dirty="0" smtClean="0"/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(x + y)(x’ + z)(y + z)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Boolean A</a:t>
            </a:r>
            <a:r>
              <a:rPr lang="en-US" dirty="0" smtClean="0"/>
              <a:t>lgebra</a:t>
            </a:r>
          </a:p>
          <a:p>
            <a:r>
              <a:rPr lang="en-US" dirty="0" smtClean="0"/>
              <a:t>Boolean Functions</a:t>
            </a:r>
          </a:p>
          <a:p>
            <a:r>
              <a:rPr lang="en-US" dirty="0" smtClean="0"/>
              <a:t>Canonical Forms</a:t>
            </a:r>
          </a:p>
          <a:p>
            <a:pPr lvl="1"/>
            <a:r>
              <a:rPr lang="en-US" dirty="0" err="1" smtClean="0"/>
              <a:t>Minterms</a:t>
            </a:r>
            <a:r>
              <a:rPr lang="en-US" dirty="0" smtClean="0"/>
              <a:t> and </a:t>
            </a:r>
            <a:r>
              <a:rPr lang="en-US" dirty="0" err="1" smtClean="0"/>
              <a:t>Maxterms</a:t>
            </a:r>
            <a:endParaRPr lang="en-US" dirty="0" smtClean="0"/>
          </a:p>
          <a:p>
            <a:r>
              <a:rPr lang="en-US" dirty="0" smtClean="0"/>
              <a:t>Standard forms</a:t>
            </a:r>
          </a:p>
          <a:p>
            <a:pPr lvl="1"/>
            <a:r>
              <a:rPr lang="en-US" dirty="0" smtClean="0"/>
              <a:t>Sum of Products (SOP)</a:t>
            </a:r>
          </a:p>
          <a:p>
            <a:pPr lvl="1"/>
            <a:r>
              <a:rPr lang="en-US" dirty="0" smtClean="0"/>
              <a:t>Product of Sums (POS)</a:t>
            </a:r>
          </a:p>
          <a:p>
            <a:r>
              <a:rPr lang="en-US" dirty="0" smtClean="0"/>
              <a:t>Digital </a:t>
            </a:r>
            <a:r>
              <a:rPr lang="en-US" dirty="0"/>
              <a:t>Logic </a:t>
            </a:r>
            <a:r>
              <a:rPr lang="en-US" dirty="0" smtClean="0"/>
              <a:t>Gates</a:t>
            </a:r>
          </a:p>
          <a:p>
            <a:r>
              <a:rPr lang="en-US" dirty="0" smtClean="0"/>
              <a:t>Integrated </a:t>
            </a:r>
            <a:r>
              <a:rPr lang="en-US" dirty="0" smtClean="0"/>
              <a:t>Circuits</a:t>
            </a:r>
          </a:p>
          <a:p>
            <a:r>
              <a:rPr lang="en-US" dirty="0" smtClean="0"/>
              <a:t>Quiz 1 Solution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 of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complement of a function F is F’ and can be obtained by an interchange of 1’s for 0’s and 0’s for 1’s in the value of the function</a:t>
            </a:r>
          </a:p>
          <a:p>
            <a:r>
              <a:rPr lang="en-US" dirty="0"/>
              <a:t>The complement of a function may be derived </a:t>
            </a:r>
            <a:r>
              <a:rPr lang="en-US" dirty="0" smtClean="0"/>
              <a:t>algebraically through </a:t>
            </a:r>
            <a:r>
              <a:rPr lang="en-US" dirty="0" err="1"/>
              <a:t>DeMorgan’s</a:t>
            </a:r>
            <a:r>
              <a:rPr lang="en-US" dirty="0"/>
              <a:t> </a:t>
            </a:r>
            <a:r>
              <a:rPr lang="en-US" dirty="0" smtClean="0"/>
              <a:t>theorems</a:t>
            </a:r>
          </a:p>
          <a:p>
            <a:r>
              <a:rPr lang="en-US" dirty="0" err="1"/>
              <a:t>DeMorgan’s</a:t>
            </a:r>
            <a:r>
              <a:rPr lang="en-US" dirty="0"/>
              <a:t> theorems for any number of variables resemble the two‐variable </a:t>
            </a:r>
            <a:r>
              <a:rPr lang="en-US" dirty="0" smtClean="0"/>
              <a:t>case</a:t>
            </a:r>
          </a:p>
          <a:p>
            <a:pPr marL="0" indent="0">
              <a:buNone/>
            </a:pPr>
            <a:r>
              <a:rPr lang="en-US" dirty="0" smtClean="0"/>
              <a:t>		(A + B + C + … + F)’ = A’B’C’… F’</a:t>
            </a:r>
          </a:p>
          <a:p>
            <a:pPr marL="0" indent="0">
              <a:buNone/>
            </a:pPr>
            <a:r>
              <a:rPr lang="en-US" dirty="0" smtClean="0"/>
              <a:t>		(ABC … </a:t>
            </a:r>
            <a:r>
              <a:rPr lang="en-US" smtClean="0"/>
              <a:t>F)’ </a:t>
            </a:r>
            <a:r>
              <a:rPr lang="en-US" dirty="0" smtClean="0"/>
              <a:t>= A’ + B’ + C’ + … + F’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complement of a </a:t>
            </a:r>
            <a:r>
              <a:rPr lang="en-US" dirty="0" smtClean="0"/>
              <a:t>function is </a:t>
            </a:r>
            <a:r>
              <a:rPr lang="en-US" dirty="0"/>
              <a:t>obtained by interchanging AND </a:t>
            </a:r>
            <a:r>
              <a:rPr lang="en-US" dirty="0" err="1"/>
              <a:t>and</a:t>
            </a:r>
            <a:r>
              <a:rPr lang="en-US" dirty="0"/>
              <a:t> OR operators and complementing </a:t>
            </a:r>
            <a:r>
              <a:rPr lang="en-US" dirty="0" smtClean="0"/>
              <a:t>each literal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8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complements of the following functions by applying </a:t>
            </a:r>
            <a:r>
              <a:rPr lang="en-US" dirty="0" err="1" smtClean="0"/>
              <a:t>Demorgan’s</a:t>
            </a:r>
            <a:r>
              <a:rPr lang="en-US" dirty="0" smtClean="0"/>
              <a:t> laws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x’yz</a:t>
            </a:r>
            <a:r>
              <a:rPr lang="en-US" dirty="0" smtClean="0"/>
              <a:t>’ + </a:t>
            </a:r>
            <a:r>
              <a:rPr lang="en-US" dirty="0" err="1" smtClean="0"/>
              <a:t>x’y’z</a:t>
            </a:r>
            <a:endParaRPr lang="en-US" dirty="0" smtClean="0"/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= x(</a:t>
            </a:r>
            <a:r>
              <a:rPr lang="en-US" dirty="0" err="1" smtClean="0"/>
              <a:t>y’z</a:t>
            </a:r>
            <a:r>
              <a:rPr lang="en-US" dirty="0" smtClean="0"/>
              <a:t>’ + </a:t>
            </a:r>
            <a:r>
              <a:rPr lang="en-US" dirty="0" err="1" smtClean="0"/>
              <a:t>yz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95" y="4122593"/>
            <a:ext cx="67437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98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to Compute the Complement of a Boolean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/>
              <a:t>A simpler procedure for deriving the complement of a function is to take the dual </a:t>
            </a:r>
            <a:r>
              <a:rPr lang="en-US" dirty="0" smtClean="0"/>
              <a:t>of the </a:t>
            </a:r>
            <a:r>
              <a:rPr lang="en-US" dirty="0"/>
              <a:t>function and complement each literal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complements of the following functions by </a:t>
            </a:r>
            <a:r>
              <a:rPr lang="en-US" dirty="0" smtClean="0"/>
              <a:t>using duality</a:t>
            </a:r>
            <a:endParaRPr lang="en-US" dirty="0"/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err="1"/>
              <a:t>x’yz</a:t>
            </a:r>
            <a:r>
              <a:rPr lang="en-US" dirty="0"/>
              <a:t>’ + </a:t>
            </a:r>
            <a:r>
              <a:rPr lang="en-US" dirty="0" err="1"/>
              <a:t>x’y’z</a:t>
            </a:r>
            <a:endParaRPr lang="en-US" dirty="0"/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= x(</a:t>
            </a:r>
            <a:r>
              <a:rPr lang="en-US" dirty="0" err="1"/>
              <a:t>y’z</a:t>
            </a:r>
            <a:r>
              <a:rPr lang="en-US" dirty="0"/>
              <a:t>’ + 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3962400"/>
            <a:ext cx="59245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3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Boolean </a:t>
            </a:r>
            <a:r>
              <a:rPr lang="en-US" dirty="0" smtClean="0"/>
              <a:t>functions expressed </a:t>
            </a:r>
            <a:r>
              <a:rPr lang="en-US" dirty="0"/>
              <a:t>as a sum of </a:t>
            </a:r>
            <a:r>
              <a:rPr lang="en-US" dirty="0" err="1"/>
              <a:t>minterms</a:t>
            </a:r>
            <a:r>
              <a:rPr lang="en-US" dirty="0"/>
              <a:t> or product of </a:t>
            </a:r>
            <a:r>
              <a:rPr lang="en-US" dirty="0" err="1"/>
              <a:t>maxterms</a:t>
            </a:r>
            <a:r>
              <a:rPr lang="en-US" dirty="0"/>
              <a:t> are said to be in canonical </a:t>
            </a:r>
            <a:r>
              <a:rPr lang="en-US" dirty="0" smtClean="0"/>
              <a:t>form</a:t>
            </a:r>
          </a:p>
          <a:p>
            <a:r>
              <a:rPr lang="en-US" dirty="0" err="1" smtClean="0"/>
              <a:t>Minterms</a:t>
            </a:r>
            <a:endParaRPr lang="en-US" dirty="0" smtClean="0"/>
          </a:p>
          <a:p>
            <a:pPr lvl="1"/>
            <a:r>
              <a:rPr lang="en-US" dirty="0" smtClean="0"/>
              <a:t>The AND of N variables such that they equals to 1 is called </a:t>
            </a:r>
            <a:r>
              <a:rPr lang="en-US" dirty="0" err="1" smtClean="0"/>
              <a:t>minterm</a:t>
            </a:r>
            <a:r>
              <a:rPr lang="en-US" dirty="0" smtClean="0"/>
              <a:t> or standard product</a:t>
            </a:r>
          </a:p>
          <a:p>
            <a:pPr lvl="1"/>
            <a:r>
              <a:rPr lang="en-US" dirty="0" smtClean="0"/>
              <a:t>There are 2</a:t>
            </a:r>
            <a:r>
              <a:rPr lang="en-US" baseline="30000" dirty="0" smtClean="0"/>
              <a:t>N</a:t>
            </a:r>
            <a:r>
              <a:rPr lang="en-US" dirty="0" smtClean="0"/>
              <a:t> possible </a:t>
            </a:r>
            <a:r>
              <a:rPr lang="en-US" dirty="0" err="1" smtClean="0"/>
              <a:t>minterms</a:t>
            </a:r>
            <a:r>
              <a:rPr lang="en-US" dirty="0" smtClean="0"/>
              <a:t> with N variables</a:t>
            </a:r>
          </a:p>
          <a:p>
            <a:pPr lvl="1"/>
            <a:r>
              <a:rPr lang="en-US" dirty="0" err="1" smtClean="0"/>
              <a:t>Minterms</a:t>
            </a:r>
            <a:r>
              <a:rPr lang="en-US" dirty="0" smtClean="0"/>
              <a:t> are denoted by lower case m</a:t>
            </a:r>
          </a:p>
          <a:p>
            <a:r>
              <a:rPr lang="en-US" dirty="0" err="1" smtClean="0"/>
              <a:t>Maxterms</a:t>
            </a:r>
            <a:endParaRPr lang="en-US" dirty="0" smtClean="0"/>
          </a:p>
          <a:p>
            <a:pPr lvl="1"/>
            <a:r>
              <a:rPr lang="en-US" dirty="0" smtClean="0"/>
              <a:t>The OR of N variables such that the result is equal to 0 is called </a:t>
            </a:r>
            <a:r>
              <a:rPr lang="en-US" dirty="0" err="1" smtClean="0"/>
              <a:t>maxterm</a:t>
            </a:r>
            <a:r>
              <a:rPr lang="en-US" dirty="0" smtClean="0"/>
              <a:t> or standard sum</a:t>
            </a:r>
          </a:p>
          <a:p>
            <a:pPr lvl="1"/>
            <a:r>
              <a:rPr lang="en-US" dirty="0"/>
              <a:t>There are 2</a:t>
            </a:r>
            <a:r>
              <a:rPr lang="en-US" baseline="30000" dirty="0"/>
              <a:t>N</a:t>
            </a:r>
            <a:r>
              <a:rPr lang="en-US" dirty="0"/>
              <a:t> possible </a:t>
            </a:r>
            <a:r>
              <a:rPr lang="en-US" dirty="0" err="1"/>
              <a:t>minterms</a:t>
            </a:r>
            <a:r>
              <a:rPr lang="en-US" dirty="0"/>
              <a:t> with N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err="1" smtClean="0"/>
              <a:t>Maxterms</a:t>
            </a:r>
            <a:r>
              <a:rPr lang="en-US" dirty="0" smtClean="0"/>
              <a:t> </a:t>
            </a:r>
            <a:r>
              <a:rPr lang="en-US" dirty="0"/>
              <a:t>are denoted by </a:t>
            </a:r>
            <a:r>
              <a:rPr lang="en-US" dirty="0" smtClean="0"/>
              <a:t>upper </a:t>
            </a:r>
            <a:r>
              <a:rPr lang="en-US" dirty="0"/>
              <a:t>case </a:t>
            </a:r>
            <a:r>
              <a:rPr lang="en-US" dirty="0" smtClean="0"/>
              <a:t>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Minterms</a:t>
            </a:r>
            <a:r>
              <a:rPr lang="en-US" dirty="0" smtClean="0"/>
              <a:t> and </a:t>
            </a:r>
            <a:r>
              <a:rPr lang="en-US" dirty="0" err="1" smtClean="0"/>
              <a:t>Maxterms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Each </a:t>
            </a:r>
            <a:r>
              <a:rPr lang="en-US" dirty="0" err="1" smtClean="0"/>
              <a:t>minterm</a:t>
            </a:r>
            <a:r>
              <a:rPr lang="en-US" dirty="0" smtClean="0"/>
              <a:t> </a:t>
            </a:r>
            <a:r>
              <a:rPr lang="en-US" dirty="0"/>
              <a:t>is obtained from an AND term of the n variables, with each variable </a:t>
            </a:r>
            <a:r>
              <a:rPr lang="en-US" dirty="0" smtClean="0"/>
              <a:t>being primed </a:t>
            </a:r>
            <a:r>
              <a:rPr lang="en-US" dirty="0"/>
              <a:t>if the corresponding bit of the binary number is a 0 and unprimed if a </a:t>
            </a:r>
            <a:r>
              <a:rPr lang="en-US" dirty="0" smtClean="0"/>
              <a:t>1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maxterm</a:t>
            </a:r>
            <a:r>
              <a:rPr lang="en-US" dirty="0" smtClean="0"/>
              <a:t> </a:t>
            </a:r>
            <a:r>
              <a:rPr lang="en-US" dirty="0"/>
              <a:t>is obtained from an OR term of the n variables, </a:t>
            </a:r>
            <a:r>
              <a:rPr lang="en-US" dirty="0" smtClean="0"/>
              <a:t>with each </a:t>
            </a:r>
            <a:r>
              <a:rPr lang="en-US" dirty="0"/>
              <a:t>variable being unprimed if the corresponding bit is a 0 and primed if a </a:t>
            </a:r>
            <a:r>
              <a:rPr lang="en-US" dirty="0" smtClean="0"/>
              <a:t>1</a:t>
            </a:r>
          </a:p>
          <a:p>
            <a:r>
              <a:rPr lang="en-US" dirty="0" smtClean="0"/>
              <a:t>The complement of a </a:t>
            </a:r>
            <a:r>
              <a:rPr lang="en-US" dirty="0" err="1" smtClean="0"/>
              <a:t>minterm</a:t>
            </a:r>
            <a:r>
              <a:rPr lang="en-US" dirty="0" smtClean="0"/>
              <a:t> is equal to its corresponding </a:t>
            </a:r>
            <a:r>
              <a:rPr lang="en-US" dirty="0" err="1" smtClean="0"/>
              <a:t>maxterm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5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Minterms</a:t>
            </a:r>
            <a:r>
              <a:rPr lang="en-US" sz="3800" dirty="0" smtClean="0"/>
              <a:t> and </a:t>
            </a:r>
            <a:r>
              <a:rPr lang="en-US" sz="3800" dirty="0" err="1" smtClean="0"/>
              <a:t>Maxterms</a:t>
            </a:r>
            <a:r>
              <a:rPr lang="en-US" sz="3800" dirty="0" smtClean="0"/>
              <a:t> for 3 Variables</a:t>
            </a:r>
            <a:endParaRPr lang="en-US" sz="3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315200" cy="469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14475"/>
            <a:ext cx="7498080" cy="479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2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a Boolean Function in Canonical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function can be represented in canonical form in two ways</a:t>
            </a:r>
          </a:p>
          <a:p>
            <a:pPr lvl="1"/>
            <a:r>
              <a:rPr lang="en-US" dirty="0" smtClean="0"/>
              <a:t>As a sum of </a:t>
            </a:r>
            <a:r>
              <a:rPr lang="en-US" dirty="0" err="1" smtClean="0"/>
              <a:t>minterms</a:t>
            </a:r>
            <a:endParaRPr lang="en-US" dirty="0" smtClean="0"/>
          </a:p>
          <a:p>
            <a:pPr lvl="1"/>
            <a:r>
              <a:rPr lang="en-US" dirty="0" smtClean="0"/>
              <a:t>As a product of </a:t>
            </a:r>
            <a:r>
              <a:rPr lang="en-US" dirty="0" err="1" smtClean="0"/>
              <a:t>maxterms</a:t>
            </a:r>
            <a:endParaRPr lang="en-US" dirty="0"/>
          </a:p>
          <a:p>
            <a:r>
              <a:rPr lang="en-US" dirty="0" smtClean="0"/>
              <a:t>To represent a Boolean function in canonical form all the terms of that function must contain all the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Function in </a:t>
            </a:r>
            <a:r>
              <a:rPr lang="en-US" dirty="0" err="1" smtClean="0"/>
              <a:t>Minterms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the </a:t>
            </a:r>
            <a:r>
              <a:rPr lang="en-US" dirty="0" err="1" smtClean="0"/>
              <a:t>minterms</a:t>
            </a:r>
            <a:r>
              <a:rPr lang="en-US" dirty="0" smtClean="0"/>
              <a:t> mathematically</a:t>
            </a:r>
          </a:p>
          <a:p>
            <a:pPr lvl="1"/>
            <a:r>
              <a:rPr lang="en-US" dirty="0" smtClean="0"/>
              <a:t>Introduce all the variables in each term by applying postulates/theorems of Boolean Algebra</a:t>
            </a:r>
          </a:p>
          <a:p>
            <a:pPr lvl="1"/>
            <a:r>
              <a:rPr lang="en-US" dirty="0" smtClean="0"/>
              <a:t>Then form the </a:t>
            </a:r>
            <a:r>
              <a:rPr lang="en-US" dirty="0" err="1" smtClean="0"/>
              <a:t>minterms</a:t>
            </a:r>
            <a:endParaRPr lang="en-US" dirty="0" smtClean="0"/>
          </a:p>
          <a:p>
            <a:r>
              <a:rPr lang="en-US" dirty="0" smtClean="0"/>
              <a:t>Collect the </a:t>
            </a:r>
            <a:r>
              <a:rPr lang="en-US" dirty="0" err="1" smtClean="0"/>
              <a:t>minterms</a:t>
            </a:r>
            <a:r>
              <a:rPr lang="en-US" dirty="0" smtClean="0"/>
              <a:t> from truth table</a:t>
            </a:r>
          </a:p>
          <a:p>
            <a:pPr lvl="1"/>
            <a:r>
              <a:rPr lang="en-US" dirty="0" smtClean="0"/>
              <a:t>Generate the truth table directly from the given function</a:t>
            </a:r>
          </a:p>
          <a:p>
            <a:pPr lvl="1"/>
            <a:r>
              <a:rPr lang="en-US" dirty="0" smtClean="0"/>
              <a:t>Collect the </a:t>
            </a:r>
            <a:r>
              <a:rPr lang="en-US" dirty="0" err="1" smtClean="0"/>
              <a:t>minterms</a:t>
            </a:r>
            <a:r>
              <a:rPr lang="en-US" dirty="0" smtClean="0"/>
              <a:t> from the truth table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471877"/>
              </p:ext>
            </p:extLst>
          </p:nvPr>
        </p:nvGraphicFramePr>
        <p:xfrm>
          <a:off x="2590800" y="5791200"/>
          <a:ext cx="365379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1739880" imgH="253800" progId="Equation.DSMT4">
                  <p:embed/>
                </p:oleObj>
              </mc:Choice>
              <mc:Fallback>
                <p:oleObj name="Equation" r:id="rId3" imgW="1739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5791200"/>
                        <a:ext cx="365379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8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the function F = A + B’C as a sum of </a:t>
            </a:r>
            <a:r>
              <a:rPr lang="en-US" dirty="0" err="1" smtClean="0"/>
              <a:t>minterms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Definitions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Boolean algebra, like any other deductive mathematical system, may be defined with </a:t>
            </a:r>
            <a:r>
              <a:rPr lang="en-US" dirty="0" smtClean="0"/>
              <a:t>a set </a:t>
            </a:r>
            <a:r>
              <a:rPr lang="en-US" dirty="0"/>
              <a:t>of elements, a set of operators, and a number of unproved </a:t>
            </a:r>
            <a:r>
              <a:rPr lang="en-US" dirty="0" smtClean="0"/>
              <a:t>axioms</a:t>
            </a:r>
          </a:p>
          <a:p>
            <a:r>
              <a:rPr lang="en-US" dirty="0" smtClean="0"/>
              <a:t>Set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set of </a:t>
            </a:r>
            <a:r>
              <a:rPr lang="en-US" dirty="0"/>
              <a:t>elements is any collection of objects, usually having a common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/>
              <a:t>If S is a </a:t>
            </a:r>
            <a:r>
              <a:rPr lang="en-US" dirty="0" smtClean="0"/>
              <a:t>set, and </a:t>
            </a:r>
            <a:r>
              <a:rPr lang="en-US" dirty="0"/>
              <a:t>x and y are certain objects, then the notation </a:t>
            </a:r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/>
              <a:t>S </a:t>
            </a:r>
            <a:r>
              <a:rPr lang="en-US" dirty="0"/>
              <a:t>means that x is a member of </a:t>
            </a:r>
            <a:r>
              <a:rPr lang="en-US" dirty="0" smtClean="0"/>
              <a:t>the set </a:t>
            </a:r>
            <a:r>
              <a:rPr lang="en-US" dirty="0"/>
              <a:t>S and y </a:t>
            </a:r>
            <a:r>
              <a:rPr lang="en-US" dirty="0">
                <a:sym typeface="Symbol"/>
              </a:rPr>
              <a:t></a:t>
            </a:r>
            <a:r>
              <a:rPr lang="en-US" dirty="0" smtClean="0"/>
              <a:t> </a:t>
            </a:r>
            <a:r>
              <a:rPr lang="en-US" dirty="0"/>
              <a:t>S means that y is not an element of </a:t>
            </a:r>
            <a:r>
              <a:rPr lang="en-US" dirty="0" smtClean="0"/>
              <a:t>S</a:t>
            </a:r>
          </a:p>
          <a:p>
            <a:pPr lvl="1"/>
            <a:r>
              <a:rPr lang="en-US" dirty="0"/>
              <a:t>A set with a denumerable </a:t>
            </a:r>
            <a:r>
              <a:rPr lang="en-US" dirty="0" smtClean="0"/>
              <a:t>number of </a:t>
            </a:r>
            <a:r>
              <a:rPr lang="en-US" dirty="0"/>
              <a:t>elements is specified by braces: A = {1, 2, 3, 4}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Function in </a:t>
            </a:r>
            <a:r>
              <a:rPr lang="en-US" dirty="0" err="1" smtClean="0"/>
              <a:t>Maxterms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0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Derive the </a:t>
            </a:r>
            <a:r>
              <a:rPr lang="en-US" dirty="0" err="1" smtClean="0"/>
              <a:t>maxterms</a:t>
            </a:r>
            <a:r>
              <a:rPr lang="en-US" dirty="0" smtClean="0"/>
              <a:t> mathematically</a:t>
            </a:r>
          </a:p>
          <a:p>
            <a:pPr lvl="1"/>
            <a:r>
              <a:rPr lang="en-US" dirty="0" smtClean="0"/>
              <a:t>First convert the function into OR terms</a:t>
            </a:r>
          </a:p>
          <a:p>
            <a:pPr lvl="1"/>
            <a:r>
              <a:rPr lang="en-US" dirty="0" smtClean="0"/>
              <a:t>Introduce all the variables in each term by applying postulates/theorems of Boolean Algebra</a:t>
            </a:r>
          </a:p>
          <a:p>
            <a:pPr lvl="1"/>
            <a:r>
              <a:rPr lang="en-US" dirty="0" smtClean="0"/>
              <a:t>Then form the </a:t>
            </a:r>
            <a:r>
              <a:rPr lang="en-US" dirty="0" err="1" smtClean="0"/>
              <a:t>maxterms</a:t>
            </a:r>
            <a:endParaRPr lang="en-US" dirty="0" smtClean="0"/>
          </a:p>
          <a:p>
            <a:r>
              <a:rPr lang="en-US" dirty="0" smtClean="0"/>
              <a:t>Collect the </a:t>
            </a:r>
            <a:r>
              <a:rPr lang="en-US" dirty="0" err="1" smtClean="0"/>
              <a:t>maxterms</a:t>
            </a:r>
            <a:r>
              <a:rPr lang="en-US" dirty="0" smtClean="0"/>
              <a:t> from truth table</a:t>
            </a:r>
          </a:p>
          <a:p>
            <a:pPr lvl="1"/>
            <a:r>
              <a:rPr lang="en-US" dirty="0" smtClean="0"/>
              <a:t>Generate the truth table directly from the given function</a:t>
            </a:r>
          </a:p>
          <a:p>
            <a:pPr lvl="1"/>
            <a:r>
              <a:rPr lang="en-US" dirty="0" smtClean="0"/>
              <a:t>Collect the </a:t>
            </a:r>
            <a:r>
              <a:rPr lang="en-US" dirty="0" err="1" smtClean="0"/>
              <a:t>maxterms</a:t>
            </a:r>
            <a:r>
              <a:rPr lang="en-US" dirty="0" smtClean="0"/>
              <a:t> from the truth table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972014"/>
              </p:ext>
            </p:extLst>
          </p:nvPr>
        </p:nvGraphicFramePr>
        <p:xfrm>
          <a:off x="2590800" y="5791200"/>
          <a:ext cx="365379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1739880" imgH="253800" progId="Equation.DSMT4">
                  <p:embed/>
                </p:oleObj>
              </mc:Choice>
              <mc:Fallback>
                <p:oleObj name="Equation" r:id="rId3" imgW="1739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5791200"/>
                        <a:ext cx="365379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73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the Boolean function F = </a:t>
            </a:r>
            <a:r>
              <a:rPr lang="en-US" dirty="0" err="1" smtClean="0"/>
              <a:t>xy</a:t>
            </a:r>
            <a:r>
              <a:rPr lang="en-US" dirty="0" smtClean="0"/>
              <a:t> + </a:t>
            </a:r>
            <a:r>
              <a:rPr lang="en-US" dirty="0" err="1" smtClean="0"/>
              <a:t>x’z</a:t>
            </a:r>
            <a:r>
              <a:rPr lang="en-US" dirty="0" smtClean="0"/>
              <a:t> as a product of </a:t>
            </a:r>
            <a:r>
              <a:rPr lang="en-US" dirty="0" err="1" smtClean="0"/>
              <a:t>maxterms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canonical forms are seldom used</a:t>
            </a:r>
          </a:p>
          <a:p>
            <a:r>
              <a:rPr lang="en-US" dirty="0" smtClean="0"/>
              <a:t>The two standard forms to represent Boolean functions are:</a:t>
            </a:r>
          </a:p>
          <a:p>
            <a:pPr lvl="1"/>
            <a:r>
              <a:rPr lang="en-US" dirty="0"/>
              <a:t>Sum of Products (SOP)</a:t>
            </a:r>
            <a:endParaRPr lang="en-US" dirty="0" smtClean="0"/>
          </a:p>
          <a:p>
            <a:pPr lvl="2"/>
            <a:r>
              <a:rPr lang="en-US" dirty="0" smtClean="0"/>
              <a:t>Each term is a sum of 1 or more literals</a:t>
            </a:r>
            <a:endParaRPr lang="en-US" dirty="0"/>
          </a:p>
          <a:p>
            <a:pPr lvl="2"/>
            <a:r>
              <a:rPr lang="en-US" dirty="0" smtClean="0"/>
              <a:t>All the terms are combined with AND</a:t>
            </a:r>
          </a:p>
          <a:p>
            <a:pPr marL="914400" lvl="2" indent="0">
              <a:buNone/>
            </a:pPr>
            <a:r>
              <a:rPr lang="en-US" dirty="0" smtClean="0"/>
              <a:t>		F</a:t>
            </a:r>
            <a:r>
              <a:rPr lang="en-US" baseline="-25000" dirty="0" smtClean="0"/>
              <a:t>1</a:t>
            </a:r>
            <a:r>
              <a:rPr lang="en-US" dirty="0" smtClean="0"/>
              <a:t> = y’ + </a:t>
            </a:r>
            <a:r>
              <a:rPr lang="en-US" dirty="0" err="1" smtClean="0"/>
              <a:t>xy</a:t>
            </a:r>
            <a:r>
              <a:rPr lang="en-US" dirty="0" smtClean="0"/>
              <a:t> + </a:t>
            </a:r>
            <a:r>
              <a:rPr lang="en-US" dirty="0" err="1" smtClean="0"/>
              <a:t>x’yz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of Sums (POS)</a:t>
            </a:r>
            <a:endParaRPr lang="en-US" dirty="0" smtClean="0"/>
          </a:p>
          <a:p>
            <a:pPr lvl="2"/>
            <a:r>
              <a:rPr lang="en-US" dirty="0"/>
              <a:t>Each term is a </a:t>
            </a:r>
            <a:r>
              <a:rPr lang="en-US" dirty="0" smtClean="0"/>
              <a:t>product </a:t>
            </a:r>
            <a:r>
              <a:rPr lang="en-US" dirty="0"/>
              <a:t>of 1 or more literals</a:t>
            </a:r>
          </a:p>
          <a:p>
            <a:pPr lvl="2"/>
            <a:r>
              <a:rPr lang="en-US" dirty="0"/>
              <a:t>All the terms are combined with </a:t>
            </a:r>
            <a:r>
              <a:rPr lang="en-US" dirty="0" smtClean="0"/>
              <a:t>OR</a:t>
            </a:r>
          </a:p>
          <a:p>
            <a:pPr marL="914400" lvl="2" indent="0">
              <a:buNone/>
            </a:pPr>
            <a:r>
              <a:rPr lang="en-US" dirty="0" smtClean="0"/>
              <a:t>		F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x(y’ + z)(x’ + y + z’)</a:t>
            </a:r>
          </a:p>
          <a:p>
            <a:r>
              <a:rPr lang="en-US" dirty="0" smtClean="0"/>
              <a:t>The standard forms always leads to a two level implementation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and 3 Level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Level 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Three level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07" y="2133600"/>
            <a:ext cx="707019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495800"/>
            <a:ext cx="41624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8" y="4419600"/>
            <a:ext cx="318565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1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 Gates (1/2)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447800"/>
            <a:ext cx="61055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4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Digital Logic Gates (2/2)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8" b="13172"/>
          <a:stretch/>
        </p:blipFill>
        <p:spPr bwMode="auto">
          <a:xfrm>
            <a:off x="1485448" y="914400"/>
            <a:ext cx="621075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36638"/>
          </a:xfrm>
        </p:spPr>
        <p:txBody>
          <a:bodyPr/>
          <a:lstStyle/>
          <a:p>
            <a:r>
              <a:rPr lang="en-US" dirty="0"/>
              <a:t>Positive and Negative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binary signal at the inputs and outputs of any gate has one of two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One </a:t>
            </a:r>
            <a:r>
              <a:rPr lang="en-US" dirty="0"/>
              <a:t>signal value represents logic 1 and the other logic </a:t>
            </a:r>
            <a:r>
              <a:rPr lang="en-US" dirty="0" smtClean="0"/>
              <a:t>0</a:t>
            </a:r>
          </a:p>
          <a:p>
            <a:r>
              <a:rPr lang="en-US" dirty="0" smtClean="0"/>
              <a:t>Since two signal </a:t>
            </a:r>
            <a:r>
              <a:rPr lang="en-US" dirty="0"/>
              <a:t>values are assigned to two logic values, there exist two different assignments </a:t>
            </a:r>
            <a:r>
              <a:rPr lang="en-US" dirty="0" smtClean="0"/>
              <a:t>of </a:t>
            </a:r>
            <a:r>
              <a:rPr lang="en-US" dirty="0"/>
              <a:t>signal level to logic </a:t>
            </a:r>
            <a:r>
              <a:rPr lang="en-US" dirty="0" smtClean="0"/>
              <a:t>value</a:t>
            </a:r>
          </a:p>
          <a:p>
            <a:r>
              <a:rPr lang="en-US" dirty="0">
                <a:solidFill>
                  <a:srgbClr val="FF0000"/>
                </a:solidFill>
              </a:rPr>
              <a:t>Choosing the high‐level H to represent logic 1 </a:t>
            </a:r>
            <a:r>
              <a:rPr lang="en-US" dirty="0" smtClean="0">
                <a:solidFill>
                  <a:srgbClr val="FF0000"/>
                </a:solidFill>
              </a:rPr>
              <a:t>defines a </a:t>
            </a:r>
            <a:r>
              <a:rPr lang="en-US" dirty="0">
                <a:solidFill>
                  <a:srgbClr val="FF0000"/>
                </a:solidFill>
              </a:rPr>
              <a:t>positive logic </a:t>
            </a:r>
            <a:r>
              <a:rPr lang="en-US" dirty="0" smtClean="0">
                <a:solidFill>
                  <a:srgbClr val="FF0000"/>
                </a:solidFill>
              </a:rPr>
              <a:t>system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Choosing </a:t>
            </a:r>
            <a:r>
              <a:rPr lang="en-US" dirty="0">
                <a:solidFill>
                  <a:srgbClr val="FF0000"/>
                </a:solidFill>
              </a:rPr>
              <a:t>the low‐level L to represent logic 1 defines a </a:t>
            </a:r>
            <a:r>
              <a:rPr lang="en-US" dirty="0" smtClean="0">
                <a:solidFill>
                  <a:srgbClr val="FF0000"/>
                </a:solidFill>
              </a:rPr>
              <a:t>negative logic </a:t>
            </a:r>
            <a:r>
              <a:rPr lang="en-US" dirty="0">
                <a:solidFill>
                  <a:srgbClr val="FF0000"/>
                </a:solidFill>
              </a:rPr>
              <a:t>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45" y="4781550"/>
            <a:ext cx="57054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0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Circuits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integrated circuit (IC) is fabricated on a die of a silicon semiconductor crystal, </a:t>
            </a:r>
            <a:r>
              <a:rPr lang="en-US" dirty="0" smtClean="0"/>
              <a:t>called a </a:t>
            </a:r>
            <a:r>
              <a:rPr lang="en-US" dirty="0"/>
              <a:t>chip, containing the electronic components for constructing digital </a:t>
            </a:r>
            <a:r>
              <a:rPr lang="en-US" dirty="0" smtClean="0"/>
              <a:t>gates</a:t>
            </a:r>
          </a:p>
          <a:p>
            <a:r>
              <a:rPr lang="en-US" dirty="0"/>
              <a:t>The various gates are interconnected inside the chip to form the </a:t>
            </a:r>
            <a:r>
              <a:rPr lang="en-US" dirty="0" smtClean="0"/>
              <a:t>required circuit</a:t>
            </a:r>
          </a:p>
          <a:p>
            <a:r>
              <a:rPr lang="en-US" dirty="0"/>
              <a:t>The number of pins may range from 3</a:t>
            </a:r>
            <a:r>
              <a:rPr lang="en-US" dirty="0" smtClean="0"/>
              <a:t> on </a:t>
            </a:r>
            <a:r>
              <a:rPr lang="en-US" dirty="0"/>
              <a:t>a small IC package to several thousand on a larger package</a:t>
            </a:r>
          </a:p>
          <a:p>
            <a:r>
              <a:rPr lang="en-US" dirty="0" smtClean="0"/>
              <a:t>Each </a:t>
            </a:r>
            <a:r>
              <a:rPr lang="en-US" dirty="0"/>
              <a:t>IC has a </a:t>
            </a:r>
            <a:r>
              <a:rPr lang="en-US" dirty="0" smtClean="0"/>
              <a:t>numeric designation </a:t>
            </a:r>
            <a:r>
              <a:rPr lang="en-US" dirty="0"/>
              <a:t>printed on the surface of the package for identification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37</a:t>
            </a:fld>
            <a:endParaRPr lang="en-US"/>
          </a:p>
        </p:txBody>
      </p:sp>
      <p:pic>
        <p:nvPicPr>
          <p:cNvPr id="7172" name="Picture 4" descr="Image result for 7404 ic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7878"/>
          <a:stretch/>
        </p:blipFill>
        <p:spPr bwMode="auto">
          <a:xfrm>
            <a:off x="6477000" y="2590800"/>
            <a:ext cx="2286000" cy="20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7404 IC internal struct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3"/>
          <a:stretch/>
        </p:blipFill>
        <p:spPr bwMode="auto">
          <a:xfrm>
            <a:off x="6477000" y="4667313"/>
            <a:ext cx="2396836" cy="158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not gate using transis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990600"/>
            <a:ext cx="15335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4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Integrated Circuits </a:t>
            </a:r>
            <a:r>
              <a:rPr lang="en-US" dirty="0" smtClean="0"/>
              <a:t>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Level of Integration</a:t>
            </a:r>
          </a:p>
          <a:p>
            <a:pPr lvl="1"/>
            <a:r>
              <a:rPr lang="en-US" dirty="0" smtClean="0"/>
              <a:t>Small Scale Integration (SSI)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number of gates is usually fewer than </a:t>
            </a:r>
            <a:r>
              <a:rPr lang="en-US" dirty="0" smtClean="0"/>
              <a:t>10</a:t>
            </a:r>
          </a:p>
          <a:p>
            <a:pPr lvl="2"/>
            <a:r>
              <a:rPr lang="en-US" dirty="0" smtClean="0"/>
              <a:t>AND, OR, XOR </a:t>
            </a:r>
            <a:r>
              <a:rPr lang="en-US" dirty="0" err="1" smtClean="0"/>
              <a:t>etc</a:t>
            </a:r>
            <a:r>
              <a:rPr lang="en-US" dirty="0" smtClean="0"/>
              <a:t> ICs</a:t>
            </a:r>
            <a:endParaRPr lang="en-US" dirty="0"/>
          </a:p>
          <a:p>
            <a:pPr lvl="1"/>
            <a:r>
              <a:rPr lang="en-US" dirty="0" smtClean="0"/>
              <a:t>Medium Scale Integration (MSI)</a:t>
            </a:r>
          </a:p>
          <a:p>
            <a:pPr lvl="2"/>
            <a:r>
              <a:rPr lang="en-US" dirty="0" smtClean="0"/>
              <a:t>Have </a:t>
            </a:r>
            <a:r>
              <a:rPr lang="en-US" dirty="0"/>
              <a:t>a complexity of approximately 10 </a:t>
            </a:r>
            <a:r>
              <a:rPr lang="en-US" dirty="0" smtClean="0"/>
              <a:t>to 1,000 </a:t>
            </a:r>
            <a:r>
              <a:rPr lang="en-US" dirty="0"/>
              <a:t>gates in a single </a:t>
            </a:r>
            <a:r>
              <a:rPr lang="en-US" dirty="0" smtClean="0"/>
              <a:t>package</a:t>
            </a:r>
          </a:p>
          <a:p>
            <a:pPr lvl="2"/>
            <a:r>
              <a:rPr lang="en-US" dirty="0" smtClean="0"/>
              <a:t>Decoders</a:t>
            </a:r>
            <a:r>
              <a:rPr lang="en-US" dirty="0"/>
              <a:t>, adders, and multiplexers</a:t>
            </a:r>
          </a:p>
          <a:p>
            <a:pPr lvl="1"/>
            <a:r>
              <a:rPr lang="en-US" dirty="0" smtClean="0"/>
              <a:t>Large Scale Integration (LSI)</a:t>
            </a:r>
          </a:p>
          <a:p>
            <a:pPr lvl="2"/>
            <a:r>
              <a:rPr lang="en-US" dirty="0" smtClean="0"/>
              <a:t>These devices </a:t>
            </a:r>
            <a:r>
              <a:rPr lang="en-US" dirty="0"/>
              <a:t>contain thousands of gates in a single package.</a:t>
            </a:r>
          </a:p>
          <a:p>
            <a:pPr lvl="2"/>
            <a:r>
              <a:rPr lang="en-US" dirty="0"/>
              <a:t>They include digital systems such as processors, memory chips, and programmable </a:t>
            </a:r>
            <a:r>
              <a:rPr lang="en-US" dirty="0" smtClean="0"/>
              <a:t>logic devices</a:t>
            </a:r>
            <a:endParaRPr lang="en-US" dirty="0"/>
          </a:p>
          <a:p>
            <a:pPr lvl="1"/>
            <a:r>
              <a:rPr lang="en-US" dirty="0" smtClean="0"/>
              <a:t>Very Large Scale Integration (VLSI)</a:t>
            </a:r>
          </a:p>
          <a:p>
            <a:pPr lvl="2"/>
            <a:r>
              <a:rPr lang="en-US" dirty="0" smtClean="0"/>
              <a:t>Contain </a:t>
            </a:r>
            <a:r>
              <a:rPr lang="en-US" dirty="0"/>
              <a:t>millions of gates within </a:t>
            </a:r>
            <a:r>
              <a:rPr lang="en-US" dirty="0" smtClean="0"/>
              <a:t>a single package</a:t>
            </a:r>
          </a:p>
          <a:p>
            <a:pPr lvl="2"/>
            <a:r>
              <a:rPr lang="en-US" dirty="0" smtClean="0"/>
              <a:t>Examples </a:t>
            </a:r>
            <a:r>
              <a:rPr lang="en-US" dirty="0"/>
              <a:t>are large memory arrays and complex microcomputer chips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Circuits </a:t>
            </a:r>
            <a:r>
              <a:rPr lang="en-US" dirty="0" smtClean="0"/>
              <a:t>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Digital Logic </a:t>
            </a:r>
            <a:r>
              <a:rPr lang="en-US" dirty="0" smtClean="0"/>
              <a:t>Families</a:t>
            </a:r>
          </a:p>
          <a:p>
            <a:pPr lvl="1"/>
            <a:r>
              <a:rPr lang="en-US" dirty="0"/>
              <a:t>The circuit </a:t>
            </a:r>
            <a:r>
              <a:rPr lang="en-US" dirty="0" smtClean="0"/>
              <a:t>technology of an IC is </a:t>
            </a:r>
            <a:r>
              <a:rPr lang="en-US" dirty="0"/>
              <a:t>referred to as a digital logic </a:t>
            </a:r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TTL (transistor-transistor logic)</a:t>
            </a:r>
          </a:p>
          <a:p>
            <a:pPr lvl="2"/>
            <a:r>
              <a:rPr lang="en-US" dirty="0" smtClean="0"/>
              <a:t>50 years old and standard method</a:t>
            </a:r>
          </a:p>
          <a:p>
            <a:pPr lvl="1"/>
            <a:r>
              <a:rPr lang="en-US" dirty="0" smtClean="0"/>
              <a:t>ECL (emitter coupled logic)</a:t>
            </a:r>
          </a:p>
          <a:p>
            <a:pPr lvl="2"/>
            <a:r>
              <a:rPr lang="en-US" dirty="0" smtClean="0"/>
              <a:t>For high speed operations</a:t>
            </a:r>
          </a:p>
          <a:p>
            <a:pPr lvl="1"/>
            <a:r>
              <a:rPr lang="en-US" dirty="0" smtClean="0"/>
              <a:t>MOS (metal oxide semiconductor)</a:t>
            </a:r>
          </a:p>
          <a:p>
            <a:pPr lvl="2"/>
            <a:r>
              <a:rPr lang="en-US" dirty="0" smtClean="0"/>
              <a:t>Suitable for </a:t>
            </a:r>
            <a:r>
              <a:rPr lang="en-US" dirty="0"/>
              <a:t>circuits that need high component density</a:t>
            </a:r>
            <a:endParaRPr lang="en-US" dirty="0" smtClean="0"/>
          </a:p>
          <a:p>
            <a:pPr lvl="1"/>
            <a:r>
              <a:rPr lang="en-US" dirty="0" smtClean="0"/>
              <a:t>CMOS (</a:t>
            </a:r>
            <a:r>
              <a:rPr lang="en-US" dirty="0"/>
              <a:t>complementary metal‐oxide </a:t>
            </a:r>
            <a:r>
              <a:rPr lang="en-US" dirty="0" smtClean="0"/>
              <a:t>semiconductor)</a:t>
            </a:r>
          </a:p>
          <a:p>
            <a:pPr lvl="2"/>
            <a:r>
              <a:rPr lang="en-US" dirty="0" smtClean="0"/>
              <a:t>CMOS </a:t>
            </a:r>
            <a:r>
              <a:rPr lang="en-US" dirty="0"/>
              <a:t>is preferable in </a:t>
            </a:r>
            <a:r>
              <a:rPr lang="en-US" dirty="0" smtClean="0"/>
              <a:t>systems requiring </a:t>
            </a:r>
            <a:r>
              <a:rPr lang="en-US" dirty="0"/>
              <a:t>low power consumption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Binary Operator</a:t>
            </a:r>
          </a:p>
          <a:p>
            <a:pPr lvl="1"/>
            <a:r>
              <a:rPr lang="en-US" dirty="0"/>
              <a:t>A binary operator defined on a set S of elements is a </a:t>
            </a:r>
            <a:r>
              <a:rPr lang="en-US" dirty="0" smtClean="0"/>
              <a:t>rule that </a:t>
            </a:r>
            <a:r>
              <a:rPr lang="en-US" dirty="0"/>
              <a:t>assigns, to each pair of elements from S, a unique element from 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an </a:t>
            </a:r>
            <a:r>
              <a:rPr lang="en-US" dirty="0" smtClean="0"/>
              <a:t>example, consider </a:t>
            </a:r>
            <a:r>
              <a:rPr lang="en-US" dirty="0"/>
              <a:t>the relation a *b = 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say that * is a binary operator if it specifies a </a:t>
            </a:r>
            <a:r>
              <a:rPr lang="en-US" dirty="0" smtClean="0"/>
              <a:t>rule for </a:t>
            </a:r>
            <a:r>
              <a:rPr lang="en-US" dirty="0"/>
              <a:t>finding c from the pair (a, b) and also if a, b, c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S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* is not a binary </a:t>
            </a:r>
            <a:r>
              <a:rPr lang="en-US" dirty="0" smtClean="0"/>
              <a:t>operator if </a:t>
            </a:r>
            <a:r>
              <a:rPr lang="en-US" dirty="0"/>
              <a:t>a, b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S, and if c </a:t>
            </a:r>
            <a:r>
              <a:rPr lang="en-US" dirty="0" smtClean="0">
                <a:sym typeface="Symbol"/>
              </a:rPr>
              <a:t></a:t>
            </a:r>
            <a:r>
              <a:rPr lang="en-US" dirty="0" smtClean="0"/>
              <a:t> 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2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Integrated Circuits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Fan‐out </a:t>
            </a:r>
            <a:endParaRPr lang="en-US" dirty="0" smtClean="0"/>
          </a:p>
          <a:p>
            <a:pPr lvl="1" algn="just"/>
            <a:r>
              <a:rPr lang="en-US" dirty="0" smtClean="0"/>
              <a:t>It specifies </a:t>
            </a:r>
            <a:r>
              <a:rPr lang="en-US" dirty="0"/>
              <a:t>the number of standard loads that the output of a typical gate </a:t>
            </a:r>
            <a:r>
              <a:rPr lang="en-US" dirty="0" smtClean="0"/>
              <a:t>can drive </a:t>
            </a:r>
            <a:r>
              <a:rPr lang="en-US" dirty="0"/>
              <a:t>without impairing its normal </a:t>
            </a:r>
            <a:r>
              <a:rPr lang="en-US" dirty="0" smtClean="0"/>
              <a:t>operation</a:t>
            </a:r>
          </a:p>
          <a:p>
            <a:pPr algn="just"/>
            <a:r>
              <a:rPr lang="en-US" dirty="0"/>
              <a:t>Fan‐in </a:t>
            </a:r>
            <a:endParaRPr lang="en-US" dirty="0" smtClean="0"/>
          </a:p>
          <a:p>
            <a:pPr lvl="1" algn="just"/>
            <a:r>
              <a:rPr lang="en-US" dirty="0" smtClean="0"/>
              <a:t>It is </a:t>
            </a:r>
            <a:r>
              <a:rPr lang="en-US" dirty="0"/>
              <a:t>the number of inputs available in a </a:t>
            </a:r>
            <a:r>
              <a:rPr lang="en-US" dirty="0" smtClean="0"/>
              <a:t>gate</a:t>
            </a:r>
            <a:endParaRPr lang="en-US" dirty="0"/>
          </a:p>
          <a:p>
            <a:pPr algn="just"/>
            <a:r>
              <a:rPr lang="en-US" dirty="0"/>
              <a:t>Power dissipation </a:t>
            </a:r>
            <a:endParaRPr lang="en-US" dirty="0" smtClean="0"/>
          </a:p>
          <a:p>
            <a:pPr lvl="1" algn="just"/>
            <a:r>
              <a:rPr lang="en-US" dirty="0" smtClean="0"/>
              <a:t>It is </a:t>
            </a:r>
            <a:r>
              <a:rPr lang="en-US" dirty="0"/>
              <a:t>the power consumed by the gate that must be available from </a:t>
            </a:r>
            <a:r>
              <a:rPr lang="en-US" dirty="0" smtClean="0"/>
              <a:t>the power supply</a:t>
            </a:r>
            <a:endParaRPr lang="en-US" dirty="0"/>
          </a:p>
          <a:p>
            <a:pPr algn="just"/>
            <a:r>
              <a:rPr lang="en-US" dirty="0"/>
              <a:t>Propagation delay </a:t>
            </a:r>
            <a:endParaRPr lang="en-US" dirty="0" smtClean="0"/>
          </a:p>
          <a:p>
            <a:pPr lvl="1" algn="just"/>
            <a:r>
              <a:rPr lang="en-US" dirty="0" smtClean="0"/>
              <a:t>It is </a:t>
            </a:r>
            <a:r>
              <a:rPr lang="en-US" dirty="0"/>
              <a:t>the average transition delay time for a signal to propagate </a:t>
            </a:r>
            <a:r>
              <a:rPr lang="en-US" dirty="0" smtClean="0"/>
              <a:t>from input </a:t>
            </a:r>
            <a:r>
              <a:rPr lang="en-US" dirty="0"/>
              <a:t>to </a:t>
            </a:r>
            <a:r>
              <a:rPr lang="en-US" dirty="0" smtClean="0"/>
              <a:t>output</a:t>
            </a:r>
          </a:p>
          <a:p>
            <a:pPr algn="just"/>
            <a:r>
              <a:rPr lang="en-US" dirty="0"/>
              <a:t>Noise margin </a:t>
            </a:r>
            <a:endParaRPr lang="en-US" dirty="0" smtClean="0"/>
          </a:p>
          <a:p>
            <a:pPr lvl="1" algn="just"/>
            <a:r>
              <a:rPr lang="en-US" dirty="0" smtClean="0"/>
              <a:t>It is </a:t>
            </a:r>
            <a:r>
              <a:rPr lang="en-US" dirty="0"/>
              <a:t>the maximum external noise voltage added to an input signal </a:t>
            </a:r>
            <a:r>
              <a:rPr lang="en-US" dirty="0" smtClean="0"/>
              <a:t>that does </a:t>
            </a:r>
            <a:r>
              <a:rPr lang="en-US" dirty="0"/>
              <a:t>not cause an undesirable change in the circuit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1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1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 (Paper 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u="sng" dirty="0" smtClean="0"/>
              <a:t>Question Number 1</a:t>
            </a:r>
            <a:r>
              <a:rPr lang="en-US" sz="2700" b="1" i="1" dirty="0" smtClean="0"/>
              <a:t> 				  </a:t>
            </a:r>
            <a:r>
              <a:rPr lang="en-US" sz="2700" b="1" dirty="0" smtClean="0"/>
              <a:t>[8 Marks]</a:t>
            </a:r>
          </a:p>
          <a:p>
            <a:pPr marL="0" indent="0">
              <a:buNone/>
            </a:pPr>
            <a:r>
              <a:rPr lang="en-US" sz="2700" dirty="0" smtClean="0"/>
              <a:t>Convert (124.43)</a:t>
            </a:r>
            <a:r>
              <a:rPr lang="en-US" sz="2700" baseline="-25000" dirty="0" smtClean="0"/>
              <a:t>5</a:t>
            </a:r>
            <a:r>
              <a:rPr lang="en-US" sz="2700" dirty="0" smtClean="0"/>
              <a:t> to its binary equivalent</a:t>
            </a:r>
          </a:p>
          <a:p>
            <a:pPr marL="0" indent="0">
              <a:buNone/>
            </a:pPr>
            <a:endParaRPr lang="en-US" sz="27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048000"/>
            <a:ext cx="70961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09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 (Paper 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/>
              <a:t>Question </a:t>
            </a:r>
            <a:r>
              <a:rPr lang="en-US" sz="1800" b="1" u="sng" dirty="0" smtClean="0"/>
              <a:t>Number 2 </a:t>
            </a:r>
            <a:r>
              <a:rPr lang="en-US" sz="1800" b="1" dirty="0" smtClean="0"/>
              <a:t>	    [</a:t>
            </a:r>
            <a:r>
              <a:rPr lang="en-US" sz="1800" b="1" dirty="0"/>
              <a:t>1 + 5 + 1 + 3 + 2 = 12 Marks]</a:t>
            </a:r>
            <a:endParaRPr lang="en-US" sz="1800" b="1" u="sng" dirty="0" smtClean="0"/>
          </a:p>
          <a:p>
            <a:pPr marL="0" indent="0">
              <a:buNone/>
            </a:pPr>
            <a:r>
              <a:rPr lang="en-US" sz="1800" dirty="0"/>
              <a:t>Two decimal numbers are given as A = 387 and B = 189.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/>
              <a:t>Write their equivalent BCD codes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/>
              <a:t>Add both these numbers by using BCD codes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/>
              <a:t>Convert A and B in base 6.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/>
              <a:t>Add them in base 6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/>
              <a:t>And prove that the answer is same as in decimal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1371600"/>
            <a:ext cx="2305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14800"/>
            <a:ext cx="62579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2590800"/>
            <a:ext cx="25050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0"/>
            <a:ext cx="2743200" cy="187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66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 (Paper 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Question </a:t>
            </a:r>
            <a:r>
              <a:rPr lang="en-US" sz="2400" b="1" u="sng" dirty="0"/>
              <a:t>Number </a:t>
            </a:r>
            <a:r>
              <a:rPr lang="en-US" sz="2400" b="1" u="sng" dirty="0" smtClean="0"/>
              <a:t>1</a:t>
            </a:r>
            <a:r>
              <a:rPr lang="en-US" sz="2400" b="1" dirty="0" smtClean="0"/>
              <a:t>			         [</a:t>
            </a:r>
            <a:r>
              <a:rPr lang="en-US" sz="2400" b="1" dirty="0"/>
              <a:t>2 + 8 + 2 = 12 Marks]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/>
              <a:t>Let A = 24, B = –12 and C = 38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000" dirty="0"/>
              <a:t>Represent them in 2’s complement form in binary by using 8 bits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000" dirty="0"/>
              <a:t>Calculate A – B – C by using 2’s complement method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000" dirty="0"/>
              <a:t>And verify that your answer is correct</a:t>
            </a:r>
            <a:r>
              <a:rPr lang="en-US" sz="2000" dirty="0" smtClean="0"/>
              <a:t>.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35718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1400"/>
            <a:ext cx="34385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34194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22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 (Paper 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/>
              <a:t>Question </a:t>
            </a:r>
            <a:r>
              <a:rPr lang="en-US" sz="1800" b="1" u="sng" dirty="0" smtClean="0"/>
              <a:t>Number 2</a:t>
            </a:r>
            <a:r>
              <a:rPr lang="en-US" sz="1800" b="1" dirty="0" smtClean="0"/>
              <a:t> 				     [4 x 2 = 8 Marks]</a:t>
            </a:r>
          </a:p>
          <a:p>
            <a:pPr marL="0" indent="0">
              <a:buNone/>
            </a:pPr>
            <a:r>
              <a:rPr lang="en-US" sz="1800" dirty="0"/>
              <a:t>The state of a 12‐bit register is 100010010111. What is its content if it represents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/>
              <a:t>Three decimal digits in BCD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/>
              <a:t>Three decimal digits in the excess‐3 code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/>
              <a:t>Three decimal digits in the 6,3,1,1 code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/>
              <a:t>A binary number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257550"/>
            <a:ext cx="34099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9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Postulates </a:t>
            </a:r>
            <a:r>
              <a:rPr lang="en-US" sz="3600" dirty="0"/>
              <a:t>of a </a:t>
            </a:r>
            <a:r>
              <a:rPr lang="en-US" sz="3600" dirty="0" smtClean="0"/>
              <a:t>Mathematical </a:t>
            </a:r>
            <a:r>
              <a:rPr lang="en-US" sz="3600" dirty="0"/>
              <a:t>S</a:t>
            </a:r>
            <a:r>
              <a:rPr lang="en-US" sz="3600" dirty="0" smtClean="0"/>
              <a:t>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Closure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set is said to be closed if the result obtained after applying a binary operator belongs to the same set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Associative Law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(x * y) * z = x * (y * z) for all x, y, z, </a:t>
            </a:r>
            <a:r>
              <a:rPr lang="pl-PL" dirty="0" smtClean="0">
                <a:sym typeface="Symbol"/>
              </a:rPr>
              <a:t></a:t>
            </a:r>
            <a:r>
              <a:rPr lang="pl-PL" dirty="0" smtClean="0"/>
              <a:t> </a:t>
            </a:r>
            <a:r>
              <a:rPr lang="pl-PL" dirty="0"/>
              <a:t>S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Commutative Law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(x * y</a:t>
            </a:r>
            <a:r>
              <a:rPr lang="pl-PL" dirty="0" smtClean="0"/>
              <a:t>) </a:t>
            </a:r>
            <a:r>
              <a:rPr lang="pl-PL" dirty="0"/>
              <a:t>= </a:t>
            </a:r>
            <a:r>
              <a:rPr lang="en-US" dirty="0" smtClean="0"/>
              <a:t>(y * x)</a:t>
            </a:r>
            <a:r>
              <a:rPr lang="pl-PL" dirty="0" smtClean="0"/>
              <a:t> </a:t>
            </a:r>
            <a:r>
              <a:rPr lang="pl-PL" dirty="0"/>
              <a:t>for all x, y</a:t>
            </a:r>
            <a:r>
              <a:rPr lang="pl-PL" dirty="0" smtClean="0"/>
              <a:t>, </a:t>
            </a:r>
            <a:r>
              <a:rPr lang="pl-PL" dirty="0">
                <a:sym typeface="Symbol"/>
              </a:rPr>
              <a:t></a:t>
            </a:r>
            <a:r>
              <a:rPr lang="pl-PL" dirty="0"/>
              <a:t> </a:t>
            </a:r>
            <a:r>
              <a:rPr lang="pl-PL" dirty="0" smtClean="0"/>
              <a:t>S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Identity Element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e * x = x * e = x for every x </a:t>
            </a:r>
            <a:r>
              <a:rPr lang="pt-BR" dirty="0" smtClean="0">
                <a:sym typeface="Symbol"/>
              </a:rPr>
              <a:t></a:t>
            </a:r>
            <a:r>
              <a:rPr lang="pt-BR" dirty="0" smtClean="0"/>
              <a:t> </a:t>
            </a:r>
            <a:r>
              <a:rPr lang="pt-BR" dirty="0"/>
              <a:t>S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Inverse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x * y = </a:t>
            </a:r>
            <a:r>
              <a:rPr lang="en-US" dirty="0" smtClean="0"/>
              <a:t>e (y is inverse and e is identity element)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Distributive Law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x * (y </a:t>
            </a:r>
            <a:r>
              <a:rPr lang="en-US" dirty="0" smtClean="0"/>
              <a:t>. </a:t>
            </a:r>
            <a:r>
              <a:rPr lang="en-US" dirty="0"/>
              <a:t>z) = (x * y) </a:t>
            </a:r>
            <a:r>
              <a:rPr lang="en-US" dirty="0" smtClean="0"/>
              <a:t>. </a:t>
            </a:r>
            <a:r>
              <a:rPr lang="en-US" dirty="0"/>
              <a:t>(x * z)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Axiomatic Definition of Boolean Algebra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1854, George Boole developed an algebraic system now called Boolean </a:t>
            </a:r>
            <a:r>
              <a:rPr lang="en-US" dirty="0" smtClean="0"/>
              <a:t>algebra</a:t>
            </a:r>
          </a:p>
          <a:p>
            <a:r>
              <a:rPr lang="en-US" dirty="0" smtClean="0"/>
              <a:t>In 1938</a:t>
            </a:r>
            <a:r>
              <a:rPr lang="en-US" dirty="0"/>
              <a:t>, Claude E. Shannon introduced a two‐valued Boolean algebra called </a:t>
            </a:r>
            <a:r>
              <a:rPr lang="en-US" dirty="0" smtClean="0"/>
              <a:t>switching algebra </a:t>
            </a:r>
            <a:r>
              <a:rPr lang="en-US" dirty="0"/>
              <a:t>that represented the properties of </a:t>
            </a:r>
            <a:r>
              <a:rPr lang="en-US" dirty="0" err="1"/>
              <a:t>bistable</a:t>
            </a:r>
            <a:r>
              <a:rPr lang="en-US" dirty="0"/>
              <a:t> electrical switching </a:t>
            </a:r>
            <a:r>
              <a:rPr lang="en-US" dirty="0" smtClean="0"/>
              <a:t>circuits</a:t>
            </a:r>
          </a:p>
          <a:p>
            <a:r>
              <a:rPr lang="en-US" dirty="0" smtClean="0"/>
              <a:t>We will discuss the two valued Boolean algebra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Axiomatic Definition of Boolean Algebra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Boolean algebra is an algebraic structure defined by a set of elements, B, </a:t>
            </a:r>
            <a:r>
              <a:rPr lang="en-US" dirty="0" smtClean="0"/>
              <a:t>together with </a:t>
            </a:r>
            <a:r>
              <a:rPr lang="en-US" dirty="0"/>
              <a:t>two binary operators, + and </a:t>
            </a:r>
            <a:r>
              <a:rPr lang="en-US" dirty="0" smtClean="0"/>
              <a:t>. </a:t>
            </a:r>
            <a:r>
              <a:rPr lang="en-US" dirty="0"/>
              <a:t>, provided that the following (Huntington) </a:t>
            </a:r>
            <a:r>
              <a:rPr lang="en-US" dirty="0" smtClean="0"/>
              <a:t>postulates are satisfied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structure is closed with respect to + and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elements 0 and 1 are identity elements w.r.t + and . Respectively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structure is commutative w.r.t + and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operator . is distributive over + and the operator + is distributive over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every x</a:t>
            </a:r>
            <a:r>
              <a:rPr lang="en-US" dirty="0">
                <a:sym typeface="Symbol"/>
              </a:rPr>
              <a:t> </a:t>
            </a:r>
            <a:r>
              <a:rPr lang="en-US" dirty="0"/>
              <a:t> B</a:t>
            </a:r>
            <a:r>
              <a:rPr lang="en-US" dirty="0" smtClean="0"/>
              <a:t> there exists x’</a:t>
            </a:r>
            <a:r>
              <a:rPr lang="en-US" dirty="0">
                <a:sym typeface="Symbol"/>
              </a:rPr>
              <a:t> </a:t>
            </a:r>
            <a:r>
              <a:rPr lang="en-US" dirty="0"/>
              <a:t> B</a:t>
            </a:r>
            <a:r>
              <a:rPr lang="en-US" dirty="0" smtClean="0"/>
              <a:t> such that x + x’ = 1 and </a:t>
            </a:r>
            <a:r>
              <a:rPr lang="en-US" dirty="0" err="1" smtClean="0"/>
              <a:t>x.x</a:t>
            </a:r>
            <a:r>
              <a:rPr lang="en-US" dirty="0" smtClean="0"/>
              <a:t>’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There exist at least two elements x, y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B such that </a:t>
            </a:r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≠</a:t>
            </a:r>
            <a:r>
              <a:rPr lang="en-US" dirty="0" smtClean="0"/>
              <a:t> 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8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Valued 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/>
          </a:bodyPr>
          <a:lstStyle/>
          <a:p>
            <a:r>
              <a:rPr lang="en-US" dirty="0"/>
              <a:t>A two‐valued Boolean algebra is defined on a set of two elements, B = {0, 1}, with </a:t>
            </a:r>
            <a:r>
              <a:rPr lang="en-US" dirty="0" smtClean="0"/>
              <a:t>rules for </a:t>
            </a:r>
            <a:r>
              <a:rPr lang="en-US" dirty="0"/>
              <a:t>the two binary operators + and </a:t>
            </a:r>
            <a:r>
              <a:rPr lang="en-US" dirty="0" smtClean="0"/>
              <a:t>. and complement as </a:t>
            </a:r>
            <a:r>
              <a:rPr lang="en-US" dirty="0"/>
              <a:t>shown in the following operator </a:t>
            </a:r>
            <a:r>
              <a:rPr lang="en-US" dirty="0" smtClean="0"/>
              <a:t>tables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These rules are exactly the same as the AND, OR, and NOT operations, respectively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6959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0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Show </a:t>
            </a:r>
            <a:r>
              <a:rPr lang="en-US" dirty="0"/>
              <a:t>that the Huntington postulates are valid for </a:t>
            </a:r>
            <a:r>
              <a:rPr lang="en-US" dirty="0" smtClean="0"/>
              <a:t>the set </a:t>
            </a:r>
            <a:r>
              <a:rPr lang="en-US" dirty="0"/>
              <a:t>B = {0, 1} and the two binary operators + </a:t>
            </a:r>
            <a:r>
              <a:rPr lang="en-US" dirty="0" smtClean="0"/>
              <a:t>and .</a:t>
            </a:r>
          </a:p>
          <a:p>
            <a:endParaRPr lang="en-US" dirty="0" smtClean="0"/>
          </a:p>
          <a:p>
            <a:r>
              <a:rPr lang="en-US" sz="2800" dirty="0" smtClean="0"/>
              <a:t>Huntington postulates 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The structure is closed with respect to + and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The elements 0 and 1 are identity elements w.r.t + and . Respectively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The structure is commutative w.r.t + and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The operator . is distributive over + and the operator + is distributive over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For every x</a:t>
            </a:r>
            <a:r>
              <a:rPr lang="en-US" sz="2400" dirty="0">
                <a:sym typeface="Symbol"/>
              </a:rPr>
              <a:t> </a:t>
            </a:r>
            <a:r>
              <a:rPr lang="en-US" sz="2400" dirty="0"/>
              <a:t> B there exists x’</a:t>
            </a:r>
            <a:r>
              <a:rPr lang="en-US" sz="2400" dirty="0">
                <a:sym typeface="Symbol"/>
              </a:rPr>
              <a:t> </a:t>
            </a:r>
            <a:r>
              <a:rPr lang="en-US" sz="2400" dirty="0"/>
              <a:t> B such that x + x’ = 1 and </a:t>
            </a:r>
            <a:r>
              <a:rPr lang="en-US" sz="2400" dirty="0" err="1"/>
              <a:t>x.x</a:t>
            </a:r>
            <a:r>
              <a:rPr lang="en-US" sz="2400" dirty="0"/>
              <a:t>’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There exist at least two elements x, y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B such that x </a:t>
            </a:r>
            <a:r>
              <a:rPr lang="en-US" sz="2400" dirty="0">
                <a:sym typeface="Symbol"/>
              </a:rPr>
              <a:t>≠</a:t>
            </a:r>
            <a:r>
              <a:rPr lang="en-US" sz="2400" dirty="0"/>
              <a:t> 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2723</Words>
  <Application>Microsoft Office PowerPoint</Application>
  <PresentationFormat>On-screen Show (4:3)</PresentationFormat>
  <Paragraphs>397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Equation</vt:lpstr>
      <vt:lpstr>EE227 – Digital Logic Design</vt:lpstr>
      <vt:lpstr>Outline</vt:lpstr>
      <vt:lpstr>Basic Definitions (1/2)</vt:lpstr>
      <vt:lpstr>Basic Definitions (2/2)</vt:lpstr>
      <vt:lpstr>The Postulates of a Mathematical System</vt:lpstr>
      <vt:lpstr>Axiomatic Definition of Boolean Algebra (1/2)</vt:lpstr>
      <vt:lpstr>Axiomatic Definition of Boolean Algebra (2/2)</vt:lpstr>
      <vt:lpstr>Two Valued Boolean Algebra</vt:lpstr>
      <vt:lpstr>Practice Problem 1</vt:lpstr>
      <vt:lpstr>Basic Theorems and Properties of Boolean Algebra (1/2)</vt:lpstr>
      <vt:lpstr>Basic Theorems and Properties of Boolean Algebra (2/2)</vt:lpstr>
      <vt:lpstr>Practice Problem 2</vt:lpstr>
      <vt:lpstr>Operator Precedence</vt:lpstr>
      <vt:lpstr>Boolean Functions (1/2)</vt:lpstr>
      <vt:lpstr>Boolean Functions (2/2)</vt:lpstr>
      <vt:lpstr>Practice Problem 3</vt:lpstr>
      <vt:lpstr>Algebraic Manipulation (1/2)</vt:lpstr>
      <vt:lpstr>Algebraic Manipulation (2/2)</vt:lpstr>
      <vt:lpstr>Practice Problem 4</vt:lpstr>
      <vt:lpstr>Complement of a Function</vt:lpstr>
      <vt:lpstr>Practice Problem 5</vt:lpstr>
      <vt:lpstr>Another Way to Compute the Complement of a Boolean Function</vt:lpstr>
      <vt:lpstr>Practice Problem 6</vt:lpstr>
      <vt:lpstr>Canonical Form</vt:lpstr>
      <vt:lpstr>Calculating Minterms and Maxterms</vt:lpstr>
      <vt:lpstr>Minterms and Maxterms for 3 Variables</vt:lpstr>
      <vt:lpstr>Representing a Boolean Function in Canonical Form</vt:lpstr>
      <vt:lpstr>Boolean Function in Minterms</vt:lpstr>
      <vt:lpstr>Practice Problem 7</vt:lpstr>
      <vt:lpstr>Boolean Function in Maxterms</vt:lpstr>
      <vt:lpstr>Practice Problem 8</vt:lpstr>
      <vt:lpstr>Standard Forms</vt:lpstr>
      <vt:lpstr>2 and 3 Level Implementation</vt:lpstr>
      <vt:lpstr>Digital Logic Gates (1/2)</vt:lpstr>
      <vt:lpstr>Digital Logic Gates (2/2)</vt:lpstr>
      <vt:lpstr>Positive and Negative Logic</vt:lpstr>
      <vt:lpstr>Integrated Circuits (1/4)</vt:lpstr>
      <vt:lpstr>Integrated Circuits (2/4)</vt:lpstr>
      <vt:lpstr>Integrated Circuits (3/4)</vt:lpstr>
      <vt:lpstr>Integrated Circuits (4/4)</vt:lpstr>
      <vt:lpstr>Quiz 1</vt:lpstr>
      <vt:lpstr>Quiz 1 (Paper A)</vt:lpstr>
      <vt:lpstr>Quiz 1 (Paper A)</vt:lpstr>
      <vt:lpstr>Quiz 1 (Paper B)</vt:lpstr>
      <vt:lpstr>Quiz 1 (Paper B)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EE227 – Digital Logic Design</dc:title>
  <dc:creator>sAjid</dc:creator>
  <cp:lastModifiedBy>sAjid</cp:lastModifiedBy>
  <cp:revision>124</cp:revision>
  <dcterms:created xsi:type="dcterms:W3CDTF">2018-01-21T13:37:44Z</dcterms:created>
  <dcterms:modified xsi:type="dcterms:W3CDTF">2018-02-12T10:55:33Z</dcterms:modified>
</cp:coreProperties>
</file>