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59" r:id="rId11"/>
    <p:sldId id="258" r:id="rId12"/>
    <p:sldId id="260" r:id="rId13"/>
    <p:sldId id="261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8" r:id="rId27"/>
    <p:sldId id="279" r:id="rId28"/>
    <p:sldId id="275" r:id="rId29"/>
    <p:sldId id="276" r:id="rId30"/>
    <p:sldId id="277" r:id="rId31"/>
    <p:sldId id="264" r:id="rId32"/>
    <p:sldId id="280" r:id="rId33"/>
    <p:sldId id="281" r:id="rId34"/>
    <p:sldId id="282" r:id="rId35"/>
    <p:sldId id="283" r:id="rId36"/>
    <p:sldId id="284" r:id="rId37"/>
    <p:sldId id="285" r:id="rId38"/>
    <p:sldId id="288" r:id="rId39"/>
    <p:sldId id="28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F9F6B-19F2-4FAC-8436-835A36B723E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C4BE1-D084-4D2B-8BB5-E99F53429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7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6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77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1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4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8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402E-3189-41C4-BB36-EE6F934C6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qbal.sajid@nu.edu.p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EE227 – Digital Logic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 – 3 </a:t>
            </a:r>
          </a:p>
        </p:txBody>
      </p:sp>
    </p:spTree>
    <p:extLst>
      <p:ext uri="{BB962C8B-B14F-4D97-AF65-F5344CB8AC3E}">
        <p14:creationId xmlns:p14="http://schemas.microsoft.com/office/powerpoint/2010/main" val="304826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our daily life we have to process the following types of data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Formulas and Equation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Video</a:t>
            </a:r>
          </a:p>
          <a:p>
            <a:r>
              <a:rPr lang="en-US" dirty="0"/>
              <a:t>All above can be divided in two categories</a:t>
            </a:r>
          </a:p>
          <a:p>
            <a:pPr lvl="1"/>
            <a:r>
              <a:rPr lang="en-US" dirty="0"/>
              <a:t>Analog</a:t>
            </a:r>
          </a:p>
          <a:p>
            <a:pPr lvl="1"/>
            <a:r>
              <a:rPr lang="en-US" dirty="0"/>
              <a:t>Digital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Continuous in nature</a:t>
            </a:r>
          </a:p>
          <a:p>
            <a:pPr lvl="1"/>
            <a:r>
              <a:rPr lang="en-US" dirty="0"/>
              <a:t>Intensity of light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Velocity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6" b="59192"/>
          <a:stretch/>
        </p:blipFill>
        <p:spPr>
          <a:xfrm>
            <a:off x="1219200" y="3636818"/>
            <a:ext cx="6366811" cy="2687782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9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Quantities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set of values</a:t>
            </a:r>
          </a:p>
          <a:p>
            <a:r>
              <a:rPr lang="en-US" dirty="0"/>
              <a:t>Can be obtained by sampling of analog signals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796" y="3504262"/>
            <a:ext cx="4099803" cy="224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76600"/>
            <a:ext cx="4687009" cy="24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using Digital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Efficient Processing &amp; Data Storage</a:t>
            </a:r>
          </a:p>
          <a:p>
            <a:r>
              <a:rPr lang="en-GB" altLang="en-US" dirty="0"/>
              <a:t>Efficient &amp; Reliable Transmission</a:t>
            </a:r>
          </a:p>
          <a:p>
            <a:r>
              <a:rPr lang="en-GB" altLang="en-US" dirty="0"/>
              <a:t>Detection and Correction of Errors</a:t>
            </a:r>
          </a:p>
          <a:p>
            <a:r>
              <a:rPr lang="en-GB" altLang="en-US" dirty="0"/>
              <a:t>Precise &amp; Accurate Reproduction</a:t>
            </a:r>
          </a:p>
          <a:p>
            <a:r>
              <a:rPr lang="en-GB" altLang="en-US" dirty="0"/>
              <a:t>Easy Design and Implementation</a:t>
            </a:r>
          </a:p>
          <a:p>
            <a:r>
              <a:rPr lang="en-GB" altLang="en-US" dirty="0"/>
              <a:t>Occupy minimum space</a:t>
            </a:r>
          </a:p>
          <a:p>
            <a:r>
              <a:rPr lang="en-GB" altLang="en-US" dirty="0"/>
              <a:t>Digital Systems are programmable</a:t>
            </a:r>
          </a:p>
          <a:p>
            <a:r>
              <a:rPr lang="en-GB" altLang="en-US" dirty="0"/>
              <a:t>Overall cost of system is less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35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Digital Logic Design 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digital system is an interconnection of digital modules</a:t>
            </a:r>
          </a:p>
          <a:p>
            <a:r>
              <a:rPr lang="en-US" b="1" dirty="0"/>
              <a:t>To understand the operation of each digital module, it is necessary to have a basic knowledge of digital circuits and their logical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8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Four basic data representation techniques</a:t>
            </a:r>
          </a:p>
          <a:p>
            <a:pPr lvl="1"/>
            <a:r>
              <a:rPr lang="en-US" dirty="0"/>
              <a:t>Binary (base 2)</a:t>
            </a:r>
          </a:p>
          <a:p>
            <a:pPr lvl="1"/>
            <a:r>
              <a:rPr lang="en-US" dirty="0"/>
              <a:t>Octal (base 8)</a:t>
            </a:r>
          </a:p>
          <a:p>
            <a:pPr lvl="1"/>
            <a:r>
              <a:rPr lang="en-US" dirty="0"/>
              <a:t>Decimal (base 10)</a:t>
            </a:r>
          </a:p>
          <a:p>
            <a:pPr lvl="1"/>
            <a:r>
              <a:rPr lang="en-US" dirty="0"/>
              <a:t>Hexadecimal (base 16)</a:t>
            </a:r>
          </a:p>
          <a:p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6270236"/>
              </p:ext>
            </p:extLst>
          </p:nvPr>
        </p:nvGraphicFramePr>
        <p:xfrm>
          <a:off x="1676400" y="3581400"/>
          <a:ext cx="5715000" cy="22098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5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System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Base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Possible Digits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Binary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r>
                        <a:rPr lang="en-US" sz="1800" baseline="0" dirty="0"/>
                        <a:t> 1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Octal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0 1 2 3 4 5 6 7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Decimal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</a:t>
                      </a:r>
                      <a:r>
                        <a:rPr lang="en-US" sz="1800" baseline="0" dirty="0"/>
                        <a:t> 1 2 3 4 5 6 7 8 9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Hexadecimal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16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1 2 3 4 5 6 7 8 9 A B C D E F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 a valid representation the digits used must be less than the Base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1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represented with two possible states</a:t>
            </a:r>
          </a:p>
          <a:p>
            <a:r>
              <a:rPr lang="en-US" dirty="0"/>
              <a:t>Digits 1 and 0 are used to represent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1 </a:t>
            </a:r>
            <a:r>
              <a:rPr lang="en-US" dirty="0">
                <a:sym typeface="Wingdings" pitchFamily="2" charset="2"/>
              </a:rPr>
              <a:t> True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ym typeface="Wingdings" pitchFamily="2" charset="2"/>
              </a:rPr>
              <a:t>0  False</a:t>
            </a:r>
          </a:p>
          <a:p>
            <a:r>
              <a:rPr lang="en-US" dirty="0"/>
              <a:t>Numbers are stored as sequence of 1s and 0s 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0 0 1 0 1 0 1 0 1 0 1 1 0 1 1 1</a:t>
            </a:r>
          </a:p>
          <a:p>
            <a:r>
              <a:rPr lang="en-US" dirty="0"/>
              <a:t>Leftmost bit is call Most Significant Bit (MSB)</a:t>
            </a:r>
          </a:p>
          <a:p>
            <a:r>
              <a:rPr lang="en-US" dirty="0"/>
              <a:t>Rightmost bit is called Least Significant Bit (LSB)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114641" y="3916279"/>
            <a:ext cx="5132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LSB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6705601" y="4285611"/>
            <a:ext cx="409040" cy="2863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95400" y="4026932"/>
            <a:ext cx="612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MSB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5000" y="4396264"/>
            <a:ext cx="454132" cy="2519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0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Number System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bit is either 0 or 1</a:t>
            </a:r>
          </a:p>
          <a:p>
            <a:r>
              <a:rPr lang="en-US" dirty="0"/>
              <a:t>The weight of each bit is the power of 2</a:t>
            </a:r>
          </a:p>
          <a:p>
            <a:r>
              <a:rPr lang="en-US" dirty="0"/>
              <a:t>Bit number starts from 0</a:t>
            </a:r>
          </a:p>
          <a:p>
            <a:r>
              <a:rPr lang="en-US" dirty="0"/>
              <a:t>And counting starts from LSB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200" dirty="0"/>
              <a:t>Bits 	  1	1	1	1	1	1	1	1</a:t>
            </a:r>
          </a:p>
          <a:p>
            <a:pPr marL="0" indent="0">
              <a:buNone/>
            </a:pPr>
            <a:r>
              <a:rPr lang="en-US" sz="2200" dirty="0"/>
              <a:t>Weight	  2</a:t>
            </a:r>
            <a:r>
              <a:rPr lang="en-US" sz="2200" baseline="30000" dirty="0"/>
              <a:t>7</a:t>
            </a:r>
            <a:r>
              <a:rPr lang="en-US" sz="2200" dirty="0"/>
              <a:t>	2</a:t>
            </a:r>
            <a:r>
              <a:rPr lang="en-US" sz="2200" baseline="30000" dirty="0"/>
              <a:t>6</a:t>
            </a:r>
            <a:r>
              <a:rPr lang="en-US" sz="2200" dirty="0"/>
              <a:t>	2</a:t>
            </a:r>
            <a:r>
              <a:rPr lang="en-US" sz="2200" baseline="30000" dirty="0"/>
              <a:t>5</a:t>
            </a:r>
            <a:r>
              <a:rPr lang="en-US" sz="2200" dirty="0"/>
              <a:t>	2</a:t>
            </a:r>
            <a:r>
              <a:rPr lang="en-US" sz="2200" baseline="30000" dirty="0"/>
              <a:t>4</a:t>
            </a:r>
            <a:r>
              <a:rPr lang="en-US" sz="2200" dirty="0"/>
              <a:t>	2</a:t>
            </a:r>
            <a:r>
              <a:rPr lang="en-US" sz="2200" baseline="30000" dirty="0"/>
              <a:t>3</a:t>
            </a:r>
            <a:r>
              <a:rPr lang="en-US" sz="2200" dirty="0"/>
              <a:t>	2</a:t>
            </a:r>
            <a:r>
              <a:rPr lang="en-US" sz="2200" baseline="30000" dirty="0"/>
              <a:t>2</a:t>
            </a:r>
            <a:r>
              <a:rPr lang="en-US" sz="2200" dirty="0"/>
              <a:t>	2</a:t>
            </a:r>
            <a:r>
              <a:rPr lang="en-US" sz="2200" baseline="30000" dirty="0"/>
              <a:t>1</a:t>
            </a:r>
            <a:r>
              <a:rPr lang="en-US" sz="2200" dirty="0"/>
              <a:t>	2</a:t>
            </a:r>
            <a:r>
              <a:rPr lang="en-US" sz="2200" baseline="30000" dirty="0"/>
              <a:t>0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Weight</a:t>
            </a:r>
            <a:r>
              <a:rPr lang="en-US" sz="2200" dirty="0"/>
              <a:t>	  128	64	32	16	8	4	2	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5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Signed and Unsigned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integers can be signed or unsigned</a:t>
            </a:r>
          </a:p>
          <a:p>
            <a:r>
              <a:rPr lang="en-US" dirty="0"/>
              <a:t>Signed integers, as evident from name, are either positive or negative</a:t>
            </a:r>
          </a:p>
          <a:p>
            <a:r>
              <a:rPr lang="en-US" dirty="0"/>
              <a:t>Unsigned integers are by default positive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4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represent large binary numbers</a:t>
            </a:r>
          </a:p>
          <a:p>
            <a:r>
              <a:rPr lang="en-US" dirty="0"/>
              <a:t>Digits 0 to 15 are used in hexadecimal notation where 10 is A, 11 is B, 12 is C, 13 is D, 14 is E, and 15 is F</a:t>
            </a:r>
          </a:p>
          <a:p>
            <a:r>
              <a:rPr lang="en-US" dirty="0"/>
              <a:t>Commonly used to represent memory addresses</a:t>
            </a:r>
          </a:p>
          <a:p>
            <a:r>
              <a:rPr lang="en-US" dirty="0"/>
              <a:t>The weight of each digit is the power of 16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3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Instructor’s Introduction</a:t>
            </a:r>
          </a:p>
          <a:p>
            <a:r>
              <a:rPr lang="en-US" dirty="0"/>
              <a:t>Course Outline</a:t>
            </a:r>
          </a:p>
          <a:p>
            <a:r>
              <a:rPr lang="en-US" dirty="0"/>
              <a:t>Marks Distribution</a:t>
            </a:r>
          </a:p>
          <a:p>
            <a:endParaRPr lang="en-US" dirty="0"/>
          </a:p>
          <a:p>
            <a:r>
              <a:rPr lang="en-US" dirty="0"/>
              <a:t>Information Processing</a:t>
            </a:r>
          </a:p>
          <a:p>
            <a:r>
              <a:rPr lang="en-US" dirty="0"/>
              <a:t>Analog and Digital Quantities</a:t>
            </a:r>
          </a:p>
          <a:p>
            <a:r>
              <a:rPr lang="en-US" dirty="0"/>
              <a:t>Advantages of Digital System</a:t>
            </a:r>
          </a:p>
          <a:p>
            <a:r>
              <a:rPr lang="en-US" dirty="0"/>
              <a:t>Number Systems</a:t>
            </a:r>
          </a:p>
          <a:p>
            <a:r>
              <a:rPr lang="en-US" dirty="0"/>
              <a:t>Base Conversions</a:t>
            </a:r>
          </a:p>
          <a:p>
            <a:r>
              <a:rPr lang="en-US" dirty="0"/>
              <a:t>Complements of Numbers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Octal Number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decimal number system there are 10 possible digits (0 – 9)</a:t>
            </a:r>
          </a:p>
          <a:p>
            <a:r>
              <a:rPr lang="en-US" dirty="0"/>
              <a:t>The weight of each digit is the power of 10</a:t>
            </a:r>
          </a:p>
          <a:p>
            <a:r>
              <a:rPr lang="en-US" dirty="0"/>
              <a:t>For example (9874)</a:t>
            </a:r>
            <a:r>
              <a:rPr lang="en-US" baseline="-25000" dirty="0"/>
              <a:t>10</a:t>
            </a:r>
            <a:r>
              <a:rPr lang="en-US" dirty="0"/>
              <a:t> is a number in decimal number system</a:t>
            </a:r>
          </a:p>
          <a:p>
            <a:r>
              <a:rPr lang="en-US" dirty="0"/>
              <a:t>In Octal number system there are 8 digits (0 – 7 )</a:t>
            </a:r>
          </a:p>
          <a:p>
            <a:r>
              <a:rPr lang="en-US" dirty="0"/>
              <a:t>The weight of each digit is the power of 8</a:t>
            </a:r>
          </a:p>
          <a:p>
            <a:r>
              <a:rPr lang="en-US" dirty="0"/>
              <a:t>For example the number (7301)</a:t>
            </a:r>
            <a:r>
              <a:rPr lang="en-US" baseline="-25000" dirty="0"/>
              <a:t>8</a:t>
            </a:r>
            <a:r>
              <a:rPr lang="en-US" dirty="0"/>
              <a:t> is a number is octal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discuss the following base conversions during this course</a:t>
            </a:r>
          </a:p>
          <a:p>
            <a:pPr lvl="1"/>
            <a:r>
              <a:rPr lang="en-US" dirty="0"/>
              <a:t>Conversions of unsigned numbers</a:t>
            </a:r>
          </a:p>
          <a:p>
            <a:pPr lvl="1"/>
            <a:r>
              <a:rPr lang="en-US" dirty="0"/>
              <a:t>Conversions of fractions</a:t>
            </a:r>
          </a:p>
          <a:p>
            <a:pPr lvl="1"/>
            <a:r>
              <a:rPr lang="en-US" dirty="0"/>
              <a:t>Conversions of signed numbers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80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dirty="0">
                <a:latin typeface="+mn-lt"/>
              </a:rPr>
              <a:t>Unsigned Binary Integers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Weighted Positional Notation method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D</a:t>
            </a:r>
            <a:r>
              <a:rPr lang="en-US" dirty="0"/>
              <a:t> = binary digit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bit position number in binary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11010 to decimal</a:t>
            </a:r>
          </a:p>
          <a:p>
            <a:pPr lvl="1"/>
            <a:r>
              <a:rPr lang="en-US" dirty="0"/>
              <a:t>Convert 11001110 to decimal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510135"/>
            <a:ext cx="8470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x 2</a:t>
            </a:r>
            <a:r>
              <a:rPr lang="en-US" sz="24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28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Decimal to Unsigned Binary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Repeatedly divide the decimal integer by 2 until the quotient is 0</a:t>
            </a:r>
          </a:p>
          <a:p>
            <a:r>
              <a:rPr lang="en-US" dirty="0"/>
              <a:t>The combination of remainders makes the binary number</a:t>
            </a:r>
          </a:p>
          <a:p>
            <a:r>
              <a:rPr lang="en-US" dirty="0"/>
              <a:t>The first remainder goes at LSB position and last remainder goes at MSB position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Convert 25 from decimal to binary</a:t>
            </a:r>
          </a:p>
          <a:p>
            <a:pPr lvl="1"/>
            <a:r>
              <a:rPr lang="en-US" dirty="0"/>
              <a:t>Convert 115 from decimal to binary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hexadecimal integer corresponds to 4 binary bits</a:t>
            </a:r>
          </a:p>
          <a:p>
            <a:r>
              <a:rPr lang="en-US" dirty="0"/>
              <a:t>Convert each hexadecimal number to corresponding binary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4F91 to binary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962400"/>
            <a:ext cx="48196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35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9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Starting from right convert each 4 bits of binary into its corresponding hexadecimal</a:t>
            </a:r>
          </a:p>
          <a:p>
            <a:r>
              <a:rPr lang="en-US" dirty="0"/>
              <a:t>If there are less than 4 bits remaining in the end then append zeros to complete the group of 4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0100 1111 1001 0001 to hexadecimal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2" y="4219575"/>
            <a:ext cx="37623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2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octal integer corresponds to 3 binary bits</a:t>
            </a:r>
          </a:p>
          <a:p>
            <a:r>
              <a:rPr lang="en-US" dirty="0"/>
              <a:t>Convert each octal number to corresponding binary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327 to binary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26</a:t>
            </a:fld>
            <a:endParaRPr lang="en-US"/>
          </a:p>
        </p:txBody>
      </p:sp>
      <p:pic>
        <p:nvPicPr>
          <p:cNvPr id="3074" name="Picture 2" descr="Image result for octal to binary convers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59" t="34924" r="20340"/>
          <a:stretch/>
        </p:blipFill>
        <p:spPr bwMode="auto">
          <a:xfrm>
            <a:off x="5207269" y="3810000"/>
            <a:ext cx="3555731" cy="170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63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93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Starting from right convert each 3 bits of binary into its corresponding octal value</a:t>
            </a:r>
          </a:p>
          <a:p>
            <a:r>
              <a:rPr lang="en-US" dirty="0"/>
              <a:t>If there are less than 3 bits remaining in the end then append zeros to complete the group of 3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11 111 110 001 010 to Octal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91000"/>
            <a:ext cx="4572000" cy="2126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67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each hexadecimal digit with its corresponding power of 16</a:t>
            </a:r>
          </a:p>
          <a:p>
            <a:pPr marL="0" indent="0">
              <a:buNone/>
            </a:pPr>
            <a:endParaRPr lang="en-US" i="1" dirty="0"/>
          </a:p>
          <a:p>
            <a:pPr lvl="1"/>
            <a:r>
              <a:rPr lang="en-US" i="1" dirty="0"/>
              <a:t>D</a:t>
            </a:r>
            <a:r>
              <a:rPr lang="en-US" dirty="0"/>
              <a:t> = hexadecimal digit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digit position number in hexadecimal number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Convert 3BA4 to decimal</a:t>
            </a:r>
          </a:p>
          <a:p>
            <a:pPr lvl="1"/>
            <a:r>
              <a:rPr lang="en-US" dirty="0"/>
              <a:t>Convert 23AB to 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2743200"/>
            <a:ext cx="8210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itchFamily="34" charset="0"/>
                <a:cs typeface="Arial" pitchFamily="34" charset="0"/>
              </a:rPr>
              <a:t>Dec =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-1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i="1" baseline="30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-2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+ . . . +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 + (</a:t>
            </a:r>
            <a:r>
              <a:rPr lang="en-US" sz="2200" i="1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2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 x 16</a:t>
            </a:r>
            <a:r>
              <a:rPr lang="en-US" sz="2200" baseline="30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22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986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Repeatedly divide the decimal integer by 16 until last quotient is 0</a:t>
            </a:r>
          </a:p>
          <a:p>
            <a:pPr>
              <a:lnSpc>
                <a:spcPct val="110000"/>
              </a:lnSpc>
            </a:pPr>
            <a:r>
              <a:rPr lang="en-US" dirty="0"/>
              <a:t>Each remainder is a hex digit</a:t>
            </a:r>
          </a:p>
          <a:p>
            <a:pPr>
              <a:lnSpc>
                <a:spcPct val="110000"/>
              </a:lnSpc>
            </a:pPr>
            <a:r>
              <a:rPr lang="en-US" dirty="0"/>
              <a:t>First remainder goes at least significant position and last remainder goes at most significant position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Convert 140 to Hexadecimal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Convert 396 to Hexadecimal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Details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Email</a:t>
            </a:r>
          </a:p>
          <a:p>
            <a:pPr lvl="1"/>
            <a:r>
              <a:rPr lang="en-US" dirty="0"/>
              <a:t> waqar.baig</a:t>
            </a:r>
            <a:r>
              <a:rPr lang="en-US" dirty="0">
                <a:hlinkClick r:id="rId2"/>
              </a:rPr>
              <a:t>@nu.edu.pk</a:t>
            </a:r>
            <a:endParaRPr lang="en-US" dirty="0"/>
          </a:p>
          <a:p>
            <a:r>
              <a:rPr lang="en-US" dirty="0"/>
              <a:t>Office: </a:t>
            </a:r>
          </a:p>
          <a:p>
            <a:pPr lvl="1"/>
            <a:r>
              <a:rPr lang="en-US" dirty="0"/>
              <a:t>Room Number , EE Faculty offices</a:t>
            </a:r>
          </a:p>
          <a:p>
            <a:r>
              <a:rPr lang="en-US" dirty="0"/>
              <a:t>Visiting Hours:</a:t>
            </a:r>
          </a:p>
          <a:p>
            <a:pPr lvl="1"/>
            <a:r>
              <a:rPr lang="en-US" dirty="0"/>
              <a:t>Monday	2:00 PM – 3:00 PM </a:t>
            </a:r>
          </a:p>
          <a:p>
            <a:pPr lvl="1"/>
            <a:r>
              <a:rPr lang="en-US" dirty="0"/>
              <a:t>Tuesday	2:00 PM – 3:00 PM</a:t>
            </a:r>
          </a:p>
          <a:p>
            <a:pPr lvl="1"/>
            <a:r>
              <a:rPr lang="en-US" dirty="0"/>
              <a:t>Wednesday	2:00 PM – 3:00 PM</a:t>
            </a:r>
          </a:p>
          <a:p>
            <a:pPr lvl="1"/>
            <a:r>
              <a:rPr lang="en-US" dirty="0"/>
              <a:t>Or by appointment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Convert the following numbers to decimal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(123)</a:t>
            </a:r>
            <a:r>
              <a:rPr lang="en-US" baseline="-25000" dirty="0"/>
              <a:t>4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(32401)</a:t>
            </a:r>
            <a:r>
              <a:rPr lang="en-US" baseline="-25000" dirty="0"/>
              <a:t>5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(1100101)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endParaRPr lang="en-US" baseline="-25000" dirty="0"/>
          </a:p>
          <a:p>
            <a:r>
              <a:rPr lang="en-US" dirty="0"/>
              <a:t>Convert the following decimals numbers to indicated bases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(1254)</a:t>
            </a:r>
            <a:r>
              <a:rPr lang="en-US" baseline="-25000" dirty="0"/>
              <a:t>10</a:t>
            </a:r>
            <a:r>
              <a:rPr lang="en-US" dirty="0"/>
              <a:t> to base 3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(4096)</a:t>
            </a:r>
            <a:r>
              <a:rPr lang="en-US" baseline="-25000" dirty="0"/>
              <a:t>10</a:t>
            </a:r>
            <a:r>
              <a:rPr lang="en-US" dirty="0"/>
              <a:t> to base 16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(0362)</a:t>
            </a:r>
            <a:r>
              <a:rPr lang="en-US" baseline="-25000" dirty="0"/>
              <a:t>10</a:t>
            </a:r>
            <a:r>
              <a:rPr lang="en-US" dirty="0"/>
              <a:t> to base 8</a:t>
            </a:r>
          </a:p>
          <a:p>
            <a:pPr marL="1028700" lvl="1" indent="-571500">
              <a:buFont typeface="+mj-lt"/>
              <a:buAutoNum type="romanLcPeriod"/>
            </a:pPr>
            <a:endParaRPr lang="en-US" dirty="0"/>
          </a:p>
          <a:p>
            <a:r>
              <a:rPr lang="en-US" dirty="0"/>
              <a:t>Convert (2376)</a:t>
            </a:r>
            <a:r>
              <a:rPr lang="en-US" baseline="-25000" dirty="0"/>
              <a:t>8</a:t>
            </a:r>
            <a:r>
              <a:rPr lang="en-US" dirty="0"/>
              <a:t> to hexadecimal equivalent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90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Fractions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In any number system the base is also called the radix, and is represented by r</a:t>
            </a:r>
          </a:p>
          <a:p>
            <a:r>
              <a:rPr lang="en-US" altLang="en-US" dirty="0"/>
              <a:t>We can convert the fractions from any base to decimal by using the following relation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b="1" dirty="0"/>
              <a:t>Example</a:t>
            </a:r>
          </a:p>
          <a:p>
            <a:pPr marL="457200" lvl="1" indent="0">
              <a:buNone/>
            </a:pPr>
            <a:r>
              <a:rPr lang="en-US" altLang="en-US" dirty="0"/>
              <a:t>Convert the following numbers to equivalent decimal numbers</a:t>
            </a:r>
          </a:p>
          <a:p>
            <a:pPr marL="1428750" lvl="2" indent="-571500">
              <a:buFont typeface="+mj-lt"/>
              <a:buAutoNum type="romanLcPeriod"/>
            </a:pPr>
            <a:r>
              <a:rPr lang="en-US" sz="2800" dirty="0"/>
              <a:t>(11010.11)</a:t>
            </a:r>
            <a:r>
              <a:rPr lang="en-US" sz="2800" baseline="-25000" dirty="0"/>
              <a:t>2</a:t>
            </a:r>
          </a:p>
          <a:p>
            <a:pPr marL="1428750" lvl="2" indent="-571500">
              <a:buFont typeface="+mj-lt"/>
              <a:buAutoNum type="romanLcPeriod"/>
            </a:pPr>
            <a:r>
              <a:rPr lang="en-US" sz="2800" dirty="0"/>
              <a:t>(4021.2)</a:t>
            </a:r>
            <a:r>
              <a:rPr lang="en-US" sz="2800" baseline="-25000" dirty="0"/>
              <a:t>5</a:t>
            </a:r>
          </a:p>
          <a:p>
            <a:pPr marL="1428750" lvl="2" indent="-571500">
              <a:buFont typeface="+mj-lt"/>
              <a:buAutoNum type="romanLcPeriod"/>
            </a:pPr>
            <a:r>
              <a:rPr lang="en-US" sz="2800" dirty="0"/>
              <a:t>(127.4)</a:t>
            </a:r>
            <a:r>
              <a:rPr lang="en-US" sz="2800" baseline="-25000" dirty="0"/>
              <a:t>8</a:t>
            </a:r>
            <a:r>
              <a:rPr lang="en-US" altLang="en-US" dirty="0"/>
              <a:t>	</a:t>
            </a:r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8600" y="3276600"/>
            <a:ext cx="8686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200" b="1" dirty="0"/>
              <a:t>Dec = (a</a:t>
            </a:r>
            <a:r>
              <a:rPr lang="en-US" altLang="en-US" sz="2200" b="1" baseline="-25000" dirty="0"/>
              <a:t>n</a:t>
            </a:r>
            <a:r>
              <a:rPr lang="en-US" altLang="en-US" sz="2200" b="1" dirty="0"/>
              <a:t> x </a:t>
            </a:r>
            <a:r>
              <a:rPr lang="en-US" altLang="en-US" sz="2200" b="1" dirty="0" err="1"/>
              <a:t>r</a:t>
            </a:r>
            <a:r>
              <a:rPr lang="en-US" altLang="en-US" sz="2200" b="1" baseline="30000" dirty="0" err="1"/>
              <a:t>n</a:t>
            </a:r>
            <a:r>
              <a:rPr lang="en-US" altLang="en-US" sz="2200" b="1" dirty="0"/>
              <a:t> + a</a:t>
            </a:r>
            <a:r>
              <a:rPr lang="en-US" altLang="en-US" sz="2200" b="1" baseline="-25000" dirty="0"/>
              <a:t>n-1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n-1</a:t>
            </a:r>
            <a:r>
              <a:rPr lang="en-US" altLang="en-US" sz="2200" b="1" dirty="0"/>
              <a:t> + … + a</a:t>
            </a:r>
            <a:r>
              <a:rPr lang="en-US" altLang="en-US" sz="2200" b="1" baseline="-25000" dirty="0"/>
              <a:t>1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1</a:t>
            </a:r>
            <a:r>
              <a:rPr lang="en-US" altLang="en-US" sz="2200" b="1" dirty="0"/>
              <a:t> + a</a:t>
            </a:r>
            <a:r>
              <a:rPr lang="en-US" altLang="en-US" sz="2200" b="1" baseline="-25000" dirty="0"/>
              <a:t>0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0</a:t>
            </a:r>
            <a:r>
              <a:rPr lang="en-US" altLang="en-US" sz="2200" b="1" dirty="0"/>
              <a:t>) . (a</a:t>
            </a:r>
            <a:r>
              <a:rPr lang="en-US" altLang="en-US" sz="2200" b="1" baseline="-25000" dirty="0"/>
              <a:t>-1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-1</a:t>
            </a:r>
            <a:r>
              <a:rPr lang="en-US" altLang="en-US" sz="2200" b="1" dirty="0"/>
              <a:t> + a</a:t>
            </a:r>
            <a:r>
              <a:rPr lang="en-US" altLang="en-US" sz="2200" b="1" baseline="-25000" dirty="0"/>
              <a:t>-2</a:t>
            </a:r>
            <a:r>
              <a:rPr lang="en-US" altLang="en-US" sz="2200" b="1" dirty="0"/>
              <a:t> x r</a:t>
            </a:r>
            <a:r>
              <a:rPr lang="en-US" altLang="en-US" sz="2200" b="1" baseline="30000" dirty="0"/>
              <a:t>-2</a:t>
            </a:r>
            <a:r>
              <a:rPr lang="en-US" altLang="en-US" sz="2200" b="1" dirty="0"/>
              <a:t> + ….)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78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Fractions from Decimal to Other 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Multiply the fractional part by radix (r), the integer part will be the first digit</a:t>
            </a:r>
          </a:p>
          <a:p>
            <a:r>
              <a:rPr lang="en-US" dirty="0"/>
              <a:t>Take the fractional part of the immediate product and multiply it by r again and note the next digit</a:t>
            </a:r>
          </a:p>
          <a:p>
            <a:r>
              <a:rPr lang="en-US" dirty="0"/>
              <a:t>Continue this process until the fractional part of the subsequent product is 0 or starts to repeat itself</a:t>
            </a:r>
          </a:p>
          <a:p>
            <a:r>
              <a:rPr lang="en-US" dirty="0"/>
              <a:t>For example lets convert 0.5625 to binary</a:t>
            </a:r>
          </a:p>
          <a:p>
            <a:pPr lvl="1"/>
            <a:r>
              <a:rPr lang="en-US" dirty="0"/>
              <a:t>The answer is (0.1001)</a:t>
            </a:r>
            <a:r>
              <a:rPr lang="en-US" baseline="-25000" dirty="0"/>
              <a:t>2</a:t>
            </a:r>
          </a:p>
          <a:p>
            <a:r>
              <a:rPr lang="en-US" dirty="0"/>
              <a:t>If there is an integer part then convert it separately by using the division technique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Carry out the following conversions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0.513 to Octal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41.6875 to binary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(10010.100101)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153.125 to octal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(10110001101011  .  11110000011)</a:t>
            </a:r>
            <a:r>
              <a:rPr lang="en-US" baseline="-25000" dirty="0"/>
              <a:t>2</a:t>
            </a:r>
            <a:r>
              <a:rPr lang="en-US" dirty="0"/>
              <a:t> to Octal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(306.D)</a:t>
            </a:r>
            <a:r>
              <a:rPr lang="en-US" baseline="-25000" dirty="0"/>
              <a:t>16</a:t>
            </a:r>
            <a:r>
              <a:rPr lang="en-US" dirty="0"/>
              <a:t> to binary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(673.124)</a:t>
            </a:r>
            <a:r>
              <a:rPr lang="en-US" baseline="-25000" dirty="0"/>
              <a:t>8</a:t>
            </a:r>
            <a:r>
              <a:rPr lang="en-US" dirty="0"/>
              <a:t> to binary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(10110001101011  .  1111001)</a:t>
            </a:r>
            <a:r>
              <a:rPr lang="en-US" baseline="-25000" dirty="0"/>
              <a:t>2</a:t>
            </a:r>
            <a:r>
              <a:rPr lang="en-US" dirty="0"/>
              <a:t> to Hexadecimal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56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Addition, Subtraction and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Arithmetic operations with numbers in base </a:t>
            </a:r>
            <a:r>
              <a:rPr lang="en-US" i="1" dirty="0"/>
              <a:t>r </a:t>
            </a:r>
            <a:r>
              <a:rPr lang="en-US" dirty="0"/>
              <a:t>follow the same rules as for decimal numbers. When a base other than the familiar base 10 is used, one must be careful to use only the </a:t>
            </a:r>
            <a:r>
              <a:rPr lang="en-US" i="1" dirty="0"/>
              <a:t>r</a:t>
            </a:r>
            <a:r>
              <a:rPr lang="en-US" dirty="0"/>
              <a:t>‐allowable digits</a:t>
            </a:r>
          </a:p>
          <a:p>
            <a:r>
              <a:rPr lang="en-US" dirty="0"/>
              <a:t>Examples of addition, subtraction and multiplication in binary are given below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4724400"/>
            <a:ext cx="132397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724400"/>
            <a:ext cx="14859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86150"/>
            <a:ext cx="11620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43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Complements are used in digital computers to simplify the subtraction operation and for logical manipulation</a:t>
            </a:r>
          </a:p>
          <a:p>
            <a:r>
              <a:rPr lang="en-US" dirty="0"/>
              <a:t>Simplifying operations leads to simpler, less expensive circuits to implement the operations</a:t>
            </a:r>
          </a:p>
          <a:p>
            <a:r>
              <a:rPr lang="en-US" dirty="0"/>
              <a:t>There are two types of complements for each base‐r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Radix complement (r’s complement)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Diminished radix complement (r – 1’s complement)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Diminished Radix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Given a number N in base r having n digits, the (r - 1)’s complement of N , i.e., its diminished radix complement, is defined as 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dirty="0"/>
              <a:t> - 1) – N</a:t>
            </a:r>
          </a:p>
          <a:p>
            <a:r>
              <a:rPr lang="en-US" dirty="0"/>
              <a:t>Which means, subtract each digit of the number from (r – 1)</a:t>
            </a:r>
          </a:p>
          <a:p>
            <a:r>
              <a:rPr lang="en-US" dirty="0"/>
              <a:t>For example the diminished radix complement of 546700 is calculated as</a:t>
            </a:r>
          </a:p>
          <a:p>
            <a:pPr marL="0" indent="0" algn="ctr">
              <a:buNone/>
            </a:pPr>
            <a:r>
              <a:rPr lang="en-US" dirty="0"/>
              <a:t>999999 – 546700 = 453299</a:t>
            </a:r>
          </a:p>
          <a:p>
            <a:r>
              <a:rPr lang="en-US" dirty="0"/>
              <a:t>In case of binary numbers it is called 1’s complement and is obtained by inverting all the bits</a:t>
            </a:r>
          </a:p>
          <a:p>
            <a:r>
              <a:rPr lang="en-US" dirty="0"/>
              <a:t>For example the 1’s complement of 11001 is 00110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Radix complement is computed by adding 1 to the diminished radix complement</a:t>
            </a:r>
          </a:p>
          <a:p>
            <a:r>
              <a:rPr lang="en-US" dirty="0"/>
              <a:t>For example the r’s complement of 546700 is calculated as</a:t>
            </a:r>
          </a:p>
          <a:p>
            <a:pPr marL="0" indent="0" algn="ctr">
              <a:buNone/>
            </a:pPr>
            <a:r>
              <a:rPr lang="en-US" dirty="0"/>
              <a:t>999999 – 546700 = 453299 + 1 = 453300</a:t>
            </a:r>
          </a:p>
          <a:p>
            <a:r>
              <a:rPr lang="en-US" dirty="0"/>
              <a:t>In case of binary numbers it is called 2’s complement and can be calculated in two ways</a:t>
            </a:r>
          </a:p>
          <a:p>
            <a:pPr lvl="1"/>
            <a:r>
              <a:rPr lang="en-US" dirty="0"/>
              <a:t>Adding 1 to 1’s complement</a:t>
            </a:r>
          </a:p>
          <a:p>
            <a:pPr lvl="1"/>
            <a:r>
              <a:rPr lang="en-US" dirty="0"/>
              <a:t>By leaving all least significant 0’s and the first 1 unchanged and replacing 1’s with 0’s and 0’s with 1’s in all other higher significant digits</a:t>
            </a:r>
          </a:p>
          <a:p>
            <a:pPr lvl="1"/>
            <a:r>
              <a:rPr lang="en-US" dirty="0"/>
              <a:t>For example the 2’s complement of 1101100 is 0010100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 of Fractions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previous definitions, it was assumed that the numbers did not have a radix point</a:t>
            </a:r>
          </a:p>
          <a:p>
            <a:r>
              <a:rPr lang="en-US" dirty="0"/>
              <a:t>If the original number N contains a radix point, the point should be removed temporarily in order to form the r’s or (r - 1)’s complement</a:t>
            </a:r>
          </a:p>
          <a:p>
            <a:r>
              <a:rPr lang="en-US" dirty="0"/>
              <a:t>The radix point is then restored to the complemented number in the same relative position</a:t>
            </a:r>
          </a:p>
          <a:p>
            <a:r>
              <a:rPr lang="en-US" dirty="0"/>
              <a:t>It is also worth mentioning that the complement of the complement restores the number to its original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43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Find the (r – 1)’s complements of the following numbers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(23456)</a:t>
            </a:r>
            <a:r>
              <a:rPr lang="en-US" baseline="-25000" dirty="0"/>
              <a:t>8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(12004)</a:t>
            </a:r>
            <a:r>
              <a:rPr lang="en-US" baseline="-25000" dirty="0"/>
              <a:t>5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(03DBA)</a:t>
            </a:r>
            <a:r>
              <a:rPr lang="en-US" baseline="-25000" dirty="0"/>
              <a:t>16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(00110110)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(110111 . 1101)</a:t>
            </a:r>
            <a:r>
              <a:rPr lang="en-US" baseline="-25000" dirty="0"/>
              <a:t>2</a:t>
            </a:r>
          </a:p>
          <a:p>
            <a:endParaRPr lang="en-US" dirty="0"/>
          </a:p>
          <a:p>
            <a:r>
              <a:rPr lang="en-US" dirty="0"/>
              <a:t>Find the r’s complements of the following numbers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(11100010)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(00110011)</a:t>
            </a:r>
            <a:r>
              <a:rPr lang="en-US" baseline="-25000" dirty="0"/>
              <a:t>2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(89C2DF)</a:t>
            </a:r>
            <a:r>
              <a:rPr lang="en-US" baseline="-25000" dirty="0"/>
              <a:t>16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(042142)</a:t>
            </a:r>
            <a:r>
              <a:rPr lang="en-US" baseline="-25000" dirty="0"/>
              <a:t>5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dirty="0"/>
              <a:t>(0723 . 6124)</a:t>
            </a:r>
            <a:r>
              <a:rPr lang="en-US" baseline="-25000" dirty="0"/>
              <a:t>8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Book</a:t>
            </a:r>
          </a:p>
          <a:p>
            <a:pPr lvl="1"/>
            <a:r>
              <a:rPr lang="en-US" b="1" i="1" dirty="0"/>
              <a:t>“Digital Design”</a:t>
            </a:r>
            <a:r>
              <a:rPr lang="en-US" dirty="0"/>
              <a:t> by M. Morris Mano, Michael </a:t>
            </a:r>
            <a:r>
              <a:rPr lang="en-US" dirty="0" err="1"/>
              <a:t>Ciletti</a:t>
            </a:r>
            <a:r>
              <a:rPr lang="en-US" dirty="0"/>
              <a:t>, 4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</a:p>
          <a:p>
            <a:pPr lvl="1"/>
            <a:endParaRPr lang="en-US" dirty="0"/>
          </a:p>
          <a:p>
            <a:r>
              <a:rPr lang="en-US" dirty="0"/>
              <a:t>Reference Book</a:t>
            </a:r>
          </a:p>
          <a:p>
            <a:pPr lvl="1"/>
            <a:r>
              <a:rPr lang="en-US" b="1" i="1" dirty="0"/>
              <a:t>“Logic and Computer Design Fundamentals”</a:t>
            </a:r>
            <a:r>
              <a:rPr lang="en-US" dirty="0"/>
              <a:t> by M. Morris Mano, Charles </a:t>
            </a:r>
            <a:r>
              <a:rPr lang="en-US" dirty="0" err="1"/>
              <a:t>Kime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4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Outline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181423"/>
              </p:ext>
            </p:extLst>
          </p:nvPr>
        </p:nvGraphicFramePr>
        <p:xfrm>
          <a:off x="457200" y="685800"/>
          <a:ext cx="8229600" cy="572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Chapter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Number Systems (Binary, Octal and Hexadecimal), Number Ranges, Arithmetic Operations, Conversion from Decimal to Other Bases, Negative number representations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3, 4, 5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Logic and Gates, Boolean Algebra, Standard Forms, Map Simplification,</a:t>
                      </a:r>
                      <a:r>
                        <a:rPr lang="en-US" sz="15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 Manipulation, Don’t-Care Conditions, NAND, NOR &amp; Exclusive-OR Gates &amp; Circuits, Integrated Circuits, Positive &amp; Negative Logic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2, 3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6,</a:t>
                      </a:r>
                      <a:r>
                        <a:rPr lang="en-US" sz="1500" baseline="0" dirty="0"/>
                        <a:t> 7, 8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Combinational Circuits, Analysis Procedure, Design Procedure, Decoders, Encoders, Priority Encoders, Multiplexers,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Demultiplexers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Binary Adders (Half, Full, Ripple Carry, Carry 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Lookahead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Binary Subtraction, Signed Binary Numbers, Overflow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9, 10, 11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 Circuits, Latches, Flip-Flops, Sequential Circuit Analysis, State Diagram, Sequential Circuit Design (with D Flip-Flops, JK Flip-Flops, T flip flops), word problems 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12, 13, 14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 and Counters, Register with Parallel Load, Shift Registers, Shift Register with Parallel Load, Bidirectional Shift Register, Ripple Counter, Synchronous Binary Counters, Serial and Parallel Counters, Up-Down Binary Counter, Binary Counter with Parallel Load.  Miscellaneous Counters (BCD Counters, Arbitrary Sequence Counters)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15, 16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and Programmable Logic Devices, Random-access Memory, Dynamic RAM ICs, Programmable Logic Technologies (Read-only Memory, Programmable Logic Arrays, Programmable Array Logic Devices, FPGAs)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3" indent="0">
              <a:buNone/>
            </a:pPr>
            <a:endParaRPr lang="en-US" sz="3200" dirty="0"/>
          </a:p>
          <a:p>
            <a:pPr marL="1257300" lvl="3" indent="0">
              <a:buNone/>
            </a:pPr>
            <a:r>
              <a:rPr lang="en-US" sz="3200" dirty="0"/>
              <a:t>Mid Term I			15%</a:t>
            </a:r>
          </a:p>
          <a:p>
            <a:pPr marL="1257300" lvl="3" indent="0">
              <a:buNone/>
            </a:pPr>
            <a:r>
              <a:rPr lang="en-US" sz="3200" dirty="0"/>
              <a:t>Mid Term II			15%</a:t>
            </a:r>
          </a:p>
          <a:p>
            <a:pPr marL="1257300" lvl="3" indent="0">
              <a:buNone/>
            </a:pPr>
            <a:r>
              <a:rPr lang="en-US" sz="3200" dirty="0"/>
              <a:t>Quizzes				10 – 15%</a:t>
            </a:r>
          </a:p>
          <a:p>
            <a:pPr marL="1257300" lvl="3" indent="0">
              <a:buNone/>
            </a:pPr>
            <a:r>
              <a:rPr lang="en-US" sz="3200" dirty="0"/>
              <a:t>Assignment/Project		5 – 10%</a:t>
            </a:r>
          </a:p>
          <a:p>
            <a:pPr marL="1257300" lvl="3" indent="0">
              <a:buNone/>
            </a:pPr>
            <a:r>
              <a:rPr lang="en-US" sz="3200" dirty="0"/>
              <a:t>Final Exam			50%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402E-3189-41C4-BB36-EE6F934C63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order to appear in final exam, </a:t>
            </a:r>
            <a:r>
              <a:rPr lang="en-US" b="1" dirty="0"/>
              <a:t>80% attendance </a:t>
            </a:r>
            <a:r>
              <a:rPr lang="en-US" dirty="0"/>
              <a:t>is must, and there will be </a:t>
            </a:r>
            <a:r>
              <a:rPr lang="en-US" b="1" dirty="0"/>
              <a:t>zero tolerance</a:t>
            </a:r>
            <a:r>
              <a:rPr lang="en-US" dirty="0"/>
              <a:t> on attendance</a:t>
            </a:r>
          </a:p>
          <a:p>
            <a:r>
              <a:rPr lang="en-US" dirty="0"/>
              <a:t>Attendance will be called at the </a:t>
            </a:r>
            <a:r>
              <a:rPr lang="en-US" b="1" dirty="0"/>
              <a:t>start</a:t>
            </a:r>
            <a:r>
              <a:rPr lang="en-US" dirty="0"/>
              <a:t> of every class and you will be marked as </a:t>
            </a:r>
            <a:r>
              <a:rPr lang="en-US" b="1" dirty="0"/>
              <a:t>absent</a:t>
            </a:r>
            <a:r>
              <a:rPr lang="en-US" dirty="0"/>
              <a:t> if you are more than </a:t>
            </a:r>
            <a:r>
              <a:rPr lang="en-US" b="1" dirty="0"/>
              <a:t>10 minutes late</a:t>
            </a:r>
            <a:endParaRPr lang="en-US" dirty="0"/>
          </a:p>
          <a:p>
            <a:r>
              <a:rPr lang="en-US" dirty="0"/>
              <a:t>Only excuses obtained officially are accepted. Personal excuses are not accepted. No make-up tests/quizzes/exams will be provided until instructed by academic committee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Some quizzes will be unannounced</a:t>
            </a:r>
          </a:p>
          <a:p>
            <a:r>
              <a:rPr lang="en-US" dirty="0"/>
              <a:t>The environment of class will be </a:t>
            </a:r>
            <a:r>
              <a:rPr lang="en-US" b="1" dirty="0"/>
              <a:t>friendly</a:t>
            </a:r>
            <a:r>
              <a:rPr lang="en-US" dirty="0"/>
              <a:t> but we have to respect the environment of the class</a:t>
            </a:r>
            <a:endParaRPr lang="en-US" b="1" dirty="0"/>
          </a:p>
          <a:p>
            <a:r>
              <a:rPr lang="en-US" dirty="0"/>
              <a:t>You are free to ask relevant questions during the lecture</a:t>
            </a:r>
          </a:p>
          <a:p>
            <a:r>
              <a:rPr lang="en-US" dirty="0"/>
              <a:t>Use of mobile phones/tablets/laptops in the class is strictly not allowed</a:t>
            </a:r>
          </a:p>
          <a:p>
            <a:r>
              <a:rPr lang="en-US" dirty="0"/>
              <a:t>Grading scheme will be decided according to class performance</a:t>
            </a:r>
          </a:p>
          <a:p>
            <a:r>
              <a:rPr lang="en-US" dirty="0"/>
              <a:t>Partially or fully copied assignments/reports will be marked as </a:t>
            </a:r>
            <a:r>
              <a:rPr lang="en-US" b="1" dirty="0"/>
              <a:t>ZERO</a:t>
            </a:r>
          </a:p>
          <a:p>
            <a:r>
              <a:rPr lang="en-US" dirty="0"/>
              <a:t>There will be no extension in the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EE227 - DLD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Course Instructor : Waqar Baig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E2A90-01CA-4B8B-BD4A-CD423E1B53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4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Lets Start the Course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7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10089</TotalTime>
  <Words>2547</Words>
  <Application>Microsoft Office PowerPoint</Application>
  <PresentationFormat>On-screen Show (4:3)</PresentationFormat>
  <Paragraphs>414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EE227 – Digital Logic Design</vt:lpstr>
      <vt:lpstr>Outline</vt:lpstr>
      <vt:lpstr>Contact Details</vt:lpstr>
      <vt:lpstr>Books</vt:lpstr>
      <vt:lpstr>Course Outline</vt:lpstr>
      <vt:lpstr>Marks Distribution</vt:lpstr>
      <vt:lpstr>Attendance Policy</vt:lpstr>
      <vt:lpstr>General Guidelines</vt:lpstr>
      <vt:lpstr>Now Lets Start the Course</vt:lpstr>
      <vt:lpstr>Information Processing</vt:lpstr>
      <vt:lpstr>Analog Quantities</vt:lpstr>
      <vt:lpstr>Digital Quantities</vt:lpstr>
      <vt:lpstr>Advantages of using Digital System</vt:lpstr>
      <vt:lpstr>Why Digital Logic Design is Important?</vt:lpstr>
      <vt:lpstr>Data Representation</vt:lpstr>
      <vt:lpstr>Binary Number System (1/2)</vt:lpstr>
      <vt:lpstr>Binary Number System (2/2)</vt:lpstr>
      <vt:lpstr>Signed and Unsigned Binary Numbers</vt:lpstr>
      <vt:lpstr>Hexadecimal Number System</vt:lpstr>
      <vt:lpstr>Decimal and Octal Number System</vt:lpstr>
      <vt:lpstr>Base Conversions</vt:lpstr>
      <vt:lpstr>Unsigned Binary Integers to Decimal</vt:lpstr>
      <vt:lpstr>Decimal to Unsigned Binary Conversion</vt:lpstr>
      <vt:lpstr>Hexadecimal to Binary</vt:lpstr>
      <vt:lpstr>Binary to Hexadecimal</vt:lpstr>
      <vt:lpstr>Octal to Binary</vt:lpstr>
      <vt:lpstr>Binary to Octal</vt:lpstr>
      <vt:lpstr>Hexadecimal to Decimal</vt:lpstr>
      <vt:lpstr>Decimal to Hexadecimal</vt:lpstr>
      <vt:lpstr>Practice Problem 1</vt:lpstr>
      <vt:lpstr>Converting Fractions to Decimal</vt:lpstr>
      <vt:lpstr>Converting Fractions from Decimal to Other Bases</vt:lpstr>
      <vt:lpstr>Practice Problem 2</vt:lpstr>
      <vt:lpstr>Binary Addition, Subtraction and Multiplication</vt:lpstr>
      <vt:lpstr>Complements of Numbers</vt:lpstr>
      <vt:lpstr>Diminished Radix Complement</vt:lpstr>
      <vt:lpstr>Radix Complement</vt:lpstr>
      <vt:lpstr>Complements of Fractions</vt:lpstr>
      <vt:lpstr>Practice 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EE227 – Digital Logic Design</dc:title>
  <dc:creator>sAjid</dc:creator>
  <cp:lastModifiedBy>Mr.Waqar Baig</cp:lastModifiedBy>
  <cp:revision>39</cp:revision>
  <dcterms:created xsi:type="dcterms:W3CDTF">2018-01-21T13:37:44Z</dcterms:created>
  <dcterms:modified xsi:type="dcterms:W3CDTF">2023-01-30T17:01:17Z</dcterms:modified>
</cp:coreProperties>
</file>