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1"/>
  </p:normalViewPr>
  <p:slideViewPr>
    <p:cSldViewPr snapToGrid="0" snapToObjects="1">
      <p:cViewPr varScale="1">
        <p:scale>
          <a:sx n="90" d="100"/>
          <a:sy n="90" d="100"/>
        </p:scale>
        <p:origin x="23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CCE4A-61AE-714E-AED9-ECAC1A026F21}" type="datetimeFigureOut">
              <a:rPr lang="en-US" smtClean="0"/>
              <a:t>8/31/23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B768B-7284-B045-A43D-B051FB5CDD38}" type="slidenum">
              <a:rPr lang="en-US" smtClean="0"/>
              <a:t>‹#›</a:t>
            </a:fld>
            <a:endParaRPr lang="en-US"/>
          </a:p>
        </p:txBody>
      </p:sp>
    </p:spTree>
    <p:extLst>
      <p:ext uri="{BB962C8B-B14F-4D97-AF65-F5344CB8AC3E}">
        <p14:creationId xmlns:p14="http://schemas.microsoft.com/office/powerpoint/2010/main" val="37414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7361-6DCF-1D4F-A382-8BEF36F12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96138-D1C9-2348-89FE-644669D62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699A31-FA13-AA4D-8A7B-F090563097E7}"/>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5" name="Footer Placeholder 4">
            <a:extLst>
              <a:ext uri="{FF2B5EF4-FFF2-40B4-BE49-F238E27FC236}">
                <a16:creationId xmlns:a16="http://schemas.microsoft.com/office/drawing/2014/main" id="{B8505070-510B-B845-91F4-A16B022F6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7AD64-2B37-F244-A3EA-1DBD6D25B040}"/>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23396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7D1E-E9CD-3E4F-8634-C0609FFF8F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574E67-068A-F84B-B891-7AE8CD8991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1B4C3-23E0-3A46-967F-8B01C7A65974}"/>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5" name="Footer Placeholder 4">
            <a:extLst>
              <a:ext uri="{FF2B5EF4-FFF2-40B4-BE49-F238E27FC236}">
                <a16:creationId xmlns:a16="http://schemas.microsoft.com/office/drawing/2014/main" id="{02AFC926-AEFB-EB4C-A511-68FCB7350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E688C-D976-9645-B5E7-CE5309E0A997}"/>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330079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636F1-28EA-CD4B-BA28-9CF103D0D3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D18E98-04AE-3E47-AC3B-B9CEE80592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B5250-60A4-E04B-88C2-966E87DBC159}"/>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5" name="Footer Placeholder 4">
            <a:extLst>
              <a:ext uri="{FF2B5EF4-FFF2-40B4-BE49-F238E27FC236}">
                <a16:creationId xmlns:a16="http://schemas.microsoft.com/office/drawing/2014/main" id="{E8A8EF1F-A928-4440-B660-196D39AC8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14C79-C2F8-494C-8A75-747413DED187}"/>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103903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6D5D-8BC8-A842-96A3-F389A1A1B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D4CE7-D9AF-A448-A426-E76D080CFE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45BEB-6662-164D-80FB-F0D9D2235E0B}"/>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5" name="Footer Placeholder 4">
            <a:extLst>
              <a:ext uri="{FF2B5EF4-FFF2-40B4-BE49-F238E27FC236}">
                <a16:creationId xmlns:a16="http://schemas.microsoft.com/office/drawing/2014/main" id="{FF6FFBB6-61A6-BC40-B43D-9080DF2A5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02C53-384A-D44E-93FF-2DB3E0AC4379}"/>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311647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2987-CF81-4749-A44E-6DB33ADC9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11B536-6D94-8E4A-A2AA-FB349F58B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EBF67C-EC77-0841-B83D-E8625AC71ABC}"/>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5" name="Footer Placeholder 4">
            <a:extLst>
              <a:ext uri="{FF2B5EF4-FFF2-40B4-BE49-F238E27FC236}">
                <a16:creationId xmlns:a16="http://schemas.microsoft.com/office/drawing/2014/main" id="{D9921D6B-1395-F44C-A816-A843C215C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65653-3B33-FF44-848A-8B6E503C25A4}"/>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19221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67A1-83D3-BA41-B54F-2B18DB584D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04565-8038-3948-ACA7-EF8AC6EC28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2942B2-BD9B-324C-BD6E-991ECDDA39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5C6B7C-1F04-D846-842A-A304616B051D}"/>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6" name="Footer Placeholder 5">
            <a:extLst>
              <a:ext uri="{FF2B5EF4-FFF2-40B4-BE49-F238E27FC236}">
                <a16:creationId xmlns:a16="http://schemas.microsoft.com/office/drawing/2014/main" id="{CAD2FA7F-64EE-584E-BCC3-6FE0BDF1C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4734A-3AF4-7041-A868-42EFCF8D46D6}"/>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326156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50A3-5755-C148-9918-C0E5D31461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8A33F6-A96A-B143-98A1-A93C3D60B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7243D4-CDF1-D546-A55F-6DCFFB2E4C7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422910-8DE3-E54A-B012-FF0AD69FE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796EB2-2ACC-7E41-956B-6A473CF0F2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D631CA-3C5C-2C4B-97B3-1D6A17BBDC16}"/>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8" name="Footer Placeholder 7">
            <a:extLst>
              <a:ext uri="{FF2B5EF4-FFF2-40B4-BE49-F238E27FC236}">
                <a16:creationId xmlns:a16="http://schemas.microsoft.com/office/drawing/2014/main" id="{4487B765-1365-7B47-9714-18547013A9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7E954B-A38D-0C44-8334-AA9BE82AD8CF}"/>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424530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AE3E-8FFD-8A4A-BC78-EC0CCFF0D3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4382F-F520-8B4B-A8AB-E7F6512A3EC3}"/>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4" name="Footer Placeholder 3">
            <a:extLst>
              <a:ext uri="{FF2B5EF4-FFF2-40B4-BE49-F238E27FC236}">
                <a16:creationId xmlns:a16="http://schemas.microsoft.com/office/drawing/2014/main" id="{BB94DE75-56F9-2247-A4CE-1BF3A26F5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235A95-9635-D144-8517-AB6019530D62}"/>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289566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1537D-9A95-B646-AEC4-525B9155D8A7}"/>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3" name="Footer Placeholder 2">
            <a:extLst>
              <a:ext uri="{FF2B5EF4-FFF2-40B4-BE49-F238E27FC236}">
                <a16:creationId xmlns:a16="http://schemas.microsoft.com/office/drawing/2014/main" id="{F86A5B65-0D44-7C4B-847C-E3CCE936E9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5E2DFD-5951-BD49-A83F-70DEE88581A6}"/>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29111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72B3-3120-F54E-AE68-BEBD8F65E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73B372-2B6F-3849-93ED-02DCE7B18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CEE65-E9E5-B749-AEBB-5EEC24828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CCF9BC-274F-CD4B-947A-C79EC9F0C861}"/>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6" name="Footer Placeholder 5">
            <a:extLst>
              <a:ext uri="{FF2B5EF4-FFF2-40B4-BE49-F238E27FC236}">
                <a16:creationId xmlns:a16="http://schemas.microsoft.com/office/drawing/2014/main" id="{38E745C9-4453-7140-8F59-AE8BBF543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9A99C-C07C-BE48-A24C-15407310A9B5}"/>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17660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772E-D952-084C-9905-210C2F4C8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3294B6-D99F-9D42-B8B5-45806E485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1B4C4C-75A2-7240-B2B2-3FBEA2F49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1DB99D-FE4F-7140-9BA6-20488DE11F11}"/>
              </a:ext>
            </a:extLst>
          </p:cNvPr>
          <p:cNvSpPr>
            <a:spLocks noGrp="1"/>
          </p:cNvSpPr>
          <p:nvPr>
            <p:ph type="dt" sz="half" idx="10"/>
          </p:nvPr>
        </p:nvSpPr>
        <p:spPr/>
        <p:txBody>
          <a:bodyPr/>
          <a:lstStyle/>
          <a:p>
            <a:fld id="{9E4C4A63-4219-8C4F-9E88-82AAE7C525B1}" type="datetimeFigureOut">
              <a:rPr lang="en-US" smtClean="0"/>
              <a:t>8/31/23</a:t>
            </a:fld>
            <a:endParaRPr lang="en-US"/>
          </a:p>
        </p:txBody>
      </p:sp>
      <p:sp>
        <p:nvSpPr>
          <p:cNvPr id="6" name="Footer Placeholder 5">
            <a:extLst>
              <a:ext uri="{FF2B5EF4-FFF2-40B4-BE49-F238E27FC236}">
                <a16:creationId xmlns:a16="http://schemas.microsoft.com/office/drawing/2014/main" id="{0890D685-1330-4548-968A-5993C617C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5E2B7-FD14-8E45-A2D5-7EC34AD55FAD}"/>
              </a:ext>
            </a:extLst>
          </p:cNvPr>
          <p:cNvSpPr>
            <a:spLocks noGrp="1"/>
          </p:cNvSpPr>
          <p:nvPr>
            <p:ph type="sldNum" sz="quarter" idx="12"/>
          </p:nvPr>
        </p:nvSpPr>
        <p:spPr/>
        <p:txBody>
          <a:bodyPr/>
          <a:lstStyle/>
          <a:p>
            <a:fld id="{CFB60E76-F0B4-6849-8AAC-DD77515B2397}" type="slidenum">
              <a:rPr lang="en-US" smtClean="0"/>
              <a:t>‹#›</a:t>
            </a:fld>
            <a:endParaRPr lang="en-US"/>
          </a:p>
        </p:txBody>
      </p:sp>
    </p:spTree>
    <p:extLst>
      <p:ext uri="{BB962C8B-B14F-4D97-AF65-F5344CB8AC3E}">
        <p14:creationId xmlns:p14="http://schemas.microsoft.com/office/powerpoint/2010/main" val="223962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635F7-774B-7340-BB0A-24E39D575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E60772-F146-9141-B431-434DC737F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64332-843F-5641-B7E2-B1DF56E72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C4A63-4219-8C4F-9E88-82AAE7C525B1}" type="datetimeFigureOut">
              <a:rPr lang="en-US" smtClean="0"/>
              <a:t>8/31/23</a:t>
            </a:fld>
            <a:endParaRPr lang="en-US"/>
          </a:p>
        </p:txBody>
      </p:sp>
      <p:sp>
        <p:nvSpPr>
          <p:cNvPr id="5" name="Footer Placeholder 4">
            <a:extLst>
              <a:ext uri="{FF2B5EF4-FFF2-40B4-BE49-F238E27FC236}">
                <a16:creationId xmlns:a16="http://schemas.microsoft.com/office/drawing/2014/main" id="{1EF4AF97-5CFE-5E45-B0F7-37BBD1569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F9EFD7-5EEC-AC4E-9D07-A2647B908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60E76-F0B4-6849-8AAC-DD77515B2397}" type="slidenum">
              <a:rPr lang="en-US" smtClean="0"/>
              <a:t>‹#›</a:t>
            </a:fld>
            <a:endParaRPr lang="en-US"/>
          </a:p>
        </p:txBody>
      </p:sp>
    </p:spTree>
    <p:extLst>
      <p:ext uri="{BB962C8B-B14F-4D97-AF65-F5344CB8AC3E}">
        <p14:creationId xmlns:p14="http://schemas.microsoft.com/office/powerpoint/2010/main" val="265967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E2F7-A981-AC40-BD93-BD6202BAC145}"/>
              </a:ext>
            </a:extLst>
          </p:cNvPr>
          <p:cNvSpPr>
            <a:spLocks noGrp="1"/>
          </p:cNvSpPr>
          <p:nvPr>
            <p:ph type="ctrTitle"/>
          </p:nvPr>
        </p:nvSpPr>
        <p:spPr>
          <a:xfrm>
            <a:off x="1524000" y="2193931"/>
            <a:ext cx="9144000" cy="2387600"/>
          </a:xfrm>
        </p:spPr>
        <p:txBody>
          <a:bodyPr/>
          <a:lstStyle/>
          <a:p>
            <a:r>
              <a:rPr lang="en-US" dirty="0">
                <a:solidFill>
                  <a:schemeClr val="accent1"/>
                </a:solidFill>
              </a:rPr>
              <a:t>Web Assembly and Rust</a:t>
            </a:r>
          </a:p>
        </p:txBody>
      </p:sp>
      <p:pic>
        <p:nvPicPr>
          <p:cNvPr id="6" name="Picture 5">
            <a:extLst>
              <a:ext uri="{FF2B5EF4-FFF2-40B4-BE49-F238E27FC236}">
                <a16:creationId xmlns:a16="http://schemas.microsoft.com/office/drawing/2014/main" id="{B2D34A96-E132-9C41-9B6D-64089355A230}"/>
              </a:ext>
            </a:extLst>
          </p:cNvPr>
          <p:cNvPicPr>
            <a:picLocks noChangeAspect="1"/>
          </p:cNvPicPr>
          <p:nvPr/>
        </p:nvPicPr>
        <p:blipFill>
          <a:blip r:embed="rId2"/>
          <a:stretch>
            <a:fillRect/>
          </a:stretch>
        </p:blipFill>
        <p:spPr>
          <a:xfrm>
            <a:off x="4140200" y="2428881"/>
            <a:ext cx="1136650" cy="1136650"/>
          </a:xfrm>
          <a:prstGeom prst="rect">
            <a:avLst/>
          </a:prstGeom>
        </p:spPr>
      </p:pic>
      <p:pic>
        <p:nvPicPr>
          <p:cNvPr id="8" name="Graphic 7">
            <a:extLst>
              <a:ext uri="{FF2B5EF4-FFF2-40B4-BE49-F238E27FC236}">
                <a16:creationId xmlns:a16="http://schemas.microsoft.com/office/drawing/2014/main" id="{E7E047FC-9C30-2544-AAFC-6EAF910C98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9100" y="2193931"/>
            <a:ext cx="1371600" cy="1371600"/>
          </a:xfrm>
          <a:prstGeom prst="rect">
            <a:avLst/>
          </a:prstGeom>
        </p:spPr>
      </p:pic>
    </p:spTree>
    <p:extLst>
      <p:ext uri="{BB962C8B-B14F-4D97-AF65-F5344CB8AC3E}">
        <p14:creationId xmlns:p14="http://schemas.microsoft.com/office/powerpoint/2010/main" val="2357003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025FB-6474-D546-A07D-383561B4A26A}"/>
              </a:ext>
            </a:extLst>
          </p:cNvPr>
          <p:cNvSpPr>
            <a:spLocks noGrp="1"/>
          </p:cNvSpPr>
          <p:nvPr>
            <p:ph idx="1"/>
          </p:nvPr>
        </p:nvSpPr>
        <p:spPr>
          <a:xfrm>
            <a:off x="938213" y="2940050"/>
            <a:ext cx="10515600" cy="717550"/>
          </a:xfrm>
        </p:spPr>
        <p:txBody>
          <a:bodyPr/>
          <a:lstStyle/>
          <a:p>
            <a:pPr marL="0" indent="0" algn="ctr">
              <a:buNone/>
            </a:pPr>
            <a:r>
              <a:rPr lang="en-US" dirty="0"/>
              <a:t>Q&amp;A</a:t>
            </a:r>
          </a:p>
        </p:txBody>
      </p:sp>
    </p:spTree>
    <p:extLst>
      <p:ext uri="{BB962C8B-B14F-4D97-AF65-F5344CB8AC3E}">
        <p14:creationId xmlns:p14="http://schemas.microsoft.com/office/powerpoint/2010/main" val="213112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E2F7-A981-AC40-BD93-BD6202BAC145}"/>
              </a:ext>
            </a:extLst>
          </p:cNvPr>
          <p:cNvSpPr>
            <a:spLocks noGrp="1"/>
          </p:cNvSpPr>
          <p:nvPr>
            <p:ph type="ctrTitle"/>
          </p:nvPr>
        </p:nvSpPr>
        <p:spPr>
          <a:xfrm>
            <a:off x="1524000" y="736599"/>
            <a:ext cx="9144000" cy="6207125"/>
          </a:xfrm>
        </p:spPr>
        <p:txBody>
          <a:bodyPr>
            <a:normAutofit/>
          </a:bodyPr>
          <a:lstStyle/>
          <a:p>
            <a:r>
              <a:rPr lang="en-US" sz="4000" dirty="0" err="1">
                <a:solidFill>
                  <a:schemeClr val="accent1"/>
                </a:solidFill>
              </a:rPr>
              <a:t>WebAssembly</a:t>
            </a:r>
            <a:r>
              <a:rPr lang="en-US" sz="4000" dirty="0">
                <a:solidFill>
                  <a:schemeClr val="accent1"/>
                </a:solidFill>
              </a:rPr>
              <a:t> (abbreviated </a:t>
            </a:r>
            <a:r>
              <a:rPr lang="en-US" sz="4000" i="1" dirty="0" err="1">
                <a:solidFill>
                  <a:schemeClr val="accent1"/>
                </a:solidFill>
              </a:rPr>
              <a:t>Wasm</a:t>
            </a:r>
            <a:r>
              <a:rPr lang="en-US" sz="4000" dirty="0">
                <a:solidFill>
                  <a:schemeClr val="accent1"/>
                </a:solidFill>
              </a:rPr>
              <a:t>) is a binary instruction format for a stack-based virtual machine. </a:t>
            </a:r>
            <a:r>
              <a:rPr lang="en-US" sz="4000" dirty="0" err="1">
                <a:solidFill>
                  <a:schemeClr val="accent1"/>
                </a:solidFill>
              </a:rPr>
              <a:t>Wasm</a:t>
            </a:r>
            <a:r>
              <a:rPr lang="en-US" sz="4000" dirty="0">
                <a:solidFill>
                  <a:schemeClr val="accent1"/>
                </a:solidFill>
              </a:rPr>
              <a:t> is designed as a portable compilation target for programming languages, enabling deployment on the web for client and server applications.</a:t>
            </a:r>
            <a:br>
              <a:rPr lang="en-US" sz="4000" dirty="0">
                <a:solidFill>
                  <a:schemeClr val="accent1"/>
                </a:solidFill>
              </a:rPr>
            </a:br>
            <a:br>
              <a:rPr lang="en-US" sz="4000" dirty="0">
                <a:solidFill>
                  <a:schemeClr val="accent1"/>
                </a:solidFill>
                <a:effectLst/>
              </a:rPr>
            </a:br>
            <a:endParaRPr lang="en-US" sz="4000" dirty="0">
              <a:solidFill>
                <a:schemeClr val="accent1"/>
              </a:solidFill>
              <a:effectLst/>
            </a:endParaRPr>
          </a:p>
        </p:txBody>
      </p:sp>
      <p:pic>
        <p:nvPicPr>
          <p:cNvPr id="3" name="Picture 2">
            <a:extLst>
              <a:ext uri="{FF2B5EF4-FFF2-40B4-BE49-F238E27FC236}">
                <a16:creationId xmlns:a16="http://schemas.microsoft.com/office/drawing/2014/main" id="{6861A19C-87EE-8242-BE94-ECBA67346F5D}"/>
              </a:ext>
            </a:extLst>
          </p:cNvPr>
          <p:cNvPicPr>
            <a:picLocks noChangeAspect="1"/>
          </p:cNvPicPr>
          <p:nvPr/>
        </p:nvPicPr>
        <p:blipFill>
          <a:blip r:embed="rId2"/>
          <a:stretch>
            <a:fillRect/>
          </a:stretch>
        </p:blipFill>
        <p:spPr>
          <a:xfrm>
            <a:off x="5527675" y="736599"/>
            <a:ext cx="1136650" cy="1136650"/>
          </a:xfrm>
          <a:prstGeom prst="rect">
            <a:avLst/>
          </a:prstGeom>
        </p:spPr>
      </p:pic>
    </p:spTree>
    <p:extLst>
      <p:ext uri="{BB962C8B-B14F-4D97-AF65-F5344CB8AC3E}">
        <p14:creationId xmlns:p14="http://schemas.microsoft.com/office/powerpoint/2010/main" val="42304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E2F7-A981-AC40-BD93-BD6202BAC145}"/>
              </a:ext>
            </a:extLst>
          </p:cNvPr>
          <p:cNvSpPr>
            <a:spLocks noGrp="1"/>
          </p:cNvSpPr>
          <p:nvPr>
            <p:ph type="ctrTitle"/>
          </p:nvPr>
        </p:nvSpPr>
        <p:spPr>
          <a:xfrm>
            <a:off x="1524000" y="2822583"/>
            <a:ext cx="9144000" cy="2387600"/>
          </a:xfrm>
        </p:spPr>
        <p:txBody>
          <a:bodyPr>
            <a:normAutofit fontScale="90000"/>
          </a:bodyPr>
          <a:lstStyle/>
          <a:p>
            <a:r>
              <a:rPr lang="en-US" dirty="0" err="1">
                <a:solidFill>
                  <a:schemeClr val="accent1"/>
                </a:solidFill>
              </a:rPr>
              <a:t>WebAssembly</a:t>
            </a:r>
            <a:r>
              <a:rPr lang="en-US" dirty="0">
                <a:solidFill>
                  <a:schemeClr val="accent1"/>
                </a:solidFill>
              </a:rPr>
              <a:t> 1.0 has shipped in 4 major browser engines</a:t>
            </a:r>
            <a:br>
              <a:rPr lang="en-US" dirty="0">
                <a:solidFill>
                  <a:schemeClr val="accent1"/>
                </a:solidFill>
              </a:rPr>
            </a:br>
            <a:br>
              <a:rPr lang="en-US" dirty="0">
                <a:solidFill>
                  <a:schemeClr val="accent1"/>
                </a:solidFill>
              </a:rPr>
            </a:br>
            <a:endParaRPr lang="en-US" dirty="0">
              <a:solidFill>
                <a:schemeClr val="accent1"/>
              </a:solidFill>
            </a:endParaRPr>
          </a:p>
        </p:txBody>
      </p:sp>
      <p:pic>
        <p:nvPicPr>
          <p:cNvPr id="8" name="Picture 7">
            <a:extLst>
              <a:ext uri="{FF2B5EF4-FFF2-40B4-BE49-F238E27FC236}">
                <a16:creationId xmlns:a16="http://schemas.microsoft.com/office/drawing/2014/main" id="{89415609-95E3-DF48-A565-93A5DDB91340}"/>
              </a:ext>
            </a:extLst>
          </p:cNvPr>
          <p:cNvPicPr>
            <a:picLocks noChangeAspect="1"/>
          </p:cNvPicPr>
          <p:nvPr/>
        </p:nvPicPr>
        <p:blipFill>
          <a:blip r:embed="rId2"/>
          <a:stretch>
            <a:fillRect/>
          </a:stretch>
        </p:blipFill>
        <p:spPr>
          <a:xfrm>
            <a:off x="7118438" y="4545792"/>
            <a:ext cx="825500" cy="825500"/>
          </a:xfrm>
          <a:prstGeom prst="rect">
            <a:avLst/>
          </a:prstGeom>
        </p:spPr>
      </p:pic>
      <p:pic>
        <p:nvPicPr>
          <p:cNvPr id="10" name="Picture 9">
            <a:extLst>
              <a:ext uri="{FF2B5EF4-FFF2-40B4-BE49-F238E27FC236}">
                <a16:creationId xmlns:a16="http://schemas.microsoft.com/office/drawing/2014/main" id="{6F1BE762-1F5A-F54D-9F5D-F8F53A3D48AF}"/>
              </a:ext>
            </a:extLst>
          </p:cNvPr>
          <p:cNvPicPr>
            <a:picLocks noChangeAspect="1"/>
          </p:cNvPicPr>
          <p:nvPr/>
        </p:nvPicPr>
        <p:blipFill>
          <a:blip r:embed="rId3"/>
          <a:stretch>
            <a:fillRect/>
          </a:stretch>
        </p:blipFill>
        <p:spPr>
          <a:xfrm>
            <a:off x="5873525" y="4545792"/>
            <a:ext cx="787400" cy="825500"/>
          </a:xfrm>
          <a:prstGeom prst="rect">
            <a:avLst/>
          </a:prstGeom>
        </p:spPr>
      </p:pic>
      <p:pic>
        <p:nvPicPr>
          <p:cNvPr id="12" name="Picture 11">
            <a:extLst>
              <a:ext uri="{FF2B5EF4-FFF2-40B4-BE49-F238E27FC236}">
                <a16:creationId xmlns:a16="http://schemas.microsoft.com/office/drawing/2014/main" id="{4E9C2A1A-9157-114D-B360-0F788C3345BC}"/>
              </a:ext>
            </a:extLst>
          </p:cNvPr>
          <p:cNvPicPr>
            <a:picLocks noChangeAspect="1"/>
          </p:cNvPicPr>
          <p:nvPr/>
        </p:nvPicPr>
        <p:blipFill>
          <a:blip r:embed="rId4"/>
          <a:stretch>
            <a:fillRect/>
          </a:stretch>
        </p:blipFill>
        <p:spPr>
          <a:xfrm>
            <a:off x="4603213" y="4558492"/>
            <a:ext cx="812800" cy="812800"/>
          </a:xfrm>
          <a:prstGeom prst="rect">
            <a:avLst/>
          </a:prstGeom>
        </p:spPr>
      </p:pic>
      <p:pic>
        <p:nvPicPr>
          <p:cNvPr id="14" name="Picture 13">
            <a:extLst>
              <a:ext uri="{FF2B5EF4-FFF2-40B4-BE49-F238E27FC236}">
                <a16:creationId xmlns:a16="http://schemas.microsoft.com/office/drawing/2014/main" id="{0993F1A4-6CBF-C749-BF29-E3EDA2328383}"/>
              </a:ext>
            </a:extLst>
          </p:cNvPr>
          <p:cNvPicPr>
            <a:picLocks noChangeAspect="1"/>
          </p:cNvPicPr>
          <p:nvPr/>
        </p:nvPicPr>
        <p:blipFill>
          <a:blip r:embed="rId5"/>
          <a:stretch>
            <a:fillRect/>
          </a:stretch>
        </p:blipFill>
        <p:spPr>
          <a:xfrm>
            <a:off x="3345601" y="4571192"/>
            <a:ext cx="800100" cy="800100"/>
          </a:xfrm>
          <a:prstGeom prst="rect">
            <a:avLst/>
          </a:prstGeom>
        </p:spPr>
      </p:pic>
    </p:spTree>
    <p:extLst>
      <p:ext uri="{BB962C8B-B14F-4D97-AF65-F5344CB8AC3E}">
        <p14:creationId xmlns:p14="http://schemas.microsoft.com/office/powerpoint/2010/main" val="352176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E2F7-A981-AC40-BD93-BD6202BAC145}"/>
              </a:ext>
            </a:extLst>
          </p:cNvPr>
          <p:cNvSpPr>
            <a:spLocks noGrp="1"/>
          </p:cNvSpPr>
          <p:nvPr>
            <p:ph type="ctrTitle"/>
          </p:nvPr>
        </p:nvSpPr>
        <p:spPr>
          <a:xfrm>
            <a:off x="1524000" y="2565407"/>
            <a:ext cx="9144000" cy="2387600"/>
          </a:xfrm>
        </p:spPr>
        <p:txBody>
          <a:bodyPr>
            <a:normAutofit/>
          </a:bodyPr>
          <a:lstStyle/>
          <a:p>
            <a:r>
              <a:rPr lang="en-US" b="1" dirty="0">
                <a:solidFill>
                  <a:schemeClr val="accent1"/>
                </a:solidFill>
              </a:rPr>
              <a:t>Efficient and fast</a:t>
            </a:r>
            <a:endParaRPr lang="en-US" dirty="0">
              <a:solidFill>
                <a:schemeClr val="accent1"/>
              </a:solidFill>
            </a:endParaRPr>
          </a:p>
        </p:txBody>
      </p:sp>
      <p:pic>
        <p:nvPicPr>
          <p:cNvPr id="3" name="Picture 2">
            <a:extLst>
              <a:ext uri="{FF2B5EF4-FFF2-40B4-BE49-F238E27FC236}">
                <a16:creationId xmlns:a16="http://schemas.microsoft.com/office/drawing/2014/main" id="{DCD683E3-2250-CE48-BEA3-BAE48D0B3360}"/>
              </a:ext>
            </a:extLst>
          </p:cNvPr>
          <p:cNvPicPr>
            <a:picLocks noChangeAspect="1"/>
          </p:cNvPicPr>
          <p:nvPr/>
        </p:nvPicPr>
        <p:blipFill>
          <a:blip r:embed="rId2"/>
          <a:stretch>
            <a:fillRect/>
          </a:stretch>
        </p:blipFill>
        <p:spPr>
          <a:xfrm>
            <a:off x="5527675" y="1693865"/>
            <a:ext cx="1136650" cy="1136650"/>
          </a:xfrm>
          <a:prstGeom prst="rect">
            <a:avLst/>
          </a:prstGeom>
        </p:spPr>
      </p:pic>
    </p:spTree>
    <p:extLst>
      <p:ext uri="{BB962C8B-B14F-4D97-AF65-F5344CB8AC3E}">
        <p14:creationId xmlns:p14="http://schemas.microsoft.com/office/powerpoint/2010/main" val="345398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E2F7-A981-AC40-BD93-BD6202BAC145}"/>
              </a:ext>
            </a:extLst>
          </p:cNvPr>
          <p:cNvSpPr>
            <a:spLocks noGrp="1"/>
          </p:cNvSpPr>
          <p:nvPr>
            <p:ph type="ctrTitle"/>
          </p:nvPr>
        </p:nvSpPr>
        <p:spPr>
          <a:xfrm>
            <a:off x="1524000" y="2465398"/>
            <a:ext cx="9144000" cy="2387600"/>
          </a:xfrm>
        </p:spPr>
        <p:txBody>
          <a:bodyPr>
            <a:normAutofit/>
          </a:bodyPr>
          <a:lstStyle/>
          <a:p>
            <a:r>
              <a:rPr lang="en-US" b="1" dirty="0">
                <a:solidFill>
                  <a:schemeClr val="accent1"/>
                </a:solidFill>
              </a:rPr>
              <a:t>Safe</a:t>
            </a:r>
            <a:endParaRPr lang="en-US" dirty="0">
              <a:solidFill>
                <a:schemeClr val="accent1"/>
              </a:solidFill>
            </a:endParaRPr>
          </a:p>
        </p:txBody>
      </p:sp>
      <p:pic>
        <p:nvPicPr>
          <p:cNvPr id="3" name="Picture 2">
            <a:extLst>
              <a:ext uri="{FF2B5EF4-FFF2-40B4-BE49-F238E27FC236}">
                <a16:creationId xmlns:a16="http://schemas.microsoft.com/office/drawing/2014/main" id="{50968258-DA4A-8541-88F4-F542BF1134A8}"/>
              </a:ext>
            </a:extLst>
          </p:cNvPr>
          <p:cNvPicPr>
            <a:picLocks noChangeAspect="1"/>
          </p:cNvPicPr>
          <p:nvPr/>
        </p:nvPicPr>
        <p:blipFill>
          <a:blip r:embed="rId2"/>
          <a:stretch>
            <a:fillRect/>
          </a:stretch>
        </p:blipFill>
        <p:spPr>
          <a:xfrm>
            <a:off x="5527675" y="1565280"/>
            <a:ext cx="1136650" cy="1136650"/>
          </a:xfrm>
          <a:prstGeom prst="rect">
            <a:avLst/>
          </a:prstGeom>
        </p:spPr>
      </p:pic>
    </p:spTree>
    <p:extLst>
      <p:ext uri="{BB962C8B-B14F-4D97-AF65-F5344CB8AC3E}">
        <p14:creationId xmlns:p14="http://schemas.microsoft.com/office/powerpoint/2010/main" val="23310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E2F7-A981-AC40-BD93-BD6202BAC145}"/>
              </a:ext>
            </a:extLst>
          </p:cNvPr>
          <p:cNvSpPr>
            <a:spLocks noGrp="1"/>
          </p:cNvSpPr>
          <p:nvPr>
            <p:ph type="ctrTitle"/>
          </p:nvPr>
        </p:nvSpPr>
        <p:spPr>
          <a:xfrm>
            <a:off x="2181230" y="2222506"/>
            <a:ext cx="9144000" cy="2387600"/>
          </a:xfrm>
        </p:spPr>
        <p:txBody>
          <a:bodyPr>
            <a:normAutofit/>
          </a:bodyPr>
          <a:lstStyle/>
          <a:p>
            <a:r>
              <a:rPr lang="en-US" b="1" dirty="0">
                <a:solidFill>
                  <a:schemeClr val="accent1"/>
                </a:solidFill>
              </a:rPr>
              <a:t>Open and </a:t>
            </a:r>
            <a:r>
              <a:rPr lang="en-US" b="1" dirty="0" err="1">
                <a:solidFill>
                  <a:schemeClr val="accent1"/>
                </a:solidFill>
              </a:rPr>
              <a:t>debuggable</a:t>
            </a:r>
            <a:br>
              <a:rPr lang="en-US" b="1" dirty="0">
                <a:solidFill>
                  <a:schemeClr val="accent1"/>
                </a:solidFill>
              </a:rPr>
            </a:br>
            <a:endParaRPr lang="en-US" dirty="0">
              <a:solidFill>
                <a:schemeClr val="accent1"/>
              </a:solidFill>
            </a:endParaRPr>
          </a:p>
        </p:txBody>
      </p:sp>
      <p:pic>
        <p:nvPicPr>
          <p:cNvPr id="3" name="Picture 2">
            <a:extLst>
              <a:ext uri="{FF2B5EF4-FFF2-40B4-BE49-F238E27FC236}">
                <a16:creationId xmlns:a16="http://schemas.microsoft.com/office/drawing/2014/main" id="{A107D6CD-2690-5A4F-BB11-C71FE948BFB9}"/>
              </a:ext>
            </a:extLst>
          </p:cNvPr>
          <p:cNvPicPr>
            <a:picLocks noChangeAspect="1"/>
          </p:cNvPicPr>
          <p:nvPr/>
        </p:nvPicPr>
        <p:blipFill>
          <a:blip r:embed="rId2"/>
          <a:stretch>
            <a:fillRect/>
          </a:stretch>
        </p:blipFill>
        <p:spPr>
          <a:xfrm>
            <a:off x="1741492" y="2722555"/>
            <a:ext cx="1136650" cy="1136650"/>
          </a:xfrm>
          <a:prstGeom prst="rect">
            <a:avLst/>
          </a:prstGeom>
        </p:spPr>
      </p:pic>
    </p:spTree>
    <p:extLst>
      <p:ext uri="{BB962C8B-B14F-4D97-AF65-F5344CB8AC3E}">
        <p14:creationId xmlns:p14="http://schemas.microsoft.com/office/powerpoint/2010/main" val="173851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E2F7-A981-AC40-BD93-BD6202BAC145}"/>
              </a:ext>
            </a:extLst>
          </p:cNvPr>
          <p:cNvSpPr>
            <a:spLocks noGrp="1"/>
          </p:cNvSpPr>
          <p:nvPr>
            <p:ph type="ctrTitle"/>
          </p:nvPr>
        </p:nvSpPr>
        <p:spPr>
          <a:xfrm>
            <a:off x="728668" y="1222379"/>
            <a:ext cx="12015788" cy="2387600"/>
          </a:xfrm>
        </p:spPr>
        <p:txBody>
          <a:bodyPr>
            <a:normAutofit/>
          </a:bodyPr>
          <a:lstStyle/>
          <a:p>
            <a:r>
              <a:rPr lang="en-US" dirty="0">
                <a:solidFill>
                  <a:schemeClr val="accent1"/>
                </a:solidFill>
              </a:rPr>
              <a:t>Web assembly Demo</a:t>
            </a:r>
          </a:p>
        </p:txBody>
      </p:sp>
      <p:pic>
        <p:nvPicPr>
          <p:cNvPr id="3" name="Picture 2">
            <a:extLst>
              <a:ext uri="{FF2B5EF4-FFF2-40B4-BE49-F238E27FC236}">
                <a16:creationId xmlns:a16="http://schemas.microsoft.com/office/drawing/2014/main" id="{6FBC1000-D3FA-034A-A4BC-B37E596989EC}"/>
              </a:ext>
            </a:extLst>
          </p:cNvPr>
          <p:cNvPicPr>
            <a:picLocks noChangeAspect="1"/>
          </p:cNvPicPr>
          <p:nvPr/>
        </p:nvPicPr>
        <p:blipFill>
          <a:blip r:embed="rId2"/>
          <a:stretch>
            <a:fillRect/>
          </a:stretch>
        </p:blipFill>
        <p:spPr>
          <a:xfrm>
            <a:off x="569908" y="2579678"/>
            <a:ext cx="1136650" cy="1136650"/>
          </a:xfrm>
          <a:prstGeom prst="rect">
            <a:avLst/>
          </a:prstGeom>
        </p:spPr>
      </p:pic>
    </p:spTree>
    <p:extLst>
      <p:ext uri="{BB962C8B-B14F-4D97-AF65-F5344CB8AC3E}">
        <p14:creationId xmlns:p14="http://schemas.microsoft.com/office/powerpoint/2010/main" val="425919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0464-750F-0040-BDDF-3EB203F0EAAD}"/>
              </a:ext>
            </a:extLst>
          </p:cNvPr>
          <p:cNvSpPr>
            <a:spLocks noGrp="1"/>
          </p:cNvSpPr>
          <p:nvPr>
            <p:ph type="title"/>
          </p:nvPr>
        </p:nvSpPr>
        <p:spPr>
          <a:xfrm>
            <a:off x="3967163" y="328616"/>
            <a:ext cx="4976813" cy="620713"/>
          </a:xfrm>
        </p:spPr>
        <p:txBody>
          <a:bodyPr>
            <a:normAutofit/>
          </a:bodyPr>
          <a:lstStyle/>
          <a:p>
            <a:r>
              <a:rPr lang="en-US" sz="2000" b="1" dirty="0"/>
              <a:t> Top 20 companies that are using </a:t>
            </a:r>
            <a:r>
              <a:rPr lang="en-US" sz="2000" b="1" dirty="0" err="1"/>
              <a:t>Wasm</a:t>
            </a:r>
            <a:r>
              <a:rPr lang="en-US" sz="2000" b="1" dirty="0"/>
              <a:t> today</a:t>
            </a:r>
          </a:p>
        </p:txBody>
      </p:sp>
      <p:sp>
        <p:nvSpPr>
          <p:cNvPr id="3" name="Content Placeholder 2">
            <a:extLst>
              <a:ext uri="{FF2B5EF4-FFF2-40B4-BE49-F238E27FC236}">
                <a16:creationId xmlns:a16="http://schemas.microsoft.com/office/drawing/2014/main" id="{4D18A538-7A2D-8540-863D-757381239A7F}"/>
              </a:ext>
            </a:extLst>
          </p:cNvPr>
          <p:cNvSpPr>
            <a:spLocks noGrp="1"/>
          </p:cNvSpPr>
          <p:nvPr>
            <p:ph idx="1"/>
          </p:nvPr>
        </p:nvSpPr>
        <p:spPr>
          <a:xfrm>
            <a:off x="-42862" y="949329"/>
            <a:ext cx="12330113" cy="5276850"/>
          </a:xfrm>
        </p:spPr>
        <p:txBody>
          <a:bodyPr>
            <a:noAutofit/>
          </a:bodyPr>
          <a:lstStyle/>
          <a:p>
            <a:pPr marL="0" indent="0">
              <a:buNone/>
            </a:pPr>
            <a:r>
              <a:rPr lang="en-US" sz="1200" dirty="0"/>
              <a:t>:</a:t>
            </a:r>
          </a:p>
          <a:p>
            <a:r>
              <a:rPr lang="en-US" sz="1200" b="1" dirty="0"/>
              <a:t>Adobe:</a:t>
            </a:r>
            <a:r>
              <a:rPr lang="en-US" sz="1200" dirty="0"/>
              <a:t> Adobe is using </a:t>
            </a:r>
            <a:r>
              <a:rPr lang="en-US" sz="1200" dirty="0" err="1"/>
              <a:t>Wasm</a:t>
            </a:r>
            <a:r>
              <a:rPr lang="en-US" sz="1200" dirty="0"/>
              <a:t> to power its new Edge Compute platform. This platform allows Adobe to deliver high-performance applications to users on the edge, without having to worry about the performance of the user’s device.</a:t>
            </a:r>
          </a:p>
          <a:p>
            <a:r>
              <a:rPr lang="en-US" sz="1200" b="1" dirty="0"/>
              <a:t>Microsoft:</a:t>
            </a:r>
            <a:r>
              <a:rPr lang="en-US" sz="1200" dirty="0"/>
              <a:t> Microsoft is using </a:t>
            </a:r>
            <a:r>
              <a:rPr lang="en-US" sz="1200" dirty="0" err="1"/>
              <a:t>Wasm</a:t>
            </a:r>
            <a:r>
              <a:rPr lang="en-US" sz="1200" dirty="0"/>
              <a:t> in a number of its products, including Azure Functions, Visual Studio Code, and Edge. Azure Functions allows developers to run code on the edge without having to worry about the underlying infrastructure. Visual Studio Code is a popular IDE that supports </a:t>
            </a:r>
            <a:r>
              <a:rPr lang="en-US" sz="1200" dirty="0" err="1"/>
              <a:t>Wasm</a:t>
            </a:r>
            <a:r>
              <a:rPr lang="en-US" sz="1200" dirty="0"/>
              <a:t> development. And Edge is a web browser that supports </a:t>
            </a:r>
            <a:r>
              <a:rPr lang="en-US" sz="1200" dirty="0" err="1"/>
              <a:t>Wasm</a:t>
            </a:r>
            <a:r>
              <a:rPr lang="en-US" sz="1200" dirty="0"/>
              <a:t>, allowing developers to create high-performance web applications.</a:t>
            </a:r>
          </a:p>
          <a:p>
            <a:r>
              <a:rPr lang="en-US" sz="1200" b="1" dirty="0" err="1"/>
              <a:t>Cosmonic</a:t>
            </a:r>
            <a:r>
              <a:rPr lang="en-US" sz="1200" b="1" dirty="0"/>
              <a:t>:</a:t>
            </a:r>
            <a:r>
              <a:rPr lang="en-US" sz="1200" dirty="0"/>
              <a:t> </a:t>
            </a:r>
            <a:r>
              <a:rPr lang="en-US" sz="1200" dirty="0" err="1"/>
              <a:t>Cosmonic</a:t>
            </a:r>
            <a:r>
              <a:rPr lang="en-US" sz="1200" dirty="0"/>
              <a:t> is a company that offers a </a:t>
            </a:r>
            <a:r>
              <a:rPr lang="en-US" sz="1200" dirty="0" err="1"/>
              <a:t>Wasm</a:t>
            </a:r>
            <a:r>
              <a:rPr lang="en-US" sz="1200" dirty="0"/>
              <a:t>-based cloud platform called </a:t>
            </a:r>
            <a:r>
              <a:rPr lang="en-US" sz="1200" dirty="0" err="1"/>
              <a:t>wasmCloud</a:t>
            </a:r>
            <a:r>
              <a:rPr lang="en-US" sz="1200" dirty="0"/>
              <a:t>. </a:t>
            </a:r>
            <a:r>
              <a:rPr lang="en-US" sz="1200" dirty="0" err="1"/>
              <a:t>wasmCloud</a:t>
            </a:r>
            <a:r>
              <a:rPr lang="en-US" sz="1200" dirty="0"/>
              <a:t> allows developers to deploy and run </a:t>
            </a:r>
            <a:r>
              <a:rPr lang="en-US" sz="1200" dirty="0" err="1"/>
              <a:t>Wasm</a:t>
            </a:r>
            <a:r>
              <a:rPr lang="en-US" sz="1200" dirty="0"/>
              <a:t> applications in the cloud.</a:t>
            </a:r>
          </a:p>
          <a:p>
            <a:r>
              <a:rPr lang="en-US" sz="1200" b="1" dirty="0"/>
              <a:t>Fastly:</a:t>
            </a:r>
            <a:r>
              <a:rPr lang="en-US" sz="1200" dirty="0"/>
              <a:t> Fastly is a CDN company that is using </a:t>
            </a:r>
            <a:r>
              <a:rPr lang="en-US" sz="1200" dirty="0" err="1"/>
              <a:t>Wasm</a:t>
            </a:r>
            <a:r>
              <a:rPr lang="en-US" sz="1200" dirty="0"/>
              <a:t> to improve the performance of its network. </a:t>
            </a:r>
            <a:r>
              <a:rPr lang="en-US" sz="1200" dirty="0" err="1"/>
              <a:t>Wasm</a:t>
            </a:r>
            <a:r>
              <a:rPr lang="en-US" sz="1200" dirty="0"/>
              <a:t> allows Fastly to cache and serve code more efficiently, which results in faster loading times for users.</a:t>
            </a:r>
          </a:p>
          <a:p>
            <a:r>
              <a:rPr lang="en-US" sz="1200" b="1" dirty="0"/>
              <a:t>Cloudflare:</a:t>
            </a:r>
            <a:r>
              <a:rPr lang="en-US" sz="1200" dirty="0"/>
              <a:t> Cloudflare is another CDN company that is using </a:t>
            </a:r>
            <a:r>
              <a:rPr lang="en-US" sz="1200" dirty="0" err="1"/>
              <a:t>Wasm</a:t>
            </a:r>
            <a:r>
              <a:rPr lang="en-US" sz="1200" dirty="0"/>
              <a:t> to improve the performance of its network. Cloudflare uses </a:t>
            </a:r>
            <a:r>
              <a:rPr lang="en-US" sz="1200" dirty="0" err="1"/>
              <a:t>Wasm</a:t>
            </a:r>
            <a:r>
              <a:rPr lang="en-US" sz="1200" dirty="0"/>
              <a:t> to accelerate the loading of images, videos, and other assets.</a:t>
            </a:r>
          </a:p>
          <a:p>
            <a:r>
              <a:rPr lang="en-US" sz="1200" b="1" dirty="0"/>
              <a:t>Docker:</a:t>
            </a:r>
            <a:r>
              <a:rPr lang="en-US" sz="1200" dirty="0"/>
              <a:t> Docker integrated </a:t>
            </a:r>
            <a:r>
              <a:rPr lang="en-US" sz="1200" dirty="0" err="1"/>
              <a:t>Wasm</a:t>
            </a:r>
            <a:r>
              <a:rPr lang="en-US" sz="1200" dirty="0"/>
              <a:t> into their Docker Desktop. Supports multiple runtimes like </a:t>
            </a:r>
            <a:r>
              <a:rPr lang="en-US" sz="1200" dirty="0" err="1"/>
              <a:t>WasmEdge</a:t>
            </a:r>
            <a:r>
              <a:rPr lang="en-US" sz="1200" dirty="0"/>
              <a:t>, slight from </a:t>
            </a:r>
            <a:r>
              <a:rPr lang="en-US" sz="1200" dirty="0" err="1"/>
              <a:t>Deislabs</a:t>
            </a:r>
            <a:r>
              <a:rPr lang="en-US" sz="1200" dirty="0"/>
              <a:t>, </a:t>
            </a:r>
            <a:r>
              <a:rPr lang="en-US" sz="1200" dirty="0" err="1"/>
              <a:t>wasmtime</a:t>
            </a:r>
            <a:r>
              <a:rPr lang="en-US" sz="1200" dirty="0"/>
              <a:t> from Bytecode Alliance and Spin.</a:t>
            </a:r>
          </a:p>
          <a:p>
            <a:r>
              <a:rPr lang="en-US" sz="1200" b="1" dirty="0"/>
              <a:t>Unity:</a:t>
            </a:r>
            <a:r>
              <a:rPr lang="en-US" sz="1200" dirty="0"/>
              <a:t> Unity is a game engine that is using </a:t>
            </a:r>
            <a:r>
              <a:rPr lang="en-US" sz="1200" dirty="0" err="1"/>
              <a:t>Wasm</a:t>
            </a:r>
            <a:r>
              <a:rPr lang="en-US" sz="1200" dirty="0"/>
              <a:t> to create high-performance games that can run in the browser. This is a major advancement, as it allows developers to create games that are not limited by the performance of the user’s device.</a:t>
            </a:r>
          </a:p>
          <a:p>
            <a:r>
              <a:rPr lang="en-US" sz="1200" b="1" dirty="0"/>
              <a:t>Google:</a:t>
            </a:r>
            <a:r>
              <a:rPr lang="en-US" sz="1200" dirty="0"/>
              <a:t> Google is using </a:t>
            </a:r>
            <a:r>
              <a:rPr lang="en-US" sz="1200" dirty="0" err="1"/>
              <a:t>Wasm</a:t>
            </a:r>
            <a:r>
              <a:rPr lang="en-US" sz="1200" dirty="0"/>
              <a:t> to power a number of its products, including Google Maps, Google Translate, and Google Docs. This makes it possible to create more powerful and interactive experiences for users.</a:t>
            </a:r>
          </a:p>
          <a:p>
            <a:r>
              <a:rPr lang="en-US" sz="1200" b="1" dirty="0"/>
              <a:t>Amazon:</a:t>
            </a:r>
            <a:r>
              <a:rPr lang="en-US" sz="1200" dirty="0"/>
              <a:t> Amazon is using </a:t>
            </a:r>
            <a:r>
              <a:rPr lang="en-US" sz="1200" dirty="0" err="1"/>
              <a:t>Wasm</a:t>
            </a:r>
            <a:r>
              <a:rPr lang="en-US" sz="1200" dirty="0"/>
              <a:t> to improve the performance of its e-commerce platform. This makes it possible for users to browse and purchase products more quickly and easily.</a:t>
            </a:r>
          </a:p>
          <a:p>
            <a:r>
              <a:rPr lang="en-US" sz="1200" b="1" dirty="0"/>
              <a:t>Netflix:</a:t>
            </a:r>
            <a:r>
              <a:rPr lang="en-US" sz="1200" dirty="0"/>
              <a:t> Netflix is using </a:t>
            </a:r>
            <a:r>
              <a:rPr lang="en-US" sz="1200" dirty="0" err="1"/>
              <a:t>Wasm</a:t>
            </a:r>
            <a:r>
              <a:rPr lang="en-US" sz="1200" dirty="0"/>
              <a:t> to create more immersive and interactive video experiences for users. This makes it possible for users to watch movies and TV shows in a more engaging way</a:t>
            </a:r>
          </a:p>
          <a:p>
            <a:r>
              <a:rPr lang="en-US" sz="1200" b="1" dirty="0"/>
              <a:t>Spotify:</a:t>
            </a:r>
            <a:r>
              <a:rPr lang="en-US" sz="1200" dirty="0"/>
              <a:t> Spotify is using </a:t>
            </a:r>
            <a:r>
              <a:rPr lang="en-US" sz="1200" dirty="0" err="1"/>
              <a:t>Wasm</a:t>
            </a:r>
            <a:r>
              <a:rPr lang="en-US" sz="1200" dirty="0"/>
              <a:t> to create a more personalized and interactive music experience for users. This makes it possible for users to discover new music and get recommendations that are tailored to their interests.</a:t>
            </a:r>
          </a:p>
          <a:p>
            <a:r>
              <a:rPr lang="en-US" sz="1200" b="1" dirty="0" err="1"/>
              <a:t>Figma</a:t>
            </a:r>
            <a:r>
              <a:rPr lang="en-US" sz="1200" b="1" dirty="0"/>
              <a:t>:</a:t>
            </a:r>
            <a:r>
              <a:rPr lang="en-US" sz="1200" dirty="0"/>
              <a:t> </a:t>
            </a:r>
            <a:r>
              <a:rPr lang="en-US" sz="1200" dirty="0" err="1"/>
              <a:t>Figma</a:t>
            </a:r>
            <a:r>
              <a:rPr lang="en-US" sz="1200" dirty="0"/>
              <a:t> uses </a:t>
            </a:r>
            <a:r>
              <a:rPr lang="en-US" sz="1200" dirty="0" err="1"/>
              <a:t>WebAssembly</a:t>
            </a:r>
            <a:r>
              <a:rPr lang="en-US" sz="1200" dirty="0"/>
              <a:t> (</a:t>
            </a:r>
            <a:r>
              <a:rPr lang="en-US" sz="1200" dirty="0" err="1"/>
              <a:t>Wasm</a:t>
            </a:r>
            <a:r>
              <a:rPr lang="en-US" sz="1200" dirty="0"/>
              <a:t>). They announced in their blog post in 2019 that they were using </a:t>
            </a:r>
            <a:r>
              <a:rPr lang="en-US" sz="1200" dirty="0" err="1"/>
              <a:t>Wasm</a:t>
            </a:r>
            <a:r>
              <a:rPr lang="en-US" sz="1200" dirty="0"/>
              <a:t> to improve the performance of their web app. </a:t>
            </a:r>
            <a:r>
              <a:rPr lang="en-US" sz="1200" dirty="0" err="1"/>
              <a:t>Wasm</a:t>
            </a:r>
            <a:r>
              <a:rPr lang="en-US" sz="1200" dirty="0"/>
              <a:t> allows </a:t>
            </a:r>
            <a:r>
              <a:rPr lang="en-US" sz="1200" dirty="0" err="1"/>
              <a:t>Figma</a:t>
            </a:r>
            <a:r>
              <a:rPr lang="en-US" sz="1200" dirty="0"/>
              <a:t> to load and render vector graphics faster, which makes it a better experience for users.</a:t>
            </a:r>
          </a:p>
        </p:txBody>
      </p:sp>
    </p:spTree>
    <p:extLst>
      <p:ext uri="{BB962C8B-B14F-4D97-AF65-F5344CB8AC3E}">
        <p14:creationId xmlns:p14="http://schemas.microsoft.com/office/powerpoint/2010/main" val="116229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0464-750F-0040-BDDF-3EB203F0EAAD}"/>
              </a:ext>
            </a:extLst>
          </p:cNvPr>
          <p:cNvSpPr>
            <a:spLocks noGrp="1"/>
          </p:cNvSpPr>
          <p:nvPr>
            <p:ph type="title"/>
          </p:nvPr>
        </p:nvSpPr>
        <p:spPr>
          <a:xfrm>
            <a:off x="3967163" y="0"/>
            <a:ext cx="4976813" cy="620713"/>
          </a:xfrm>
        </p:spPr>
        <p:txBody>
          <a:bodyPr>
            <a:normAutofit/>
          </a:bodyPr>
          <a:lstStyle/>
          <a:p>
            <a:r>
              <a:rPr lang="en-US" sz="2000" b="1" dirty="0"/>
              <a:t> Top 20 companies that are using </a:t>
            </a:r>
            <a:r>
              <a:rPr lang="en-US" sz="2000" b="1" dirty="0" err="1"/>
              <a:t>Wasm</a:t>
            </a:r>
            <a:r>
              <a:rPr lang="en-US" sz="2000" b="1" dirty="0"/>
              <a:t> today</a:t>
            </a:r>
          </a:p>
        </p:txBody>
      </p:sp>
      <p:sp>
        <p:nvSpPr>
          <p:cNvPr id="3" name="Content Placeholder 2">
            <a:extLst>
              <a:ext uri="{FF2B5EF4-FFF2-40B4-BE49-F238E27FC236}">
                <a16:creationId xmlns:a16="http://schemas.microsoft.com/office/drawing/2014/main" id="{4D18A538-7A2D-8540-863D-757381239A7F}"/>
              </a:ext>
            </a:extLst>
          </p:cNvPr>
          <p:cNvSpPr>
            <a:spLocks noGrp="1"/>
          </p:cNvSpPr>
          <p:nvPr>
            <p:ph idx="1"/>
          </p:nvPr>
        </p:nvSpPr>
        <p:spPr>
          <a:xfrm>
            <a:off x="0" y="1867700"/>
            <a:ext cx="12330113" cy="5276850"/>
          </a:xfrm>
        </p:spPr>
        <p:txBody>
          <a:bodyPr>
            <a:noAutofit/>
          </a:bodyPr>
          <a:lstStyle/>
          <a:p>
            <a:r>
              <a:rPr lang="en-US" sz="1200" b="1" dirty="0"/>
              <a:t>Tesla:</a:t>
            </a:r>
            <a:r>
              <a:rPr lang="en-US" sz="1200" dirty="0"/>
              <a:t> Tesla is using </a:t>
            </a:r>
            <a:r>
              <a:rPr lang="en-US" sz="1200" dirty="0" err="1"/>
              <a:t>Wasm</a:t>
            </a:r>
            <a:r>
              <a:rPr lang="en-US" sz="1200" dirty="0"/>
              <a:t> to create more secure and reliable software for its cars. </a:t>
            </a:r>
            <a:r>
              <a:rPr lang="en-US" sz="1200" dirty="0" err="1"/>
              <a:t>Wasm</a:t>
            </a:r>
            <a:r>
              <a:rPr lang="en-US" sz="1200" dirty="0"/>
              <a:t> is used to run safety-critical code in Tesla cars, such as the code that controls the car’s brakes and steering.</a:t>
            </a:r>
          </a:p>
          <a:p>
            <a:r>
              <a:rPr lang="en-US" sz="1200" b="1" dirty="0"/>
              <a:t>Visa:</a:t>
            </a:r>
            <a:r>
              <a:rPr lang="en-US" sz="1200" dirty="0"/>
              <a:t> Visa is using </a:t>
            </a:r>
            <a:r>
              <a:rPr lang="en-US" sz="1200" dirty="0" err="1"/>
              <a:t>Wasm</a:t>
            </a:r>
            <a:r>
              <a:rPr lang="en-US" sz="1200" dirty="0"/>
              <a:t> to create more secure and reliable payment processing systems. </a:t>
            </a:r>
            <a:r>
              <a:rPr lang="en-US" sz="1200" dirty="0" err="1"/>
              <a:t>Wasm</a:t>
            </a:r>
            <a:r>
              <a:rPr lang="en-US" sz="1200" dirty="0"/>
              <a:t> is used to run code that validates credit card transactions and protects user data.</a:t>
            </a:r>
          </a:p>
          <a:p>
            <a:r>
              <a:rPr lang="en-US" sz="1200" b="1" dirty="0"/>
              <a:t>Web3 Foundation:</a:t>
            </a:r>
            <a:r>
              <a:rPr lang="en-US" sz="1200" dirty="0"/>
              <a:t> The Web3 Foundation is a non-profit organization that is developing decentralized applications (</a:t>
            </a:r>
            <a:r>
              <a:rPr lang="en-US" sz="1200" dirty="0" err="1"/>
              <a:t>dApps</a:t>
            </a:r>
            <a:r>
              <a:rPr lang="en-US" sz="1200" dirty="0"/>
              <a:t>) on the Ethereum blockchain. They are using </a:t>
            </a:r>
            <a:r>
              <a:rPr lang="en-US" sz="1200" dirty="0" err="1"/>
              <a:t>Wasm</a:t>
            </a:r>
            <a:r>
              <a:rPr lang="en-US" sz="1200" dirty="0"/>
              <a:t> to create more efficient and secure </a:t>
            </a:r>
            <a:r>
              <a:rPr lang="en-US" sz="1200" dirty="0" err="1"/>
              <a:t>dApps</a:t>
            </a:r>
            <a:r>
              <a:rPr lang="en-US" sz="1200" dirty="0"/>
              <a:t>.</a:t>
            </a:r>
          </a:p>
          <a:p>
            <a:r>
              <a:rPr lang="en-US" sz="1200" b="1" dirty="0" err="1"/>
              <a:t>ZhongAn</a:t>
            </a:r>
            <a:r>
              <a:rPr lang="en-US" sz="1200" b="1" dirty="0"/>
              <a:t>:</a:t>
            </a:r>
            <a:r>
              <a:rPr lang="en-US" sz="1200" dirty="0"/>
              <a:t> </a:t>
            </a:r>
            <a:r>
              <a:rPr lang="en-US" sz="1200" dirty="0" err="1"/>
              <a:t>ZhongAn</a:t>
            </a:r>
            <a:r>
              <a:rPr lang="en-US" sz="1200" dirty="0"/>
              <a:t> is a Chinese insurance company that is using </a:t>
            </a:r>
            <a:r>
              <a:rPr lang="en-US" sz="1200" dirty="0" err="1"/>
              <a:t>Wasm</a:t>
            </a:r>
            <a:r>
              <a:rPr lang="en-US" sz="1200" dirty="0"/>
              <a:t> to create more secure and efficient insurance products. </a:t>
            </a:r>
            <a:r>
              <a:rPr lang="en-US" sz="1200" dirty="0" err="1"/>
              <a:t>Wasm</a:t>
            </a:r>
            <a:r>
              <a:rPr lang="en-US" sz="1200" dirty="0"/>
              <a:t> is used to run code that calculates insurance premiums and manages claims. </a:t>
            </a:r>
          </a:p>
          <a:p>
            <a:r>
              <a:rPr lang="en-US" sz="1200" b="1" dirty="0"/>
              <a:t>Snapchat:</a:t>
            </a:r>
            <a:r>
              <a:rPr lang="en-US" sz="1200" dirty="0"/>
              <a:t> Snapchat uses </a:t>
            </a:r>
            <a:r>
              <a:rPr lang="en-US" sz="1200" dirty="0" err="1"/>
              <a:t>Wasm</a:t>
            </a:r>
            <a:r>
              <a:rPr lang="en-US" sz="1200" dirty="0"/>
              <a:t> to create more personalized and engaging experiences for users. </a:t>
            </a:r>
            <a:r>
              <a:rPr lang="en-US" sz="1200" dirty="0" err="1"/>
              <a:t>Wasm</a:t>
            </a:r>
            <a:r>
              <a:rPr lang="en-US" sz="1200" dirty="0"/>
              <a:t> is used to run code that personalizes the user’s experience, such as the code that recommends friends to add and the code that generates filters.</a:t>
            </a:r>
          </a:p>
          <a:p>
            <a:r>
              <a:rPr lang="en-US" sz="1200" b="1" dirty="0"/>
              <a:t>Samsung:</a:t>
            </a:r>
            <a:r>
              <a:rPr lang="en-US" sz="1200" dirty="0"/>
              <a:t> Samsung is using </a:t>
            </a:r>
            <a:r>
              <a:rPr lang="en-US" sz="1200" dirty="0" err="1"/>
              <a:t>Wasm</a:t>
            </a:r>
            <a:r>
              <a:rPr lang="en-US" sz="1200" dirty="0"/>
              <a:t> to create more secure and reliable applications. </a:t>
            </a:r>
            <a:r>
              <a:rPr lang="en-US" sz="1200" dirty="0" err="1"/>
              <a:t>Wasm</a:t>
            </a:r>
            <a:r>
              <a:rPr lang="en-US" sz="1200" dirty="0"/>
              <a:t> is used to run code that protects user data and prevents malware from being installed on Samsung devices.</a:t>
            </a:r>
          </a:p>
          <a:p>
            <a:r>
              <a:rPr lang="en-US" sz="1200" b="1" dirty="0"/>
              <a:t>Roblox:</a:t>
            </a:r>
            <a:r>
              <a:rPr lang="en-US" sz="1200" dirty="0"/>
              <a:t> Roblox is using </a:t>
            </a:r>
            <a:r>
              <a:rPr lang="en-US" sz="1200" dirty="0" err="1"/>
              <a:t>Wasm</a:t>
            </a:r>
            <a:r>
              <a:rPr lang="en-US" sz="1200" dirty="0"/>
              <a:t> to create high-performance games that can run in the browser. This is a major advancement, as it allows developers to create games that are not limited by the performance of the user’s device.</a:t>
            </a:r>
          </a:p>
          <a:p>
            <a:r>
              <a:rPr lang="en-US" sz="1200" b="1" dirty="0"/>
              <a:t>Pinterest:</a:t>
            </a:r>
            <a:r>
              <a:rPr lang="en-US" sz="1200" dirty="0"/>
              <a:t> Pinterest is using </a:t>
            </a:r>
            <a:r>
              <a:rPr lang="en-US" sz="1200" dirty="0" err="1"/>
              <a:t>Wasm</a:t>
            </a:r>
            <a:r>
              <a:rPr lang="en-US" sz="1200" dirty="0"/>
              <a:t> to create more interactive and engaging experiences for users. </a:t>
            </a:r>
            <a:r>
              <a:rPr lang="en-US" sz="1200" dirty="0" err="1"/>
              <a:t>Wasm</a:t>
            </a:r>
            <a:r>
              <a:rPr lang="en-US" sz="1200" dirty="0"/>
              <a:t> is used to run code that allows users to interact with pins in a more natural way, such as the code that allows users to zoom in and out of pins</a:t>
            </a:r>
          </a:p>
        </p:txBody>
      </p:sp>
    </p:spTree>
    <p:extLst>
      <p:ext uri="{BB962C8B-B14F-4D97-AF65-F5344CB8AC3E}">
        <p14:creationId xmlns:p14="http://schemas.microsoft.com/office/powerpoint/2010/main" val="1204010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902</Words>
  <Application>Microsoft Macintosh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Web Assembly and Rust</vt:lpstr>
      <vt:lpstr>WebAssembly (abbreviated Wasm) is a binary instruction format for a stack-based virtual machine. Wasm is designed as a portable compilation target for programming languages, enabling deployment on the web for client and server applications.  </vt:lpstr>
      <vt:lpstr>WebAssembly 1.0 has shipped in 4 major browser engines  </vt:lpstr>
      <vt:lpstr>Efficient and fast</vt:lpstr>
      <vt:lpstr>Safe</vt:lpstr>
      <vt:lpstr>Open and debuggable </vt:lpstr>
      <vt:lpstr>Web assembly Demo</vt:lpstr>
      <vt:lpstr> Top 20 companies that are using Wasm today</vt:lpstr>
      <vt:lpstr> Top 20 companies that are using Wasm today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Assembly</dc:title>
  <dc:creator>Microsoft Office User</dc:creator>
  <cp:lastModifiedBy>Microsoft Office User</cp:lastModifiedBy>
  <cp:revision>11</cp:revision>
  <dcterms:created xsi:type="dcterms:W3CDTF">2023-08-31T06:44:27Z</dcterms:created>
  <dcterms:modified xsi:type="dcterms:W3CDTF">2023-08-31T18:46:41Z</dcterms:modified>
</cp:coreProperties>
</file>