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35"/>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84" r:id="rId18"/>
    <p:sldId id="272" r:id="rId19"/>
    <p:sldId id="273" r:id="rId20"/>
    <p:sldId id="274" r:id="rId21"/>
    <p:sldId id="275" r:id="rId22"/>
    <p:sldId id="283" r:id="rId23"/>
    <p:sldId id="276" r:id="rId24"/>
    <p:sldId id="277" r:id="rId25"/>
    <p:sldId id="278" r:id="rId26"/>
    <p:sldId id="279" r:id="rId27"/>
    <p:sldId id="280" r:id="rId28"/>
    <p:sldId id="281" r:id="rId29"/>
    <p:sldId id="282" r:id="rId30"/>
    <p:sldId id="287" r:id="rId31"/>
    <p:sldId id="285" r:id="rId32"/>
    <p:sldId id="286"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1" d="100"/>
          <a:sy n="71" d="100"/>
        </p:scale>
        <p:origin x="69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286E63-1AA6-4E9A-A069-D34910C60026}" type="datetimeFigureOut">
              <a:rPr lang="en-IN" smtClean="0"/>
              <a:t>25/05/2019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A196A-C4EA-491F-95B0-6C286677701A}" type="slidenum">
              <a:rPr lang="en-IN" smtClean="0"/>
              <a:t>‹#›</a:t>
            </a:fld>
            <a:endParaRPr lang="en-IN"/>
          </a:p>
        </p:txBody>
      </p:sp>
    </p:spTree>
    <p:extLst>
      <p:ext uri="{BB962C8B-B14F-4D97-AF65-F5344CB8AC3E}">
        <p14:creationId xmlns:p14="http://schemas.microsoft.com/office/powerpoint/2010/main" val="3983259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89B7101-AD09-44C0-8D3B-E9F7E720DAD2}" type="datetimeFigureOut">
              <a:rPr lang="en-IN" smtClean="0"/>
              <a:t>25/05/2019</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F135B90F-0616-48CE-B437-3A773DC29376}" type="slidenum">
              <a:rPr lang="en-IN" smtClean="0"/>
              <a:t>‹#›</a:t>
            </a:fld>
            <a:endParaRPr lang="en-IN"/>
          </a:p>
        </p:txBody>
      </p:sp>
    </p:spTree>
    <p:extLst>
      <p:ext uri="{BB962C8B-B14F-4D97-AF65-F5344CB8AC3E}">
        <p14:creationId xmlns:p14="http://schemas.microsoft.com/office/powerpoint/2010/main" val="352334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9B7101-AD09-44C0-8D3B-E9F7E720DAD2}" type="datetimeFigureOut">
              <a:rPr lang="en-IN" smtClean="0"/>
              <a:t>25/05/2019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35B90F-0616-48CE-B437-3A773DC29376}" type="slidenum">
              <a:rPr lang="en-IN" smtClean="0"/>
              <a:t>‹#›</a:t>
            </a:fld>
            <a:endParaRPr lang="en-IN"/>
          </a:p>
        </p:txBody>
      </p:sp>
    </p:spTree>
    <p:extLst>
      <p:ext uri="{BB962C8B-B14F-4D97-AF65-F5344CB8AC3E}">
        <p14:creationId xmlns:p14="http://schemas.microsoft.com/office/powerpoint/2010/main" val="2777654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9B7101-AD09-44C0-8D3B-E9F7E720DAD2}" type="datetimeFigureOut">
              <a:rPr lang="en-IN" smtClean="0"/>
              <a:t>25/05/2019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35B90F-0616-48CE-B437-3A773DC29376}" type="slidenum">
              <a:rPr lang="en-IN" smtClean="0"/>
              <a:t>‹#›</a:t>
            </a:fld>
            <a:endParaRPr lang="en-IN"/>
          </a:p>
        </p:txBody>
      </p:sp>
    </p:spTree>
    <p:extLst>
      <p:ext uri="{BB962C8B-B14F-4D97-AF65-F5344CB8AC3E}">
        <p14:creationId xmlns:p14="http://schemas.microsoft.com/office/powerpoint/2010/main" val="3253878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9B7101-AD09-44C0-8D3B-E9F7E720DAD2}" type="datetimeFigureOut">
              <a:rPr lang="en-IN" smtClean="0"/>
              <a:t>25/05/2019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35B90F-0616-48CE-B437-3A773DC29376}"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49003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9B7101-AD09-44C0-8D3B-E9F7E720DAD2}" type="datetimeFigureOut">
              <a:rPr lang="en-IN" smtClean="0"/>
              <a:t>25/05/2019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35B90F-0616-48CE-B437-3A773DC29376}" type="slidenum">
              <a:rPr lang="en-IN" smtClean="0"/>
              <a:t>‹#›</a:t>
            </a:fld>
            <a:endParaRPr lang="en-IN"/>
          </a:p>
        </p:txBody>
      </p:sp>
    </p:spTree>
    <p:extLst>
      <p:ext uri="{BB962C8B-B14F-4D97-AF65-F5344CB8AC3E}">
        <p14:creationId xmlns:p14="http://schemas.microsoft.com/office/powerpoint/2010/main" val="3616548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89B7101-AD09-44C0-8D3B-E9F7E720DAD2}" type="datetimeFigureOut">
              <a:rPr lang="en-IN" smtClean="0"/>
              <a:t>25/05/2019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35B90F-0616-48CE-B437-3A773DC29376}" type="slidenum">
              <a:rPr lang="en-IN" smtClean="0"/>
              <a:t>‹#›</a:t>
            </a:fld>
            <a:endParaRPr lang="en-IN"/>
          </a:p>
        </p:txBody>
      </p:sp>
    </p:spTree>
    <p:extLst>
      <p:ext uri="{BB962C8B-B14F-4D97-AF65-F5344CB8AC3E}">
        <p14:creationId xmlns:p14="http://schemas.microsoft.com/office/powerpoint/2010/main" val="3087175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89B7101-AD09-44C0-8D3B-E9F7E720DAD2}" type="datetimeFigureOut">
              <a:rPr lang="en-IN" smtClean="0"/>
              <a:t>25/05/2019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35B90F-0616-48CE-B437-3A773DC29376}" type="slidenum">
              <a:rPr lang="en-IN" smtClean="0"/>
              <a:t>‹#›</a:t>
            </a:fld>
            <a:endParaRPr lang="en-IN"/>
          </a:p>
        </p:txBody>
      </p:sp>
    </p:spTree>
    <p:extLst>
      <p:ext uri="{BB962C8B-B14F-4D97-AF65-F5344CB8AC3E}">
        <p14:creationId xmlns:p14="http://schemas.microsoft.com/office/powerpoint/2010/main" val="10899259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9B7101-AD09-44C0-8D3B-E9F7E720DAD2}" type="datetimeFigureOut">
              <a:rPr lang="en-IN" smtClean="0"/>
              <a:t>25/05/2019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35B90F-0616-48CE-B437-3A773DC29376}" type="slidenum">
              <a:rPr lang="en-IN" smtClean="0"/>
              <a:t>‹#›</a:t>
            </a:fld>
            <a:endParaRPr lang="en-IN"/>
          </a:p>
        </p:txBody>
      </p:sp>
    </p:spTree>
    <p:extLst>
      <p:ext uri="{BB962C8B-B14F-4D97-AF65-F5344CB8AC3E}">
        <p14:creationId xmlns:p14="http://schemas.microsoft.com/office/powerpoint/2010/main" val="2095964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9B7101-AD09-44C0-8D3B-E9F7E720DAD2}" type="datetimeFigureOut">
              <a:rPr lang="en-IN" smtClean="0"/>
              <a:t>25/05/2019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35B90F-0616-48CE-B437-3A773DC29376}" type="slidenum">
              <a:rPr lang="en-IN" smtClean="0"/>
              <a:t>‹#›</a:t>
            </a:fld>
            <a:endParaRPr lang="en-IN"/>
          </a:p>
        </p:txBody>
      </p:sp>
    </p:spTree>
    <p:extLst>
      <p:ext uri="{BB962C8B-B14F-4D97-AF65-F5344CB8AC3E}">
        <p14:creationId xmlns:p14="http://schemas.microsoft.com/office/powerpoint/2010/main" val="1134037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9B7101-AD09-44C0-8D3B-E9F7E720DAD2}" type="datetimeFigureOut">
              <a:rPr lang="en-IN" smtClean="0"/>
              <a:t>25/05/2019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35B90F-0616-48CE-B437-3A773DC29376}" type="slidenum">
              <a:rPr lang="en-IN" smtClean="0"/>
              <a:t>‹#›</a:t>
            </a:fld>
            <a:endParaRPr lang="en-IN"/>
          </a:p>
        </p:txBody>
      </p:sp>
    </p:spTree>
    <p:extLst>
      <p:ext uri="{BB962C8B-B14F-4D97-AF65-F5344CB8AC3E}">
        <p14:creationId xmlns:p14="http://schemas.microsoft.com/office/powerpoint/2010/main" val="1293081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9B7101-AD09-44C0-8D3B-E9F7E720DAD2}" type="datetimeFigureOut">
              <a:rPr lang="en-IN" smtClean="0"/>
              <a:t>25/05/2019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35B90F-0616-48CE-B437-3A773DC29376}" type="slidenum">
              <a:rPr lang="en-IN" smtClean="0"/>
              <a:t>‹#›</a:t>
            </a:fld>
            <a:endParaRPr lang="en-IN"/>
          </a:p>
        </p:txBody>
      </p:sp>
    </p:spTree>
    <p:extLst>
      <p:ext uri="{BB962C8B-B14F-4D97-AF65-F5344CB8AC3E}">
        <p14:creationId xmlns:p14="http://schemas.microsoft.com/office/powerpoint/2010/main" val="1631761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9B7101-AD09-44C0-8D3B-E9F7E720DAD2}" type="datetimeFigureOut">
              <a:rPr lang="en-IN" smtClean="0"/>
              <a:t>25/05/2019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35B90F-0616-48CE-B437-3A773DC29376}" type="slidenum">
              <a:rPr lang="en-IN" smtClean="0"/>
              <a:t>‹#›</a:t>
            </a:fld>
            <a:endParaRPr lang="en-IN"/>
          </a:p>
        </p:txBody>
      </p:sp>
    </p:spTree>
    <p:extLst>
      <p:ext uri="{BB962C8B-B14F-4D97-AF65-F5344CB8AC3E}">
        <p14:creationId xmlns:p14="http://schemas.microsoft.com/office/powerpoint/2010/main" val="1973303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9B7101-AD09-44C0-8D3B-E9F7E720DAD2}" type="datetimeFigureOut">
              <a:rPr lang="en-IN" smtClean="0"/>
              <a:t>25/05/2019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35B90F-0616-48CE-B437-3A773DC29376}" type="slidenum">
              <a:rPr lang="en-IN" smtClean="0"/>
              <a:t>‹#›</a:t>
            </a:fld>
            <a:endParaRPr lang="en-IN"/>
          </a:p>
        </p:txBody>
      </p:sp>
    </p:spTree>
    <p:extLst>
      <p:ext uri="{BB962C8B-B14F-4D97-AF65-F5344CB8AC3E}">
        <p14:creationId xmlns:p14="http://schemas.microsoft.com/office/powerpoint/2010/main" val="975620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9B7101-AD09-44C0-8D3B-E9F7E720DAD2}" type="datetimeFigureOut">
              <a:rPr lang="en-IN" smtClean="0"/>
              <a:t>25/05/2019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35B90F-0616-48CE-B437-3A773DC29376}" type="slidenum">
              <a:rPr lang="en-IN" smtClean="0"/>
              <a:t>‹#›</a:t>
            </a:fld>
            <a:endParaRPr lang="en-IN"/>
          </a:p>
        </p:txBody>
      </p:sp>
    </p:spTree>
    <p:extLst>
      <p:ext uri="{BB962C8B-B14F-4D97-AF65-F5344CB8AC3E}">
        <p14:creationId xmlns:p14="http://schemas.microsoft.com/office/powerpoint/2010/main" val="1217345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9B7101-AD09-44C0-8D3B-E9F7E720DAD2}" type="datetimeFigureOut">
              <a:rPr lang="en-IN" smtClean="0"/>
              <a:t>25/05/2019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35B90F-0616-48CE-B437-3A773DC29376}" type="slidenum">
              <a:rPr lang="en-IN" smtClean="0"/>
              <a:t>‹#›</a:t>
            </a:fld>
            <a:endParaRPr lang="en-IN"/>
          </a:p>
        </p:txBody>
      </p:sp>
    </p:spTree>
    <p:extLst>
      <p:ext uri="{BB962C8B-B14F-4D97-AF65-F5344CB8AC3E}">
        <p14:creationId xmlns:p14="http://schemas.microsoft.com/office/powerpoint/2010/main" val="3512504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9B7101-AD09-44C0-8D3B-E9F7E720DAD2}" type="datetimeFigureOut">
              <a:rPr lang="en-IN" smtClean="0"/>
              <a:t>25/05/2019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35B90F-0616-48CE-B437-3A773DC29376}" type="slidenum">
              <a:rPr lang="en-IN" smtClean="0"/>
              <a:t>‹#›</a:t>
            </a:fld>
            <a:endParaRPr lang="en-IN"/>
          </a:p>
        </p:txBody>
      </p:sp>
    </p:spTree>
    <p:extLst>
      <p:ext uri="{BB962C8B-B14F-4D97-AF65-F5344CB8AC3E}">
        <p14:creationId xmlns:p14="http://schemas.microsoft.com/office/powerpoint/2010/main" val="2913581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9B7101-AD09-44C0-8D3B-E9F7E720DAD2}" type="datetimeFigureOut">
              <a:rPr lang="en-IN" smtClean="0"/>
              <a:t>25/05/2019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35B90F-0616-48CE-B437-3A773DC29376}" type="slidenum">
              <a:rPr lang="en-IN" smtClean="0"/>
              <a:t>‹#›</a:t>
            </a:fld>
            <a:endParaRPr lang="en-IN"/>
          </a:p>
        </p:txBody>
      </p:sp>
    </p:spTree>
    <p:extLst>
      <p:ext uri="{BB962C8B-B14F-4D97-AF65-F5344CB8AC3E}">
        <p14:creationId xmlns:p14="http://schemas.microsoft.com/office/powerpoint/2010/main" val="2603647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89B7101-AD09-44C0-8D3B-E9F7E720DAD2}" type="datetimeFigureOut">
              <a:rPr lang="en-IN" smtClean="0"/>
              <a:t>25/05/2019</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135B90F-0616-48CE-B437-3A773DC29376}" type="slidenum">
              <a:rPr lang="en-IN" smtClean="0"/>
              <a:t>‹#›</a:t>
            </a:fld>
            <a:endParaRPr lang="en-IN"/>
          </a:p>
        </p:txBody>
      </p:sp>
    </p:spTree>
    <p:extLst>
      <p:ext uri="{BB962C8B-B14F-4D97-AF65-F5344CB8AC3E}">
        <p14:creationId xmlns:p14="http://schemas.microsoft.com/office/powerpoint/2010/main" val="3081281178"/>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C5E1C-96D7-4729-B631-8E9CCDA09B31}"/>
              </a:ext>
            </a:extLst>
          </p:cNvPr>
          <p:cNvSpPr>
            <a:spLocks noGrp="1"/>
          </p:cNvSpPr>
          <p:nvPr>
            <p:ph type="ctrTitle"/>
          </p:nvPr>
        </p:nvSpPr>
        <p:spPr>
          <a:xfrm>
            <a:off x="1924521" y="941733"/>
            <a:ext cx="4176384" cy="2380828"/>
          </a:xfrm>
        </p:spPr>
        <p:txBody>
          <a:bodyPr>
            <a:normAutofit/>
          </a:bodyPr>
          <a:lstStyle/>
          <a:p>
            <a:r>
              <a:rPr lang="en-IN" sz="4400"/>
              <a:t>Library Management System	</a:t>
            </a:r>
            <a:endParaRPr lang="en-IN" sz="4400" dirty="0"/>
          </a:p>
        </p:txBody>
      </p:sp>
      <p:sp>
        <p:nvSpPr>
          <p:cNvPr id="3" name="Subtitle 2">
            <a:extLst>
              <a:ext uri="{FF2B5EF4-FFF2-40B4-BE49-F238E27FC236}">
                <a16:creationId xmlns:a16="http://schemas.microsoft.com/office/drawing/2014/main" id="{0635F1ED-A7D2-4F27-922F-19B573E11249}"/>
              </a:ext>
            </a:extLst>
          </p:cNvPr>
          <p:cNvSpPr>
            <a:spLocks noGrp="1"/>
          </p:cNvSpPr>
          <p:nvPr>
            <p:ph type="subTitle" idx="1"/>
          </p:nvPr>
        </p:nvSpPr>
        <p:spPr>
          <a:xfrm>
            <a:off x="1924521" y="3535439"/>
            <a:ext cx="4171479" cy="1610643"/>
          </a:xfrm>
        </p:spPr>
        <p:txBody>
          <a:bodyPr>
            <a:normAutofit/>
          </a:bodyPr>
          <a:lstStyle/>
          <a:p>
            <a:r>
              <a:rPr lang="en-IN" sz="1600" dirty="0"/>
              <a:t>by:  Abdul Tayyeb</a:t>
            </a:r>
          </a:p>
          <a:p>
            <a:r>
              <a:rPr lang="en-IN" sz="1600" dirty="0"/>
              <a:t>Supervisor: Mr. hitesh patidar</a:t>
            </a:r>
          </a:p>
          <a:p>
            <a:endParaRPr lang="en-IN" sz="1600" dirty="0"/>
          </a:p>
        </p:txBody>
      </p:sp>
      <p:pic>
        <p:nvPicPr>
          <p:cNvPr id="7" name="Graphic 6" descr="Books">
            <a:extLst>
              <a:ext uri="{FF2B5EF4-FFF2-40B4-BE49-F238E27FC236}">
                <a16:creationId xmlns:a16="http://schemas.microsoft.com/office/drawing/2014/main" id="{2E185E71-420F-426B-A5B0-AE3B3CD93E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4251" y="805583"/>
            <a:ext cx="4660762" cy="4660762"/>
          </a:xfrm>
          <a:prstGeom prst="rect">
            <a:avLst/>
          </a:prstGeom>
        </p:spPr>
      </p:pic>
    </p:spTree>
    <p:extLst>
      <p:ext uri="{BB962C8B-B14F-4D97-AF65-F5344CB8AC3E}">
        <p14:creationId xmlns:p14="http://schemas.microsoft.com/office/powerpoint/2010/main" val="2395439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54B26-ED65-4BFA-8DA7-035DE721CE7B}"/>
              </a:ext>
            </a:extLst>
          </p:cNvPr>
          <p:cNvSpPr>
            <a:spLocks noGrp="1"/>
          </p:cNvSpPr>
          <p:nvPr>
            <p:ph type="title"/>
          </p:nvPr>
        </p:nvSpPr>
        <p:spPr>
          <a:xfrm>
            <a:off x="1439863" y="251619"/>
            <a:ext cx="9906000" cy="474662"/>
          </a:xfrm>
        </p:spPr>
        <p:txBody>
          <a:bodyPr>
            <a:noAutofit/>
          </a:bodyPr>
          <a:lstStyle/>
          <a:p>
            <a:r>
              <a:rPr lang="en-IN" sz="3000" dirty="0"/>
              <a:t>System Design: Entity Relationship ‘ER’ Diagram</a:t>
            </a:r>
          </a:p>
        </p:txBody>
      </p:sp>
      <p:sp>
        <p:nvSpPr>
          <p:cNvPr id="3" name="Content Placeholder 2">
            <a:extLst>
              <a:ext uri="{FF2B5EF4-FFF2-40B4-BE49-F238E27FC236}">
                <a16:creationId xmlns:a16="http://schemas.microsoft.com/office/drawing/2014/main" id="{4E6E3094-D63F-43B0-9F2E-31CED91147C4}"/>
              </a:ext>
            </a:extLst>
          </p:cNvPr>
          <p:cNvSpPr>
            <a:spLocks noGrp="1"/>
          </p:cNvSpPr>
          <p:nvPr>
            <p:ph idx="1"/>
          </p:nvPr>
        </p:nvSpPr>
        <p:spPr>
          <a:xfrm>
            <a:off x="1439863" y="873669"/>
            <a:ext cx="9840911" cy="5970043"/>
          </a:xfrm>
        </p:spPr>
        <p:txBody>
          <a:bodyPr anchor="t">
            <a:normAutofit/>
          </a:bodyPr>
          <a:lstStyle/>
          <a:p>
            <a:pPr lvl="1"/>
            <a:r>
              <a:rPr lang="en-IN" dirty="0"/>
              <a:t>An entity-relationship Diagram is an abstract conceptual representation of structured data.</a:t>
            </a:r>
          </a:p>
          <a:p>
            <a:pPr marL="457200" lvl="1" indent="0">
              <a:buNone/>
            </a:pPr>
            <a:endParaRPr lang="en-IN" dirty="0"/>
          </a:p>
        </p:txBody>
      </p:sp>
      <p:pic>
        <p:nvPicPr>
          <p:cNvPr id="5" name="Picture 4">
            <a:extLst>
              <a:ext uri="{FF2B5EF4-FFF2-40B4-BE49-F238E27FC236}">
                <a16:creationId xmlns:a16="http://schemas.microsoft.com/office/drawing/2014/main" id="{D8DA398D-27C4-4064-94BB-AF55EB15B1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4026" y="1801813"/>
            <a:ext cx="8701085" cy="4937586"/>
          </a:xfrm>
          <a:prstGeom prst="rect">
            <a:avLst/>
          </a:prstGeom>
        </p:spPr>
      </p:pic>
    </p:spTree>
    <p:extLst>
      <p:ext uri="{BB962C8B-B14F-4D97-AF65-F5344CB8AC3E}">
        <p14:creationId xmlns:p14="http://schemas.microsoft.com/office/powerpoint/2010/main" val="1447122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54B26-ED65-4BFA-8DA7-035DE721CE7B}"/>
              </a:ext>
            </a:extLst>
          </p:cNvPr>
          <p:cNvSpPr>
            <a:spLocks noGrp="1"/>
          </p:cNvSpPr>
          <p:nvPr>
            <p:ph type="title"/>
          </p:nvPr>
        </p:nvSpPr>
        <p:spPr>
          <a:xfrm>
            <a:off x="1439863" y="251619"/>
            <a:ext cx="9906000" cy="474662"/>
          </a:xfrm>
        </p:spPr>
        <p:txBody>
          <a:bodyPr>
            <a:normAutofit fontScale="90000"/>
          </a:bodyPr>
          <a:lstStyle/>
          <a:p>
            <a:r>
              <a:rPr lang="en-IN" sz="4000" dirty="0"/>
              <a:t>System Design: Coding	</a:t>
            </a:r>
          </a:p>
        </p:txBody>
      </p:sp>
      <p:pic>
        <p:nvPicPr>
          <p:cNvPr id="4" name="Content Placeholder 3">
            <a:extLst>
              <a:ext uri="{FF2B5EF4-FFF2-40B4-BE49-F238E27FC236}">
                <a16:creationId xmlns:a16="http://schemas.microsoft.com/office/drawing/2014/main" id="{32B552B1-E269-4689-A13B-CA04B846B8B4}"/>
              </a:ext>
            </a:extLst>
          </p:cNvPr>
          <p:cNvPicPr>
            <a:picLocks noGrp="1" noChangeAspect="1"/>
          </p:cNvPicPr>
          <p:nvPr>
            <p:ph idx="1"/>
          </p:nvPr>
        </p:nvPicPr>
        <p:blipFill>
          <a:blip r:embed="rId2"/>
          <a:stretch>
            <a:fillRect/>
          </a:stretch>
        </p:blipFill>
        <p:spPr>
          <a:xfrm>
            <a:off x="1439863" y="1092013"/>
            <a:ext cx="9840912" cy="5532811"/>
          </a:xfrm>
          <a:prstGeom prst="rect">
            <a:avLst/>
          </a:prstGeom>
        </p:spPr>
      </p:pic>
    </p:spTree>
    <p:extLst>
      <p:ext uri="{BB962C8B-B14F-4D97-AF65-F5344CB8AC3E}">
        <p14:creationId xmlns:p14="http://schemas.microsoft.com/office/powerpoint/2010/main" val="842745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54B26-ED65-4BFA-8DA7-035DE721CE7B}"/>
              </a:ext>
            </a:extLst>
          </p:cNvPr>
          <p:cNvSpPr>
            <a:spLocks noGrp="1"/>
          </p:cNvSpPr>
          <p:nvPr>
            <p:ph type="title"/>
          </p:nvPr>
        </p:nvSpPr>
        <p:spPr>
          <a:xfrm>
            <a:off x="1439863" y="251619"/>
            <a:ext cx="9906000" cy="474662"/>
          </a:xfrm>
        </p:spPr>
        <p:txBody>
          <a:bodyPr>
            <a:normAutofit fontScale="90000"/>
          </a:bodyPr>
          <a:lstStyle/>
          <a:p>
            <a:r>
              <a:rPr lang="en-IN" sz="4000" dirty="0"/>
              <a:t>System Design: Coding	</a:t>
            </a:r>
          </a:p>
        </p:txBody>
      </p:sp>
      <p:pic>
        <p:nvPicPr>
          <p:cNvPr id="6" name="Content Placeholder 5">
            <a:extLst>
              <a:ext uri="{FF2B5EF4-FFF2-40B4-BE49-F238E27FC236}">
                <a16:creationId xmlns:a16="http://schemas.microsoft.com/office/drawing/2014/main" id="{4F5B18D4-59E2-4D4F-8671-2D055F27B845}"/>
              </a:ext>
            </a:extLst>
          </p:cNvPr>
          <p:cNvPicPr>
            <a:picLocks noGrp="1" noChangeAspect="1"/>
          </p:cNvPicPr>
          <p:nvPr>
            <p:ph idx="1"/>
          </p:nvPr>
        </p:nvPicPr>
        <p:blipFill>
          <a:blip r:embed="rId2"/>
          <a:stretch>
            <a:fillRect/>
          </a:stretch>
        </p:blipFill>
        <p:spPr>
          <a:xfrm>
            <a:off x="1141413" y="926079"/>
            <a:ext cx="9906000" cy="5569405"/>
          </a:xfrm>
          <a:prstGeom prst="rect">
            <a:avLst/>
          </a:prstGeom>
        </p:spPr>
      </p:pic>
    </p:spTree>
    <p:extLst>
      <p:ext uri="{BB962C8B-B14F-4D97-AF65-F5344CB8AC3E}">
        <p14:creationId xmlns:p14="http://schemas.microsoft.com/office/powerpoint/2010/main" val="2932640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54B26-ED65-4BFA-8DA7-035DE721CE7B}"/>
              </a:ext>
            </a:extLst>
          </p:cNvPr>
          <p:cNvSpPr>
            <a:spLocks noGrp="1"/>
          </p:cNvSpPr>
          <p:nvPr>
            <p:ph type="title"/>
          </p:nvPr>
        </p:nvSpPr>
        <p:spPr>
          <a:xfrm>
            <a:off x="1439863" y="251619"/>
            <a:ext cx="9906000" cy="474662"/>
          </a:xfrm>
        </p:spPr>
        <p:txBody>
          <a:bodyPr>
            <a:normAutofit fontScale="90000"/>
          </a:bodyPr>
          <a:lstStyle/>
          <a:p>
            <a:r>
              <a:rPr lang="en-IN" sz="4000" dirty="0"/>
              <a:t>System Implementation: User Manuals 	</a:t>
            </a:r>
          </a:p>
        </p:txBody>
      </p:sp>
      <p:sp>
        <p:nvSpPr>
          <p:cNvPr id="3" name="Content Placeholder 2">
            <a:extLst>
              <a:ext uri="{FF2B5EF4-FFF2-40B4-BE49-F238E27FC236}">
                <a16:creationId xmlns:a16="http://schemas.microsoft.com/office/drawing/2014/main" id="{4E6E3094-D63F-43B0-9F2E-31CED91147C4}"/>
              </a:ext>
            </a:extLst>
          </p:cNvPr>
          <p:cNvSpPr>
            <a:spLocks noGrp="1"/>
          </p:cNvSpPr>
          <p:nvPr>
            <p:ph idx="1"/>
          </p:nvPr>
        </p:nvSpPr>
        <p:spPr>
          <a:xfrm>
            <a:off x="1439863" y="873669"/>
            <a:ext cx="9840911" cy="5970043"/>
          </a:xfrm>
        </p:spPr>
        <p:txBody>
          <a:bodyPr anchor="t">
            <a:normAutofit/>
          </a:bodyPr>
          <a:lstStyle/>
          <a:p>
            <a:pPr lvl="1"/>
            <a:r>
              <a:rPr lang="en-IN" sz="2400" b="1" dirty="0"/>
              <a:t>Login Page</a:t>
            </a:r>
          </a:p>
          <a:p>
            <a:pPr lvl="2"/>
            <a:r>
              <a:rPr lang="en-IN" dirty="0"/>
              <a:t>This is the index page of the project. Before entering into the system the user has to enter his/her login credentials. There are two type of user in this system. One is normal user and another is administrator. The snap shot of the login page:</a:t>
            </a:r>
          </a:p>
          <a:p>
            <a:pPr marL="457200" lvl="1" indent="0">
              <a:buNone/>
            </a:pPr>
            <a:endParaRPr lang="en-IN" dirty="0"/>
          </a:p>
          <a:p>
            <a:pPr marL="457200" lvl="1" indent="0">
              <a:buNone/>
            </a:pPr>
            <a:endParaRPr lang="en-IN" dirty="0"/>
          </a:p>
        </p:txBody>
      </p:sp>
      <p:pic>
        <p:nvPicPr>
          <p:cNvPr id="7" name="Picture 6">
            <a:extLst>
              <a:ext uri="{FF2B5EF4-FFF2-40B4-BE49-F238E27FC236}">
                <a16:creationId xmlns:a16="http://schemas.microsoft.com/office/drawing/2014/main" id="{5DB717E6-5974-4496-980D-0519AC03F7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2500041"/>
            <a:ext cx="8407151" cy="4324893"/>
          </a:xfrm>
          <a:prstGeom prst="rect">
            <a:avLst/>
          </a:prstGeom>
        </p:spPr>
      </p:pic>
    </p:spTree>
    <p:extLst>
      <p:ext uri="{BB962C8B-B14F-4D97-AF65-F5344CB8AC3E}">
        <p14:creationId xmlns:p14="http://schemas.microsoft.com/office/powerpoint/2010/main" val="1100583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54B26-ED65-4BFA-8DA7-035DE721CE7B}"/>
              </a:ext>
            </a:extLst>
          </p:cNvPr>
          <p:cNvSpPr>
            <a:spLocks noGrp="1"/>
          </p:cNvSpPr>
          <p:nvPr>
            <p:ph type="title"/>
          </p:nvPr>
        </p:nvSpPr>
        <p:spPr>
          <a:xfrm>
            <a:off x="1439863" y="251619"/>
            <a:ext cx="9906000" cy="474662"/>
          </a:xfrm>
        </p:spPr>
        <p:txBody>
          <a:bodyPr>
            <a:normAutofit fontScale="90000"/>
          </a:bodyPr>
          <a:lstStyle/>
          <a:p>
            <a:r>
              <a:rPr lang="en-IN" sz="4000" dirty="0"/>
              <a:t>System Implementation: User Manuals 	</a:t>
            </a:r>
          </a:p>
        </p:txBody>
      </p:sp>
      <p:sp>
        <p:nvSpPr>
          <p:cNvPr id="3" name="Content Placeholder 2">
            <a:extLst>
              <a:ext uri="{FF2B5EF4-FFF2-40B4-BE49-F238E27FC236}">
                <a16:creationId xmlns:a16="http://schemas.microsoft.com/office/drawing/2014/main" id="{4E6E3094-D63F-43B0-9F2E-31CED91147C4}"/>
              </a:ext>
            </a:extLst>
          </p:cNvPr>
          <p:cNvSpPr>
            <a:spLocks noGrp="1"/>
          </p:cNvSpPr>
          <p:nvPr>
            <p:ph idx="1"/>
          </p:nvPr>
        </p:nvSpPr>
        <p:spPr>
          <a:xfrm>
            <a:off x="1439863" y="873669"/>
            <a:ext cx="9840911" cy="5970043"/>
          </a:xfrm>
        </p:spPr>
        <p:txBody>
          <a:bodyPr anchor="t">
            <a:normAutofit/>
          </a:bodyPr>
          <a:lstStyle/>
          <a:p>
            <a:pPr lvl="1"/>
            <a:r>
              <a:rPr lang="en-IN" sz="2400" b="1" dirty="0"/>
              <a:t>Dashboard</a:t>
            </a:r>
          </a:p>
          <a:p>
            <a:pPr lvl="2"/>
            <a:r>
              <a:rPr lang="en-IN" dirty="0"/>
              <a:t>This is the Dashboard page of the system. It contains the link of the every module of the system. After log in the user will be redirected to this page. The dashboard also contains the summary of the transactions.</a:t>
            </a:r>
          </a:p>
          <a:p>
            <a:pPr marL="457200" lvl="1" indent="0">
              <a:buNone/>
            </a:pPr>
            <a:endParaRPr lang="en-IN" dirty="0"/>
          </a:p>
          <a:p>
            <a:pPr marL="457200" lvl="1" indent="0">
              <a:buNone/>
            </a:pPr>
            <a:endParaRPr lang="en-IN" dirty="0"/>
          </a:p>
        </p:txBody>
      </p:sp>
      <p:pic>
        <p:nvPicPr>
          <p:cNvPr id="5" name="Picture 4">
            <a:extLst>
              <a:ext uri="{FF2B5EF4-FFF2-40B4-BE49-F238E27FC236}">
                <a16:creationId xmlns:a16="http://schemas.microsoft.com/office/drawing/2014/main" id="{4AF13C14-1EE9-4C84-82D1-EF37D463A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088" y="2531426"/>
            <a:ext cx="8582023" cy="4064638"/>
          </a:xfrm>
          <a:prstGeom prst="rect">
            <a:avLst/>
          </a:prstGeom>
        </p:spPr>
      </p:pic>
    </p:spTree>
    <p:extLst>
      <p:ext uri="{BB962C8B-B14F-4D97-AF65-F5344CB8AC3E}">
        <p14:creationId xmlns:p14="http://schemas.microsoft.com/office/powerpoint/2010/main" val="1815814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54B26-ED65-4BFA-8DA7-035DE721CE7B}"/>
              </a:ext>
            </a:extLst>
          </p:cNvPr>
          <p:cNvSpPr>
            <a:spLocks noGrp="1"/>
          </p:cNvSpPr>
          <p:nvPr>
            <p:ph type="title"/>
          </p:nvPr>
        </p:nvSpPr>
        <p:spPr>
          <a:xfrm>
            <a:off x="1439863" y="251619"/>
            <a:ext cx="9906000" cy="474662"/>
          </a:xfrm>
        </p:spPr>
        <p:txBody>
          <a:bodyPr>
            <a:normAutofit fontScale="90000"/>
          </a:bodyPr>
          <a:lstStyle/>
          <a:p>
            <a:r>
              <a:rPr lang="en-IN" sz="4000" dirty="0"/>
              <a:t>System Implementation: User Manuals 	</a:t>
            </a:r>
          </a:p>
        </p:txBody>
      </p:sp>
      <p:sp>
        <p:nvSpPr>
          <p:cNvPr id="3" name="Content Placeholder 2">
            <a:extLst>
              <a:ext uri="{FF2B5EF4-FFF2-40B4-BE49-F238E27FC236}">
                <a16:creationId xmlns:a16="http://schemas.microsoft.com/office/drawing/2014/main" id="{4E6E3094-D63F-43B0-9F2E-31CED91147C4}"/>
              </a:ext>
            </a:extLst>
          </p:cNvPr>
          <p:cNvSpPr>
            <a:spLocks noGrp="1"/>
          </p:cNvSpPr>
          <p:nvPr>
            <p:ph idx="1"/>
          </p:nvPr>
        </p:nvSpPr>
        <p:spPr>
          <a:xfrm>
            <a:off x="1439863" y="873669"/>
            <a:ext cx="9840911" cy="5970043"/>
          </a:xfrm>
        </p:spPr>
        <p:txBody>
          <a:bodyPr anchor="t">
            <a:normAutofit/>
          </a:bodyPr>
          <a:lstStyle/>
          <a:p>
            <a:pPr lvl="1"/>
            <a:r>
              <a:rPr lang="en-IN" sz="2400" b="1" dirty="0"/>
              <a:t>Issue Search</a:t>
            </a:r>
          </a:p>
          <a:p>
            <a:pPr lvl="2"/>
            <a:r>
              <a:rPr lang="en-IN" dirty="0"/>
              <a:t>With the help of this page the user can search and select the student to see the books issued to them.</a:t>
            </a:r>
          </a:p>
          <a:p>
            <a:pPr marL="457200" lvl="1" indent="0">
              <a:buNone/>
            </a:pPr>
            <a:endParaRPr lang="en-IN" dirty="0"/>
          </a:p>
          <a:p>
            <a:pPr marL="457200" lvl="1" indent="0">
              <a:buNone/>
            </a:pPr>
            <a:endParaRPr lang="en-IN" dirty="0"/>
          </a:p>
        </p:txBody>
      </p:sp>
      <p:pic>
        <p:nvPicPr>
          <p:cNvPr id="6" name="Picture 5">
            <a:extLst>
              <a:ext uri="{FF2B5EF4-FFF2-40B4-BE49-F238E27FC236}">
                <a16:creationId xmlns:a16="http://schemas.microsoft.com/office/drawing/2014/main" id="{5C01FF06-E6DB-41C8-9E3B-29EEB7D281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799" y="2366963"/>
            <a:ext cx="9431338" cy="4476750"/>
          </a:xfrm>
          <a:prstGeom prst="rect">
            <a:avLst/>
          </a:prstGeom>
        </p:spPr>
      </p:pic>
    </p:spTree>
    <p:extLst>
      <p:ext uri="{BB962C8B-B14F-4D97-AF65-F5344CB8AC3E}">
        <p14:creationId xmlns:p14="http://schemas.microsoft.com/office/powerpoint/2010/main" val="2266866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54B26-ED65-4BFA-8DA7-035DE721CE7B}"/>
              </a:ext>
            </a:extLst>
          </p:cNvPr>
          <p:cNvSpPr>
            <a:spLocks noGrp="1"/>
          </p:cNvSpPr>
          <p:nvPr>
            <p:ph type="title"/>
          </p:nvPr>
        </p:nvSpPr>
        <p:spPr>
          <a:xfrm>
            <a:off x="1439863" y="251619"/>
            <a:ext cx="9906000" cy="474662"/>
          </a:xfrm>
        </p:spPr>
        <p:txBody>
          <a:bodyPr>
            <a:normAutofit fontScale="90000"/>
          </a:bodyPr>
          <a:lstStyle/>
          <a:p>
            <a:r>
              <a:rPr lang="en-IN" sz="4000" dirty="0"/>
              <a:t>System Implementation: User Manuals 	</a:t>
            </a:r>
          </a:p>
        </p:txBody>
      </p:sp>
      <p:sp>
        <p:nvSpPr>
          <p:cNvPr id="3" name="Content Placeholder 2">
            <a:extLst>
              <a:ext uri="{FF2B5EF4-FFF2-40B4-BE49-F238E27FC236}">
                <a16:creationId xmlns:a16="http://schemas.microsoft.com/office/drawing/2014/main" id="{4E6E3094-D63F-43B0-9F2E-31CED91147C4}"/>
              </a:ext>
            </a:extLst>
          </p:cNvPr>
          <p:cNvSpPr>
            <a:spLocks noGrp="1"/>
          </p:cNvSpPr>
          <p:nvPr>
            <p:ph idx="1"/>
          </p:nvPr>
        </p:nvSpPr>
        <p:spPr>
          <a:xfrm>
            <a:off x="1439863" y="873669"/>
            <a:ext cx="9840911" cy="5970043"/>
          </a:xfrm>
        </p:spPr>
        <p:txBody>
          <a:bodyPr anchor="t">
            <a:normAutofit/>
          </a:bodyPr>
          <a:lstStyle/>
          <a:p>
            <a:pPr lvl="1"/>
            <a:r>
              <a:rPr lang="en-IN" sz="2400" b="1" dirty="0"/>
              <a:t>Issue Card</a:t>
            </a:r>
          </a:p>
          <a:p>
            <a:pPr lvl="2"/>
            <a:r>
              <a:rPr lang="en-IN" dirty="0"/>
              <a:t>This is page contains the description of the issued book to the student. This page appears when the user selects the student from issue search module. </a:t>
            </a:r>
          </a:p>
          <a:p>
            <a:pPr marL="457200" lvl="1" indent="0">
              <a:buNone/>
            </a:pPr>
            <a:endParaRPr lang="en-IN" dirty="0"/>
          </a:p>
          <a:p>
            <a:pPr marL="457200" lvl="1" indent="0">
              <a:buNone/>
            </a:pPr>
            <a:endParaRPr lang="en-IN" dirty="0"/>
          </a:p>
        </p:txBody>
      </p:sp>
      <p:pic>
        <p:nvPicPr>
          <p:cNvPr id="5" name="Picture 4">
            <a:extLst>
              <a:ext uri="{FF2B5EF4-FFF2-40B4-BE49-F238E27FC236}">
                <a16:creationId xmlns:a16="http://schemas.microsoft.com/office/drawing/2014/main" id="{863510A4-E65E-4836-9F5A-071C309DE4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0976" y="2176463"/>
            <a:ext cx="9405937" cy="4630285"/>
          </a:xfrm>
          <a:prstGeom prst="rect">
            <a:avLst/>
          </a:prstGeom>
        </p:spPr>
      </p:pic>
    </p:spTree>
    <p:extLst>
      <p:ext uri="{BB962C8B-B14F-4D97-AF65-F5344CB8AC3E}">
        <p14:creationId xmlns:p14="http://schemas.microsoft.com/office/powerpoint/2010/main" val="2241596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54B26-ED65-4BFA-8DA7-035DE721CE7B}"/>
              </a:ext>
            </a:extLst>
          </p:cNvPr>
          <p:cNvSpPr>
            <a:spLocks noGrp="1"/>
          </p:cNvSpPr>
          <p:nvPr>
            <p:ph type="title"/>
          </p:nvPr>
        </p:nvSpPr>
        <p:spPr>
          <a:xfrm>
            <a:off x="1439863" y="251619"/>
            <a:ext cx="9906000" cy="474662"/>
          </a:xfrm>
        </p:spPr>
        <p:txBody>
          <a:bodyPr>
            <a:normAutofit fontScale="90000"/>
          </a:bodyPr>
          <a:lstStyle/>
          <a:p>
            <a:r>
              <a:rPr lang="en-IN" sz="4000" dirty="0"/>
              <a:t>System Implementation: User Manuals 	</a:t>
            </a:r>
          </a:p>
        </p:txBody>
      </p:sp>
      <p:sp>
        <p:nvSpPr>
          <p:cNvPr id="3" name="Content Placeholder 2">
            <a:extLst>
              <a:ext uri="{FF2B5EF4-FFF2-40B4-BE49-F238E27FC236}">
                <a16:creationId xmlns:a16="http://schemas.microsoft.com/office/drawing/2014/main" id="{4E6E3094-D63F-43B0-9F2E-31CED91147C4}"/>
              </a:ext>
            </a:extLst>
          </p:cNvPr>
          <p:cNvSpPr>
            <a:spLocks noGrp="1"/>
          </p:cNvSpPr>
          <p:nvPr>
            <p:ph idx="1"/>
          </p:nvPr>
        </p:nvSpPr>
        <p:spPr>
          <a:xfrm>
            <a:off x="1439863" y="873669"/>
            <a:ext cx="9840911" cy="5970043"/>
          </a:xfrm>
        </p:spPr>
        <p:txBody>
          <a:bodyPr anchor="t">
            <a:normAutofit/>
          </a:bodyPr>
          <a:lstStyle/>
          <a:p>
            <a:pPr lvl="1"/>
            <a:r>
              <a:rPr lang="en-IN" sz="2400" b="1" dirty="0"/>
              <a:t>Issue Form</a:t>
            </a:r>
          </a:p>
          <a:p>
            <a:pPr lvl="2"/>
            <a:r>
              <a:rPr lang="en-IN" dirty="0"/>
              <a:t>This is the issue form modal. With help of this modal the user can issue the book to the student. This modal can be triggered by clicking issue book button available at bottom right corner.</a:t>
            </a:r>
          </a:p>
          <a:p>
            <a:pPr marL="457200" lvl="1" indent="0">
              <a:buNone/>
            </a:pPr>
            <a:endParaRPr lang="en-IN" dirty="0"/>
          </a:p>
        </p:txBody>
      </p:sp>
      <p:pic>
        <p:nvPicPr>
          <p:cNvPr id="6" name="Picture 5">
            <a:extLst>
              <a:ext uri="{FF2B5EF4-FFF2-40B4-BE49-F238E27FC236}">
                <a16:creationId xmlns:a16="http://schemas.microsoft.com/office/drawing/2014/main" id="{82AABF5A-F67C-4877-B6DA-93E321340C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4626" y="2498726"/>
            <a:ext cx="9825036" cy="4215584"/>
          </a:xfrm>
          <a:prstGeom prst="rect">
            <a:avLst/>
          </a:prstGeom>
        </p:spPr>
      </p:pic>
    </p:spTree>
    <p:extLst>
      <p:ext uri="{BB962C8B-B14F-4D97-AF65-F5344CB8AC3E}">
        <p14:creationId xmlns:p14="http://schemas.microsoft.com/office/powerpoint/2010/main" val="2028223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54B26-ED65-4BFA-8DA7-035DE721CE7B}"/>
              </a:ext>
            </a:extLst>
          </p:cNvPr>
          <p:cNvSpPr>
            <a:spLocks noGrp="1"/>
          </p:cNvSpPr>
          <p:nvPr>
            <p:ph type="title"/>
          </p:nvPr>
        </p:nvSpPr>
        <p:spPr>
          <a:xfrm>
            <a:off x="1439863" y="251619"/>
            <a:ext cx="9906000" cy="474662"/>
          </a:xfrm>
        </p:spPr>
        <p:txBody>
          <a:bodyPr>
            <a:normAutofit fontScale="90000"/>
          </a:bodyPr>
          <a:lstStyle/>
          <a:p>
            <a:r>
              <a:rPr lang="en-IN" sz="4000" dirty="0"/>
              <a:t>System Implementation: User Manuals 	</a:t>
            </a:r>
          </a:p>
        </p:txBody>
      </p:sp>
      <p:sp>
        <p:nvSpPr>
          <p:cNvPr id="3" name="Content Placeholder 2">
            <a:extLst>
              <a:ext uri="{FF2B5EF4-FFF2-40B4-BE49-F238E27FC236}">
                <a16:creationId xmlns:a16="http://schemas.microsoft.com/office/drawing/2014/main" id="{4E6E3094-D63F-43B0-9F2E-31CED91147C4}"/>
              </a:ext>
            </a:extLst>
          </p:cNvPr>
          <p:cNvSpPr>
            <a:spLocks noGrp="1"/>
          </p:cNvSpPr>
          <p:nvPr>
            <p:ph idx="1"/>
          </p:nvPr>
        </p:nvSpPr>
        <p:spPr>
          <a:xfrm>
            <a:off x="1439863" y="873669"/>
            <a:ext cx="9840911" cy="5970043"/>
          </a:xfrm>
        </p:spPr>
        <p:txBody>
          <a:bodyPr anchor="t">
            <a:normAutofit/>
          </a:bodyPr>
          <a:lstStyle/>
          <a:p>
            <a:pPr lvl="1"/>
            <a:r>
              <a:rPr lang="en-IN" sz="2400" b="1" dirty="0"/>
              <a:t>Student Records (Class wise filter)</a:t>
            </a:r>
          </a:p>
          <a:p>
            <a:pPr lvl="2"/>
            <a:r>
              <a:rPr lang="en-IN" dirty="0"/>
              <a:t>In this module the user can see the student record. This figure is the list of classes by clicking on one of the class the user will be redirected to the semester list page.</a:t>
            </a:r>
          </a:p>
          <a:p>
            <a:pPr marL="457200" lvl="1" indent="0">
              <a:buNone/>
            </a:pPr>
            <a:endParaRPr lang="en-IN" dirty="0"/>
          </a:p>
        </p:txBody>
      </p:sp>
      <p:pic>
        <p:nvPicPr>
          <p:cNvPr id="6" name="Picture 5">
            <a:extLst>
              <a:ext uri="{FF2B5EF4-FFF2-40B4-BE49-F238E27FC236}">
                <a16:creationId xmlns:a16="http://schemas.microsoft.com/office/drawing/2014/main" id="{B00D1061-2785-443B-BCF7-F44E01E7DF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389" y="2420013"/>
            <a:ext cx="9580559" cy="4423699"/>
          </a:xfrm>
          <a:prstGeom prst="rect">
            <a:avLst/>
          </a:prstGeom>
        </p:spPr>
      </p:pic>
    </p:spTree>
    <p:extLst>
      <p:ext uri="{BB962C8B-B14F-4D97-AF65-F5344CB8AC3E}">
        <p14:creationId xmlns:p14="http://schemas.microsoft.com/office/powerpoint/2010/main" val="2993268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54B26-ED65-4BFA-8DA7-035DE721CE7B}"/>
              </a:ext>
            </a:extLst>
          </p:cNvPr>
          <p:cNvSpPr>
            <a:spLocks noGrp="1"/>
          </p:cNvSpPr>
          <p:nvPr>
            <p:ph type="title"/>
          </p:nvPr>
        </p:nvSpPr>
        <p:spPr>
          <a:xfrm>
            <a:off x="1439863" y="251619"/>
            <a:ext cx="9906000" cy="474662"/>
          </a:xfrm>
        </p:spPr>
        <p:txBody>
          <a:bodyPr>
            <a:normAutofit fontScale="90000"/>
          </a:bodyPr>
          <a:lstStyle/>
          <a:p>
            <a:r>
              <a:rPr lang="en-IN" sz="4000" dirty="0"/>
              <a:t>System Implementation: User Manuals 	</a:t>
            </a:r>
          </a:p>
        </p:txBody>
      </p:sp>
      <p:sp>
        <p:nvSpPr>
          <p:cNvPr id="3" name="Content Placeholder 2">
            <a:extLst>
              <a:ext uri="{FF2B5EF4-FFF2-40B4-BE49-F238E27FC236}">
                <a16:creationId xmlns:a16="http://schemas.microsoft.com/office/drawing/2014/main" id="{4E6E3094-D63F-43B0-9F2E-31CED91147C4}"/>
              </a:ext>
            </a:extLst>
          </p:cNvPr>
          <p:cNvSpPr>
            <a:spLocks noGrp="1"/>
          </p:cNvSpPr>
          <p:nvPr>
            <p:ph idx="1"/>
          </p:nvPr>
        </p:nvSpPr>
        <p:spPr>
          <a:xfrm>
            <a:off x="1439863" y="873669"/>
            <a:ext cx="9840911" cy="5970043"/>
          </a:xfrm>
        </p:spPr>
        <p:txBody>
          <a:bodyPr anchor="t">
            <a:normAutofit/>
          </a:bodyPr>
          <a:lstStyle/>
          <a:p>
            <a:pPr lvl="1"/>
            <a:r>
              <a:rPr lang="en-IN" sz="2400" b="1" dirty="0"/>
              <a:t>Student Records (Semester / Year wise filter)</a:t>
            </a:r>
          </a:p>
          <a:p>
            <a:pPr lvl="2"/>
            <a:r>
              <a:rPr lang="en-IN" dirty="0"/>
              <a:t>This Page appears after the selecting the class shown in previous slide. After Selecting the Semester the user will be redirected to the student records page which shows the student records based on selected class and semester.</a:t>
            </a:r>
          </a:p>
          <a:p>
            <a:pPr marL="457200" lvl="1" indent="0">
              <a:buNone/>
            </a:pPr>
            <a:endParaRPr lang="en-IN" dirty="0"/>
          </a:p>
        </p:txBody>
      </p:sp>
      <p:pic>
        <p:nvPicPr>
          <p:cNvPr id="5" name="Picture 4">
            <a:extLst>
              <a:ext uri="{FF2B5EF4-FFF2-40B4-BE49-F238E27FC236}">
                <a16:creationId xmlns:a16="http://schemas.microsoft.com/office/drawing/2014/main" id="{C3389ABE-A9A7-4903-8368-F7CBF80DA4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5575" y="2486111"/>
            <a:ext cx="9886950" cy="4357601"/>
          </a:xfrm>
          <a:prstGeom prst="rect">
            <a:avLst/>
          </a:prstGeom>
        </p:spPr>
      </p:pic>
    </p:spTree>
    <p:extLst>
      <p:ext uri="{BB962C8B-B14F-4D97-AF65-F5344CB8AC3E}">
        <p14:creationId xmlns:p14="http://schemas.microsoft.com/office/powerpoint/2010/main" val="1883354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5910E-BE02-4615-9846-39AB6EBC83B0}"/>
              </a:ext>
            </a:extLst>
          </p:cNvPr>
          <p:cNvSpPr>
            <a:spLocks noGrp="1"/>
          </p:cNvSpPr>
          <p:nvPr>
            <p:ph type="title"/>
          </p:nvPr>
        </p:nvSpPr>
        <p:spPr>
          <a:xfrm>
            <a:off x="1141411" y="748240"/>
            <a:ext cx="9906000" cy="1117073"/>
          </a:xfrm>
        </p:spPr>
        <p:txBody>
          <a:bodyPr>
            <a:normAutofit/>
          </a:bodyPr>
          <a:lstStyle/>
          <a:p>
            <a:pPr algn="ctr"/>
            <a:r>
              <a:rPr lang="en-IN" sz="4000"/>
              <a:t>Library </a:t>
            </a:r>
          </a:p>
        </p:txBody>
      </p:sp>
      <p:sp>
        <p:nvSpPr>
          <p:cNvPr id="139" name="Content Placeholder 2">
            <a:extLst>
              <a:ext uri="{FF2B5EF4-FFF2-40B4-BE49-F238E27FC236}">
                <a16:creationId xmlns:a16="http://schemas.microsoft.com/office/drawing/2014/main" id="{4280600C-AC85-42F4-B414-739B287C1D8B}"/>
              </a:ext>
            </a:extLst>
          </p:cNvPr>
          <p:cNvSpPr>
            <a:spLocks noGrp="1"/>
          </p:cNvSpPr>
          <p:nvPr>
            <p:ph idx="1"/>
          </p:nvPr>
        </p:nvSpPr>
        <p:spPr>
          <a:xfrm>
            <a:off x="1206500" y="2249487"/>
            <a:ext cx="9840911" cy="3541714"/>
          </a:xfrm>
        </p:spPr>
        <p:txBody>
          <a:bodyPr anchor="t">
            <a:normAutofit/>
          </a:bodyPr>
          <a:lstStyle/>
          <a:p>
            <a:pPr>
              <a:lnSpc>
                <a:spcPct val="110000"/>
              </a:lnSpc>
            </a:pPr>
            <a:r>
              <a:rPr lang="en-US" sz="1500"/>
              <a:t>According to Stephen, Maeve &amp; Philips (2007), in a traditional sense, a Library is a large collection of books, and can refer to the place in which the collection is housed. Today, the term can refer to any collection, including digital sources, resources, and services. The collections can be of print, audio, and visual materials in numerous formats, including maps, prints, and documents, microform, CDs, cassettes, videotapes, DVDs, video games, e-books, audio books and many other electronic resources. The places where this material is stored can range from public libraries, subscription libraries, private libraries, and can also be in digital form, stored on computers or accessible over the internet.</a:t>
            </a:r>
          </a:p>
          <a:p>
            <a:pPr>
              <a:lnSpc>
                <a:spcPct val="110000"/>
              </a:lnSpc>
            </a:pPr>
            <a:r>
              <a:rPr lang="en-US" sz="1500"/>
              <a:t>As technology is the faster growing trends, computers now a days are being part of human life. Through computers business, organizations, schools, companies and etc. can transact to their clients in a convenient way using advance technologies and specially the application-software, The application software is created for library functions through this “Library Management System” librarian can lessen their errors and efforts in every book processing and transactions and in making reports.</a:t>
            </a:r>
            <a:endParaRPr lang="en-IN" sz="1500"/>
          </a:p>
        </p:txBody>
      </p:sp>
    </p:spTree>
    <p:extLst>
      <p:ext uri="{BB962C8B-B14F-4D97-AF65-F5344CB8AC3E}">
        <p14:creationId xmlns:p14="http://schemas.microsoft.com/office/powerpoint/2010/main" val="3118299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54B26-ED65-4BFA-8DA7-035DE721CE7B}"/>
              </a:ext>
            </a:extLst>
          </p:cNvPr>
          <p:cNvSpPr>
            <a:spLocks noGrp="1"/>
          </p:cNvSpPr>
          <p:nvPr>
            <p:ph type="title"/>
          </p:nvPr>
        </p:nvSpPr>
        <p:spPr>
          <a:xfrm>
            <a:off x="1439863" y="251619"/>
            <a:ext cx="9906000" cy="474662"/>
          </a:xfrm>
        </p:spPr>
        <p:txBody>
          <a:bodyPr>
            <a:normAutofit fontScale="90000"/>
          </a:bodyPr>
          <a:lstStyle/>
          <a:p>
            <a:r>
              <a:rPr lang="en-IN" sz="4000" dirty="0"/>
              <a:t>System Implementation: User Manuals 	</a:t>
            </a:r>
          </a:p>
        </p:txBody>
      </p:sp>
      <p:sp>
        <p:nvSpPr>
          <p:cNvPr id="3" name="Content Placeholder 2">
            <a:extLst>
              <a:ext uri="{FF2B5EF4-FFF2-40B4-BE49-F238E27FC236}">
                <a16:creationId xmlns:a16="http://schemas.microsoft.com/office/drawing/2014/main" id="{4E6E3094-D63F-43B0-9F2E-31CED91147C4}"/>
              </a:ext>
            </a:extLst>
          </p:cNvPr>
          <p:cNvSpPr>
            <a:spLocks noGrp="1"/>
          </p:cNvSpPr>
          <p:nvPr>
            <p:ph idx="1"/>
          </p:nvPr>
        </p:nvSpPr>
        <p:spPr>
          <a:xfrm>
            <a:off x="1439863" y="873669"/>
            <a:ext cx="9840911" cy="5970043"/>
          </a:xfrm>
        </p:spPr>
        <p:txBody>
          <a:bodyPr anchor="t">
            <a:normAutofit/>
          </a:bodyPr>
          <a:lstStyle/>
          <a:p>
            <a:pPr lvl="1"/>
            <a:r>
              <a:rPr lang="en-IN" sz="2400" b="1" dirty="0"/>
              <a:t>Student Records </a:t>
            </a:r>
          </a:p>
          <a:p>
            <a:pPr lvl="2"/>
            <a:r>
              <a:rPr lang="en-IN" dirty="0"/>
              <a:t>This page is the student record page which will show all the student of the particular class and semester or year which was selected in the previous pages.</a:t>
            </a:r>
          </a:p>
          <a:p>
            <a:pPr marL="457200" lvl="1" indent="0">
              <a:buNone/>
            </a:pPr>
            <a:endParaRPr lang="en-IN" dirty="0"/>
          </a:p>
        </p:txBody>
      </p:sp>
      <p:pic>
        <p:nvPicPr>
          <p:cNvPr id="6" name="Picture 5">
            <a:extLst>
              <a:ext uri="{FF2B5EF4-FFF2-40B4-BE49-F238E27FC236}">
                <a16:creationId xmlns:a16="http://schemas.microsoft.com/office/drawing/2014/main" id="{B5F37B55-0A99-4FC8-BB61-3B492333F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102" y="2496866"/>
            <a:ext cx="9744072" cy="4225403"/>
          </a:xfrm>
          <a:prstGeom prst="rect">
            <a:avLst/>
          </a:prstGeom>
        </p:spPr>
      </p:pic>
    </p:spTree>
    <p:extLst>
      <p:ext uri="{BB962C8B-B14F-4D97-AF65-F5344CB8AC3E}">
        <p14:creationId xmlns:p14="http://schemas.microsoft.com/office/powerpoint/2010/main" val="2416254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54B26-ED65-4BFA-8DA7-035DE721CE7B}"/>
              </a:ext>
            </a:extLst>
          </p:cNvPr>
          <p:cNvSpPr>
            <a:spLocks noGrp="1"/>
          </p:cNvSpPr>
          <p:nvPr>
            <p:ph type="title"/>
          </p:nvPr>
        </p:nvSpPr>
        <p:spPr>
          <a:xfrm>
            <a:off x="1439863" y="251619"/>
            <a:ext cx="9906000" cy="474662"/>
          </a:xfrm>
        </p:spPr>
        <p:txBody>
          <a:bodyPr>
            <a:normAutofit fontScale="90000"/>
          </a:bodyPr>
          <a:lstStyle/>
          <a:p>
            <a:r>
              <a:rPr lang="en-IN" sz="4000" dirty="0"/>
              <a:t>System Implementation: User Manuals 	</a:t>
            </a:r>
          </a:p>
        </p:txBody>
      </p:sp>
      <p:sp>
        <p:nvSpPr>
          <p:cNvPr id="3" name="Content Placeholder 2">
            <a:extLst>
              <a:ext uri="{FF2B5EF4-FFF2-40B4-BE49-F238E27FC236}">
                <a16:creationId xmlns:a16="http://schemas.microsoft.com/office/drawing/2014/main" id="{4E6E3094-D63F-43B0-9F2E-31CED91147C4}"/>
              </a:ext>
            </a:extLst>
          </p:cNvPr>
          <p:cNvSpPr>
            <a:spLocks noGrp="1"/>
          </p:cNvSpPr>
          <p:nvPr>
            <p:ph idx="1"/>
          </p:nvPr>
        </p:nvSpPr>
        <p:spPr>
          <a:xfrm>
            <a:off x="1439863" y="873669"/>
            <a:ext cx="9840911" cy="5970043"/>
          </a:xfrm>
        </p:spPr>
        <p:txBody>
          <a:bodyPr anchor="t">
            <a:normAutofit/>
          </a:bodyPr>
          <a:lstStyle/>
          <a:p>
            <a:pPr lvl="1"/>
            <a:r>
              <a:rPr lang="en-IN" sz="2400" b="1" dirty="0"/>
              <a:t>Student Records (Individual)</a:t>
            </a:r>
          </a:p>
          <a:p>
            <a:pPr lvl="2"/>
            <a:r>
              <a:rPr lang="en-IN" dirty="0"/>
              <a:t>This page will be appear when user selects one of the student from previous page. This page will display whole information of the student with the picture of the student. The User further edit or delete the student by clicking edit or delete button available on bottom right corner.</a:t>
            </a:r>
          </a:p>
          <a:p>
            <a:pPr marL="457200" lvl="1" indent="0">
              <a:buNone/>
            </a:pPr>
            <a:endParaRPr lang="en-IN" dirty="0"/>
          </a:p>
        </p:txBody>
      </p:sp>
      <p:pic>
        <p:nvPicPr>
          <p:cNvPr id="9" name="Picture 8">
            <a:extLst>
              <a:ext uri="{FF2B5EF4-FFF2-40B4-BE49-F238E27FC236}">
                <a16:creationId xmlns:a16="http://schemas.microsoft.com/office/drawing/2014/main" id="{5C6523C1-1299-4FFD-9408-F548F86682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752" y="2447315"/>
            <a:ext cx="9912347" cy="4409011"/>
          </a:xfrm>
          <a:prstGeom prst="rect">
            <a:avLst/>
          </a:prstGeom>
        </p:spPr>
      </p:pic>
    </p:spTree>
    <p:extLst>
      <p:ext uri="{BB962C8B-B14F-4D97-AF65-F5344CB8AC3E}">
        <p14:creationId xmlns:p14="http://schemas.microsoft.com/office/powerpoint/2010/main" val="1649664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54B26-ED65-4BFA-8DA7-035DE721CE7B}"/>
              </a:ext>
            </a:extLst>
          </p:cNvPr>
          <p:cNvSpPr>
            <a:spLocks noGrp="1"/>
          </p:cNvSpPr>
          <p:nvPr>
            <p:ph type="title"/>
          </p:nvPr>
        </p:nvSpPr>
        <p:spPr>
          <a:xfrm>
            <a:off x="1439863" y="251619"/>
            <a:ext cx="9906000" cy="474662"/>
          </a:xfrm>
        </p:spPr>
        <p:txBody>
          <a:bodyPr>
            <a:normAutofit fontScale="90000"/>
          </a:bodyPr>
          <a:lstStyle/>
          <a:p>
            <a:r>
              <a:rPr lang="en-IN" sz="4000" dirty="0"/>
              <a:t>System Implementation: User Manuals 	</a:t>
            </a:r>
          </a:p>
        </p:txBody>
      </p:sp>
      <p:sp>
        <p:nvSpPr>
          <p:cNvPr id="3" name="Content Placeholder 2">
            <a:extLst>
              <a:ext uri="{FF2B5EF4-FFF2-40B4-BE49-F238E27FC236}">
                <a16:creationId xmlns:a16="http://schemas.microsoft.com/office/drawing/2014/main" id="{4E6E3094-D63F-43B0-9F2E-31CED91147C4}"/>
              </a:ext>
            </a:extLst>
          </p:cNvPr>
          <p:cNvSpPr>
            <a:spLocks noGrp="1"/>
          </p:cNvSpPr>
          <p:nvPr>
            <p:ph idx="1"/>
          </p:nvPr>
        </p:nvSpPr>
        <p:spPr>
          <a:xfrm>
            <a:off x="1439863" y="873669"/>
            <a:ext cx="9840911" cy="5970043"/>
          </a:xfrm>
        </p:spPr>
        <p:txBody>
          <a:bodyPr anchor="t">
            <a:normAutofit/>
          </a:bodyPr>
          <a:lstStyle/>
          <a:p>
            <a:pPr lvl="1"/>
            <a:r>
              <a:rPr lang="en-IN" sz="2400" b="1" dirty="0"/>
              <a:t>Student Entry</a:t>
            </a:r>
          </a:p>
          <a:p>
            <a:pPr lvl="2"/>
            <a:r>
              <a:rPr lang="en-IN" dirty="0"/>
              <a:t>With the help of this modal the user can add the student record. This modal can be triggered by clicking Add Student button on bottom right corner of the page.</a:t>
            </a:r>
          </a:p>
          <a:p>
            <a:pPr marL="457200" lvl="1" indent="0">
              <a:buNone/>
            </a:pPr>
            <a:endParaRPr lang="en-IN" dirty="0"/>
          </a:p>
        </p:txBody>
      </p:sp>
      <p:pic>
        <p:nvPicPr>
          <p:cNvPr id="5" name="Picture 4">
            <a:extLst>
              <a:ext uri="{FF2B5EF4-FFF2-40B4-BE49-F238E27FC236}">
                <a16:creationId xmlns:a16="http://schemas.microsoft.com/office/drawing/2014/main" id="{81E0DB46-EE49-47AE-BDB0-DE602E2DF0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8437" y="2512457"/>
            <a:ext cx="9844088" cy="4331255"/>
          </a:xfrm>
          <a:prstGeom prst="rect">
            <a:avLst/>
          </a:prstGeom>
        </p:spPr>
      </p:pic>
    </p:spTree>
    <p:extLst>
      <p:ext uri="{BB962C8B-B14F-4D97-AF65-F5344CB8AC3E}">
        <p14:creationId xmlns:p14="http://schemas.microsoft.com/office/powerpoint/2010/main" val="3942213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54B26-ED65-4BFA-8DA7-035DE721CE7B}"/>
              </a:ext>
            </a:extLst>
          </p:cNvPr>
          <p:cNvSpPr>
            <a:spLocks noGrp="1"/>
          </p:cNvSpPr>
          <p:nvPr>
            <p:ph type="title"/>
          </p:nvPr>
        </p:nvSpPr>
        <p:spPr>
          <a:xfrm>
            <a:off x="1439863" y="251619"/>
            <a:ext cx="9906000" cy="474662"/>
          </a:xfrm>
        </p:spPr>
        <p:txBody>
          <a:bodyPr>
            <a:normAutofit fontScale="90000"/>
          </a:bodyPr>
          <a:lstStyle/>
          <a:p>
            <a:r>
              <a:rPr lang="en-IN" sz="4000" dirty="0"/>
              <a:t>System Implementation: User Manuals 	</a:t>
            </a:r>
          </a:p>
        </p:txBody>
      </p:sp>
      <p:sp>
        <p:nvSpPr>
          <p:cNvPr id="3" name="Content Placeholder 2">
            <a:extLst>
              <a:ext uri="{FF2B5EF4-FFF2-40B4-BE49-F238E27FC236}">
                <a16:creationId xmlns:a16="http://schemas.microsoft.com/office/drawing/2014/main" id="{4E6E3094-D63F-43B0-9F2E-31CED91147C4}"/>
              </a:ext>
            </a:extLst>
          </p:cNvPr>
          <p:cNvSpPr>
            <a:spLocks noGrp="1"/>
          </p:cNvSpPr>
          <p:nvPr>
            <p:ph idx="1"/>
          </p:nvPr>
        </p:nvSpPr>
        <p:spPr>
          <a:xfrm>
            <a:off x="1439863" y="873669"/>
            <a:ext cx="9840911" cy="5970043"/>
          </a:xfrm>
        </p:spPr>
        <p:txBody>
          <a:bodyPr anchor="t">
            <a:normAutofit/>
          </a:bodyPr>
          <a:lstStyle/>
          <a:p>
            <a:pPr lvl="1"/>
            <a:r>
              <a:rPr lang="en-IN" sz="2400" b="1" dirty="0"/>
              <a:t>Books Records</a:t>
            </a:r>
          </a:p>
          <a:p>
            <a:pPr lvl="2"/>
            <a:r>
              <a:rPr lang="en-IN" dirty="0"/>
              <a:t>This page displays the book available in the library. With The help of this Page the user can insert update and delete the books.</a:t>
            </a:r>
          </a:p>
          <a:p>
            <a:pPr marL="457200" lvl="1" indent="0">
              <a:buNone/>
            </a:pPr>
            <a:endParaRPr lang="en-IN" dirty="0"/>
          </a:p>
        </p:txBody>
      </p:sp>
      <p:pic>
        <p:nvPicPr>
          <p:cNvPr id="5" name="Picture 4">
            <a:extLst>
              <a:ext uri="{FF2B5EF4-FFF2-40B4-BE49-F238E27FC236}">
                <a16:creationId xmlns:a16="http://schemas.microsoft.com/office/drawing/2014/main" id="{0801E8D4-AF5C-4ACB-ADA9-5604282061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101" y="2425283"/>
            <a:ext cx="9798050" cy="4431043"/>
          </a:xfrm>
          <a:prstGeom prst="rect">
            <a:avLst/>
          </a:prstGeom>
        </p:spPr>
      </p:pic>
    </p:spTree>
    <p:extLst>
      <p:ext uri="{BB962C8B-B14F-4D97-AF65-F5344CB8AC3E}">
        <p14:creationId xmlns:p14="http://schemas.microsoft.com/office/powerpoint/2010/main" val="782220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54B26-ED65-4BFA-8DA7-035DE721CE7B}"/>
              </a:ext>
            </a:extLst>
          </p:cNvPr>
          <p:cNvSpPr>
            <a:spLocks noGrp="1"/>
          </p:cNvSpPr>
          <p:nvPr>
            <p:ph type="title"/>
          </p:nvPr>
        </p:nvSpPr>
        <p:spPr>
          <a:xfrm>
            <a:off x="1439863" y="251619"/>
            <a:ext cx="9906000" cy="474662"/>
          </a:xfrm>
        </p:spPr>
        <p:txBody>
          <a:bodyPr>
            <a:normAutofit fontScale="90000"/>
          </a:bodyPr>
          <a:lstStyle/>
          <a:p>
            <a:r>
              <a:rPr lang="en-IN" sz="4000" dirty="0"/>
              <a:t>System Implementation: User Manuals 	</a:t>
            </a:r>
          </a:p>
        </p:txBody>
      </p:sp>
      <p:sp>
        <p:nvSpPr>
          <p:cNvPr id="3" name="Content Placeholder 2">
            <a:extLst>
              <a:ext uri="{FF2B5EF4-FFF2-40B4-BE49-F238E27FC236}">
                <a16:creationId xmlns:a16="http://schemas.microsoft.com/office/drawing/2014/main" id="{4E6E3094-D63F-43B0-9F2E-31CED91147C4}"/>
              </a:ext>
            </a:extLst>
          </p:cNvPr>
          <p:cNvSpPr>
            <a:spLocks noGrp="1"/>
          </p:cNvSpPr>
          <p:nvPr>
            <p:ph idx="1"/>
          </p:nvPr>
        </p:nvSpPr>
        <p:spPr>
          <a:xfrm>
            <a:off x="1439863" y="873669"/>
            <a:ext cx="9840911" cy="5970043"/>
          </a:xfrm>
        </p:spPr>
        <p:txBody>
          <a:bodyPr anchor="t">
            <a:normAutofit/>
          </a:bodyPr>
          <a:lstStyle/>
          <a:p>
            <a:pPr lvl="1"/>
            <a:r>
              <a:rPr lang="en-IN" sz="2400" b="1" dirty="0"/>
              <a:t>Class Records</a:t>
            </a:r>
          </a:p>
          <a:p>
            <a:pPr lvl="2"/>
            <a:r>
              <a:rPr lang="en-IN" dirty="0"/>
              <a:t>This page shows the class records.</a:t>
            </a:r>
          </a:p>
          <a:p>
            <a:pPr marL="457200" lvl="1" indent="0">
              <a:buNone/>
            </a:pPr>
            <a:endParaRPr lang="en-IN" dirty="0"/>
          </a:p>
        </p:txBody>
      </p:sp>
      <p:pic>
        <p:nvPicPr>
          <p:cNvPr id="6" name="Picture 5">
            <a:extLst>
              <a:ext uri="{FF2B5EF4-FFF2-40B4-BE49-F238E27FC236}">
                <a16:creationId xmlns:a16="http://schemas.microsoft.com/office/drawing/2014/main" id="{F590842E-B36E-474F-979B-349C88EFFA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8437" y="2176463"/>
            <a:ext cx="9831387" cy="4608477"/>
          </a:xfrm>
          <a:prstGeom prst="rect">
            <a:avLst/>
          </a:prstGeom>
        </p:spPr>
      </p:pic>
    </p:spTree>
    <p:extLst>
      <p:ext uri="{BB962C8B-B14F-4D97-AF65-F5344CB8AC3E}">
        <p14:creationId xmlns:p14="http://schemas.microsoft.com/office/powerpoint/2010/main" val="3057847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54B26-ED65-4BFA-8DA7-035DE721CE7B}"/>
              </a:ext>
            </a:extLst>
          </p:cNvPr>
          <p:cNvSpPr>
            <a:spLocks noGrp="1"/>
          </p:cNvSpPr>
          <p:nvPr>
            <p:ph type="title"/>
          </p:nvPr>
        </p:nvSpPr>
        <p:spPr>
          <a:xfrm>
            <a:off x="1439863" y="251619"/>
            <a:ext cx="9906000" cy="474662"/>
          </a:xfrm>
        </p:spPr>
        <p:txBody>
          <a:bodyPr>
            <a:normAutofit fontScale="90000"/>
          </a:bodyPr>
          <a:lstStyle/>
          <a:p>
            <a:r>
              <a:rPr lang="en-IN" sz="4000" dirty="0"/>
              <a:t>System Implementation: User Manuals 	</a:t>
            </a:r>
          </a:p>
        </p:txBody>
      </p:sp>
      <p:sp>
        <p:nvSpPr>
          <p:cNvPr id="3" name="Content Placeholder 2">
            <a:extLst>
              <a:ext uri="{FF2B5EF4-FFF2-40B4-BE49-F238E27FC236}">
                <a16:creationId xmlns:a16="http://schemas.microsoft.com/office/drawing/2014/main" id="{4E6E3094-D63F-43B0-9F2E-31CED91147C4}"/>
              </a:ext>
            </a:extLst>
          </p:cNvPr>
          <p:cNvSpPr>
            <a:spLocks noGrp="1"/>
          </p:cNvSpPr>
          <p:nvPr>
            <p:ph idx="1"/>
          </p:nvPr>
        </p:nvSpPr>
        <p:spPr>
          <a:xfrm>
            <a:off x="1439863" y="873669"/>
            <a:ext cx="9840911" cy="5970043"/>
          </a:xfrm>
        </p:spPr>
        <p:txBody>
          <a:bodyPr anchor="t">
            <a:normAutofit/>
          </a:bodyPr>
          <a:lstStyle/>
          <a:p>
            <a:pPr lvl="1"/>
            <a:r>
              <a:rPr lang="en-IN" sz="2400" b="1" dirty="0"/>
              <a:t>Publisher Records</a:t>
            </a:r>
          </a:p>
          <a:p>
            <a:pPr lvl="2"/>
            <a:r>
              <a:rPr lang="en-IN" dirty="0"/>
              <a:t>This page shows the publishers available in the library</a:t>
            </a:r>
          </a:p>
          <a:p>
            <a:pPr marL="457200" lvl="1" indent="0">
              <a:buNone/>
            </a:pPr>
            <a:endParaRPr lang="en-IN" dirty="0"/>
          </a:p>
        </p:txBody>
      </p:sp>
      <p:pic>
        <p:nvPicPr>
          <p:cNvPr id="5" name="Picture 4">
            <a:extLst>
              <a:ext uri="{FF2B5EF4-FFF2-40B4-BE49-F238E27FC236}">
                <a16:creationId xmlns:a16="http://schemas.microsoft.com/office/drawing/2014/main" id="{C96AEC95-4732-4D49-B82E-6D550F98D5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4625" y="2498376"/>
            <a:ext cx="9896474" cy="4328224"/>
          </a:xfrm>
          <a:prstGeom prst="rect">
            <a:avLst/>
          </a:prstGeom>
        </p:spPr>
      </p:pic>
    </p:spTree>
    <p:extLst>
      <p:ext uri="{BB962C8B-B14F-4D97-AF65-F5344CB8AC3E}">
        <p14:creationId xmlns:p14="http://schemas.microsoft.com/office/powerpoint/2010/main" val="2514228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54B26-ED65-4BFA-8DA7-035DE721CE7B}"/>
              </a:ext>
            </a:extLst>
          </p:cNvPr>
          <p:cNvSpPr>
            <a:spLocks noGrp="1"/>
          </p:cNvSpPr>
          <p:nvPr>
            <p:ph type="title"/>
          </p:nvPr>
        </p:nvSpPr>
        <p:spPr>
          <a:xfrm>
            <a:off x="1439863" y="251619"/>
            <a:ext cx="9906000" cy="474662"/>
          </a:xfrm>
        </p:spPr>
        <p:txBody>
          <a:bodyPr>
            <a:normAutofit fontScale="90000"/>
          </a:bodyPr>
          <a:lstStyle/>
          <a:p>
            <a:r>
              <a:rPr lang="en-IN" sz="4000" dirty="0"/>
              <a:t>System Implementation: User Manuals 	</a:t>
            </a:r>
          </a:p>
        </p:txBody>
      </p:sp>
      <p:sp>
        <p:nvSpPr>
          <p:cNvPr id="3" name="Content Placeholder 2">
            <a:extLst>
              <a:ext uri="{FF2B5EF4-FFF2-40B4-BE49-F238E27FC236}">
                <a16:creationId xmlns:a16="http://schemas.microsoft.com/office/drawing/2014/main" id="{4E6E3094-D63F-43B0-9F2E-31CED91147C4}"/>
              </a:ext>
            </a:extLst>
          </p:cNvPr>
          <p:cNvSpPr>
            <a:spLocks noGrp="1"/>
          </p:cNvSpPr>
          <p:nvPr>
            <p:ph idx="1"/>
          </p:nvPr>
        </p:nvSpPr>
        <p:spPr>
          <a:xfrm>
            <a:off x="1439863" y="873669"/>
            <a:ext cx="9840911" cy="5970043"/>
          </a:xfrm>
        </p:spPr>
        <p:txBody>
          <a:bodyPr anchor="t">
            <a:normAutofit/>
          </a:bodyPr>
          <a:lstStyle/>
          <a:p>
            <a:pPr lvl="1"/>
            <a:r>
              <a:rPr lang="en-IN" sz="2400" b="1" dirty="0"/>
              <a:t>Author Records</a:t>
            </a:r>
          </a:p>
          <a:p>
            <a:pPr lvl="2"/>
            <a:r>
              <a:rPr lang="en-IN" dirty="0"/>
              <a:t>This page shows the author available in the library.</a:t>
            </a:r>
          </a:p>
          <a:p>
            <a:pPr marL="457200" lvl="1" indent="0">
              <a:buNone/>
            </a:pPr>
            <a:endParaRPr lang="en-IN" dirty="0"/>
          </a:p>
        </p:txBody>
      </p:sp>
      <p:pic>
        <p:nvPicPr>
          <p:cNvPr id="6" name="Picture 5">
            <a:extLst>
              <a:ext uri="{FF2B5EF4-FFF2-40B4-BE49-F238E27FC236}">
                <a16:creationId xmlns:a16="http://schemas.microsoft.com/office/drawing/2014/main" id="{CB79482B-C411-43FB-9635-E17302DDEC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1763" y="1990726"/>
            <a:ext cx="9677398" cy="4940967"/>
          </a:xfrm>
          <a:prstGeom prst="rect">
            <a:avLst/>
          </a:prstGeom>
        </p:spPr>
      </p:pic>
    </p:spTree>
    <p:extLst>
      <p:ext uri="{BB962C8B-B14F-4D97-AF65-F5344CB8AC3E}">
        <p14:creationId xmlns:p14="http://schemas.microsoft.com/office/powerpoint/2010/main" val="1833961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54B26-ED65-4BFA-8DA7-035DE721CE7B}"/>
              </a:ext>
            </a:extLst>
          </p:cNvPr>
          <p:cNvSpPr>
            <a:spLocks noGrp="1"/>
          </p:cNvSpPr>
          <p:nvPr>
            <p:ph type="title"/>
          </p:nvPr>
        </p:nvSpPr>
        <p:spPr>
          <a:xfrm>
            <a:off x="1439863" y="251619"/>
            <a:ext cx="9906000" cy="474662"/>
          </a:xfrm>
        </p:spPr>
        <p:txBody>
          <a:bodyPr>
            <a:normAutofit fontScale="90000"/>
          </a:bodyPr>
          <a:lstStyle/>
          <a:p>
            <a:r>
              <a:rPr lang="en-IN" sz="4000" dirty="0"/>
              <a:t>System Implementation: User Manuals 	</a:t>
            </a:r>
          </a:p>
        </p:txBody>
      </p:sp>
      <p:sp>
        <p:nvSpPr>
          <p:cNvPr id="3" name="Content Placeholder 2">
            <a:extLst>
              <a:ext uri="{FF2B5EF4-FFF2-40B4-BE49-F238E27FC236}">
                <a16:creationId xmlns:a16="http://schemas.microsoft.com/office/drawing/2014/main" id="{4E6E3094-D63F-43B0-9F2E-31CED91147C4}"/>
              </a:ext>
            </a:extLst>
          </p:cNvPr>
          <p:cNvSpPr>
            <a:spLocks noGrp="1"/>
          </p:cNvSpPr>
          <p:nvPr>
            <p:ph idx="1"/>
          </p:nvPr>
        </p:nvSpPr>
        <p:spPr>
          <a:xfrm>
            <a:off x="1439863" y="873669"/>
            <a:ext cx="9840911" cy="5970043"/>
          </a:xfrm>
        </p:spPr>
        <p:txBody>
          <a:bodyPr anchor="t">
            <a:normAutofit/>
          </a:bodyPr>
          <a:lstStyle/>
          <a:p>
            <a:pPr lvl="1"/>
            <a:r>
              <a:rPr lang="en-IN" sz="2400" b="1" dirty="0"/>
              <a:t>User Records</a:t>
            </a:r>
          </a:p>
          <a:p>
            <a:pPr lvl="2"/>
            <a:r>
              <a:rPr lang="en-IN" dirty="0"/>
              <a:t>This module is only available for the user with administrative privilege. With the help of this page the user can manage the user of the system</a:t>
            </a:r>
          </a:p>
          <a:p>
            <a:pPr marL="457200" lvl="1" indent="0">
              <a:buNone/>
            </a:pPr>
            <a:endParaRPr lang="en-IN" dirty="0"/>
          </a:p>
        </p:txBody>
      </p:sp>
      <p:pic>
        <p:nvPicPr>
          <p:cNvPr id="5" name="Picture 4">
            <a:extLst>
              <a:ext uri="{FF2B5EF4-FFF2-40B4-BE49-F238E27FC236}">
                <a16:creationId xmlns:a16="http://schemas.microsoft.com/office/drawing/2014/main" id="{E336BFCD-273D-4116-BB0C-B859AF5755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088" y="2593141"/>
            <a:ext cx="8909049" cy="4278875"/>
          </a:xfrm>
          <a:prstGeom prst="rect">
            <a:avLst/>
          </a:prstGeom>
        </p:spPr>
      </p:pic>
    </p:spTree>
    <p:extLst>
      <p:ext uri="{BB962C8B-B14F-4D97-AF65-F5344CB8AC3E}">
        <p14:creationId xmlns:p14="http://schemas.microsoft.com/office/powerpoint/2010/main" val="27636031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54B26-ED65-4BFA-8DA7-035DE721CE7B}"/>
              </a:ext>
            </a:extLst>
          </p:cNvPr>
          <p:cNvSpPr>
            <a:spLocks noGrp="1"/>
          </p:cNvSpPr>
          <p:nvPr>
            <p:ph type="title"/>
          </p:nvPr>
        </p:nvSpPr>
        <p:spPr>
          <a:xfrm>
            <a:off x="1439863" y="251619"/>
            <a:ext cx="9906000" cy="474662"/>
          </a:xfrm>
        </p:spPr>
        <p:txBody>
          <a:bodyPr>
            <a:normAutofit fontScale="90000"/>
          </a:bodyPr>
          <a:lstStyle/>
          <a:p>
            <a:r>
              <a:rPr lang="en-IN" sz="4000" dirty="0"/>
              <a:t>System Implementation: User Manuals 	</a:t>
            </a:r>
          </a:p>
        </p:txBody>
      </p:sp>
      <p:sp>
        <p:nvSpPr>
          <p:cNvPr id="3" name="Content Placeholder 2">
            <a:extLst>
              <a:ext uri="{FF2B5EF4-FFF2-40B4-BE49-F238E27FC236}">
                <a16:creationId xmlns:a16="http://schemas.microsoft.com/office/drawing/2014/main" id="{4E6E3094-D63F-43B0-9F2E-31CED91147C4}"/>
              </a:ext>
            </a:extLst>
          </p:cNvPr>
          <p:cNvSpPr>
            <a:spLocks noGrp="1"/>
          </p:cNvSpPr>
          <p:nvPr>
            <p:ph idx="1"/>
          </p:nvPr>
        </p:nvSpPr>
        <p:spPr>
          <a:xfrm>
            <a:off x="1439863" y="873669"/>
            <a:ext cx="9840911" cy="5970043"/>
          </a:xfrm>
        </p:spPr>
        <p:txBody>
          <a:bodyPr anchor="t">
            <a:normAutofit/>
          </a:bodyPr>
          <a:lstStyle/>
          <a:p>
            <a:pPr lvl="1"/>
            <a:r>
              <a:rPr lang="en-IN" sz="2400" b="1" dirty="0"/>
              <a:t>Transaction Records</a:t>
            </a:r>
          </a:p>
          <a:p>
            <a:pPr lvl="2"/>
            <a:r>
              <a:rPr lang="en-IN" dirty="0"/>
              <a:t>This module is also only available for the user with administrative privilege. With the help of this module the user can manage the day to day monetary transaction of the library. </a:t>
            </a:r>
          </a:p>
          <a:p>
            <a:pPr marL="457200" lvl="1" indent="0">
              <a:buNone/>
            </a:pPr>
            <a:endParaRPr lang="en-IN" dirty="0"/>
          </a:p>
        </p:txBody>
      </p:sp>
      <p:pic>
        <p:nvPicPr>
          <p:cNvPr id="6" name="Picture 5">
            <a:extLst>
              <a:ext uri="{FF2B5EF4-FFF2-40B4-BE49-F238E27FC236}">
                <a16:creationId xmlns:a16="http://schemas.microsoft.com/office/drawing/2014/main" id="{484D1FC9-2E58-4EC1-A46A-910A26B035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8412" y="2485961"/>
            <a:ext cx="9930787" cy="4445732"/>
          </a:xfrm>
          <a:prstGeom prst="rect">
            <a:avLst/>
          </a:prstGeom>
        </p:spPr>
      </p:pic>
    </p:spTree>
    <p:extLst>
      <p:ext uri="{BB962C8B-B14F-4D97-AF65-F5344CB8AC3E}">
        <p14:creationId xmlns:p14="http://schemas.microsoft.com/office/powerpoint/2010/main" val="13449958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54B26-ED65-4BFA-8DA7-035DE721CE7B}"/>
              </a:ext>
            </a:extLst>
          </p:cNvPr>
          <p:cNvSpPr>
            <a:spLocks noGrp="1"/>
          </p:cNvSpPr>
          <p:nvPr>
            <p:ph type="title"/>
          </p:nvPr>
        </p:nvSpPr>
        <p:spPr>
          <a:xfrm>
            <a:off x="1439863" y="251619"/>
            <a:ext cx="9906000" cy="474662"/>
          </a:xfrm>
        </p:spPr>
        <p:txBody>
          <a:bodyPr>
            <a:normAutofit fontScale="90000"/>
          </a:bodyPr>
          <a:lstStyle/>
          <a:p>
            <a:r>
              <a:rPr lang="en-IN" sz="4000" dirty="0"/>
              <a:t>System Implementation: User Manuals 	</a:t>
            </a:r>
          </a:p>
        </p:txBody>
      </p:sp>
      <p:sp>
        <p:nvSpPr>
          <p:cNvPr id="3" name="Content Placeholder 2">
            <a:extLst>
              <a:ext uri="{FF2B5EF4-FFF2-40B4-BE49-F238E27FC236}">
                <a16:creationId xmlns:a16="http://schemas.microsoft.com/office/drawing/2014/main" id="{4E6E3094-D63F-43B0-9F2E-31CED91147C4}"/>
              </a:ext>
            </a:extLst>
          </p:cNvPr>
          <p:cNvSpPr>
            <a:spLocks noGrp="1"/>
          </p:cNvSpPr>
          <p:nvPr>
            <p:ph idx="1"/>
          </p:nvPr>
        </p:nvSpPr>
        <p:spPr>
          <a:xfrm>
            <a:off x="1439863" y="873669"/>
            <a:ext cx="9840911" cy="5970043"/>
          </a:xfrm>
        </p:spPr>
        <p:txBody>
          <a:bodyPr anchor="t">
            <a:normAutofit/>
          </a:bodyPr>
          <a:lstStyle/>
          <a:p>
            <a:pPr lvl="1"/>
            <a:r>
              <a:rPr lang="en-IN" sz="2400" b="1" dirty="0"/>
              <a:t>Transaction Entry</a:t>
            </a:r>
          </a:p>
          <a:p>
            <a:pPr lvl="2"/>
            <a:r>
              <a:rPr lang="en-IN" dirty="0"/>
              <a:t>This is a transaction entry module. With the help of this modal the admin can record a transaction. </a:t>
            </a:r>
          </a:p>
          <a:p>
            <a:pPr marL="457200" lvl="1" indent="0">
              <a:buNone/>
            </a:pPr>
            <a:endParaRPr lang="en-IN" dirty="0"/>
          </a:p>
        </p:txBody>
      </p:sp>
      <p:pic>
        <p:nvPicPr>
          <p:cNvPr id="4" name="Picture 3">
            <a:extLst>
              <a:ext uri="{FF2B5EF4-FFF2-40B4-BE49-F238E27FC236}">
                <a16:creationId xmlns:a16="http://schemas.microsoft.com/office/drawing/2014/main" id="{2A864D6F-980E-4EEF-95AF-5DF426064894}"/>
              </a:ext>
            </a:extLst>
          </p:cNvPr>
          <p:cNvPicPr>
            <a:picLocks noChangeAspect="1"/>
          </p:cNvPicPr>
          <p:nvPr/>
        </p:nvPicPr>
        <p:blipFill>
          <a:blip r:embed="rId2"/>
          <a:stretch>
            <a:fillRect/>
          </a:stretch>
        </p:blipFill>
        <p:spPr>
          <a:xfrm>
            <a:off x="1724026" y="2484654"/>
            <a:ext cx="9617073" cy="4524071"/>
          </a:xfrm>
          <a:prstGeom prst="rect">
            <a:avLst/>
          </a:prstGeom>
        </p:spPr>
      </p:pic>
    </p:spTree>
    <p:extLst>
      <p:ext uri="{BB962C8B-B14F-4D97-AF65-F5344CB8AC3E}">
        <p14:creationId xmlns:p14="http://schemas.microsoft.com/office/powerpoint/2010/main" val="4140535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54B26-ED65-4BFA-8DA7-035DE721CE7B}"/>
              </a:ext>
            </a:extLst>
          </p:cNvPr>
          <p:cNvSpPr>
            <a:spLocks noGrp="1"/>
          </p:cNvSpPr>
          <p:nvPr>
            <p:ph type="title"/>
          </p:nvPr>
        </p:nvSpPr>
        <p:spPr>
          <a:xfrm>
            <a:off x="1362869" y="313532"/>
            <a:ext cx="9906000" cy="474662"/>
          </a:xfrm>
        </p:spPr>
        <p:txBody>
          <a:bodyPr>
            <a:normAutofit fontScale="90000"/>
          </a:bodyPr>
          <a:lstStyle/>
          <a:p>
            <a:pPr algn="ctr"/>
            <a:r>
              <a:rPr lang="en-IN" sz="4000" dirty="0"/>
              <a:t>Library Management System (LMS)</a:t>
            </a:r>
          </a:p>
        </p:txBody>
      </p:sp>
      <p:sp>
        <p:nvSpPr>
          <p:cNvPr id="3" name="Content Placeholder 2">
            <a:extLst>
              <a:ext uri="{FF2B5EF4-FFF2-40B4-BE49-F238E27FC236}">
                <a16:creationId xmlns:a16="http://schemas.microsoft.com/office/drawing/2014/main" id="{4E6E3094-D63F-43B0-9F2E-31CED91147C4}"/>
              </a:ext>
            </a:extLst>
          </p:cNvPr>
          <p:cNvSpPr>
            <a:spLocks noGrp="1"/>
          </p:cNvSpPr>
          <p:nvPr>
            <p:ph idx="1"/>
          </p:nvPr>
        </p:nvSpPr>
        <p:spPr>
          <a:xfrm>
            <a:off x="1439863" y="873669"/>
            <a:ext cx="9840911" cy="5970043"/>
          </a:xfrm>
        </p:spPr>
        <p:txBody>
          <a:bodyPr anchor="t">
            <a:normAutofit/>
          </a:bodyPr>
          <a:lstStyle/>
          <a:p>
            <a:r>
              <a:rPr lang="en-IN" sz="2000" b="1" dirty="0"/>
              <a:t>Function</a:t>
            </a:r>
          </a:p>
          <a:p>
            <a:pPr marL="0" indent="0">
              <a:buNone/>
            </a:pPr>
            <a:r>
              <a:rPr lang="en-IN" b="1" dirty="0"/>
              <a:t>	</a:t>
            </a:r>
            <a:r>
              <a:rPr lang="en-US" sz="1700" dirty="0"/>
              <a:t>LMS is a network of computers that uses a certain program to facilitate technical functions of the library. One such function is electronic cataloguing. With LMS, library users can trace desired items electronically with outgoing through shelves. LMS also facilitates the lending process by keeping records of items lent and borrowers information. LMS supports other administrative tasks such as inventory and data processing.</a:t>
            </a:r>
          </a:p>
          <a:p>
            <a:r>
              <a:rPr lang="en-US" b="1" dirty="0"/>
              <a:t>Advantages</a:t>
            </a:r>
          </a:p>
          <a:p>
            <a:pPr lvl="1">
              <a:buFont typeface="Wingdings" panose="05000000000000000000" pitchFamily="2" charset="2"/>
              <a:buChar char="Ø"/>
            </a:pPr>
            <a:r>
              <a:rPr lang="en-US" sz="1700" dirty="0"/>
              <a:t>Keeping Stock.</a:t>
            </a:r>
          </a:p>
          <a:p>
            <a:pPr lvl="1">
              <a:buFont typeface="Wingdings" panose="05000000000000000000" pitchFamily="2" charset="2"/>
              <a:buChar char="Ø"/>
            </a:pPr>
            <a:r>
              <a:rPr lang="en-US" sz="1700" dirty="0"/>
              <a:t>Manage Student Records.</a:t>
            </a:r>
          </a:p>
          <a:p>
            <a:pPr lvl="1">
              <a:buFont typeface="Wingdings" panose="05000000000000000000" pitchFamily="2" charset="2"/>
              <a:buChar char="Ø"/>
            </a:pPr>
            <a:r>
              <a:rPr lang="en-US" sz="1700" dirty="0"/>
              <a:t>Manage Issued Books.</a:t>
            </a:r>
          </a:p>
          <a:p>
            <a:pPr lvl="1">
              <a:buFont typeface="Wingdings" panose="05000000000000000000" pitchFamily="2" charset="2"/>
              <a:buChar char="Ø"/>
            </a:pPr>
            <a:r>
              <a:rPr lang="en-US" sz="1700" dirty="0"/>
              <a:t>Manage Transactions.</a:t>
            </a:r>
          </a:p>
          <a:p>
            <a:pPr marL="0" indent="0">
              <a:buNone/>
            </a:pPr>
            <a:endParaRPr lang="en-IN" b="1" dirty="0"/>
          </a:p>
        </p:txBody>
      </p:sp>
    </p:spTree>
    <p:extLst>
      <p:ext uri="{BB962C8B-B14F-4D97-AF65-F5344CB8AC3E}">
        <p14:creationId xmlns:p14="http://schemas.microsoft.com/office/powerpoint/2010/main" val="2264812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54B26-ED65-4BFA-8DA7-035DE721CE7B}"/>
              </a:ext>
            </a:extLst>
          </p:cNvPr>
          <p:cNvSpPr>
            <a:spLocks noGrp="1"/>
          </p:cNvSpPr>
          <p:nvPr>
            <p:ph type="title"/>
          </p:nvPr>
        </p:nvSpPr>
        <p:spPr>
          <a:xfrm>
            <a:off x="1439863" y="251619"/>
            <a:ext cx="9906000" cy="474662"/>
          </a:xfrm>
        </p:spPr>
        <p:txBody>
          <a:bodyPr>
            <a:normAutofit fontScale="90000"/>
          </a:bodyPr>
          <a:lstStyle/>
          <a:p>
            <a:r>
              <a:rPr lang="en-IN" sz="4000" dirty="0"/>
              <a:t>System Implementation: User Manuals 	</a:t>
            </a:r>
          </a:p>
        </p:txBody>
      </p:sp>
      <p:sp>
        <p:nvSpPr>
          <p:cNvPr id="3" name="Content Placeholder 2">
            <a:extLst>
              <a:ext uri="{FF2B5EF4-FFF2-40B4-BE49-F238E27FC236}">
                <a16:creationId xmlns:a16="http://schemas.microsoft.com/office/drawing/2014/main" id="{4E6E3094-D63F-43B0-9F2E-31CED91147C4}"/>
              </a:ext>
            </a:extLst>
          </p:cNvPr>
          <p:cNvSpPr>
            <a:spLocks noGrp="1"/>
          </p:cNvSpPr>
          <p:nvPr>
            <p:ph idx="1"/>
          </p:nvPr>
        </p:nvSpPr>
        <p:spPr>
          <a:xfrm>
            <a:off x="1439863" y="873669"/>
            <a:ext cx="9840911" cy="5970043"/>
          </a:xfrm>
        </p:spPr>
        <p:txBody>
          <a:bodyPr anchor="t">
            <a:normAutofit/>
          </a:bodyPr>
          <a:lstStyle/>
          <a:p>
            <a:pPr lvl="1"/>
            <a:r>
              <a:rPr lang="en-IN" sz="2400" b="1" dirty="0"/>
              <a:t>Warning Modal</a:t>
            </a:r>
          </a:p>
          <a:p>
            <a:pPr lvl="2"/>
            <a:r>
              <a:rPr lang="en-IN" dirty="0"/>
              <a:t>The warning modal appears when user misses the required field of the form</a:t>
            </a:r>
          </a:p>
        </p:txBody>
      </p:sp>
      <p:pic>
        <p:nvPicPr>
          <p:cNvPr id="40" name="Picture 39">
            <a:extLst>
              <a:ext uri="{FF2B5EF4-FFF2-40B4-BE49-F238E27FC236}">
                <a16:creationId xmlns:a16="http://schemas.microsoft.com/office/drawing/2014/main" id="{139D7CF0-E129-4F12-B59D-9F1859D24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2024" y="2185988"/>
            <a:ext cx="6401693" cy="4664470"/>
          </a:xfrm>
          <a:prstGeom prst="rect">
            <a:avLst/>
          </a:prstGeom>
        </p:spPr>
      </p:pic>
    </p:spTree>
    <p:extLst>
      <p:ext uri="{BB962C8B-B14F-4D97-AF65-F5344CB8AC3E}">
        <p14:creationId xmlns:p14="http://schemas.microsoft.com/office/powerpoint/2010/main" val="1412759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54B26-ED65-4BFA-8DA7-035DE721CE7B}"/>
              </a:ext>
            </a:extLst>
          </p:cNvPr>
          <p:cNvSpPr>
            <a:spLocks noGrp="1"/>
          </p:cNvSpPr>
          <p:nvPr>
            <p:ph type="title"/>
          </p:nvPr>
        </p:nvSpPr>
        <p:spPr>
          <a:xfrm>
            <a:off x="1439863" y="251619"/>
            <a:ext cx="9906000" cy="474662"/>
          </a:xfrm>
        </p:spPr>
        <p:txBody>
          <a:bodyPr>
            <a:normAutofit fontScale="90000"/>
          </a:bodyPr>
          <a:lstStyle/>
          <a:p>
            <a:r>
              <a:rPr lang="en-IN" sz="4000" dirty="0"/>
              <a:t>System Implementation: User Manuals 	</a:t>
            </a:r>
          </a:p>
        </p:txBody>
      </p:sp>
      <p:sp>
        <p:nvSpPr>
          <p:cNvPr id="3" name="Content Placeholder 2">
            <a:extLst>
              <a:ext uri="{FF2B5EF4-FFF2-40B4-BE49-F238E27FC236}">
                <a16:creationId xmlns:a16="http://schemas.microsoft.com/office/drawing/2014/main" id="{4E6E3094-D63F-43B0-9F2E-31CED91147C4}"/>
              </a:ext>
            </a:extLst>
          </p:cNvPr>
          <p:cNvSpPr>
            <a:spLocks noGrp="1"/>
          </p:cNvSpPr>
          <p:nvPr>
            <p:ph idx="1"/>
          </p:nvPr>
        </p:nvSpPr>
        <p:spPr>
          <a:xfrm>
            <a:off x="1439863" y="873669"/>
            <a:ext cx="9840911" cy="5970043"/>
          </a:xfrm>
        </p:spPr>
        <p:txBody>
          <a:bodyPr anchor="t">
            <a:normAutofit/>
          </a:bodyPr>
          <a:lstStyle/>
          <a:p>
            <a:pPr lvl="1"/>
            <a:r>
              <a:rPr lang="en-IN" sz="2400" b="1" dirty="0"/>
              <a:t>Message alert</a:t>
            </a:r>
          </a:p>
          <a:p>
            <a:pPr lvl="2"/>
            <a:r>
              <a:rPr lang="en-IN" dirty="0"/>
              <a:t>The Message regarding the insert, update, delete operations will display in following ways.</a:t>
            </a:r>
          </a:p>
          <a:p>
            <a:pPr marL="457200" lvl="1" indent="0">
              <a:buNone/>
            </a:pPr>
            <a:endParaRPr lang="en-IN" dirty="0"/>
          </a:p>
        </p:txBody>
      </p:sp>
      <p:pic>
        <p:nvPicPr>
          <p:cNvPr id="9" name="Picture 8">
            <a:extLst>
              <a:ext uri="{FF2B5EF4-FFF2-40B4-BE49-F238E27FC236}">
                <a16:creationId xmlns:a16="http://schemas.microsoft.com/office/drawing/2014/main" id="{C9CF3E38-294E-4CF7-8A10-09F110323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9525" y="2987646"/>
            <a:ext cx="9624140" cy="514558"/>
          </a:xfrm>
          <a:prstGeom prst="rect">
            <a:avLst/>
          </a:prstGeom>
        </p:spPr>
      </p:pic>
    </p:spTree>
    <p:extLst>
      <p:ext uri="{BB962C8B-B14F-4D97-AF65-F5344CB8AC3E}">
        <p14:creationId xmlns:p14="http://schemas.microsoft.com/office/powerpoint/2010/main" val="2765105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54B26-ED65-4BFA-8DA7-035DE721CE7B}"/>
              </a:ext>
            </a:extLst>
          </p:cNvPr>
          <p:cNvSpPr>
            <a:spLocks noGrp="1"/>
          </p:cNvSpPr>
          <p:nvPr>
            <p:ph type="title"/>
          </p:nvPr>
        </p:nvSpPr>
        <p:spPr>
          <a:xfrm>
            <a:off x="1439863" y="251619"/>
            <a:ext cx="9906000" cy="474662"/>
          </a:xfrm>
        </p:spPr>
        <p:txBody>
          <a:bodyPr>
            <a:normAutofit fontScale="90000"/>
          </a:bodyPr>
          <a:lstStyle/>
          <a:p>
            <a:r>
              <a:rPr lang="en-IN" sz="4000" dirty="0"/>
              <a:t>System Implementation: User Manuals 	</a:t>
            </a:r>
          </a:p>
        </p:txBody>
      </p:sp>
      <p:sp>
        <p:nvSpPr>
          <p:cNvPr id="3" name="Content Placeholder 2">
            <a:extLst>
              <a:ext uri="{FF2B5EF4-FFF2-40B4-BE49-F238E27FC236}">
                <a16:creationId xmlns:a16="http://schemas.microsoft.com/office/drawing/2014/main" id="{4E6E3094-D63F-43B0-9F2E-31CED91147C4}"/>
              </a:ext>
            </a:extLst>
          </p:cNvPr>
          <p:cNvSpPr>
            <a:spLocks noGrp="1"/>
          </p:cNvSpPr>
          <p:nvPr>
            <p:ph idx="1"/>
          </p:nvPr>
        </p:nvSpPr>
        <p:spPr>
          <a:xfrm>
            <a:off x="1439863" y="873669"/>
            <a:ext cx="9840911" cy="5970043"/>
          </a:xfrm>
        </p:spPr>
        <p:txBody>
          <a:bodyPr anchor="t">
            <a:normAutofit/>
          </a:bodyPr>
          <a:lstStyle/>
          <a:p>
            <a:pPr lvl="1"/>
            <a:r>
              <a:rPr lang="en-IN" sz="2400" b="1" dirty="0"/>
              <a:t>Profile dropdown</a:t>
            </a:r>
          </a:p>
          <a:p>
            <a:pPr lvl="2"/>
            <a:r>
              <a:rPr lang="en-IN" dirty="0"/>
              <a:t>The profile dropdown appears when the user clicks the profile menu from the navbar. It contains the log out button to log out the user from the system.</a:t>
            </a:r>
          </a:p>
          <a:p>
            <a:pPr marL="457200" lvl="1" indent="0">
              <a:buNone/>
            </a:pPr>
            <a:endParaRPr lang="en-IN" dirty="0"/>
          </a:p>
        </p:txBody>
      </p:sp>
      <p:pic>
        <p:nvPicPr>
          <p:cNvPr id="40" name="Picture 39">
            <a:extLst>
              <a:ext uri="{FF2B5EF4-FFF2-40B4-BE49-F238E27FC236}">
                <a16:creationId xmlns:a16="http://schemas.microsoft.com/office/drawing/2014/main" id="{0EA0E933-691E-450A-953A-4B9FA445EA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9810" y="2500573"/>
            <a:ext cx="2076190" cy="2076190"/>
          </a:xfrm>
          <a:prstGeom prst="rect">
            <a:avLst/>
          </a:prstGeom>
        </p:spPr>
      </p:pic>
    </p:spTree>
    <p:extLst>
      <p:ext uri="{BB962C8B-B14F-4D97-AF65-F5344CB8AC3E}">
        <p14:creationId xmlns:p14="http://schemas.microsoft.com/office/powerpoint/2010/main" val="32099320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C5E1C-96D7-4729-B631-8E9CCDA09B31}"/>
              </a:ext>
            </a:extLst>
          </p:cNvPr>
          <p:cNvSpPr>
            <a:spLocks noGrp="1"/>
          </p:cNvSpPr>
          <p:nvPr>
            <p:ph type="ctrTitle"/>
          </p:nvPr>
        </p:nvSpPr>
        <p:spPr>
          <a:xfrm>
            <a:off x="5486399" y="955179"/>
            <a:ext cx="6584577" cy="4289173"/>
          </a:xfrm>
        </p:spPr>
        <p:txBody>
          <a:bodyPr>
            <a:normAutofit/>
          </a:bodyPr>
          <a:lstStyle/>
          <a:p>
            <a:pPr algn="ctr"/>
            <a:r>
              <a:rPr lang="en-IN" sz="3300" dirty="0"/>
              <a:t>    Library Management System	</a:t>
            </a:r>
            <a:br>
              <a:rPr lang="en-IN" sz="3300" dirty="0"/>
            </a:br>
            <a:r>
              <a:rPr lang="en-IN" sz="3300" dirty="0"/>
              <a:t>by  </a:t>
            </a:r>
            <a:br>
              <a:rPr lang="en-IN" sz="3300" dirty="0"/>
            </a:br>
            <a:r>
              <a:rPr lang="en-IN" sz="3300" dirty="0"/>
              <a:t>Abdul Tayyeb</a:t>
            </a:r>
            <a:br>
              <a:rPr lang="en-IN" sz="3300" dirty="0"/>
            </a:br>
            <a:br>
              <a:rPr lang="en-IN" sz="3300" dirty="0"/>
            </a:br>
            <a:r>
              <a:rPr lang="en-IN" sz="3300" dirty="0"/>
              <a:t>Supervisor: Prof. hitesh patidar</a:t>
            </a:r>
            <a:br>
              <a:rPr lang="en-IN" sz="3300" dirty="0"/>
            </a:br>
            <a:r>
              <a:rPr lang="en-IN" sz="3300" dirty="0"/>
              <a:t> </a:t>
            </a:r>
            <a:br>
              <a:rPr lang="en-IN" sz="3300" dirty="0"/>
            </a:br>
            <a:r>
              <a:rPr lang="en-IN" sz="3300" dirty="0"/>
              <a:t>Balkavi Bairagee College</a:t>
            </a:r>
            <a:br>
              <a:rPr lang="en-IN" sz="4400" dirty="0"/>
            </a:br>
            <a:endParaRPr lang="en-IN" sz="4400" dirty="0"/>
          </a:p>
        </p:txBody>
      </p:sp>
      <p:pic>
        <p:nvPicPr>
          <p:cNvPr id="1028" name="Picture 4" descr="Related image">
            <a:extLst>
              <a:ext uri="{FF2B5EF4-FFF2-40B4-BE49-F238E27FC236}">
                <a16:creationId xmlns:a16="http://schemas.microsoft.com/office/drawing/2014/main" id="{D6FE04E3-8A2D-4D07-BB41-16FE639505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4329" y="2097741"/>
            <a:ext cx="3428999" cy="2306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910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54B26-ED65-4BFA-8DA7-035DE721CE7B}"/>
              </a:ext>
            </a:extLst>
          </p:cNvPr>
          <p:cNvSpPr>
            <a:spLocks noGrp="1"/>
          </p:cNvSpPr>
          <p:nvPr>
            <p:ph type="title"/>
          </p:nvPr>
        </p:nvSpPr>
        <p:spPr>
          <a:xfrm>
            <a:off x="1216025" y="289719"/>
            <a:ext cx="9906000" cy="474662"/>
          </a:xfrm>
        </p:spPr>
        <p:txBody>
          <a:bodyPr>
            <a:normAutofit fontScale="90000"/>
          </a:bodyPr>
          <a:lstStyle/>
          <a:p>
            <a:pPr algn="ctr"/>
            <a:r>
              <a:rPr lang="en-IN" sz="4000" dirty="0"/>
              <a:t>Library Management System (LMS)</a:t>
            </a:r>
          </a:p>
        </p:txBody>
      </p:sp>
      <p:sp>
        <p:nvSpPr>
          <p:cNvPr id="3" name="Content Placeholder 2">
            <a:extLst>
              <a:ext uri="{FF2B5EF4-FFF2-40B4-BE49-F238E27FC236}">
                <a16:creationId xmlns:a16="http://schemas.microsoft.com/office/drawing/2014/main" id="{4E6E3094-D63F-43B0-9F2E-31CED91147C4}"/>
              </a:ext>
            </a:extLst>
          </p:cNvPr>
          <p:cNvSpPr>
            <a:spLocks noGrp="1"/>
          </p:cNvSpPr>
          <p:nvPr>
            <p:ph idx="1"/>
          </p:nvPr>
        </p:nvSpPr>
        <p:spPr>
          <a:xfrm>
            <a:off x="1439863" y="873669"/>
            <a:ext cx="9840911" cy="5970043"/>
          </a:xfrm>
        </p:spPr>
        <p:txBody>
          <a:bodyPr anchor="t">
            <a:normAutofit/>
          </a:bodyPr>
          <a:lstStyle/>
          <a:p>
            <a:r>
              <a:rPr lang="en-US" dirty="0"/>
              <a:t>The project titled Library Management System (LMS) is Library management software for monitoring and controlling the transactions in a library. The project “Library Management System” is developed in PHP 7, which mainly focuses on basic operations in a library like adding new student, new books, and updating new information, searching issued books and students and facility to issued and return books. The system will be used to be able to help Librarian to make their transactions faster.</a:t>
            </a:r>
            <a:endParaRPr lang="en-IN" b="1" dirty="0"/>
          </a:p>
        </p:txBody>
      </p:sp>
    </p:spTree>
    <p:extLst>
      <p:ext uri="{BB962C8B-B14F-4D97-AF65-F5344CB8AC3E}">
        <p14:creationId xmlns:p14="http://schemas.microsoft.com/office/powerpoint/2010/main" val="751533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54B26-ED65-4BFA-8DA7-035DE721CE7B}"/>
              </a:ext>
            </a:extLst>
          </p:cNvPr>
          <p:cNvSpPr>
            <a:spLocks noGrp="1"/>
          </p:cNvSpPr>
          <p:nvPr>
            <p:ph type="title"/>
          </p:nvPr>
        </p:nvSpPr>
        <p:spPr>
          <a:xfrm>
            <a:off x="1439863" y="289719"/>
            <a:ext cx="9906000" cy="474662"/>
          </a:xfrm>
        </p:spPr>
        <p:txBody>
          <a:bodyPr>
            <a:normAutofit fontScale="90000"/>
          </a:bodyPr>
          <a:lstStyle/>
          <a:p>
            <a:r>
              <a:rPr lang="en-IN" sz="4000" dirty="0"/>
              <a:t>Solution overview	</a:t>
            </a:r>
          </a:p>
        </p:txBody>
      </p:sp>
      <p:sp>
        <p:nvSpPr>
          <p:cNvPr id="3" name="Content Placeholder 2">
            <a:extLst>
              <a:ext uri="{FF2B5EF4-FFF2-40B4-BE49-F238E27FC236}">
                <a16:creationId xmlns:a16="http://schemas.microsoft.com/office/drawing/2014/main" id="{4E6E3094-D63F-43B0-9F2E-31CED91147C4}"/>
              </a:ext>
            </a:extLst>
          </p:cNvPr>
          <p:cNvSpPr>
            <a:spLocks noGrp="1"/>
          </p:cNvSpPr>
          <p:nvPr>
            <p:ph idx="1"/>
          </p:nvPr>
        </p:nvSpPr>
        <p:spPr>
          <a:xfrm>
            <a:off x="1439863" y="873669"/>
            <a:ext cx="9840911" cy="5970043"/>
          </a:xfrm>
        </p:spPr>
        <p:txBody>
          <a:bodyPr anchor="t">
            <a:normAutofit/>
          </a:bodyPr>
          <a:lstStyle/>
          <a:p>
            <a:r>
              <a:rPr lang="en-US" dirty="0"/>
              <a:t>The systems development life cycle (SDLC) is a common methodology for systems development in many organizations.</a:t>
            </a:r>
          </a:p>
          <a:p>
            <a:pPr marL="0" indent="0">
              <a:buNone/>
            </a:pPr>
            <a:endParaRPr lang="en-IN" sz="1900" dirty="0"/>
          </a:p>
        </p:txBody>
      </p:sp>
      <p:sp>
        <p:nvSpPr>
          <p:cNvPr id="4" name="Rectangle: Rounded Corners 3">
            <a:extLst>
              <a:ext uri="{FF2B5EF4-FFF2-40B4-BE49-F238E27FC236}">
                <a16:creationId xmlns:a16="http://schemas.microsoft.com/office/drawing/2014/main" id="{B1874573-9CE7-49AF-B4AB-059A8D997DE2}"/>
              </a:ext>
            </a:extLst>
          </p:cNvPr>
          <p:cNvSpPr/>
          <p:nvPr/>
        </p:nvSpPr>
        <p:spPr>
          <a:xfrm>
            <a:off x="1592263" y="1928813"/>
            <a:ext cx="1802675" cy="73226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400" dirty="0">
                <a:solidFill>
                  <a:schemeClr val="tx1"/>
                </a:solidFill>
              </a:rPr>
              <a:t>The phases of SDLC (System development lifecycle)</a:t>
            </a:r>
            <a:endParaRPr lang="en-IN" sz="1400" dirty="0">
              <a:solidFill>
                <a:schemeClr val="tx1"/>
              </a:solidFill>
            </a:endParaRPr>
          </a:p>
        </p:txBody>
      </p:sp>
      <p:sp>
        <p:nvSpPr>
          <p:cNvPr id="52" name="Rectangle: Rounded Corners 51">
            <a:extLst>
              <a:ext uri="{FF2B5EF4-FFF2-40B4-BE49-F238E27FC236}">
                <a16:creationId xmlns:a16="http://schemas.microsoft.com/office/drawing/2014/main" id="{2ACF074E-B6E6-43DB-B842-394F257DE4F1}"/>
              </a:ext>
            </a:extLst>
          </p:cNvPr>
          <p:cNvSpPr/>
          <p:nvPr/>
        </p:nvSpPr>
        <p:spPr>
          <a:xfrm>
            <a:off x="2088288" y="2942227"/>
            <a:ext cx="1802675" cy="645114"/>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r>
              <a:rPr lang="en-IN" sz="1400" dirty="0"/>
              <a:t>System Planning and selection</a:t>
            </a:r>
          </a:p>
        </p:txBody>
      </p:sp>
      <p:sp>
        <p:nvSpPr>
          <p:cNvPr id="5" name="Rectangle: Rounded Corners 4">
            <a:extLst>
              <a:ext uri="{FF2B5EF4-FFF2-40B4-BE49-F238E27FC236}">
                <a16:creationId xmlns:a16="http://schemas.microsoft.com/office/drawing/2014/main" id="{26FDE8F8-0EEB-4AAE-A49B-0C1A2DB812E4}"/>
              </a:ext>
            </a:extLst>
          </p:cNvPr>
          <p:cNvSpPr/>
          <p:nvPr/>
        </p:nvSpPr>
        <p:spPr>
          <a:xfrm>
            <a:off x="4637314" y="2942227"/>
            <a:ext cx="6643460" cy="64511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285750" indent="-285750">
              <a:buFont typeface="Arial" panose="020B0604020202020204" pitchFamily="34" charset="0"/>
              <a:buChar char="•"/>
            </a:pPr>
            <a:r>
              <a:rPr lang="en-US" sz="1600" dirty="0">
                <a:solidFill>
                  <a:schemeClr val="tx1"/>
                </a:solidFill>
              </a:rPr>
              <a:t>Identifies the need for a new or enhanced system</a:t>
            </a:r>
          </a:p>
          <a:p>
            <a:pPr marL="285750" indent="-285750">
              <a:buFont typeface="Arial" panose="020B0604020202020204" pitchFamily="34" charset="0"/>
              <a:buChar char="•"/>
            </a:pPr>
            <a:r>
              <a:rPr lang="en-US" sz="1600" dirty="0">
                <a:solidFill>
                  <a:schemeClr val="tx1"/>
                </a:solidFill>
              </a:rPr>
              <a:t> Investigate the system and determine the proposed system’s scope.</a:t>
            </a:r>
            <a:endParaRPr lang="en-IN" sz="1600" dirty="0">
              <a:solidFill>
                <a:schemeClr val="tx1"/>
              </a:solidFill>
            </a:endParaRPr>
          </a:p>
        </p:txBody>
      </p:sp>
      <p:sp>
        <p:nvSpPr>
          <p:cNvPr id="53" name="Rectangle: Rounded Corners 52">
            <a:extLst>
              <a:ext uri="{FF2B5EF4-FFF2-40B4-BE49-F238E27FC236}">
                <a16:creationId xmlns:a16="http://schemas.microsoft.com/office/drawing/2014/main" id="{2F5890E9-CF9F-4EB7-9A83-C87C3EEC712D}"/>
              </a:ext>
            </a:extLst>
          </p:cNvPr>
          <p:cNvSpPr/>
          <p:nvPr/>
        </p:nvSpPr>
        <p:spPr>
          <a:xfrm>
            <a:off x="2088287" y="3793037"/>
            <a:ext cx="1802675" cy="645114"/>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System Analysis</a:t>
            </a:r>
          </a:p>
        </p:txBody>
      </p:sp>
      <p:sp>
        <p:nvSpPr>
          <p:cNvPr id="54" name="Rectangle: Rounded Corners 53">
            <a:extLst>
              <a:ext uri="{FF2B5EF4-FFF2-40B4-BE49-F238E27FC236}">
                <a16:creationId xmlns:a16="http://schemas.microsoft.com/office/drawing/2014/main" id="{F716620E-FC35-485E-83C8-F10814CC3935}"/>
              </a:ext>
            </a:extLst>
          </p:cNvPr>
          <p:cNvSpPr/>
          <p:nvPr/>
        </p:nvSpPr>
        <p:spPr>
          <a:xfrm>
            <a:off x="2085975" y="4643847"/>
            <a:ext cx="1802675" cy="645114"/>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System Design</a:t>
            </a:r>
          </a:p>
        </p:txBody>
      </p:sp>
      <p:sp>
        <p:nvSpPr>
          <p:cNvPr id="55" name="Rectangle: Rounded Corners 54">
            <a:extLst>
              <a:ext uri="{FF2B5EF4-FFF2-40B4-BE49-F238E27FC236}">
                <a16:creationId xmlns:a16="http://schemas.microsoft.com/office/drawing/2014/main" id="{F3D0041A-013B-414D-8DDB-2E454D7F3E48}"/>
              </a:ext>
            </a:extLst>
          </p:cNvPr>
          <p:cNvSpPr/>
          <p:nvPr/>
        </p:nvSpPr>
        <p:spPr>
          <a:xfrm>
            <a:off x="2083480" y="5576299"/>
            <a:ext cx="1802675" cy="645114"/>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System Implementation and Operation</a:t>
            </a:r>
          </a:p>
        </p:txBody>
      </p:sp>
      <p:sp>
        <p:nvSpPr>
          <p:cNvPr id="56" name="Rectangle: Rounded Corners 55">
            <a:extLst>
              <a:ext uri="{FF2B5EF4-FFF2-40B4-BE49-F238E27FC236}">
                <a16:creationId xmlns:a16="http://schemas.microsoft.com/office/drawing/2014/main" id="{C620868F-4818-4CFB-A850-C8D20D4E1A5C}"/>
              </a:ext>
            </a:extLst>
          </p:cNvPr>
          <p:cNvSpPr/>
          <p:nvPr/>
        </p:nvSpPr>
        <p:spPr>
          <a:xfrm>
            <a:off x="4637314" y="3793037"/>
            <a:ext cx="6643460" cy="64511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285750" indent="-285750">
              <a:buFont typeface="Arial" panose="020B0604020202020204" pitchFamily="34" charset="0"/>
              <a:buChar char="•"/>
            </a:pPr>
            <a:r>
              <a:rPr lang="en-US" sz="1600" dirty="0"/>
              <a:t>Studies the organization’s current procedures and the information systems.</a:t>
            </a:r>
          </a:p>
          <a:p>
            <a:pPr marL="285750" indent="-285750">
              <a:buFont typeface="Arial" panose="020B0604020202020204" pitchFamily="34" charset="0"/>
              <a:buChar char="•"/>
            </a:pPr>
            <a:r>
              <a:rPr lang="en-US" sz="1600" dirty="0"/>
              <a:t>Study the requirements and structure them according to their interrelationships, eliminating any redundancies</a:t>
            </a:r>
            <a:endParaRPr lang="en-IN" sz="1600" dirty="0"/>
          </a:p>
        </p:txBody>
      </p:sp>
      <p:sp>
        <p:nvSpPr>
          <p:cNvPr id="57" name="Rectangle: Rounded Corners 56">
            <a:extLst>
              <a:ext uri="{FF2B5EF4-FFF2-40B4-BE49-F238E27FC236}">
                <a16:creationId xmlns:a16="http://schemas.microsoft.com/office/drawing/2014/main" id="{79A10850-4FDE-4674-8929-CF1DFF5C00CD}"/>
              </a:ext>
            </a:extLst>
          </p:cNvPr>
          <p:cNvSpPr/>
          <p:nvPr/>
        </p:nvSpPr>
        <p:spPr>
          <a:xfrm>
            <a:off x="4637315" y="4643847"/>
            <a:ext cx="6632348" cy="64511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285750" indent="-285750">
              <a:buFont typeface="Arial" panose="020B0604020202020204" pitchFamily="34" charset="0"/>
              <a:buChar char="•"/>
            </a:pPr>
            <a:r>
              <a:rPr lang="en-US" sz="1600" dirty="0"/>
              <a:t>Uses the information collected earlier to accomplish the logical design of the information system. (input and output screens, reports, databases, computer processes)</a:t>
            </a:r>
            <a:endParaRPr lang="en-IN" sz="1600" dirty="0"/>
          </a:p>
        </p:txBody>
      </p:sp>
      <p:sp>
        <p:nvSpPr>
          <p:cNvPr id="58" name="Rectangle: Rounded Corners 57">
            <a:extLst>
              <a:ext uri="{FF2B5EF4-FFF2-40B4-BE49-F238E27FC236}">
                <a16:creationId xmlns:a16="http://schemas.microsoft.com/office/drawing/2014/main" id="{14E8D057-BE29-4ADF-92A3-6F23942B03C8}"/>
              </a:ext>
            </a:extLst>
          </p:cNvPr>
          <p:cNvSpPr/>
          <p:nvPr/>
        </p:nvSpPr>
        <p:spPr>
          <a:xfrm>
            <a:off x="4637314" y="5551487"/>
            <a:ext cx="6632348" cy="66992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600" dirty="0"/>
              <a:t>Turn system specifications into a working system that is tested and then put into use. </a:t>
            </a:r>
            <a:endParaRPr lang="en-IN" dirty="0"/>
          </a:p>
        </p:txBody>
      </p:sp>
      <p:sp>
        <p:nvSpPr>
          <p:cNvPr id="7" name="Arrow: Right 6">
            <a:extLst>
              <a:ext uri="{FF2B5EF4-FFF2-40B4-BE49-F238E27FC236}">
                <a16:creationId xmlns:a16="http://schemas.microsoft.com/office/drawing/2014/main" id="{3102196B-224E-4BFE-95DE-860A1467990E}"/>
              </a:ext>
            </a:extLst>
          </p:cNvPr>
          <p:cNvSpPr/>
          <p:nvPr/>
        </p:nvSpPr>
        <p:spPr>
          <a:xfrm>
            <a:off x="3886155" y="3092922"/>
            <a:ext cx="751157" cy="33437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59" name="Arrow: Right 58">
            <a:extLst>
              <a:ext uri="{FF2B5EF4-FFF2-40B4-BE49-F238E27FC236}">
                <a16:creationId xmlns:a16="http://schemas.microsoft.com/office/drawing/2014/main" id="{FFBB148E-BE51-4486-9923-43447A287BA4}"/>
              </a:ext>
            </a:extLst>
          </p:cNvPr>
          <p:cNvSpPr/>
          <p:nvPr/>
        </p:nvSpPr>
        <p:spPr>
          <a:xfrm>
            <a:off x="3881168" y="3989227"/>
            <a:ext cx="751157" cy="33437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60" name="Arrow: Right 59">
            <a:extLst>
              <a:ext uri="{FF2B5EF4-FFF2-40B4-BE49-F238E27FC236}">
                <a16:creationId xmlns:a16="http://schemas.microsoft.com/office/drawing/2014/main" id="{BCC420A5-0805-422C-BCDF-D5878A50BAB5}"/>
              </a:ext>
            </a:extLst>
          </p:cNvPr>
          <p:cNvSpPr/>
          <p:nvPr/>
        </p:nvSpPr>
        <p:spPr>
          <a:xfrm>
            <a:off x="3881167" y="4840037"/>
            <a:ext cx="751157" cy="33437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61" name="Arrow: Right 60">
            <a:extLst>
              <a:ext uri="{FF2B5EF4-FFF2-40B4-BE49-F238E27FC236}">
                <a16:creationId xmlns:a16="http://schemas.microsoft.com/office/drawing/2014/main" id="{C1104CD2-FA2E-487F-A77D-B1EDBB7F0B18}"/>
              </a:ext>
            </a:extLst>
          </p:cNvPr>
          <p:cNvSpPr/>
          <p:nvPr/>
        </p:nvSpPr>
        <p:spPr>
          <a:xfrm>
            <a:off x="3895817" y="5715567"/>
            <a:ext cx="751157" cy="33437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62" name="Rectangle 61">
            <a:extLst>
              <a:ext uri="{FF2B5EF4-FFF2-40B4-BE49-F238E27FC236}">
                <a16:creationId xmlns:a16="http://schemas.microsoft.com/office/drawing/2014/main" id="{5E4D5201-B6B9-4977-B877-F9ECBC99F3AA}"/>
              </a:ext>
            </a:extLst>
          </p:cNvPr>
          <p:cNvSpPr/>
          <p:nvPr/>
        </p:nvSpPr>
        <p:spPr>
          <a:xfrm>
            <a:off x="1677987" y="2654889"/>
            <a:ext cx="59462" cy="329029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63" name="Rectangle 62">
            <a:extLst>
              <a:ext uri="{FF2B5EF4-FFF2-40B4-BE49-F238E27FC236}">
                <a16:creationId xmlns:a16="http://schemas.microsoft.com/office/drawing/2014/main" id="{E3E4B09F-109B-495C-B4B6-58943FE1E93A}"/>
              </a:ext>
            </a:extLst>
          </p:cNvPr>
          <p:cNvSpPr/>
          <p:nvPr/>
        </p:nvSpPr>
        <p:spPr>
          <a:xfrm>
            <a:off x="1737449" y="4089740"/>
            <a:ext cx="338137" cy="6041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64" name="Rectangle 63">
            <a:extLst>
              <a:ext uri="{FF2B5EF4-FFF2-40B4-BE49-F238E27FC236}">
                <a16:creationId xmlns:a16="http://schemas.microsoft.com/office/drawing/2014/main" id="{83509E5C-1017-4337-87DE-A92C3F55A1D7}"/>
              </a:ext>
            </a:extLst>
          </p:cNvPr>
          <p:cNvSpPr/>
          <p:nvPr/>
        </p:nvSpPr>
        <p:spPr>
          <a:xfrm>
            <a:off x="1745343" y="3218541"/>
            <a:ext cx="338137" cy="6041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65" name="Rectangle 64">
            <a:extLst>
              <a:ext uri="{FF2B5EF4-FFF2-40B4-BE49-F238E27FC236}">
                <a16:creationId xmlns:a16="http://schemas.microsoft.com/office/drawing/2014/main" id="{706DF765-2111-4A8B-B878-6096548B304B}"/>
              </a:ext>
            </a:extLst>
          </p:cNvPr>
          <p:cNvSpPr/>
          <p:nvPr/>
        </p:nvSpPr>
        <p:spPr>
          <a:xfrm>
            <a:off x="1737449" y="4976100"/>
            <a:ext cx="338137" cy="6041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66" name="Rectangle 65">
            <a:extLst>
              <a:ext uri="{FF2B5EF4-FFF2-40B4-BE49-F238E27FC236}">
                <a16:creationId xmlns:a16="http://schemas.microsoft.com/office/drawing/2014/main" id="{B5BCE492-E9D6-41BF-8D50-8169700C7980}"/>
              </a:ext>
            </a:extLst>
          </p:cNvPr>
          <p:cNvSpPr/>
          <p:nvPr/>
        </p:nvSpPr>
        <p:spPr>
          <a:xfrm>
            <a:off x="1737449" y="5877877"/>
            <a:ext cx="338137" cy="6041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717618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54B26-ED65-4BFA-8DA7-035DE721CE7B}"/>
              </a:ext>
            </a:extLst>
          </p:cNvPr>
          <p:cNvSpPr>
            <a:spLocks noGrp="1"/>
          </p:cNvSpPr>
          <p:nvPr>
            <p:ph type="title"/>
          </p:nvPr>
        </p:nvSpPr>
        <p:spPr>
          <a:xfrm>
            <a:off x="1439863" y="251619"/>
            <a:ext cx="9906000" cy="474662"/>
          </a:xfrm>
        </p:spPr>
        <p:txBody>
          <a:bodyPr>
            <a:normAutofit fontScale="90000"/>
          </a:bodyPr>
          <a:lstStyle/>
          <a:p>
            <a:r>
              <a:rPr lang="en-IN" sz="4000" dirty="0"/>
              <a:t>System analysis: Objective </a:t>
            </a:r>
          </a:p>
        </p:txBody>
      </p:sp>
      <p:sp>
        <p:nvSpPr>
          <p:cNvPr id="3" name="Content Placeholder 2">
            <a:extLst>
              <a:ext uri="{FF2B5EF4-FFF2-40B4-BE49-F238E27FC236}">
                <a16:creationId xmlns:a16="http://schemas.microsoft.com/office/drawing/2014/main" id="{4E6E3094-D63F-43B0-9F2E-31CED91147C4}"/>
              </a:ext>
            </a:extLst>
          </p:cNvPr>
          <p:cNvSpPr>
            <a:spLocks noGrp="1"/>
          </p:cNvSpPr>
          <p:nvPr>
            <p:ph idx="1"/>
          </p:nvPr>
        </p:nvSpPr>
        <p:spPr>
          <a:xfrm>
            <a:off x="1439863" y="873669"/>
            <a:ext cx="9840911" cy="5970043"/>
          </a:xfrm>
        </p:spPr>
        <p:txBody>
          <a:bodyPr anchor="t">
            <a:normAutofit/>
          </a:bodyPr>
          <a:lstStyle/>
          <a:p>
            <a:pPr marL="457200" indent="-457200">
              <a:buFont typeface="+mj-lt"/>
              <a:buAutoNum type="arabicPeriod"/>
            </a:pPr>
            <a:r>
              <a:rPr lang="en-US" sz="1800" dirty="0"/>
              <a:t>Develop a system that can replace the manual library managing system.</a:t>
            </a:r>
          </a:p>
          <a:p>
            <a:pPr marL="457200" indent="-457200">
              <a:buFont typeface="+mj-lt"/>
              <a:buAutoNum type="arabicPeriod"/>
            </a:pPr>
            <a:r>
              <a:rPr lang="en-US" sz="1800" dirty="0"/>
              <a:t>Develop a database which stores user details &amp; items details.</a:t>
            </a:r>
          </a:p>
          <a:p>
            <a:pPr marL="457200" indent="-457200">
              <a:buFont typeface="+mj-lt"/>
              <a:buAutoNum type="arabicPeriod"/>
            </a:pPr>
            <a:r>
              <a:rPr lang="en-US" sz="1800" dirty="0"/>
              <a:t>Administrator, librarian &amp; users should have separate logins.</a:t>
            </a:r>
          </a:p>
          <a:p>
            <a:pPr marL="457200" indent="-457200">
              <a:buFont typeface="+mj-lt"/>
              <a:buAutoNum type="arabicPeriod"/>
            </a:pPr>
            <a:r>
              <a:rPr lang="en-US" sz="1800" dirty="0"/>
              <a:t>Create an easy to understand user friendly environment. 	</a:t>
            </a:r>
          </a:p>
          <a:p>
            <a:pPr marL="457200" indent="-457200">
              <a:buFont typeface="+mj-lt"/>
              <a:buAutoNum type="arabicPeriod"/>
            </a:pPr>
            <a:r>
              <a:rPr lang="en-US" sz="1800" dirty="0"/>
              <a:t>Attractive user interfaces to navigate through the system for the users.</a:t>
            </a:r>
          </a:p>
          <a:p>
            <a:pPr marL="457200" indent="-457200">
              <a:buFont typeface="+mj-lt"/>
              <a:buAutoNum type="arabicPeriod"/>
            </a:pPr>
            <a:r>
              <a:rPr lang="en-US" sz="1800" dirty="0"/>
              <a:t>Develop the system documentation with detailed UML specifications</a:t>
            </a:r>
          </a:p>
          <a:p>
            <a:pPr marL="457200" indent="-457200">
              <a:buFont typeface="+mj-lt"/>
              <a:buAutoNum type="arabicPeriod"/>
            </a:pPr>
            <a:r>
              <a:rPr lang="en-US" sz="1800" dirty="0"/>
              <a:t>Record every transaction in computerized system so that problem such as record file missing won’t happen again.</a:t>
            </a:r>
          </a:p>
          <a:p>
            <a:pPr marL="457200" indent="-457200">
              <a:buFont typeface="+mj-lt"/>
              <a:buAutoNum type="arabicPeriod"/>
            </a:pPr>
            <a:r>
              <a:rPr lang="en-US" sz="1800" dirty="0"/>
              <a:t>Develop a system that will record the items borrowed.</a:t>
            </a:r>
          </a:p>
          <a:p>
            <a:pPr marL="457200" indent="-457200">
              <a:buFont typeface="+mj-lt"/>
              <a:buAutoNum type="arabicPeriod"/>
            </a:pPr>
            <a:r>
              <a:rPr lang="en-US" sz="1800" dirty="0"/>
              <a:t>To produce technical report that documents the phases, tasks and deliverables in the project.</a:t>
            </a:r>
          </a:p>
          <a:p>
            <a:pPr marL="457200" indent="-457200">
              <a:buFont typeface="+mj-lt"/>
              <a:buAutoNum type="arabicPeriod"/>
            </a:pPr>
            <a:r>
              <a:rPr lang="en-US" sz="1800" dirty="0"/>
              <a:t>Provides security (i.e. only the administrator can update any information to the database).</a:t>
            </a:r>
            <a:endParaRPr lang="en-IN" sz="1800" dirty="0"/>
          </a:p>
        </p:txBody>
      </p:sp>
    </p:spTree>
    <p:extLst>
      <p:ext uri="{BB962C8B-B14F-4D97-AF65-F5344CB8AC3E}">
        <p14:creationId xmlns:p14="http://schemas.microsoft.com/office/powerpoint/2010/main" val="2399859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54B26-ED65-4BFA-8DA7-035DE721CE7B}"/>
              </a:ext>
            </a:extLst>
          </p:cNvPr>
          <p:cNvSpPr>
            <a:spLocks noGrp="1"/>
          </p:cNvSpPr>
          <p:nvPr>
            <p:ph type="title"/>
          </p:nvPr>
        </p:nvSpPr>
        <p:spPr>
          <a:xfrm>
            <a:off x="1439863" y="251619"/>
            <a:ext cx="9906000" cy="474662"/>
          </a:xfrm>
        </p:spPr>
        <p:txBody>
          <a:bodyPr>
            <a:normAutofit fontScale="90000"/>
          </a:bodyPr>
          <a:lstStyle/>
          <a:p>
            <a:r>
              <a:rPr lang="en-IN" sz="4000" dirty="0"/>
              <a:t>System analysis: </a:t>
            </a:r>
            <a:r>
              <a:rPr lang="en-IN" sz="4000" dirty="0" err="1"/>
              <a:t>SCope</a:t>
            </a:r>
            <a:endParaRPr lang="en-IN" sz="4000" dirty="0"/>
          </a:p>
        </p:txBody>
      </p:sp>
      <p:sp>
        <p:nvSpPr>
          <p:cNvPr id="3" name="Content Placeholder 2">
            <a:extLst>
              <a:ext uri="{FF2B5EF4-FFF2-40B4-BE49-F238E27FC236}">
                <a16:creationId xmlns:a16="http://schemas.microsoft.com/office/drawing/2014/main" id="{4E6E3094-D63F-43B0-9F2E-31CED91147C4}"/>
              </a:ext>
            </a:extLst>
          </p:cNvPr>
          <p:cNvSpPr>
            <a:spLocks noGrp="1"/>
          </p:cNvSpPr>
          <p:nvPr>
            <p:ph idx="1"/>
          </p:nvPr>
        </p:nvSpPr>
        <p:spPr>
          <a:xfrm>
            <a:off x="1439863" y="873669"/>
            <a:ext cx="9840911" cy="5970043"/>
          </a:xfrm>
        </p:spPr>
        <p:txBody>
          <a:bodyPr anchor="t">
            <a:normAutofit/>
          </a:bodyPr>
          <a:lstStyle/>
          <a:p>
            <a:pPr marL="0" indent="0">
              <a:buNone/>
            </a:pPr>
            <a:r>
              <a:rPr lang="en-IN" sz="1800" dirty="0"/>
              <a:t> </a:t>
            </a:r>
          </a:p>
        </p:txBody>
      </p:sp>
      <p:sp>
        <p:nvSpPr>
          <p:cNvPr id="7" name="Rectangle: Rounded Corners 6">
            <a:extLst>
              <a:ext uri="{FF2B5EF4-FFF2-40B4-BE49-F238E27FC236}">
                <a16:creationId xmlns:a16="http://schemas.microsoft.com/office/drawing/2014/main" id="{9AD47C60-F453-42F2-A0EC-8E084F517CEF}"/>
              </a:ext>
            </a:extLst>
          </p:cNvPr>
          <p:cNvSpPr/>
          <p:nvPr/>
        </p:nvSpPr>
        <p:spPr>
          <a:xfrm>
            <a:off x="2296829" y="1059384"/>
            <a:ext cx="3325087" cy="115148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457200" indent="-457200">
              <a:buAutoNum type="arabicPeriod"/>
            </a:pPr>
            <a:r>
              <a:rPr lang="en-IN" sz="2000" b="1" dirty="0"/>
              <a:t>Search Module</a:t>
            </a:r>
          </a:p>
          <a:p>
            <a:r>
              <a:rPr lang="en-IN" sz="2000" b="1" dirty="0"/>
              <a:t> </a:t>
            </a:r>
            <a:r>
              <a:rPr lang="en-IN" dirty="0"/>
              <a:t>In this module the User can search issued books</a:t>
            </a:r>
          </a:p>
        </p:txBody>
      </p:sp>
      <p:sp>
        <p:nvSpPr>
          <p:cNvPr id="53" name="Rectangle: Rounded Corners 52">
            <a:extLst>
              <a:ext uri="{FF2B5EF4-FFF2-40B4-BE49-F238E27FC236}">
                <a16:creationId xmlns:a16="http://schemas.microsoft.com/office/drawing/2014/main" id="{3A4EAC8B-F93F-4B1B-8499-524ADA0B94AF}"/>
              </a:ext>
            </a:extLst>
          </p:cNvPr>
          <p:cNvSpPr/>
          <p:nvPr/>
        </p:nvSpPr>
        <p:spPr>
          <a:xfrm>
            <a:off x="6428875" y="2551079"/>
            <a:ext cx="3325087" cy="115148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IN" sz="2000" b="1" dirty="0"/>
              <a:t>4. Issue Item Module</a:t>
            </a:r>
          </a:p>
          <a:p>
            <a:r>
              <a:rPr lang="en-IN" dirty="0"/>
              <a:t>	This module allows user to issue the book to the student</a:t>
            </a:r>
          </a:p>
        </p:txBody>
      </p:sp>
      <p:sp>
        <p:nvSpPr>
          <p:cNvPr id="54" name="Rectangle: Rounded Corners 53">
            <a:extLst>
              <a:ext uri="{FF2B5EF4-FFF2-40B4-BE49-F238E27FC236}">
                <a16:creationId xmlns:a16="http://schemas.microsoft.com/office/drawing/2014/main" id="{FE0AF597-ADE9-4ED2-A94B-14666357E0DD}"/>
              </a:ext>
            </a:extLst>
          </p:cNvPr>
          <p:cNvSpPr/>
          <p:nvPr/>
        </p:nvSpPr>
        <p:spPr>
          <a:xfrm>
            <a:off x="2296829" y="2588770"/>
            <a:ext cx="3325087" cy="115148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IN" sz="2000" b="1" dirty="0"/>
              <a:t>3. Student Module</a:t>
            </a:r>
          </a:p>
          <a:p>
            <a:r>
              <a:rPr lang="en-IN" dirty="0"/>
              <a:t>	This module allows user to store the student record and managing the records</a:t>
            </a:r>
          </a:p>
        </p:txBody>
      </p:sp>
      <p:sp>
        <p:nvSpPr>
          <p:cNvPr id="55" name="Rectangle: Rounded Corners 54">
            <a:extLst>
              <a:ext uri="{FF2B5EF4-FFF2-40B4-BE49-F238E27FC236}">
                <a16:creationId xmlns:a16="http://schemas.microsoft.com/office/drawing/2014/main" id="{3CC2C2E1-F3CF-444C-82C7-99B8444427DE}"/>
              </a:ext>
            </a:extLst>
          </p:cNvPr>
          <p:cNvSpPr/>
          <p:nvPr/>
        </p:nvSpPr>
        <p:spPr>
          <a:xfrm>
            <a:off x="6428875" y="1075328"/>
            <a:ext cx="3325087" cy="115148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IN" sz="2000" b="1" dirty="0"/>
              <a:t>2. Security Module</a:t>
            </a:r>
          </a:p>
          <a:p>
            <a:r>
              <a:rPr lang="en-IN" dirty="0"/>
              <a:t>	In this module the user need login to system to use the system</a:t>
            </a:r>
          </a:p>
        </p:txBody>
      </p:sp>
      <p:sp>
        <p:nvSpPr>
          <p:cNvPr id="56" name="Rectangle: Rounded Corners 55">
            <a:extLst>
              <a:ext uri="{FF2B5EF4-FFF2-40B4-BE49-F238E27FC236}">
                <a16:creationId xmlns:a16="http://schemas.microsoft.com/office/drawing/2014/main" id="{6A098DE8-F6DC-4B79-98AC-B0FAF0042F56}"/>
              </a:ext>
            </a:extLst>
          </p:cNvPr>
          <p:cNvSpPr/>
          <p:nvPr/>
        </p:nvSpPr>
        <p:spPr>
          <a:xfrm>
            <a:off x="4217558" y="4021138"/>
            <a:ext cx="3325087" cy="23282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IN" dirty="0"/>
              <a:t>5. </a:t>
            </a:r>
            <a:r>
              <a:rPr lang="en-IN" sz="2000" b="1" dirty="0"/>
              <a:t>Other Modules</a:t>
            </a:r>
          </a:p>
          <a:p>
            <a:pPr marL="285750" indent="-285750" algn="ctr">
              <a:buFont typeface="Arial" panose="020B0604020202020204" pitchFamily="34" charset="0"/>
              <a:buChar char="•"/>
            </a:pPr>
            <a:r>
              <a:rPr lang="en-IN" dirty="0"/>
              <a:t>Class Module</a:t>
            </a:r>
          </a:p>
          <a:p>
            <a:pPr marL="285750" indent="-285750" algn="ctr">
              <a:buFont typeface="Arial" panose="020B0604020202020204" pitchFamily="34" charset="0"/>
              <a:buChar char="•"/>
            </a:pPr>
            <a:r>
              <a:rPr lang="en-IN" dirty="0"/>
              <a:t>Author Module</a:t>
            </a:r>
          </a:p>
          <a:p>
            <a:pPr marL="285750" indent="-285750" algn="ctr">
              <a:buFont typeface="Arial" panose="020B0604020202020204" pitchFamily="34" charset="0"/>
              <a:buChar char="•"/>
            </a:pPr>
            <a:r>
              <a:rPr lang="en-IN" dirty="0"/>
              <a:t>Publisher Module</a:t>
            </a:r>
          </a:p>
          <a:p>
            <a:pPr marL="285750" indent="-285750" algn="ctr">
              <a:buFont typeface="Arial" panose="020B0604020202020204" pitchFamily="34" charset="0"/>
              <a:buChar char="•"/>
            </a:pPr>
            <a:r>
              <a:rPr lang="en-IN" dirty="0"/>
              <a:t>Transaction Module</a:t>
            </a:r>
          </a:p>
          <a:p>
            <a:pPr marL="285750" indent="-285750" algn="ctr">
              <a:buFont typeface="Arial" panose="020B0604020202020204" pitchFamily="34" charset="0"/>
              <a:buChar char="•"/>
            </a:pPr>
            <a:r>
              <a:rPr lang="en-IN" dirty="0"/>
              <a:t>User Module</a:t>
            </a:r>
          </a:p>
        </p:txBody>
      </p:sp>
    </p:spTree>
    <p:extLst>
      <p:ext uri="{BB962C8B-B14F-4D97-AF65-F5344CB8AC3E}">
        <p14:creationId xmlns:p14="http://schemas.microsoft.com/office/powerpoint/2010/main" val="2406547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54B26-ED65-4BFA-8DA7-035DE721CE7B}"/>
              </a:ext>
            </a:extLst>
          </p:cNvPr>
          <p:cNvSpPr>
            <a:spLocks noGrp="1"/>
          </p:cNvSpPr>
          <p:nvPr>
            <p:ph type="title"/>
          </p:nvPr>
        </p:nvSpPr>
        <p:spPr>
          <a:xfrm>
            <a:off x="1439863" y="251619"/>
            <a:ext cx="9906000" cy="474662"/>
          </a:xfrm>
        </p:spPr>
        <p:txBody>
          <a:bodyPr>
            <a:normAutofit fontScale="90000"/>
          </a:bodyPr>
          <a:lstStyle/>
          <a:p>
            <a:r>
              <a:rPr lang="en-IN" sz="4000" dirty="0"/>
              <a:t>System Design: Introduction to Database	</a:t>
            </a:r>
          </a:p>
        </p:txBody>
      </p:sp>
      <p:sp>
        <p:nvSpPr>
          <p:cNvPr id="3" name="Content Placeholder 2">
            <a:extLst>
              <a:ext uri="{FF2B5EF4-FFF2-40B4-BE49-F238E27FC236}">
                <a16:creationId xmlns:a16="http://schemas.microsoft.com/office/drawing/2014/main" id="{4E6E3094-D63F-43B0-9F2E-31CED91147C4}"/>
              </a:ext>
            </a:extLst>
          </p:cNvPr>
          <p:cNvSpPr>
            <a:spLocks noGrp="1"/>
          </p:cNvSpPr>
          <p:nvPr>
            <p:ph idx="1"/>
          </p:nvPr>
        </p:nvSpPr>
        <p:spPr>
          <a:xfrm>
            <a:off x="1439863" y="873669"/>
            <a:ext cx="9840911" cy="5970043"/>
          </a:xfrm>
        </p:spPr>
        <p:txBody>
          <a:bodyPr anchor="t">
            <a:normAutofit/>
          </a:bodyPr>
          <a:lstStyle/>
          <a:p>
            <a:pPr lvl="1"/>
            <a:r>
              <a:rPr lang="en-US" dirty="0"/>
              <a:t> </a:t>
            </a:r>
            <a:r>
              <a:rPr lang="en-US" sz="2400" b="1" dirty="0"/>
              <a:t>Database:</a:t>
            </a:r>
          </a:p>
          <a:p>
            <a:pPr lvl="2"/>
            <a:r>
              <a:rPr lang="en-US" dirty="0"/>
              <a:t>An organized collection of logically related data.</a:t>
            </a:r>
          </a:p>
          <a:p>
            <a:pPr lvl="2"/>
            <a:r>
              <a:rPr lang="en-US" dirty="0"/>
              <a:t>A database consists of a number of interrelated tables.</a:t>
            </a:r>
          </a:p>
          <a:p>
            <a:pPr lvl="2"/>
            <a:r>
              <a:rPr lang="en-US" dirty="0"/>
              <a:t>Each table has a number of records which are used to represent real world objects.</a:t>
            </a:r>
          </a:p>
          <a:p>
            <a:pPr lvl="2"/>
            <a:r>
              <a:rPr lang="en-US" dirty="0"/>
              <a:t>Each record has a number of fields which are data items used to specify a characteristic of the record.</a:t>
            </a:r>
          </a:p>
          <a:p>
            <a:pPr lvl="1"/>
            <a:r>
              <a:rPr lang="en-US" sz="2400" b="1" dirty="0"/>
              <a:t>A Database Management System, or DBMS: </a:t>
            </a:r>
          </a:p>
          <a:p>
            <a:pPr marL="457200" lvl="1" indent="0">
              <a:buNone/>
            </a:pPr>
            <a:r>
              <a:rPr lang="en-US" dirty="0"/>
              <a:t>	</a:t>
            </a:r>
            <a:r>
              <a:rPr lang="en-US" sz="1800" dirty="0"/>
              <a:t>is a computer application that allows you to work with databases on a computer. A database management system allows you to easily...</a:t>
            </a:r>
          </a:p>
          <a:p>
            <a:pPr marL="457200" lvl="1" indent="0">
              <a:buNone/>
            </a:pPr>
            <a:r>
              <a:rPr lang="en-US" sz="1800" dirty="0"/>
              <a:t>– Create / Delete tables</a:t>
            </a:r>
          </a:p>
          <a:p>
            <a:pPr marL="457200" lvl="1" indent="0">
              <a:buNone/>
            </a:pPr>
            <a:r>
              <a:rPr lang="en-US" sz="1800" dirty="0"/>
              <a:t>– Modify tables: (e.g., adding, deleting, editing and rearranging records, changing the table structure)</a:t>
            </a:r>
          </a:p>
          <a:p>
            <a:pPr marL="457200" lvl="1" indent="0">
              <a:buNone/>
            </a:pPr>
            <a:r>
              <a:rPr lang="en-US" sz="1800" dirty="0"/>
              <a:t>– Retrieve data from a table or a number of tables: (e.g., finding and displaying an individual record).</a:t>
            </a:r>
          </a:p>
          <a:p>
            <a:pPr marL="457200" lvl="1" indent="0">
              <a:buNone/>
            </a:pPr>
            <a:r>
              <a:rPr lang="en-US" sz="1800" dirty="0"/>
              <a:t>– Create reports.	</a:t>
            </a:r>
            <a:endParaRPr lang="en-IN" sz="1800" b="1" dirty="0"/>
          </a:p>
        </p:txBody>
      </p:sp>
    </p:spTree>
    <p:extLst>
      <p:ext uri="{BB962C8B-B14F-4D97-AF65-F5344CB8AC3E}">
        <p14:creationId xmlns:p14="http://schemas.microsoft.com/office/powerpoint/2010/main" val="2540313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54B26-ED65-4BFA-8DA7-035DE721CE7B}"/>
              </a:ext>
            </a:extLst>
          </p:cNvPr>
          <p:cNvSpPr>
            <a:spLocks noGrp="1"/>
          </p:cNvSpPr>
          <p:nvPr>
            <p:ph type="title"/>
          </p:nvPr>
        </p:nvSpPr>
        <p:spPr>
          <a:xfrm>
            <a:off x="1439863" y="251619"/>
            <a:ext cx="9906000" cy="474662"/>
          </a:xfrm>
        </p:spPr>
        <p:txBody>
          <a:bodyPr>
            <a:normAutofit fontScale="90000"/>
          </a:bodyPr>
          <a:lstStyle/>
          <a:p>
            <a:r>
              <a:rPr lang="en-IN" sz="4000" dirty="0"/>
              <a:t>System Design: Introduction to Database	</a:t>
            </a:r>
          </a:p>
        </p:txBody>
      </p:sp>
      <p:sp>
        <p:nvSpPr>
          <p:cNvPr id="3" name="Content Placeholder 2">
            <a:extLst>
              <a:ext uri="{FF2B5EF4-FFF2-40B4-BE49-F238E27FC236}">
                <a16:creationId xmlns:a16="http://schemas.microsoft.com/office/drawing/2014/main" id="{4E6E3094-D63F-43B0-9F2E-31CED91147C4}"/>
              </a:ext>
            </a:extLst>
          </p:cNvPr>
          <p:cNvSpPr>
            <a:spLocks noGrp="1"/>
          </p:cNvSpPr>
          <p:nvPr>
            <p:ph idx="1"/>
          </p:nvPr>
        </p:nvSpPr>
        <p:spPr>
          <a:xfrm>
            <a:off x="1439863" y="873669"/>
            <a:ext cx="9840911" cy="5970043"/>
          </a:xfrm>
        </p:spPr>
        <p:txBody>
          <a:bodyPr anchor="t">
            <a:normAutofit/>
          </a:bodyPr>
          <a:lstStyle/>
          <a:p>
            <a:pPr lvl="1"/>
            <a:r>
              <a:rPr lang="en-IN" b="1" dirty="0"/>
              <a:t>Primary Key: </a:t>
            </a:r>
            <a:r>
              <a:rPr lang="en-US" dirty="0"/>
              <a:t>Value unique for each record in a table. This value can be used twice</a:t>
            </a:r>
            <a:endParaRPr lang="en-IN" b="1" dirty="0"/>
          </a:p>
          <a:p>
            <a:pPr lvl="1"/>
            <a:r>
              <a:rPr lang="en-IN" b="1" dirty="0"/>
              <a:t>Foreign Key: </a:t>
            </a:r>
            <a:r>
              <a:rPr lang="en-US" dirty="0"/>
              <a:t>Used to create relationships between tables.</a:t>
            </a:r>
            <a:endParaRPr lang="en-IN" b="1" dirty="0"/>
          </a:p>
          <a:p>
            <a:pPr lvl="1"/>
            <a:r>
              <a:rPr lang="en-IN" b="1" dirty="0"/>
              <a:t>Relation </a:t>
            </a:r>
            <a:r>
              <a:rPr lang="en-US" dirty="0"/>
              <a:t>between primary and foreign keys: same format same values.</a:t>
            </a:r>
            <a:endParaRPr lang="en-IN" b="1" dirty="0"/>
          </a:p>
        </p:txBody>
      </p:sp>
    </p:spTree>
    <p:extLst>
      <p:ext uri="{BB962C8B-B14F-4D97-AF65-F5344CB8AC3E}">
        <p14:creationId xmlns:p14="http://schemas.microsoft.com/office/powerpoint/2010/main" val="15243960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182</TotalTime>
  <Words>1345</Words>
  <Application>Microsoft Office PowerPoint</Application>
  <PresentationFormat>Widescreen</PresentationFormat>
  <Paragraphs>137</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Tw Cen MT</vt:lpstr>
      <vt:lpstr>Wingdings</vt:lpstr>
      <vt:lpstr>Circuit</vt:lpstr>
      <vt:lpstr>Library Management System </vt:lpstr>
      <vt:lpstr>Library </vt:lpstr>
      <vt:lpstr>Library Management System (LMS)</vt:lpstr>
      <vt:lpstr>Library Management System (LMS)</vt:lpstr>
      <vt:lpstr>Solution overview </vt:lpstr>
      <vt:lpstr>System analysis: Objective </vt:lpstr>
      <vt:lpstr>System analysis: SCope</vt:lpstr>
      <vt:lpstr>System Design: Introduction to Database </vt:lpstr>
      <vt:lpstr>System Design: Introduction to Database </vt:lpstr>
      <vt:lpstr>System Design: Entity Relationship ‘ER’ Diagram</vt:lpstr>
      <vt:lpstr>System Design: Coding </vt:lpstr>
      <vt:lpstr>System Design: Coding </vt:lpstr>
      <vt:lpstr>System Implementation: User Manuals  </vt:lpstr>
      <vt:lpstr>System Implementation: User Manuals  </vt:lpstr>
      <vt:lpstr>System Implementation: User Manuals  </vt:lpstr>
      <vt:lpstr>System Implementation: User Manuals  </vt:lpstr>
      <vt:lpstr>System Implementation: User Manuals  </vt:lpstr>
      <vt:lpstr>System Implementation: User Manuals  </vt:lpstr>
      <vt:lpstr>System Implementation: User Manuals  </vt:lpstr>
      <vt:lpstr>System Implementation: User Manuals  </vt:lpstr>
      <vt:lpstr>System Implementation: User Manuals  </vt:lpstr>
      <vt:lpstr>System Implementation: User Manuals  </vt:lpstr>
      <vt:lpstr>System Implementation: User Manuals  </vt:lpstr>
      <vt:lpstr>System Implementation: User Manuals  </vt:lpstr>
      <vt:lpstr>System Implementation: User Manuals  </vt:lpstr>
      <vt:lpstr>System Implementation: User Manuals  </vt:lpstr>
      <vt:lpstr>System Implementation: User Manuals  </vt:lpstr>
      <vt:lpstr>System Implementation: User Manuals  </vt:lpstr>
      <vt:lpstr>System Implementation: User Manuals  </vt:lpstr>
      <vt:lpstr>System Implementation: User Manuals  </vt:lpstr>
      <vt:lpstr>System Implementation: User Manuals  </vt:lpstr>
      <vt:lpstr>System Implementation: User Manuals  </vt:lpstr>
      <vt:lpstr>    Library Management System  by   Abdul Tayyeb  Supervisor: Prof. hitesh patidar   Balkavi Bairagee College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 </dc:title>
  <dc:creator>Abdul tayyeb</dc:creator>
  <cp:lastModifiedBy>Abdul tayyeb</cp:lastModifiedBy>
  <cp:revision>32</cp:revision>
  <dcterms:created xsi:type="dcterms:W3CDTF">2019-05-25T08:49:02Z</dcterms:created>
  <dcterms:modified xsi:type="dcterms:W3CDTF">2019-05-25T11:51:57Z</dcterms:modified>
</cp:coreProperties>
</file>