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88825" cy="6858000"/>
  <p:notesSz cx="6858000" cy="9144000"/>
  <p:embeddedFontLst>
    <p:embeddedFont>
      <p:font typeface="Corbel" panose="020B05030202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81g7j/M7k0C2SyqfPJdJ4aelS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nkar Sharma" userId="ea95f4876f59e2b2" providerId="LiveId" clId="{34F86B79-6B4D-43E5-9655-C259BDD1FB58}"/>
    <pc:docChg chg="modSld">
      <pc:chgData name="Deepankar Sharma" userId="ea95f4876f59e2b2" providerId="LiveId" clId="{34F86B79-6B4D-43E5-9655-C259BDD1FB58}" dt="2021-07-15T19:26:37.870" v="4" actId="20577"/>
      <pc:docMkLst>
        <pc:docMk/>
      </pc:docMkLst>
      <pc:sldChg chg="modSp mod">
        <pc:chgData name="Deepankar Sharma" userId="ea95f4876f59e2b2" providerId="LiveId" clId="{34F86B79-6B4D-43E5-9655-C259BDD1FB58}" dt="2021-07-15T19:26:37.870" v="4" actId="20577"/>
        <pc:sldMkLst>
          <pc:docMk/>
          <pc:sldMk cId="0" sldId="262"/>
        </pc:sldMkLst>
        <pc:spChg chg="mod">
          <ac:chgData name="Deepankar Sharma" userId="ea95f4876f59e2b2" providerId="LiveId" clId="{34F86B79-6B4D-43E5-9655-C259BDD1FB58}" dt="2021-07-15T19:26:37.870" v="4" actId="20577"/>
          <ac:spMkLst>
            <pc:docMk/>
            <pc:sldMk cId="0" sldId="262"/>
            <ac:spMk id="1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ea3bca4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e4ea3bca4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ea3bca4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e4ea3bca4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4ea3bca4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e4ea3bca4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4ea3bca4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e4ea3bca4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4ea3bca49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-we see that number of fireplaces in a house is one of the top features in increasing sale price</a:t>
            </a:r>
            <a:endParaRPr/>
          </a:p>
        </p:txBody>
      </p:sp>
      <p:sp>
        <p:nvSpPr>
          <p:cNvPr id="204" name="Google Shape;204;ge4ea3bca49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4ea3bca49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-fireplaces are important in Ames, the sale price increases with the number of fireplaces found in homes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-most drastic increase seen in houses with no fireplace compared to houses with 1 fireplace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-aim to sell houses with fireplaces → Ames  hase higher than average snowfall and the lower than average temperature Jan where is is usually the coldest. it is cold in Ames, so push for selling a house with fireplace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-advise clients to build a fireplace if they do not have one in order to increase the value of their house</a:t>
            </a:r>
            <a:endParaRPr/>
          </a:p>
        </p:txBody>
      </p:sp>
      <p:sp>
        <p:nvSpPr>
          <p:cNvPr id="218" name="Google Shape;218;ge4ea3bca49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4ea3bca49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-focus on these housing exteriors → they actually lower the house sale pricing so do avoid houses with these exteriors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-Stucco exteriors have wooden frames underneath a concrete-like shell, so they do not do well in wet climates → Ames has higher than average snowfall as discussed in the previous slide so stucco is not ideal. the wooden frame may rot in these wet conditions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-hardboard has poor moisture resisting properties → again, Ames is relatively wet with the high snowfall so they are not suitable. On top of that, hardboard requires periodic inspection and maintenance so potential home owners may avoid them</a:t>
            </a:r>
            <a:endParaRPr/>
          </a:p>
        </p:txBody>
      </p:sp>
      <p:sp>
        <p:nvSpPr>
          <p:cNvPr id="239" name="Google Shape;239;ge4ea3bca49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4ebe914e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-might think that the lot shape of a house or whether or not a house has a fence will affect the sale price → square or oval shape house feels more spacious? fence gives the house more privacy? we may feel they may sell for a higher price due to to this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-but according to our analysis, they don’t affect the sale price! → no need to show biasness for houses based on these features, they won’t generate more revenue for you</a:t>
            </a:r>
            <a:endParaRPr/>
          </a:p>
        </p:txBody>
      </p:sp>
      <p:sp>
        <p:nvSpPr>
          <p:cNvPr id="251" name="Google Shape;251;ge4ebe914e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4ebe914e4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4ebe914e4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e4ebe914e4_3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4ea3bca4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e4ea3bca4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ea3bca4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e4ea3bca4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4ea3bca49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e4ea3bca49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4ebe914e4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e4ebe914e4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4ebe914e4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e4ebe914e4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4f033dae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4f033dae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e4f033dae7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4ebe914e4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House A sold in 2007 with a fireplace at $1 million, and House B sold in 2009 without a fireplace at $1 million, does that mean having a fireplace does not have an impact on a house’s sale price? We can’t say that with certainty unless we evaluate both sale prices on a level playing field.</a:t>
            </a:r>
            <a:endParaRPr/>
          </a:p>
        </p:txBody>
      </p:sp>
      <p:sp>
        <p:nvSpPr>
          <p:cNvPr id="327" name="Google Shape;327;ge4ebe914e4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4f033dae7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House A sold in 2007 with a fireplace at $1 million, and House B sold in 2009 without a fireplace at $1 million, does that mean having a fireplace does not have an impact on a house’s sale price? We can’t say that with certainty unless we evaluate both sale prices on a level playing field.</a:t>
            </a:r>
            <a:endParaRPr/>
          </a:p>
        </p:txBody>
      </p:sp>
      <p:sp>
        <p:nvSpPr>
          <p:cNvPr id="333" name="Google Shape;333;ge4f033dae7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ea3bca4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e4ea3bca4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ea3bca4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e4ea3bca4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ea3bca4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e4ea3bca4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ea3bca4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e4ea3bca4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4ebe914e4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e4ebe914e4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ea3bca4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e4ea3bca4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4ea3bca4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e4ea3bca4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 rot="5400000">
            <a:off x="4032208" y="-604796"/>
            <a:ext cx="4114801" cy="913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 rot="5400000">
            <a:off x="7085013" y="2438401"/>
            <a:ext cx="5638800" cy="152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 rot="5400000">
            <a:off x="2398711" y="-495298"/>
            <a:ext cx="5638800" cy="73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sz="48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4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sz="3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1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2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sz="3600" b="0" i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bestplaces.net/climate/city/iowa/am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how.co.uk/about_6460464_hardboard-information.html" TargetMode="External"/><Relationship Id="rId4" Type="http://schemas.openxmlformats.org/officeDocument/2006/relationships/hyperlink" Target="https://homesteady.com/how-6725893-paint-synthetic-stucco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065225" y="851575"/>
            <a:ext cx="67725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rbel"/>
              <a:buNone/>
            </a:pPr>
            <a:r>
              <a:rPr lang="en-US"/>
              <a:t>2010 Ames Property Market Sharing - By 5AM Club</a:t>
            </a:r>
            <a:endParaRPr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065225" y="3975700"/>
            <a:ext cx="82296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/>
              <a:t>PROJECT 2 - Ames Housing and Kaggle Challenge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/>
              <a:t>By 5AM Club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/>
              <a:t>Andrew Chia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/>
              <a:t>Deepankar Sharma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/>
              <a:t>Tan Wee Jin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/>
              <a:t>Tay Yi Li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4ea3bca49_0_107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Neighborhood</a:t>
            </a:r>
            <a:endParaRPr/>
          </a:p>
        </p:txBody>
      </p:sp>
      <p:sp>
        <p:nvSpPr>
          <p:cNvPr id="160" name="Google Shape;160;ge4ea3bca49_0_107"/>
          <p:cNvSpPr txBox="1">
            <a:spLocks noGrp="1"/>
          </p:cNvSpPr>
          <p:nvPr>
            <p:ph type="body" idx="1"/>
          </p:nvPr>
        </p:nvSpPr>
        <p:spPr>
          <a:xfrm>
            <a:off x="1179525" y="1247775"/>
            <a:ext cx="10245600" cy="5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Observations based on Saleprice</a:t>
            </a:r>
            <a:endParaRPr u="sng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Houses in </a:t>
            </a:r>
            <a:r>
              <a:rPr lang="en-US">
                <a:highlight>
                  <a:srgbClr val="6AA84F"/>
                </a:highlight>
              </a:rPr>
              <a:t>Northridge Heights</a:t>
            </a:r>
            <a:r>
              <a:rPr lang="en-US"/>
              <a:t> and </a:t>
            </a:r>
            <a:r>
              <a:rPr lang="en-US">
                <a:highlight>
                  <a:srgbClr val="6AA84F"/>
                </a:highlight>
              </a:rPr>
              <a:t>Northridge</a:t>
            </a:r>
            <a:r>
              <a:rPr lang="en-US"/>
              <a:t> have mean sale price of &gt;$300,000, yielding higher amount of revenue and commission.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Houses in </a:t>
            </a:r>
            <a:r>
              <a:rPr lang="en-US">
                <a:highlight>
                  <a:srgbClr val="E06666"/>
                </a:highlight>
              </a:rPr>
              <a:t>North Ames</a:t>
            </a:r>
            <a:r>
              <a:rPr lang="en-US"/>
              <a:t>, </a:t>
            </a:r>
            <a:r>
              <a:rPr lang="en-US">
                <a:highlight>
                  <a:srgbClr val="E06666"/>
                </a:highlight>
              </a:rPr>
              <a:t>Edwards</a:t>
            </a:r>
            <a:r>
              <a:rPr lang="en-US"/>
              <a:t>, and </a:t>
            </a:r>
            <a:r>
              <a:rPr lang="en-US">
                <a:highlight>
                  <a:srgbClr val="E06666"/>
                </a:highlight>
              </a:rPr>
              <a:t>Old Town</a:t>
            </a:r>
            <a:r>
              <a:rPr lang="en-US"/>
              <a:t> have mean sale price of &lt;$150,000, yielding lesser amount of revenue and commission.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Recommendation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Realtors could focus more on marketing the houses in </a:t>
            </a:r>
            <a:r>
              <a:rPr lang="en-US">
                <a:highlight>
                  <a:srgbClr val="6AA84F"/>
                </a:highlight>
              </a:rPr>
              <a:t>Northridge Heights</a:t>
            </a:r>
            <a:r>
              <a:rPr lang="en-US"/>
              <a:t> and </a:t>
            </a:r>
            <a:r>
              <a:rPr lang="en-US">
                <a:highlight>
                  <a:srgbClr val="6AA84F"/>
                </a:highlight>
              </a:rPr>
              <a:t>Northridge</a:t>
            </a:r>
            <a:r>
              <a:rPr lang="en-US"/>
              <a:t> to generate higher revenue through higher sale prices.</a:t>
            </a:r>
            <a:endParaRPr/>
          </a:p>
        </p:txBody>
      </p:sp>
      <p:grpSp>
        <p:nvGrpSpPr>
          <p:cNvPr id="161" name="Google Shape;161;ge4ea3bca49_0_107"/>
          <p:cNvGrpSpPr/>
          <p:nvPr/>
        </p:nvGrpSpPr>
        <p:grpSpPr>
          <a:xfrm>
            <a:off x="2070975" y="4314845"/>
            <a:ext cx="7856606" cy="2444131"/>
            <a:chOff x="569425" y="3144275"/>
            <a:chExt cx="8863500" cy="2914538"/>
          </a:xfrm>
        </p:grpSpPr>
        <p:sp>
          <p:nvSpPr>
            <p:cNvPr id="162" name="Google Shape;162;ge4ea3bca49_0_107"/>
            <p:cNvSpPr/>
            <p:nvPr/>
          </p:nvSpPr>
          <p:spPr>
            <a:xfrm>
              <a:off x="569425" y="3144275"/>
              <a:ext cx="8863500" cy="29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3" name="Google Shape;163;ge4ea3bca49_0_10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6888" y="3229888"/>
              <a:ext cx="8705850" cy="2828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4ea3bca49_0_120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Quality of House</a:t>
            </a:r>
            <a:endParaRPr/>
          </a:p>
        </p:txBody>
      </p:sp>
      <p:sp>
        <p:nvSpPr>
          <p:cNvPr id="169" name="Google Shape;169;ge4ea3bca49_0_120"/>
          <p:cNvSpPr txBox="1">
            <a:spLocks noGrp="1"/>
          </p:cNvSpPr>
          <p:nvPr>
            <p:ph type="body" idx="1"/>
          </p:nvPr>
        </p:nvSpPr>
        <p:spPr>
          <a:xfrm>
            <a:off x="1071575" y="1247775"/>
            <a:ext cx="10896000" cy="5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Overall, Exterior and Kitchen Qualities of the house all have a positive impact on sale prices.</a:t>
            </a:r>
            <a:endParaRPr/>
          </a:p>
        </p:txBody>
      </p:sp>
      <p:sp>
        <p:nvSpPr>
          <p:cNvPr id="170" name="Google Shape;170;ge4ea3bca49_0_120"/>
          <p:cNvSpPr/>
          <p:nvPr/>
        </p:nvSpPr>
        <p:spPr>
          <a:xfrm>
            <a:off x="1071575" y="2042225"/>
            <a:ext cx="9815700" cy="48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ge4ea3bca49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513" y="2042200"/>
            <a:ext cx="9550376" cy="48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e4ea3bca49_0_120"/>
          <p:cNvSpPr/>
          <p:nvPr/>
        </p:nvSpPr>
        <p:spPr>
          <a:xfrm>
            <a:off x="1643000" y="2300225"/>
            <a:ext cx="471600" cy="35148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e4ea3bca49_0_120"/>
          <p:cNvSpPr/>
          <p:nvPr/>
        </p:nvSpPr>
        <p:spPr>
          <a:xfrm>
            <a:off x="3852800" y="2300225"/>
            <a:ext cx="471600" cy="35148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e4ea3bca49_0_120"/>
          <p:cNvSpPr/>
          <p:nvPr/>
        </p:nvSpPr>
        <p:spPr>
          <a:xfrm>
            <a:off x="4324400" y="2300225"/>
            <a:ext cx="471600" cy="35148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4ea3bca49_0_304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Quality of House</a:t>
            </a:r>
            <a:endParaRPr/>
          </a:p>
        </p:txBody>
      </p:sp>
      <p:sp>
        <p:nvSpPr>
          <p:cNvPr id="180" name="Google Shape;180;ge4ea3bca49_0_304"/>
          <p:cNvSpPr txBox="1">
            <a:spLocks noGrp="1"/>
          </p:cNvSpPr>
          <p:nvPr>
            <p:ph type="body" idx="1"/>
          </p:nvPr>
        </p:nvSpPr>
        <p:spPr>
          <a:xfrm>
            <a:off x="1179525" y="1247775"/>
            <a:ext cx="10403400" cy="5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higher the Overall, Exterior, and Kitchen Qualities of the house, the higher the mean sale price of the house. </a:t>
            </a:r>
            <a:endParaRPr/>
          </a:p>
        </p:txBody>
      </p:sp>
      <p:sp>
        <p:nvSpPr>
          <p:cNvPr id="181" name="Google Shape;181;ge4ea3bca49_0_304"/>
          <p:cNvSpPr/>
          <p:nvPr/>
        </p:nvSpPr>
        <p:spPr>
          <a:xfrm>
            <a:off x="0" y="3719475"/>
            <a:ext cx="3985800" cy="291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ge4ea3bca49_0_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25" y="3854400"/>
            <a:ext cx="37306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4ea3bca49_0_304"/>
          <p:cNvSpPr/>
          <p:nvPr/>
        </p:nvSpPr>
        <p:spPr>
          <a:xfrm>
            <a:off x="4005075" y="3719475"/>
            <a:ext cx="4100100" cy="291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e4ea3bca49_0_304"/>
          <p:cNvSpPr/>
          <p:nvPr/>
        </p:nvSpPr>
        <p:spPr>
          <a:xfrm>
            <a:off x="8124450" y="3719475"/>
            <a:ext cx="3985800" cy="291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ge4ea3bca49_0_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4238" y="3854400"/>
            <a:ext cx="38862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e4ea3bca49_0_3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2013" y="3854400"/>
            <a:ext cx="38862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4ea3bca49_0_149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Quality of House</a:t>
            </a:r>
            <a:endParaRPr/>
          </a:p>
        </p:txBody>
      </p:sp>
      <p:sp>
        <p:nvSpPr>
          <p:cNvPr id="192" name="Google Shape;192;ge4ea3bca49_0_149"/>
          <p:cNvSpPr txBox="1">
            <a:spLocks noGrp="1"/>
          </p:cNvSpPr>
          <p:nvPr>
            <p:ph type="body" idx="1"/>
          </p:nvPr>
        </p:nvSpPr>
        <p:spPr>
          <a:xfrm>
            <a:off x="1179525" y="1247775"/>
            <a:ext cx="11197200" cy="5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situation: Most number of houses sold 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</a:t>
            </a:r>
            <a:r>
              <a:rPr lang="en-US">
                <a:highlight>
                  <a:srgbClr val="E69138"/>
                </a:highlight>
              </a:rPr>
              <a:t>3 - 4 (Average - Good Rating)</a:t>
            </a:r>
            <a:r>
              <a:rPr lang="en-US"/>
              <a:t> for exterior quality and kitchen quality,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a range of </a:t>
            </a:r>
            <a:r>
              <a:rPr lang="en-US">
                <a:highlight>
                  <a:srgbClr val="E69138"/>
                </a:highlight>
              </a:rPr>
              <a:t>5 to 8 (Average- Very Good Rating)</a:t>
            </a:r>
            <a:r>
              <a:rPr lang="en-US"/>
              <a:t> for overall quality.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Recommendation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For clients with below average housing quality, advice them to refurbish their home.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For clients with average/good housing quality, can try persuading them to improve housing quality even more to differentiate themselves for a higher sale price.</a:t>
            </a:r>
            <a:endParaRPr/>
          </a:p>
        </p:txBody>
      </p:sp>
      <p:sp>
        <p:nvSpPr>
          <p:cNvPr id="193" name="Google Shape;193;ge4ea3bca49_0_149"/>
          <p:cNvSpPr/>
          <p:nvPr/>
        </p:nvSpPr>
        <p:spPr>
          <a:xfrm>
            <a:off x="0" y="3719475"/>
            <a:ext cx="3985800" cy="291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e4ea3bca49_0_149"/>
          <p:cNvSpPr/>
          <p:nvPr/>
        </p:nvSpPr>
        <p:spPr>
          <a:xfrm>
            <a:off x="4005075" y="3719475"/>
            <a:ext cx="4100100" cy="291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e4ea3bca49_0_149"/>
          <p:cNvSpPr/>
          <p:nvPr/>
        </p:nvSpPr>
        <p:spPr>
          <a:xfrm>
            <a:off x="8124450" y="3719475"/>
            <a:ext cx="3985800" cy="291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ge4ea3bca49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237" y="3819488"/>
            <a:ext cx="3704226" cy="27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e4ea3bca49_0_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25" y="3854400"/>
            <a:ext cx="3760201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e4ea3bca49_0_149"/>
          <p:cNvSpPr/>
          <p:nvPr/>
        </p:nvSpPr>
        <p:spPr>
          <a:xfrm>
            <a:off x="1862825" y="4055350"/>
            <a:ext cx="1338600" cy="2168400"/>
          </a:xfrm>
          <a:prstGeom prst="rect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ge4ea3bca49_0_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763" y="3854400"/>
            <a:ext cx="3856713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e4ea3bca49_0_149"/>
          <p:cNvSpPr/>
          <p:nvPr/>
        </p:nvSpPr>
        <p:spPr>
          <a:xfrm>
            <a:off x="5315450" y="4055275"/>
            <a:ext cx="1664100" cy="2168400"/>
          </a:xfrm>
          <a:prstGeom prst="rect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e4ea3bca49_0_149"/>
          <p:cNvSpPr/>
          <p:nvPr/>
        </p:nvSpPr>
        <p:spPr>
          <a:xfrm>
            <a:off x="9372903" y="3988475"/>
            <a:ext cx="1664100" cy="2235300"/>
          </a:xfrm>
          <a:prstGeom prst="rect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4ea3bca49_0_228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No. of Fireplaces increases Sale Price</a:t>
            </a:r>
            <a:endParaRPr/>
          </a:p>
        </p:txBody>
      </p:sp>
      <p:sp>
        <p:nvSpPr>
          <p:cNvPr id="207" name="Google Shape;207;ge4ea3bca49_0_228"/>
          <p:cNvSpPr/>
          <p:nvPr/>
        </p:nvSpPr>
        <p:spPr>
          <a:xfrm>
            <a:off x="1743075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e4ea3bca49_0_228"/>
          <p:cNvSpPr/>
          <p:nvPr/>
        </p:nvSpPr>
        <p:spPr>
          <a:xfrm>
            <a:off x="3152775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e4ea3bca49_0_228"/>
          <p:cNvSpPr/>
          <p:nvPr/>
        </p:nvSpPr>
        <p:spPr>
          <a:xfrm>
            <a:off x="5887288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e4ea3bca49_0_228"/>
          <p:cNvSpPr/>
          <p:nvPr/>
        </p:nvSpPr>
        <p:spPr>
          <a:xfrm>
            <a:off x="6811213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e4ea3bca49_0_228"/>
          <p:cNvSpPr/>
          <p:nvPr/>
        </p:nvSpPr>
        <p:spPr>
          <a:xfrm>
            <a:off x="10031513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ge4ea3bca49_0_228"/>
          <p:cNvGrpSpPr/>
          <p:nvPr/>
        </p:nvGrpSpPr>
        <p:grpSpPr>
          <a:xfrm>
            <a:off x="960138" y="1386100"/>
            <a:ext cx="9815713" cy="4810850"/>
            <a:chOff x="1071563" y="2042200"/>
            <a:chExt cx="9815713" cy="4810850"/>
          </a:xfrm>
        </p:grpSpPr>
        <p:sp>
          <p:nvSpPr>
            <p:cNvPr id="213" name="Google Shape;213;ge4ea3bca49_0_228"/>
            <p:cNvSpPr/>
            <p:nvPr/>
          </p:nvSpPr>
          <p:spPr>
            <a:xfrm>
              <a:off x="1071575" y="2042225"/>
              <a:ext cx="9815700" cy="481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4" name="Google Shape;214;ge4ea3bca49_0_2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71563" y="2042200"/>
              <a:ext cx="9550376" cy="481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ge4ea3bca49_0_228"/>
            <p:cNvSpPr/>
            <p:nvPr/>
          </p:nvSpPr>
          <p:spPr>
            <a:xfrm>
              <a:off x="5610950" y="2300200"/>
              <a:ext cx="471600" cy="3514800"/>
            </a:xfrm>
            <a:prstGeom prst="rect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4ea3bca49_0_245"/>
          <p:cNvSpPr txBox="1">
            <a:spLocks noGrp="1"/>
          </p:cNvSpPr>
          <p:nvPr>
            <p:ph type="body" idx="1"/>
          </p:nvPr>
        </p:nvSpPr>
        <p:spPr>
          <a:xfrm>
            <a:off x="2617713" y="1421850"/>
            <a:ext cx="69534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Largest jump in sale price from 0 to 1 fireplace</a:t>
            </a:r>
            <a:endParaRPr sz="2800"/>
          </a:p>
        </p:txBody>
      </p:sp>
      <p:grpSp>
        <p:nvGrpSpPr>
          <p:cNvPr id="221" name="Google Shape;221;ge4ea3bca49_0_245"/>
          <p:cNvGrpSpPr/>
          <p:nvPr/>
        </p:nvGrpSpPr>
        <p:grpSpPr>
          <a:xfrm>
            <a:off x="6459853" y="2372450"/>
            <a:ext cx="5039967" cy="3483864"/>
            <a:chOff x="6521753" y="2759863"/>
            <a:chExt cx="5039967" cy="3483864"/>
          </a:xfrm>
        </p:grpSpPr>
        <p:pic>
          <p:nvPicPr>
            <p:cNvPr id="222" name="Google Shape;222;ge4ea3bca49_0_2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21753" y="2759863"/>
              <a:ext cx="5039967" cy="34838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ge4ea3bca49_0_245"/>
            <p:cNvSpPr/>
            <p:nvPr/>
          </p:nvSpPr>
          <p:spPr>
            <a:xfrm>
              <a:off x="6713881" y="3759746"/>
              <a:ext cx="3592800" cy="4395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ge4ea3bca49_0_245"/>
            <p:cNvSpPr/>
            <p:nvPr/>
          </p:nvSpPr>
          <p:spPr>
            <a:xfrm>
              <a:off x="6713881" y="5384152"/>
              <a:ext cx="3592800" cy="4395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ge4ea3bca49_0_245"/>
          <p:cNvSpPr txBox="1">
            <a:spLocks noGrp="1"/>
          </p:cNvSpPr>
          <p:nvPr>
            <p:ph type="body" idx="1"/>
          </p:nvPr>
        </p:nvSpPr>
        <p:spPr>
          <a:xfrm>
            <a:off x="7241525" y="5856325"/>
            <a:ext cx="37509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Source: </a:t>
            </a:r>
            <a:r>
              <a:rPr lang="en-US" sz="1200" u="sng">
                <a:solidFill>
                  <a:schemeClr val="hlink"/>
                </a:solidFill>
                <a:hlinkClick r:id="rId4"/>
              </a:rPr>
              <a:t>Ames, Iowa Weather against US average</a:t>
            </a:r>
            <a:r>
              <a:rPr lang="en-US" sz="1200"/>
              <a:t> </a:t>
            </a:r>
            <a:endParaRPr sz="1200"/>
          </a:p>
        </p:txBody>
      </p:sp>
      <p:grpSp>
        <p:nvGrpSpPr>
          <p:cNvPr id="226" name="Google Shape;226;ge4ea3bca49_0_245"/>
          <p:cNvGrpSpPr/>
          <p:nvPr/>
        </p:nvGrpSpPr>
        <p:grpSpPr>
          <a:xfrm>
            <a:off x="472222" y="2184854"/>
            <a:ext cx="5622210" cy="3859066"/>
            <a:chOff x="410272" y="2487256"/>
            <a:chExt cx="5234345" cy="3533944"/>
          </a:xfrm>
        </p:grpSpPr>
        <p:grpSp>
          <p:nvGrpSpPr>
            <p:cNvPr id="227" name="Google Shape;227;ge4ea3bca49_0_245"/>
            <p:cNvGrpSpPr/>
            <p:nvPr/>
          </p:nvGrpSpPr>
          <p:grpSpPr>
            <a:xfrm>
              <a:off x="410272" y="2487256"/>
              <a:ext cx="5234345" cy="3533944"/>
              <a:chOff x="2795200" y="3233975"/>
              <a:chExt cx="4485300" cy="3250500"/>
            </a:xfrm>
          </p:grpSpPr>
          <p:sp>
            <p:nvSpPr>
              <p:cNvPr id="228" name="Google Shape;228;ge4ea3bca49_0_245"/>
              <p:cNvSpPr/>
              <p:nvPr/>
            </p:nvSpPr>
            <p:spPr>
              <a:xfrm>
                <a:off x="2795200" y="3233975"/>
                <a:ext cx="4485300" cy="3250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9" name="Google Shape;229;ge4ea3bca49_0_24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95201" y="3429000"/>
                <a:ext cx="4339367" cy="29567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30" name="Google Shape;230;ge4ea3bca49_0_245"/>
            <p:cNvCxnSpPr/>
            <p:nvPr/>
          </p:nvCxnSpPr>
          <p:spPr>
            <a:xfrm rot="10800000">
              <a:off x="2364475" y="3899400"/>
              <a:ext cx="12300" cy="1596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ge4ea3bca49_0_245"/>
            <p:cNvCxnSpPr/>
            <p:nvPr/>
          </p:nvCxnSpPr>
          <p:spPr>
            <a:xfrm>
              <a:off x="1423600" y="5360100"/>
              <a:ext cx="0" cy="1362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ge4ea3bca49_0_245"/>
            <p:cNvCxnSpPr/>
            <p:nvPr/>
          </p:nvCxnSpPr>
          <p:spPr>
            <a:xfrm rot="10800000">
              <a:off x="1250200" y="5360125"/>
              <a:ext cx="1734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ge4ea3bca49_0_245"/>
            <p:cNvCxnSpPr/>
            <p:nvPr/>
          </p:nvCxnSpPr>
          <p:spPr>
            <a:xfrm flipH="1">
              <a:off x="1225375" y="3924150"/>
              <a:ext cx="1151400" cy="12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4" name="Google Shape;234;ge4ea3bca49_0_245"/>
            <p:cNvSpPr/>
            <p:nvPr/>
          </p:nvSpPr>
          <p:spPr>
            <a:xfrm>
              <a:off x="1225600" y="5471550"/>
              <a:ext cx="396000" cy="3096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ge4ea3bca49_0_245"/>
            <p:cNvSpPr/>
            <p:nvPr/>
          </p:nvSpPr>
          <p:spPr>
            <a:xfrm>
              <a:off x="2172625" y="5471550"/>
              <a:ext cx="396000" cy="3096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ge4ea3bca49_0_245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6273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Fireplaces are important in Ames, Iowa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4ea3bca49_0_261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Features to Avoid</a:t>
            </a:r>
            <a:endParaRPr/>
          </a:p>
        </p:txBody>
      </p:sp>
      <p:sp>
        <p:nvSpPr>
          <p:cNvPr id="242" name="Google Shape;242;ge4ea3bca49_0_261"/>
          <p:cNvSpPr txBox="1">
            <a:spLocks noGrp="1"/>
          </p:cNvSpPr>
          <p:nvPr>
            <p:ph type="body" idx="1"/>
          </p:nvPr>
        </p:nvSpPr>
        <p:spPr>
          <a:xfrm>
            <a:off x="7348750" y="1495063"/>
            <a:ext cx="4779300" cy="38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Exterior 2nd HdBoard:</a:t>
            </a:r>
            <a:endParaRPr sz="25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Poor moisture resisting  properties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Requires periodic inspection and maintenance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Exterior 1st Stucco: </a:t>
            </a:r>
            <a:endParaRPr sz="25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Wooden frame underneath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Does not do well in wet climates (eg. high snowfall)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ge4ea3bca49_0_261"/>
          <p:cNvGrpSpPr/>
          <p:nvPr/>
        </p:nvGrpSpPr>
        <p:grpSpPr>
          <a:xfrm>
            <a:off x="123820" y="1329592"/>
            <a:ext cx="7031387" cy="4117107"/>
            <a:chOff x="5123600" y="2990100"/>
            <a:chExt cx="7065300" cy="3889200"/>
          </a:xfrm>
        </p:grpSpPr>
        <p:sp>
          <p:nvSpPr>
            <p:cNvPr id="244" name="Google Shape;244;ge4ea3bca49_0_261"/>
            <p:cNvSpPr/>
            <p:nvPr/>
          </p:nvSpPr>
          <p:spPr>
            <a:xfrm>
              <a:off x="5123600" y="2990100"/>
              <a:ext cx="7065300" cy="3889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5" name="Google Shape;245;ge4ea3bca49_0_2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85600" y="3029375"/>
              <a:ext cx="6908248" cy="3810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ge4ea3bca49_0_261"/>
            <p:cNvSpPr/>
            <p:nvPr/>
          </p:nvSpPr>
          <p:spPr>
            <a:xfrm>
              <a:off x="10084296" y="3242150"/>
              <a:ext cx="314100" cy="2765400"/>
            </a:xfrm>
            <a:prstGeom prst="rect">
              <a:avLst/>
            </a:prstGeom>
            <a:noFill/>
            <a:ln w="28575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ge4ea3bca49_0_261"/>
            <p:cNvSpPr/>
            <p:nvPr/>
          </p:nvSpPr>
          <p:spPr>
            <a:xfrm>
              <a:off x="11394100" y="3242150"/>
              <a:ext cx="314100" cy="2765400"/>
            </a:xfrm>
            <a:prstGeom prst="rect">
              <a:avLst/>
            </a:prstGeom>
            <a:noFill/>
            <a:ln w="28575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ge4ea3bca49_0_261"/>
          <p:cNvSpPr txBox="1"/>
          <p:nvPr/>
        </p:nvSpPr>
        <p:spPr>
          <a:xfrm>
            <a:off x="123825" y="6420350"/>
            <a:ext cx="2562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sources: </a:t>
            </a:r>
            <a:r>
              <a:rPr lang="en-US" sz="1200" u="sng">
                <a:solidFill>
                  <a:schemeClr val="accent3"/>
                </a:solidFill>
                <a:latin typeface="Corbel"/>
                <a:ea typeface="Corbel"/>
                <a:cs typeface="Corbel"/>
                <a:sym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Stucco</a:t>
            </a:r>
            <a:r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US" sz="12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5"/>
              </a:rPr>
              <a:t>Hardboard</a:t>
            </a:r>
            <a:r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ebe914e4_0_33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Lot Shape and Fence do not affect Sale Price</a:t>
            </a:r>
            <a:endParaRPr/>
          </a:p>
        </p:txBody>
      </p:sp>
      <p:grpSp>
        <p:nvGrpSpPr>
          <p:cNvPr id="254" name="Google Shape;254;ge4ebe914e4_0_33"/>
          <p:cNvGrpSpPr/>
          <p:nvPr/>
        </p:nvGrpSpPr>
        <p:grpSpPr>
          <a:xfrm>
            <a:off x="1522600" y="1517555"/>
            <a:ext cx="9143612" cy="4721226"/>
            <a:chOff x="1400325" y="2290050"/>
            <a:chExt cx="8702400" cy="4171800"/>
          </a:xfrm>
        </p:grpSpPr>
        <p:grpSp>
          <p:nvGrpSpPr>
            <p:cNvPr id="255" name="Google Shape;255;ge4ebe914e4_0_33"/>
            <p:cNvGrpSpPr/>
            <p:nvPr/>
          </p:nvGrpSpPr>
          <p:grpSpPr>
            <a:xfrm>
              <a:off x="1400325" y="2290050"/>
              <a:ext cx="8702400" cy="4171800"/>
              <a:chOff x="1400325" y="2371800"/>
              <a:chExt cx="8702400" cy="4171800"/>
            </a:xfrm>
          </p:grpSpPr>
          <p:grpSp>
            <p:nvGrpSpPr>
              <p:cNvPr id="256" name="Google Shape;256;ge4ebe914e4_0_33"/>
              <p:cNvGrpSpPr/>
              <p:nvPr/>
            </p:nvGrpSpPr>
            <p:grpSpPr>
              <a:xfrm>
                <a:off x="1400325" y="2371800"/>
                <a:ext cx="8702400" cy="4171800"/>
                <a:chOff x="1176000" y="1250275"/>
                <a:chExt cx="8702400" cy="4171800"/>
              </a:xfrm>
            </p:grpSpPr>
            <p:sp>
              <p:nvSpPr>
                <p:cNvPr id="257" name="Google Shape;257;ge4ebe914e4_0_33"/>
                <p:cNvSpPr/>
                <p:nvPr/>
              </p:nvSpPr>
              <p:spPr>
                <a:xfrm>
                  <a:off x="1176000" y="1250275"/>
                  <a:ext cx="8702400" cy="41718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258" name="Google Shape;258;ge4ebe914e4_0_33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284350" y="1362050"/>
                  <a:ext cx="8543925" cy="40100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59" name="Google Shape;259;ge4ebe914e4_0_33"/>
              <p:cNvSpPr/>
              <p:nvPr/>
            </p:nvSpPr>
            <p:spPr>
              <a:xfrm>
                <a:off x="6449500" y="2858400"/>
                <a:ext cx="705600" cy="3198600"/>
              </a:xfrm>
              <a:prstGeom prst="rect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" name="Google Shape;260;ge4ebe914e4_0_33"/>
            <p:cNvSpPr/>
            <p:nvPr/>
          </p:nvSpPr>
          <p:spPr>
            <a:xfrm>
              <a:off x="9102475" y="2776650"/>
              <a:ext cx="705600" cy="31986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4ebe914e4_3_14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Revenue Generation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e4ebe914e4_3_14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There are </a:t>
            </a:r>
            <a:r>
              <a:rPr lang="en-US" b="1" u="sng">
                <a:solidFill>
                  <a:schemeClr val="accent3"/>
                </a:solidFill>
              </a:rPr>
              <a:t>TWO WAYS</a:t>
            </a:r>
            <a:r>
              <a:rPr lang="en-US"/>
              <a:t> realtors can increase their earnings: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800"/>
              </a:spcBef>
              <a:spcAft>
                <a:spcPts val="0"/>
              </a:spcAft>
              <a:buSzPct val="75000"/>
              <a:buAutoNum type="arabicPeriod"/>
            </a:pPr>
            <a:r>
              <a:rPr lang="en-US"/>
              <a:t>Sell houses that have a higher sale price evaluation</a:t>
            </a:r>
            <a:endParaRPr/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800"/>
              </a:spcBef>
              <a:spcAft>
                <a:spcPts val="0"/>
              </a:spcAft>
              <a:buSzPct val="75000"/>
              <a:buAutoNum type="arabicPeriod"/>
            </a:pPr>
            <a:r>
              <a:rPr lang="en-US"/>
              <a:t>Sell MORE houses</a:t>
            </a:r>
            <a:endParaRPr/>
          </a:p>
          <a:p>
            <a:pPr marL="18288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914400" lvl="0" indent="-325755" algn="l" rtl="0">
              <a:spcBef>
                <a:spcPts val="180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What are the features in a house that have led to higher number of houses being sold over the past 4 years?</a:t>
            </a:r>
            <a:endParaRPr/>
          </a:p>
          <a:p>
            <a:pPr marL="18288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914400" lvl="0" indent="-325755" algn="l" rtl="0">
              <a:spcBef>
                <a:spcPts val="180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Is BIGGER always BETTER?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4ea3bca49_0_193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Square Footage affects Sale of House</a:t>
            </a:r>
            <a:endParaRPr/>
          </a:p>
        </p:txBody>
      </p:sp>
      <p:sp>
        <p:nvSpPr>
          <p:cNvPr id="273" name="Google Shape;273;ge4ea3bca49_0_193"/>
          <p:cNvSpPr txBox="1">
            <a:spLocks noGrp="1"/>
          </p:cNvSpPr>
          <p:nvPr>
            <p:ph type="body" idx="1"/>
          </p:nvPr>
        </p:nvSpPr>
        <p:spPr>
          <a:xfrm>
            <a:off x="1179525" y="1247775"/>
            <a:ext cx="10245600" cy="5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	1st floor	|	2nd floor	|	Garage	|</a:t>
            </a:r>
            <a:endParaRPr/>
          </a:p>
        </p:txBody>
      </p:sp>
      <p:sp>
        <p:nvSpPr>
          <p:cNvPr id="274" name="Google Shape;274;ge4ea3bca49_0_193"/>
          <p:cNvSpPr/>
          <p:nvPr/>
        </p:nvSpPr>
        <p:spPr>
          <a:xfrm>
            <a:off x="1743075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e4ea3bca49_0_193"/>
          <p:cNvSpPr/>
          <p:nvPr/>
        </p:nvSpPr>
        <p:spPr>
          <a:xfrm>
            <a:off x="3152775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e4ea3bca49_0_193"/>
          <p:cNvSpPr/>
          <p:nvPr/>
        </p:nvSpPr>
        <p:spPr>
          <a:xfrm>
            <a:off x="5887288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e4ea3bca49_0_193"/>
          <p:cNvSpPr/>
          <p:nvPr/>
        </p:nvSpPr>
        <p:spPr>
          <a:xfrm>
            <a:off x="6811213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e4ea3bca49_0_193"/>
          <p:cNvSpPr/>
          <p:nvPr/>
        </p:nvSpPr>
        <p:spPr>
          <a:xfrm>
            <a:off x="10031513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e4ea3bca49_0_193"/>
          <p:cNvSpPr/>
          <p:nvPr/>
        </p:nvSpPr>
        <p:spPr>
          <a:xfrm>
            <a:off x="1071575" y="2042225"/>
            <a:ext cx="9815700" cy="48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0" name="Google Shape;280;ge4ea3bca49_0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2042200"/>
            <a:ext cx="9550376" cy="48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e4ea3bca49_0_193"/>
          <p:cNvSpPr/>
          <p:nvPr/>
        </p:nvSpPr>
        <p:spPr>
          <a:xfrm>
            <a:off x="2369300" y="2443300"/>
            <a:ext cx="471600" cy="3351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e4ea3bca49_0_193"/>
          <p:cNvSpPr/>
          <p:nvPr/>
        </p:nvSpPr>
        <p:spPr>
          <a:xfrm>
            <a:off x="2840900" y="2443300"/>
            <a:ext cx="471600" cy="3351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e4ea3bca49_0_193"/>
          <p:cNvSpPr/>
          <p:nvPr/>
        </p:nvSpPr>
        <p:spPr>
          <a:xfrm>
            <a:off x="3306850" y="2443300"/>
            <a:ext cx="471600" cy="3351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e4ea3bca49_0_193"/>
          <p:cNvSpPr/>
          <p:nvPr/>
        </p:nvSpPr>
        <p:spPr>
          <a:xfrm rot="10800000" flipH="1">
            <a:off x="2290075" y="5794800"/>
            <a:ext cx="1261500" cy="6762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ea3bca49_0_51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2" name="Google Shape;92;ge4ea3bca49_0_51"/>
          <p:cNvSpPr txBox="1">
            <a:spLocks noGrp="1"/>
          </p:cNvSpPr>
          <p:nvPr>
            <p:ph type="body" idx="1"/>
          </p:nvPr>
        </p:nvSpPr>
        <p:spPr>
          <a:xfrm>
            <a:off x="1284338" y="1219200"/>
            <a:ext cx="9134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3837" lvl="0" indent="-185737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5AM Club is a Data Science Agency that specialises in creating customised business solutions for its clients.</a:t>
            </a:r>
            <a:endParaRPr/>
          </a:p>
          <a:p>
            <a:pPr marL="223837" lvl="0" indent="-185737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of our clients include the United States Federal Government, the United States Men’s National Soccer Team and even real estate tycoon Donald Trump (we were not fired!)</a:t>
            </a:r>
            <a:endParaRPr/>
          </a:p>
          <a:p>
            <a:pPr marL="223837" lvl="0" indent="-185737" algn="l" rtl="0">
              <a:lnSpc>
                <a:spcPct val="120000"/>
              </a:lnSpc>
              <a:spcBef>
                <a:spcPts val="1800"/>
              </a:spcBef>
              <a:spcAft>
                <a:spcPts val="1000"/>
              </a:spcAft>
              <a:buSzPts val="1800"/>
              <a:buChar char="•"/>
            </a:pPr>
            <a:r>
              <a:rPr lang="en-US"/>
              <a:t>Today, based on data from houses sold in Ames in 2006-2010, we are going to share some important insights from our study to help you, the realtors of Skywalker Property Advisors, reach greater heights!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4ea3bca49_0_212"/>
          <p:cNvSpPr txBox="1">
            <a:spLocks noGrp="1"/>
          </p:cNvSpPr>
          <p:nvPr>
            <p:ph type="body" idx="1"/>
          </p:nvPr>
        </p:nvSpPr>
        <p:spPr>
          <a:xfrm>
            <a:off x="1179525" y="1247775"/>
            <a:ext cx="10245600" cy="5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 larger 1st Floor Square Footage generally fetches a higher sale price.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Houses with a 1st Floor approx </a:t>
            </a:r>
            <a:r>
              <a:rPr lang="en-US" u="sng"/>
              <a:t>800 - 1200 sqft</a:t>
            </a:r>
            <a:r>
              <a:rPr lang="en-US"/>
              <a:t> have been the most commonly sold, with houses </a:t>
            </a:r>
            <a:r>
              <a:rPr lang="en-US" b="1">
                <a:solidFill>
                  <a:schemeClr val="accent2"/>
                </a:solidFill>
              </a:rPr>
              <a:t>800 - 900 sqft</a:t>
            </a:r>
            <a:r>
              <a:rPr lang="en-US"/>
              <a:t> being the standout performer.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ge4ea3bca49_0_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272" y="3683650"/>
            <a:ext cx="7323554" cy="31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e4ea3bca49_0_212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1st Floor Square Footage</a:t>
            </a:r>
            <a:endParaRPr/>
          </a:p>
        </p:txBody>
      </p:sp>
      <p:sp>
        <p:nvSpPr>
          <p:cNvPr id="292" name="Google Shape;292;ge4ea3bca49_0_212"/>
          <p:cNvSpPr/>
          <p:nvPr/>
        </p:nvSpPr>
        <p:spPr>
          <a:xfrm>
            <a:off x="6094425" y="3738025"/>
            <a:ext cx="1050000" cy="3006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3" name="Google Shape;293;ge4ea3bca49_0_212"/>
          <p:cNvCxnSpPr/>
          <p:nvPr/>
        </p:nvCxnSpPr>
        <p:spPr>
          <a:xfrm flipH="1">
            <a:off x="6272325" y="3006075"/>
            <a:ext cx="130200" cy="12495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4" name="Google Shape;294;ge4ea3bca49_0_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83650"/>
            <a:ext cx="4658750" cy="31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4ebe914e4_3_1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2nd Floor Square Footage</a:t>
            </a:r>
            <a:endParaRPr/>
          </a:p>
        </p:txBody>
      </p:sp>
      <p:sp>
        <p:nvSpPr>
          <p:cNvPr id="300" name="Google Shape;300;ge4ebe914e4_3_1"/>
          <p:cNvSpPr txBox="1">
            <a:spLocks noGrp="1"/>
          </p:cNvSpPr>
          <p:nvPr>
            <p:ph type="body" idx="1"/>
          </p:nvPr>
        </p:nvSpPr>
        <p:spPr>
          <a:xfrm>
            <a:off x="1179525" y="1247775"/>
            <a:ext cx="10245600" cy="5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 larger 2nd Floor Square Footage generally fetches a higher sale price.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Imagine having a 1st Floor that’s 800 - 900 sqft and...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On top of that (literally), a 2nd Floor that measures </a:t>
            </a:r>
            <a:r>
              <a:rPr lang="en-US" b="1">
                <a:solidFill>
                  <a:schemeClr val="accent2"/>
                </a:solidFill>
              </a:rPr>
              <a:t>500 - 900 sqft</a:t>
            </a:r>
            <a:r>
              <a:rPr lang="en-US"/>
              <a:t>!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1" name="Google Shape;301;ge4ebe914e4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46" y="3692525"/>
            <a:ext cx="7303079" cy="31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e4ebe914e4_3_1"/>
          <p:cNvSpPr/>
          <p:nvPr/>
        </p:nvSpPr>
        <p:spPr>
          <a:xfrm>
            <a:off x="6740875" y="4195451"/>
            <a:ext cx="2212200" cy="2457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" name="Google Shape;303;ge4ebe914e4_3_1"/>
          <p:cNvCxnSpPr>
            <a:endCxn id="302" idx="0"/>
          </p:cNvCxnSpPr>
          <p:nvPr/>
        </p:nvCxnSpPr>
        <p:spPr>
          <a:xfrm flipH="1">
            <a:off x="7846975" y="3032051"/>
            <a:ext cx="754800" cy="11634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4" name="Google Shape;304;ge4ebe914e4_3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02050"/>
            <a:ext cx="4645750" cy="31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ge4ebe914e4_3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500" y="3692425"/>
            <a:ext cx="7303324" cy="31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e4ebe914e4_3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3692425"/>
            <a:ext cx="4645875" cy="31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e4ebe914e4_3_6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How big a Garage do you REALLY need?</a:t>
            </a:r>
            <a:endParaRPr/>
          </a:p>
        </p:txBody>
      </p:sp>
      <p:sp>
        <p:nvSpPr>
          <p:cNvPr id="312" name="Google Shape;312;ge4ebe914e4_3_6"/>
          <p:cNvSpPr txBox="1">
            <a:spLocks noGrp="1"/>
          </p:cNvSpPr>
          <p:nvPr>
            <p:ph type="body" idx="1"/>
          </p:nvPr>
        </p:nvSpPr>
        <p:spPr>
          <a:xfrm>
            <a:off x="1179525" y="1299825"/>
            <a:ext cx="10245600" cy="5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 larger Garage Area generally fetches a higher sale price.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300 sqft, and a range of 450 - 600 sqft seems to be the ideal garage size for most people. But why?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The magic number is </a:t>
            </a:r>
            <a:r>
              <a:rPr lang="en-US" b="1">
                <a:solidFill>
                  <a:schemeClr val="accent2"/>
                </a:solidFill>
              </a:rPr>
              <a:t>500 sqft</a:t>
            </a:r>
            <a:r>
              <a:rPr lang="en-US"/>
              <a:t>.</a:t>
            </a:r>
            <a:endParaRPr/>
          </a:p>
        </p:txBody>
      </p:sp>
      <p:sp>
        <p:nvSpPr>
          <p:cNvPr id="313" name="Google Shape;313;ge4ebe914e4_3_6"/>
          <p:cNvSpPr/>
          <p:nvPr/>
        </p:nvSpPr>
        <p:spPr>
          <a:xfrm>
            <a:off x="6792800" y="3889375"/>
            <a:ext cx="1210200" cy="2734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4" name="Google Shape;314;ge4ebe914e4_3_6"/>
          <p:cNvCxnSpPr/>
          <p:nvPr/>
        </p:nvCxnSpPr>
        <p:spPr>
          <a:xfrm>
            <a:off x="5192300" y="3396475"/>
            <a:ext cx="2173200" cy="871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5" name="Google Shape;315;ge4ebe914e4_3_6"/>
          <p:cNvSpPr/>
          <p:nvPr/>
        </p:nvSpPr>
        <p:spPr>
          <a:xfrm>
            <a:off x="5721625" y="4425175"/>
            <a:ext cx="472800" cy="219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ge4ebe914e4_3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4275" y="-7550"/>
            <a:ext cx="2968700" cy="19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e4ebe914e4_3_6"/>
          <p:cNvSpPr txBox="1"/>
          <p:nvPr/>
        </p:nvSpPr>
        <p:spPr>
          <a:xfrm>
            <a:off x="9343525" y="942300"/>
            <a:ext cx="283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highlight>
                  <a:schemeClr val="dk1"/>
                </a:highlight>
                <a:latin typeface="Corbel"/>
                <a:ea typeface="Corbel"/>
                <a:cs typeface="Corbel"/>
                <a:sym typeface="Corbel"/>
              </a:rPr>
              <a:t>       240                 440           620   </a:t>
            </a:r>
            <a:r>
              <a:rPr lang="en-US" sz="1600" b="1">
                <a:solidFill>
                  <a:schemeClr val="lt1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0</a:t>
            </a:r>
            <a:endParaRPr sz="1600" b="1">
              <a:solidFill>
                <a:schemeClr val="lt1"/>
              </a:solidFill>
              <a:highlight>
                <a:schemeClr val="lt1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4f033dae7_2_0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BIGGER is </a:t>
            </a:r>
            <a:r>
              <a:rPr lang="en-US">
                <a:highlight>
                  <a:srgbClr val="FF0000"/>
                </a:highlight>
              </a:rPr>
              <a:t>NOT</a:t>
            </a:r>
            <a:r>
              <a:rPr lang="en-US"/>
              <a:t> always BETTER!</a:t>
            </a:r>
            <a:endParaRPr/>
          </a:p>
        </p:txBody>
      </p:sp>
      <p:sp>
        <p:nvSpPr>
          <p:cNvPr id="324" name="Google Shape;324;ge4f033dae7_2_0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 higher square footage generally results in a higher sale price.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Higher Sale Price			=&gt;		Lower Affordability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Lower Affordability		=&gt;		Fewer Potential Buyers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Fewer Potential Buyers	=&gt;		Lesser No. of Houses Sold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This is in line with our earlier data where the highest sale volume did not go to houses with the highest square footages.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4ebe914e4_1_7"/>
          <p:cNvSpPr txBox="1">
            <a:spLocks noGrp="1"/>
          </p:cNvSpPr>
          <p:nvPr>
            <p:ph type="title"/>
          </p:nvPr>
        </p:nvSpPr>
        <p:spPr>
          <a:xfrm>
            <a:off x="1522425" y="381000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Gaps that need to be filled:</a:t>
            </a:r>
            <a:endParaRPr/>
          </a:p>
        </p:txBody>
      </p:sp>
      <p:sp>
        <p:nvSpPr>
          <p:cNvPr id="330" name="Google Shape;330;ge4ebe914e4_1_7"/>
          <p:cNvSpPr txBox="1">
            <a:spLocks noGrp="1"/>
          </p:cNvSpPr>
          <p:nvPr>
            <p:ph type="body" idx="2"/>
          </p:nvPr>
        </p:nvSpPr>
        <p:spPr>
          <a:xfrm>
            <a:off x="1522425" y="1528075"/>
            <a:ext cx="9550500" cy="44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3837" lvl="0" indent="-714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b="1"/>
              <a:t>Total No. of Houses in Neighborhoods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This would allow us to evaluate the percentage % of houses that are sold across all neighborhoods.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3837" lvl="0" indent="-714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23837" lvl="0" indent="-714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b="1"/>
              <a:t>Demographic of Neighborhood and Buyers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Age range, Marital Status, Family size, No. of kids could play a part in helping realtors recommend the right houses to the right buyers.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3837" lvl="0" indent="-714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b="1"/>
              <a:t>Sale price in real value to take into account of inflation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Rate of inflation would allow us to “reflect” the past sale prices based on today’s economy.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4f033dae7_2_22"/>
          <p:cNvSpPr txBox="1">
            <a:spLocks noGrp="1"/>
          </p:cNvSpPr>
          <p:nvPr>
            <p:ph type="title"/>
          </p:nvPr>
        </p:nvSpPr>
        <p:spPr>
          <a:xfrm>
            <a:off x="1522425" y="381000"/>
            <a:ext cx="91440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Conclusion:</a:t>
            </a:r>
            <a:endParaRPr/>
          </a:p>
        </p:txBody>
      </p:sp>
      <p:sp>
        <p:nvSpPr>
          <p:cNvPr id="336" name="Google Shape;336;ge4f033dae7_2_22"/>
          <p:cNvSpPr txBox="1">
            <a:spLocks noGrp="1"/>
          </p:cNvSpPr>
          <p:nvPr>
            <p:ph type="body" idx="2"/>
          </p:nvPr>
        </p:nvSpPr>
        <p:spPr>
          <a:xfrm>
            <a:off x="1522425" y="1528075"/>
            <a:ext cx="10072800" cy="49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Neighborhood</a:t>
            </a:r>
            <a:endParaRPr b="1"/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Focus on marketing the houses in Northridge Heights and Northridge.</a:t>
            </a:r>
            <a:endParaRPr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Quality of House</a:t>
            </a:r>
            <a:endParaRPr b="1"/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Advice clients with below average housing quality to refurbish their home.</a:t>
            </a:r>
            <a:endParaRPr/>
          </a:p>
          <a:p>
            <a:pPr marL="223837" lvl="0" indent="-714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marL="223837" lvl="0" indent="-714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marL="223837" lvl="0" indent="-714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Fireplaces</a:t>
            </a:r>
            <a:endParaRPr b="1"/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Focus on marketing houses with at least 1 fireplace and encourage clients to build a fireplace if they do not have one.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3837" lvl="0" indent="-71437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Housing Exteriors</a:t>
            </a:r>
            <a:endParaRPr b="1"/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 Avoid houses with hardboard or stucco exteriors as they are prone to rot and mold especially with the above average snowfall in Ames.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3837" lvl="0" indent="-714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BIGGER is </a:t>
            </a:r>
            <a:r>
              <a:rPr lang="en-US" b="1">
                <a:highlight>
                  <a:srgbClr val="FF0000"/>
                </a:highlight>
              </a:rPr>
              <a:t>NOT</a:t>
            </a:r>
            <a:r>
              <a:rPr lang="en-US" b="1"/>
              <a:t> always BETTER</a:t>
            </a:r>
            <a:endParaRPr b="1"/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A bigger house may have a higher potential sale price, but that also means that it could have a lower chance of being sold due to a lower number of potential buyers who can afford 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ea3bca49_0_24"/>
          <p:cNvSpPr txBox="1">
            <a:spLocks noGrp="1"/>
          </p:cNvSpPr>
          <p:nvPr>
            <p:ph type="title"/>
          </p:nvPr>
        </p:nvSpPr>
        <p:spPr>
          <a:xfrm>
            <a:off x="1136650" y="381000"/>
            <a:ext cx="91440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8" name="Google Shape;98;ge4ea3bca49_0_24"/>
          <p:cNvSpPr txBox="1">
            <a:spLocks noGrp="1"/>
          </p:cNvSpPr>
          <p:nvPr>
            <p:ph type="body" idx="1"/>
          </p:nvPr>
        </p:nvSpPr>
        <p:spPr>
          <a:xfrm>
            <a:off x="1284338" y="1219200"/>
            <a:ext cx="9134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3837" lvl="0" indent="-1857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Situation of the property market in Ames:</a:t>
            </a:r>
            <a:endParaRPr/>
          </a:p>
          <a:p>
            <a:pPr marL="463550" lvl="1" indent="-23177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Sales have been relatively stable across the last 4 years, despite experiencing a subprime Financial Crisis since 2008.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ge4ea3bca4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200" y="2725050"/>
            <a:ext cx="6878700" cy="39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4ea3bca49_0_11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05" name="Google Shape;105;ge4ea3bca49_0_11"/>
          <p:cNvSpPr txBox="1">
            <a:spLocks noGrp="1"/>
          </p:cNvSpPr>
          <p:nvPr>
            <p:ph type="body" idx="1"/>
          </p:nvPr>
        </p:nvSpPr>
        <p:spPr>
          <a:xfrm>
            <a:off x="1284338" y="1219200"/>
            <a:ext cx="9134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3837" lvl="0" indent="-185737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Problem Statement</a:t>
            </a:r>
            <a:endParaRPr/>
          </a:p>
          <a:p>
            <a:pPr marL="223837" lvl="0" indent="-185737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Methodology</a:t>
            </a:r>
            <a:endParaRPr/>
          </a:p>
          <a:p>
            <a:pPr marL="223837" lvl="0" indent="-185737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Findings and Recommendations</a:t>
            </a:r>
            <a:endParaRPr/>
          </a:p>
          <a:p>
            <a:pPr marL="223837" lvl="0" indent="-185737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Conclusion and Future Work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4ea3bca49_0_45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1" name="Google Shape;111;ge4ea3bca49_0_45"/>
          <p:cNvSpPr txBox="1">
            <a:spLocks noGrp="1"/>
          </p:cNvSpPr>
          <p:nvPr>
            <p:ph type="body" idx="1"/>
          </p:nvPr>
        </p:nvSpPr>
        <p:spPr>
          <a:xfrm>
            <a:off x="1284338" y="1219200"/>
            <a:ext cx="9134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600"/>
              <a:t>“This project aims to identify areas contributing to high transacted prices and where the highest transacted volume occurs, using a </a:t>
            </a:r>
            <a:r>
              <a:rPr lang="en-US" sz="3600">
                <a:solidFill>
                  <a:schemeClr val="accent3"/>
                </a:solidFill>
              </a:rPr>
              <a:t>data science approach</a:t>
            </a:r>
            <a:r>
              <a:rPr lang="en-US" sz="3600"/>
              <a:t>, so as to help realtors of Skywalker Property Advisors gain a competitive advantage in the Ames Housing Market.”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ea3bca49_0_36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17" name="Google Shape;117;ge4ea3bca49_0_36"/>
          <p:cNvSpPr txBox="1">
            <a:spLocks noGrp="1"/>
          </p:cNvSpPr>
          <p:nvPr>
            <p:ph type="body" idx="1"/>
          </p:nvPr>
        </p:nvSpPr>
        <p:spPr>
          <a:xfrm>
            <a:off x="1284350" y="1219200"/>
            <a:ext cx="93171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we have used for analysis: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2051 transaction entries describing the sale of individual residential property in Ames, Iowa from 2006 to July 2010.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Done extensive data cleaning and preprocessing prior to modelling, such as imputation of missing values, feature engineering, and scaling.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Then, we use 3 different regression models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Linear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Ridge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Lasso regression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modelling of data, before arriving at the best model for our findings.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4ebe914e4_1_49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27924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23" name="Google Shape;123;ge4ebe914e4_1_49"/>
          <p:cNvSpPr txBox="1">
            <a:spLocks noGrp="1"/>
          </p:cNvSpPr>
          <p:nvPr>
            <p:ph type="body" idx="1"/>
          </p:nvPr>
        </p:nvSpPr>
        <p:spPr>
          <a:xfrm>
            <a:off x="1284350" y="1219200"/>
            <a:ext cx="10245600" cy="5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Apart from statistical modelling techniques, the team also considered factors that are anecdotally important to prospective home-buyers. Some of these include </a:t>
            </a:r>
            <a:r>
              <a:rPr lang="en-US" dirty="0" err="1"/>
              <a:t>neighbourhood</a:t>
            </a:r>
            <a:r>
              <a:rPr lang="en-US" dirty="0"/>
              <a:t>, house quality, and house amenities. We will be exploring these in the coming slides.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There are some factors which are perceived to be important by realtors, however, the data tells us otherwise. We will also be looking at factors which have a negligible effect on sale price.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Finally,  we will look at the type of houses that are most commonly sold across various categories.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ea3bca49_0_61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Findings and Recommendations</a:t>
            </a:r>
            <a:endParaRPr/>
          </a:p>
        </p:txBody>
      </p:sp>
      <p:sp>
        <p:nvSpPr>
          <p:cNvPr id="129" name="Google Shape;129;ge4ea3bca49_0_61"/>
          <p:cNvSpPr txBox="1">
            <a:spLocks noGrp="1"/>
          </p:cNvSpPr>
          <p:nvPr>
            <p:ph type="body" idx="1"/>
          </p:nvPr>
        </p:nvSpPr>
        <p:spPr>
          <a:xfrm>
            <a:off x="1179525" y="1247775"/>
            <a:ext cx="10245600" cy="5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ridge model, we have obtained the top 10 factors (coefficients) which impact the housing sale price in a positive and negative manner.</a:t>
            </a:r>
            <a:endParaRPr/>
          </a:p>
        </p:txBody>
      </p:sp>
      <p:sp>
        <p:nvSpPr>
          <p:cNvPr id="130" name="Google Shape;130;ge4ea3bca49_0_61"/>
          <p:cNvSpPr/>
          <p:nvPr/>
        </p:nvSpPr>
        <p:spPr>
          <a:xfrm>
            <a:off x="1743075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e4ea3bca49_0_61"/>
          <p:cNvSpPr/>
          <p:nvPr/>
        </p:nvSpPr>
        <p:spPr>
          <a:xfrm>
            <a:off x="3152775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e4ea3bca49_0_61"/>
          <p:cNvSpPr/>
          <p:nvPr/>
        </p:nvSpPr>
        <p:spPr>
          <a:xfrm>
            <a:off x="5887288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e4ea3bca49_0_61"/>
          <p:cNvSpPr/>
          <p:nvPr/>
        </p:nvSpPr>
        <p:spPr>
          <a:xfrm>
            <a:off x="6811213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e4ea3bca49_0_61"/>
          <p:cNvSpPr/>
          <p:nvPr/>
        </p:nvSpPr>
        <p:spPr>
          <a:xfrm>
            <a:off x="10031513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e4ea3bca49_0_61"/>
          <p:cNvSpPr/>
          <p:nvPr/>
        </p:nvSpPr>
        <p:spPr>
          <a:xfrm>
            <a:off x="1071575" y="2042225"/>
            <a:ext cx="9815700" cy="48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ge4ea3bca49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513" y="2042200"/>
            <a:ext cx="9550376" cy="48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ea3bca49_0_287"/>
          <p:cNvSpPr txBox="1">
            <a:spLocks noGrp="1"/>
          </p:cNvSpPr>
          <p:nvPr>
            <p:ph type="title"/>
          </p:nvPr>
        </p:nvSpPr>
        <p:spPr>
          <a:xfrm>
            <a:off x="1179525" y="395300"/>
            <a:ext cx="9144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Neighborhood</a:t>
            </a:r>
            <a:endParaRPr sz="4800"/>
          </a:p>
        </p:txBody>
      </p:sp>
      <p:sp>
        <p:nvSpPr>
          <p:cNvPr id="142" name="Google Shape;142;ge4ea3bca49_0_287"/>
          <p:cNvSpPr txBox="1">
            <a:spLocks noGrp="1"/>
          </p:cNvSpPr>
          <p:nvPr>
            <p:ph type="body" idx="1"/>
          </p:nvPr>
        </p:nvSpPr>
        <p:spPr>
          <a:xfrm>
            <a:off x="1179525" y="1247775"/>
            <a:ext cx="10862400" cy="5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neighborhoods that have +ve impact: </a:t>
            </a:r>
            <a:r>
              <a:rPr lang="en-US">
                <a:highlight>
                  <a:srgbClr val="6AA84F"/>
                </a:highlight>
              </a:rPr>
              <a:t>Northridge Height and Northridge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 neighborhoods that have -ve impact: </a:t>
            </a:r>
            <a:r>
              <a:rPr lang="en-US">
                <a:highlight>
                  <a:srgbClr val="E06666"/>
                </a:highlight>
              </a:rPr>
              <a:t>Edwards, North Ames and Old Town</a:t>
            </a:r>
            <a:r>
              <a:rPr lang="en-US"/>
              <a:t>.</a:t>
            </a:r>
            <a:endParaRPr/>
          </a:p>
        </p:txBody>
      </p:sp>
      <p:sp>
        <p:nvSpPr>
          <p:cNvPr id="143" name="Google Shape;143;ge4ea3bca49_0_287"/>
          <p:cNvSpPr/>
          <p:nvPr/>
        </p:nvSpPr>
        <p:spPr>
          <a:xfrm>
            <a:off x="1743075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e4ea3bca49_0_287"/>
          <p:cNvSpPr/>
          <p:nvPr/>
        </p:nvSpPr>
        <p:spPr>
          <a:xfrm>
            <a:off x="3152775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e4ea3bca49_0_287"/>
          <p:cNvSpPr/>
          <p:nvPr/>
        </p:nvSpPr>
        <p:spPr>
          <a:xfrm>
            <a:off x="5887288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e4ea3bca49_0_287"/>
          <p:cNvSpPr/>
          <p:nvPr/>
        </p:nvSpPr>
        <p:spPr>
          <a:xfrm>
            <a:off x="6811213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e4ea3bca49_0_287"/>
          <p:cNvSpPr/>
          <p:nvPr/>
        </p:nvSpPr>
        <p:spPr>
          <a:xfrm>
            <a:off x="10031513" y="2443175"/>
            <a:ext cx="414300" cy="3200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4ea3bca49_0_287"/>
          <p:cNvSpPr/>
          <p:nvPr/>
        </p:nvSpPr>
        <p:spPr>
          <a:xfrm>
            <a:off x="1071575" y="2042225"/>
            <a:ext cx="9815700" cy="48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ge4ea3bca49_0_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513" y="2042200"/>
            <a:ext cx="9550376" cy="48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e4ea3bca49_0_287"/>
          <p:cNvSpPr/>
          <p:nvPr/>
        </p:nvSpPr>
        <p:spPr>
          <a:xfrm>
            <a:off x="2071650" y="2300200"/>
            <a:ext cx="471600" cy="35148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e4ea3bca49_0_287"/>
          <p:cNvSpPr/>
          <p:nvPr/>
        </p:nvSpPr>
        <p:spPr>
          <a:xfrm>
            <a:off x="4795800" y="2300200"/>
            <a:ext cx="471600" cy="35148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e4ea3bca49_0_287"/>
          <p:cNvSpPr/>
          <p:nvPr/>
        </p:nvSpPr>
        <p:spPr>
          <a:xfrm>
            <a:off x="6162650" y="2300200"/>
            <a:ext cx="471600" cy="3514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e4ea3bca49_0_287"/>
          <p:cNvSpPr/>
          <p:nvPr/>
        </p:nvSpPr>
        <p:spPr>
          <a:xfrm>
            <a:off x="8392725" y="2300200"/>
            <a:ext cx="471600" cy="3514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e4ea3bca49_0_287"/>
          <p:cNvSpPr/>
          <p:nvPr/>
        </p:nvSpPr>
        <p:spPr>
          <a:xfrm>
            <a:off x="10188175" y="2300200"/>
            <a:ext cx="471600" cy="3514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1706</Words>
  <Application>Microsoft Office PowerPoint</Application>
  <PresentationFormat>Custom</PresentationFormat>
  <Paragraphs>160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Corbel</vt:lpstr>
      <vt:lpstr>Arial</vt:lpstr>
      <vt:lpstr>Digital Blue Tunnel 16x9</vt:lpstr>
      <vt:lpstr>2010 Ames Property Market Sharing - By 5AM Club</vt:lpstr>
      <vt:lpstr>Background</vt:lpstr>
      <vt:lpstr>Background</vt:lpstr>
      <vt:lpstr>Content</vt:lpstr>
      <vt:lpstr>Problem Statement</vt:lpstr>
      <vt:lpstr>Methodology</vt:lpstr>
      <vt:lpstr>Methodology</vt:lpstr>
      <vt:lpstr>Findings and Recommendations</vt:lpstr>
      <vt:lpstr>Neighborhood</vt:lpstr>
      <vt:lpstr>Neighborhood</vt:lpstr>
      <vt:lpstr>Quality of House</vt:lpstr>
      <vt:lpstr>Quality of House</vt:lpstr>
      <vt:lpstr>Quality of House</vt:lpstr>
      <vt:lpstr>No. of Fireplaces increases Sale Price</vt:lpstr>
      <vt:lpstr>Fireplaces are important in Ames, Iowa</vt:lpstr>
      <vt:lpstr>Features to Avoid</vt:lpstr>
      <vt:lpstr>Lot Shape and Fence do not affect Sale Price</vt:lpstr>
      <vt:lpstr>Revenue Generation </vt:lpstr>
      <vt:lpstr>Square Footage affects Sale of House</vt:lpstr>
      <vt:lpstr>1st Floor Square Footage</vt:lpstr>
      <vt:lpstr>2nd Floor Square Footage</vt:lpstr>
      <vt:lpstr>How big a Garage do you REALLY need?</vt:lpstr>
      <vt:lpstr>Why BIGGER is NOT always BETTER!</vt:lpstr>
      <vt:lpstr>Gaps that need to be filled: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 Ames Property Market Sharing - By 5AM Club</dc:title>
  <dc:creator>Deepankar Sharma</dc:creator>
  <cp:lastModifiedBy>Deepankar Sharma</cp:lastModifiedBy>
  <cp:revision>1</cp:revision>
  <dcterms:created xsi:type="dcterms:W3CDTF">2021-07-09T14:10:07Z</dcterms:created>
  <dcterms:modified xsi:type="dcterms:W3CDTF">2021-07-15T19:26:42Z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