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2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706834-A3EB-4147-BCB5-07FEA6F399C5}" type="datetimeFigureOut">
              <a:rPr lang="en-US" smtClean="0"/>
              <a:t>26-Apr-24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AFF362-E8A2-4521-9672-7C1896C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4">
            <a:extLst>
              <a:ext uri="{FF2B5EF4-FFF2-40B4-BE49-F238E27FC236}">
                <a16:creationId xmlns:a16="http://schemas.microsoft.com/office/drawing/2014/main" id="{6CDE1AEA-7C62-613F-BE55-8CFCD42DF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16859"/>
            <a:ext cx="10018713" cy="1752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000" b="1" dirty="0">
                <a:solidFill>
                  <a:schemeClr val="tx1">
                    <a:lumMod val="95000"/>
                  </a:schemeClr>
                </a:solidFill>
              </a:rPr>
              <a:t>Wisabi Bank</a:t>
            </a:r>
            <a:br>
              <a:rPr lang="en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" sz="6000" b="1" dirty="0">
                <a:solidFill>
                  <a:schemeClr val="tx1">
                    <a:lumMod val="95000"/>
                  </a:schemeClr>
                </a:solidFill>
              </a:rPr>
              <a:t>ATM Transactions Report</a:t>
            </a:r>
            <a:endParaRPr sz="6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083A0-32D7-970B-F459-793EAC6BB2CE}"/>
              </a:ext>
            </a:extLst>
          </p:cNvPr>
          <p:cNvSpPr txBox="1"/>
          <p:nvPr/>
        </p:nvSpPr>
        <p:spPr>
          <a:xfrm>
            <a:off x="1437573" y="2653553"/>
            <a:ext cx="8731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Wisabi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is a leading financial institution in Nigeria, headquartered in Lagos with branches in Kano, Rivers State, Enugu, and FCT Abuja.</a:t>
            </a:r>
          </a:p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Wisabi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provides a wide range of financial services to its customers, including savings accounts, current accounts, loans, and investments.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066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E3E06-6EC1-E844-A14A-B6D995AD5C33}"/>
              </a:ext>
            </a:extLst>
          </p:cNvPr>
          <p:cNvSpPr txBox="1"/>
          <p:nvPr/>
        </p:nvSpPr>
        <p:spPr>
          <a:xfrm>
            <a:off x="942680" y="478087"/>
            <a:ext cx="519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Transaction Amount &amp;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71B2-FF3E-7053-8AA2-208E0A25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8" t="16157" r="1931" b="48635"/>
          <a:stretch/>
        </p:blipFill>
        <p:spPr>
          <a:xfrm>
            <a:off x="1074655" y="1376345"/>
            <a:ext cx="7305774" cy="2852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C57ED-AC0D-E29C-1028-0ABCCE828FAF}"/>
              </a:ext>
            </a:extLst>
          </p:cNvPr>
          <p:cNvSpPr txBox="1"/>
          <p:nvPr/>
        </p:nvSpPr>
        <p:spPr>
          <a:xfrm>
            <a:off x="1074655" y="4603532"/>
            <a:ext cx="808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/>
              <a:t>March has the highest number of transactions and transaction amount.</a:t>
            </a:r>
          </a:p>
          <a:p>
            <a:pPr marL="285744" indent="-285744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44" indent="-285744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/>
              <a:t>While February has the lowest number of transactions and transaction amount.</a:t>
            </a:r>
          </a:p>
        </p:txBody>
      </p:sp>
    </p:spTree>
    <p:extLst>
      <p:ext uri="{BB962C8B-B14F-4D97-AF65-F5344CB8AC3E}">
        <p14:creationId xmlns:p14="http://schemas.microsoft.com/office/powerpoint/2010/main" val="3330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9C905-45A1-69B0-00F2-32D7B80B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3" t="41633" r="855" b="6117"/>
          <a:stretch/>
        </p:blipFill>
        <p:spPr>
          <a:xfrm>
            <a:off x="206188" y="1389528"/>
            <a:ext cx="4679576" cy="5135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A7E733-EB6B-9F97-D3FF-3818F12D72E7}"/>
              </a:ext>
            </a:extLst>
          </p:cNvPr>
          <p:cNvSpPr txBox="1"/>
          <p:nvPr/>
        </p:nvSpPr>
        <p:spPr>
          <a:xfrm>
            <a:off x="448235" y="466165"/>
            <a:ext cx="4509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" panose="020B0502040204020203" pitchFamily="34" charset="0"/>
              </a:rPr>
              <a:t>Utilization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F592-1D7F-A0BD-10BA-9F3C9760788E}"/>
              </a:ext>
            </a:extLst>
          </p:cNvPr>
          <p:cNvSpPr txBox="1"/>
          <p:nvPr/>
        </p:nvSpPr>
        <p:spPr>
          <a:xfrm>
            <a:off x="5871881" y="1720764"/>
            <a:ext cx="582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ATMs in Kano have the highest Utilization Rate (18.6%)</a:t>
            </a:r>
          </a:p>
          <a:p>
            <a:pPr marL="285744" indent="-285744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44" indent="-285744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Rivers &amp; Lagos have Utilization Rates greater than 12% (12.7% &amp; 12.2% respectively) while that for Enugu is 11.6%</a:t>
            </a:r>
          </a:p>
          <a:p>
            <a:pPr marL="285744" indent="-285744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44" indent="-285744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The FCT has the lowest Utilization Rate (8.5%)</a:t>
            </a: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25674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DF1D9-E205-1DD3-7FDF-2914B47EF010}"/>
              </a:ext>
            </a:extLst>
          </p:cNvPr>
          <p:cNvSpPr txBox="1"/>
          <p:nvPr/>
        </p:nvSpPr>
        <p:spPr>
          <a:xfrm>
            <a:off x="1036949" y="3912122"/>
            <a:ext cx="9285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Make sure that the ATMs are visible and accessible to customers. This could involve relocating the ATMs to more prominent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Offer incentives to customers such as waived transaction fees or cashback rewards.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AF61A-E498-86BE-E6E3-9233CDEF3433}"/>
              </a:ext>
            </a:extLst>
          </p:cNvPr>
          <p:cNvSpPr txBox="1"/>
          <p:nvPr/>
        </p:nvSpPr>
        <p:spPr>
          <a:xfrm>
            <a:off x="1036949" y="2653647"/>
            <a:ext cx="767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Utilization Rate is very low in FCT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AD03-B4E8-B2B6-44C2-F0F7AEB59782}"/>
              </a:ext>
            </a:extLst>
          </p:cNvPr>
          <p:cNvSpPr txBox="1"/>
          <p:nvPr/>
        </p:nvSpPr>
        <p:spPr>
          <a:xfrm>
            <a:off x="1809946" y="791851"/>
            <a:ext cx="1017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My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057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CC1FD-C7F7-4BCE-7354-38DBE364C98A}"/>
              </a:ext>
            </a:extLst>
          </p:cNvPr>
          <p:cNvSpPr txBox="1"/>
          <p:nvPr/>
        </p:nvSpPr>
        <p:spPr>
          <a:xfrm>
            <a:off x="829558" y="1203478"/>
            <a:ext cx="9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Average Transaction Duration in Kano is longer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0A152-C950-F22F-78E5-D2DAE746D364}"/>
              </a:ext>
            </a:extLst>
          </p:cNvPr>
          <p:cNvSpPr txBox="1"/>
          <p:nvPr/>
        </p:nvSpPr>
        <p:spPr>
          <a:xfrm>
            <a:off x="829558" y="2545980"/>
            <a:ext cx="9012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Increase the number of ATMs available in the branch.</a:t>
            </a:r>
          </a:p>
          <a:p>
            <a:pPr marL="400050" lvl="4" indent="-4000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4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Consider upgrading the ATMs to newer models with faster transaction times and more advanced features.</a:t>
            </a:r>
          </a:p>
          <a:p>
            <a:pPr marL="285750" lvl="4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4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Ensure that the ATMs are regularly serviced and maintained to prevent downtime.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2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0DE1D-F4DE-6543-7E3D-F2E719D29616}"/>
              </a:ext>
            </a:extLst>
          </p:cNvPr>
          <p:cNvSpPr txBox="1"/>
          <p:nvPr/>
        </p:nvSpPr>
        <p:spPr>
          <a:xfrm>
            <a:off x="1084083" y="2262432"/>
            <a:ext cx="8889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ATMs should have maximum availability especially during the peak activity periods for each bank branch.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Scheduled maintenance should coincide with these periods of reduced activity.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ATMs have significantly reduced activity in the early and late hours of the day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D5A08-9257-8E7C-1790-38643E65030D}"/>
              </a:ext>
            </a:extLst>
          </p:cNvPr>
          <p:cNvSpPr txBox="1"/>
          <p:nvPr/>
        </p:nvSpPr>
        <p:spPr>
          <a:xfrm>
            <a:off x="1159497" y="1055803"/>
            <a:ext cx="624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Transaction Activity</a:t>
            </a:r>
          </a:p>
        </p:txBody>
      </p:sp>
    </p:spTree>
    <p:extLst>
      <p:ext uri="{BB962C8B-B14F-4D97-AF65-F5344CB8AC3E}">
        <p14:creationId xmlns:p14="http://schemas.microsoft.com/office/powerpoint/2010/main" val="5397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F2022-5C6C-122D-D408-3C75B71B1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1" y="327824"/>
            <a:ext cx="10165717" cy="62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F3C07-9BFF-4921-E608-03A1EDA1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5" y="315426"/>
            <a:ext cx="10287470" cy="61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1039-1EAA-D11F-796D-400AADB8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5" y="306105"/>
            <a:ext cx="10381129" cy="62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9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8D9DA-7997-E960-FD24-046B6D644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44" y="402067"/>
            <a:ext cx="9940911" cy="60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;p29">
            <a:extLst>
              <a:ext uri="{FF2B5EF4-FFF2-40B4-BE49-F238E27FC236}">
                <a16:creationId xmlns:a16="http://schemas.microsoft.com/office/drawing/2014/main" id="{B18C3937-6ECD-B83F-E18C-B4657B1087E7}"/>
              </a:ext>
            </a:extLst>
          </p:cNvPr>
          <p:cNvSpPr txBox="1">
            <a:spLocks/>
          </p:cNvSpPr>
          <p:nvPr/>
        </p:nvSpPr>
        <p:spPr>
          <a:xfrm>
            <a:off x="1044388" y="865646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sz="5400" dirty="0">
                <a:solidFill>
                  <a:schemeClr val="tx1"/>
                </a:solidFill>
              </a:rPr>
              <a:t>₦38,555,885,000</a:t>
            </a:r>
          </a:p>
        </p:txBody>
      </p:sp>
      <p:sp>
        <p:nvSpPr>
          <p:cNvPr id="3" name="Google Shape;248;p29">
            <a:extLst>
              <a:ext uri="{FF2B5EF4-FFF2-40B4-BE49-F238E27FC236}">
                <a16:creationId xmlns:a16="http://schemas.microsoft.com/office/drawing/2014/main" id="{4131B15F-77DE-85CC-C89B-2449D418DC2A}"/>
              </a:ext>
            </a:extLst>
          </p:cNvPr>
          <p:cNvSpPr txBox="1">
            <a:spLocks/>
          </p:cNvSpPr>
          <p:nvPr/>
        </p:nvSpPr>
        <p:spPr>
          <a:xfrm>
            <a:off x="1044387" y="55454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Total amount processed by Wisabi ATMs in 2022</a:t>
            </a:r>
          </a:p>
        </p:txBody>
      </p:sp>
      <p:sp>
        <p:nvSpPr>
          <p:cNvPr id="4" name="Google Shape;249;p29">
            <a:extLst>
              <a:ext uri="{FF2B5EF4-FFF2-40B4-BE49-F238E27FC236}">
                <a16:creationId xmlns:a16="http://schemas.microsoft.com/office/drawing/2014/main" id="{5E44E360-D20D-761C-AF91-325EE9320866}"/>
              </a:ext>
            </a:extLst>
          </p:cNvPr>
          <p:cNvSpPr txBox="1">
            <a:spLocks/>
          </p:cNvSpPr>
          <p:nvPr/>
        </p:nvSpPr>
        <p:spPr>
          <a:xfrm>
            <a:off x="1044388" y="4997576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sz="5400" dirty="0">
                <a:solidFill>
                  <a:schemeClr val="tx1"/>
                </a:solidFill>
              </a:rPr>
              <a:t>12.9%</a:t>
            </a:r>
          </a:p>
        </p:txBody>
      </p:sp>
      <p:sp>
        <p:nvSpPr>
          <p:cNvPr id="5" name="Google Shape;250;p29">
            <a:extLst>
              <a:ext uri="{FF2B5EF4-FFF2-40B4-BE49-F238E27FC236}">
                <a16:creationId xmlns:a16="http://schemas.microsoft.com/office/drawing/2014/main" id="{1EFCB812-79FE-F1D8-F048-9391A8E0F295}"/>
              </a:ext>
            </a:extLst>
          </p:cNvPr>
          <p:cNvSpPr txBox="1">
            <a:spLocks/>
          </p:cNvSpPr>
          <p:nvPr/>
        </p:nvSpPr>
        <p:spPr>
          <a:xfrm>
            <a:off x="1044387" y="462201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None/>
            </a:pPr>
            <a:r>
              <a:rPr lang="nb-NO" sz="1600" b="1" i="1" dirty="0">
                <a:solidFill>
                  <a:schemeClr val="tx1"/>
                </a:solidFill>
              </a:rPr>
              <a:t>Utilization Rate</a:t>
            </a:r>
          </a:p>
        </p:txBody>
      </p:sp>
      <p:sp>
        <p:nvSpPr>
          <p:cNvPr id="6" name="Google Shape;251;p29">
            <a:extLst>
              <a:ext uri="{FF2B5EF4-FFF2-40B4-BE49-F238E27FC236}">
                <a16:creationId xmlns:a16="http://schemas.microsoft.com/office/drawing/2014/main" id="{58CF1176-0B2C-6F16-3042-9EE4E1A11E4D}"/>
              </a:ext>
            </a:extLst>
          </p:cNvPr>
          <p:cNvSpPr txBox="1">
            <a:spLocks/>
          </p:cNvSpPr>
          <p:nvPr/>
        </p:nvSpPr>
        <p:spPr>
          <a:xfrm>
            <a:off x="1044387" y="3620266"/>
            <a:ext cx="1941787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sz="5400" dirty="0">
                <a:solidFill>
                  <a:schemeClr val="tx1"/>
                </a:solidFill>
              </a:rPr>
              <a:t>8819</a:t>
            </a:r>
          </a:p>
        </p:txBody>
      </p:sp>
      <p:sp>
        <p:nvSpPr>
          <p:cNvPr id="7" name="Google Shape;252;p29">
            <a:extLst>
              <a:ext uri="{FF2B5EF4-FFF2-40B4-BE49-F238E27FC236}">
                <a16:creationId xmlns:a16="http://schemas.microsoft.com/office/drawing/2014/main" id="{E3DC4DFF-43F9-3B3D-A477-7B794D021468}"/>
              </a:ext>
            </a:extLst>
          </p:cNvPr>
          <p:cNvSpPr txBox="1">
            <a:spLocks/>
          </p:cNvSpPr>
          <p:nvPr/>
        </p:nvSpPr>
        <p:spPr>
          <a:xfrm>
            <a:off x="1044387" y="3270776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Unique persons who carried out at least one transaction</a:t>
            </a:r>
          </a:p>
        </p:txBody>
      </p:sp>
      <p:sp>
        <p:nvSpPr>
          <p:cNvPr id="8" name="Google Shape;251;p29">
            <a:extLst>
              <a:ext uri="{FF2B5EF4-FFF2-40B4-BE49-F238E27FC236}">
                <a16:creationId xmlns:a16="http://schemas.microsoft.com/office/drawing/2014/main" id="{9BBF3C3A-9A50-5894-B03B-FA812DBA5458}"/>
              </a:ext>
            </a:extLst>
          </p:cNvPr>
          <p:cNvSpPr txBox="1">
            <a:spLocks/>
          </p:cNvSpPr>
          <p:nvPr/>
        </p:nvSpPr>
        <p:spPr>
          <a:xfrm>
            <a:off x="1044387" y="2242956"/>
            <a:ext cx="3718035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nb-NO" sz="5400" dirty="0">
                <a:solidFill>
                  <a:schemeClr val="tx1"/>
                </a:solidFill>
              </a:rPr>
              <a:t>2,143,838</a:t>
            </a:r>
            <a:endParaRPr lang="nb-NO" sz="6000" dirty="0">
              <a:solidFill>
                <a:schemeClr val="tx1"/>
              </a:solidFill>
            </a:endParaRPr>
          </a:p>
        </p:txBody>
      </p:sp>
      <p:sp>
        <p:nvSpPr>
          <p:cNvPr id="9" name="Google Shape;252;p29">
            <a:extLst>
              <a:ext uri="{FF2B5EF4-FFF2-40B4-BE49-F238E27FC236}">
                <a16:creationId xmlns:a16="http://schemas.microsoft.com/office/drawing/2014/main" id="{8F171DC9-8720-9C7F-6CFC-47334D366816}"/>
              </a:ext>
            </a:extLst>
          </p:cNvPr>
          <p:cNvSpPr txBox="1">
            <a:spLocks/>
          </p:cNvSpPr>
          <p:nvPr/>
        </p:nvSpPr>
        <p:spPr>
          <a:xfrm>
            <a:off x="1044387" y="191954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Number of Transactions Processed</a:t>
            </a:r>
          </a:p>
        </p:txBody>
      </p:sp>
    </p:spTree>
    <p:extLst>
      <p:ext uri="{BB962C8B-B14F-4D97-AF65-F5344CB8AC3E}">
        <p14:creationId xmlns:p14="http://schemas.microsoft.com/office/powerpoint/2010/main" val="6725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29C44-5764-CFD7-E811-4FD8D250B7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t="24596" r="28532" b="43374"/>
          <a:stretch/>
        </p:blipFill>
        <p:spPr>
          <a:xfrm>
            <a:off x="1111624" y="1394479"/>
            <a:ext cx="8139113" cy="29352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3B10D-BBE5-E95E-8809-1BDF2E1B72C1}"/>
              </a:ext>
            </a:extLst>
          </p:cNvPr>
          <p:cNvSpPr txBox="1"/>
          <p:nvPr/>
        </p:nvSpPr>
        <p:spPr>
          <a:xfrm>
            <a:off x="1111624" y="600636"/>
            <a:ext cx="519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Daily Transaction Trend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C17BE-1FFC-0FA1-1A43-8A9076FE3341}"/>
              </a:ext>
            </a:extLst>
          </p:cNvPr>
          <p:cNvSpPr txBox="1"/>
          <p:nvPr/>
        </p:nvSpPr>
        <p:spPr>
          <a:xfrm>
            <a:off x="1237129" y="4849906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ATM Transactions in Lagos increase gradually from 6 am and peaks between 3 and 7 pm.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Similar behavior is seen across other states however transactions peak earlier in Kano</a:t>
            </a:r>
          </a:p>
        </p:txBody>
      </p:sp>
    </p:spTree>
    <p:extLst>
      <p:ext uri="{BB962C8B-B14F-4D97-AF65-F5344CB8AC3E}">
        <p14:creationId xmlns:p14="http://schemas.microsoft.com/office/powerpoint/2010/main" val="165017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01E50-E1A1-7413-872D-F7F60158A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54387" r="25761" b="2104"/>
          <a:stretch/>
        </p:blipFill>
        <p:spPr>
          <a:xfrm>
            <a:off x="942680" y="1123856"/>
            <a:ext cx="7951694" cy="3618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9F121-BFDE-A830-D57D-AF68D05B7E7A}"/>
              </a:ext>
            </a:extLst>
          </p:cNvPr>
          <p:cNvSpPr txBox="1"/>
          <p:nvPr/>
        </p:nvSpPr>
        <p:spPr>
          <a:xfrm>
            <a:off x="942680" y="478087"/>
            <a:ext cx="519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Amount vs Duration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7D990-68A9-68D3-7083-F2ECC991D9D9}"/>
              </a:ext>
            </a:extLst>
          </p:cNvPr>
          <p:cNvSpPr txBox="1"/>
          <p:nvPr/>
        </p:nvSpPr>
        <p:spPr>
          <a:xfrm>
            <a:off x="942680" y="4995480"/>
            <a:ext cx="7541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ATM Transactions in Lagos increase gradually from 6 am and peaks between 3 and 7 pm.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Similar behavior is seen across other states however transactions peak earlier in Kano</a:t>
            </a:r>
          </a:p>
        </p:txBody>
      </p:sp>
    </p:spTree>
    <p:extLst>
      <p:ext uri="{BB962C8B-B14F-4D97-AF65-F5344CB8AC3E}">
        <p14:creationId xmlns:p14="http://schemas.microsoft.com/office/powerpoint/2010/main" val="30461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067F0-48F9-6221-5BAB-B2D8BDDB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3" t="27802" r="670" b="463"/>
          <a:stretch/>
        </p:blipFill>
        <p:spPr>
          <a:xfrm>
            <a:off x="942680" y="1404594"/>
            <a:ext cx="2969443" cy="4789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8CB4E-2BF3-E469-2B50-C81107235890}"/>
              </a:ext>
            </a:extLst>
          </p:cNvPr>
          <p:cNvSpPr txBox="1"/>
          <p:nvPr/>
        </p:nvSpPr>
        <p:spPr>
          <a:xfrm>
            <a:off x="942680" y="478087"/>
            <a:ext cx="519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Avg Transaction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9D191-8250-ACCD-9285-46A349DC1885}"/>
              </a:ext>
            </a:extLst>
          </p:cNvPr>
          <p:cNvSpPr txBox="1"/>
          <p:nvPr/>
        </p:nvSpPr>
        <p:spPr>
          <a:xfrm>
            <a:off x="5158496" y="2413337"/>
            <a:ext cx="509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 Average, Withdrawals have the highest transaction amounts across all states.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Next is Transfers, with Deposits have the lowest.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</TotalTime>
  <Words>388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Bahnschrift</vt:lpstr>
      <vt:lpstr>Calibri</vt:lpstr>
      <vt:lpstr>Century Gothic</vt:lpstr>
      <vt:lpstr>Raleway</vt:lpstr>
      <vt:lpstr>Red Hat Display Black</vt:lpstr>
      <vt:lpstr>Wingdings</vt:lpstr>
      <vt:lpstr>Wingdings 2</vt:lpstr>
      <vt:lpstr>Quotable</vt:lpstr>
      <vt:lpstr>Wisabi Bank ATM Transactions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Wisabi Bank ATM Transactions Report</dc:title>
  <dc:creator>Tayyab Mushtafa</dc:creator>
  <cp:lastModifiedBy>Tayyab Mushtafa</cp:lastModifiedBy>
  <cp:revision>3</cp:revision>
  <dcterms:created xsi:type="dcterms:W3CDTF">2024-04-23T15:38:43Z</dcterms:created>
  <dcterms:modified xsi:type="dcterms:W3CDTF">2024-04-26T05:40:27Z</dcterms:modified>
</cp:coreProperties>
</file>