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7" r:id="rId7"/>
    <p:sldId id="259" r:id="rId8"/>
    <p:sldId id="260" r:id="rId9"/>
    <p:sldId id="261" r:id="rId10"/>
    <p:sldId id="262" r:id="rId11"/>
    <p:sldId id="263" r:id="rId12"/>
    <p:sldId id="264" r:id="rId13"/>
    <p:sldId id="265" r:id="rId14"/>
    <p:sldId id="266" r:id="rId15"/>
  </p:sldIdLst>
  <p:sldSz cx="14630400" cy="8229600"/>
  <p:notesSz cx="8229600" cy="14630400"/>
  <p:embeddedFontLst>
    <p:embeddedFont>
      <p:font typeface="Inter" panose="02000503000000020004"/>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fld>
            <a:endParaRPr sz="1200" b="0" i="0" u="none" strike="noStrike" cap="non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8" name="Google Shape;58;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1" name="Google Shape;251;p1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1" name="Shape 281"/>
        <p:cNvGrpSpPr/>
        <p:nvPr/>
      </p:nvGrpSpPr>
      <p:grpSpPr>
        <a:xfrm>
          <a:off x="0" y="0"/>
          <a:ext cx="0" cy="0"/>
          <a:chOff x="0" y="0"/>
          <a:chExt cx="0" cy="0"/>
        </a:xfrm>
      </p:grpSpPr>
      <p:sp>
        <p:nvSpPr>
          <p:cNvPr id="282" name="Google Shape;282;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4" name="Google Shape;284;p1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 name="Google Shape;69;p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 name="Google Shape;94;p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8" name="Google Shape;118;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p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8" name="Google Shape;168;p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9" name="Google Shape;179;p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8" name="Google Shape;208;p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1" name="Google Shape;241;p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1 master">
  <p:cSld name="Slide 1 master">
    <p:bg>
      <p:bgPr>
        <a:solidFill>
          <a:srgbClr val="000000"/>
        </a:solidFill>
        <a:effectLst/>
      </p:bgPr>
    </p:bg>
    <p:spTree>
      <p:nvGrpSpPr>
        <p:cNvPr id="10" name="Shape 10"/>
        <p:cNvGrpSpPr/>
        <p:nvPr/>
      </p:nvGrpSpPr>
      <p:grpSpPr>
        <a:xfrm>
          <a:off x="0" y="0"/>
          <a:ext cx="0" cy="0"/>
          <a:chOff x="0" y="0"/>
          <a:chExt cx="0" cy="0"/>
        </a:xfrm>
      </p:grpSpPr>
      <p:sp>
        <p:nvSpPr>
          <p:cNvPr id="11" name="Google Shape;11;p2"/>
          <p:cNvSpPr/>
          <p:nvPr/>
        </p:nvSpPr>
        <p:spPr>
          <a:xfrm>
            <a:off x="0" y="0"/>
            <a:ext cx="14630400" cy="8229600"/>
          </a:xfrm>
          <a:prstGeom prst="rect">
            <a:avLst/>
          </a:prstGeom>
          <a:solidFill>
            <a:srgbClr val="F6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0" y="0"/>
            <a:ext cx="14630400" cy="8229600"/>
          </a:xfrm>
          <a:prstGeom prst="rect">
            <a:avLst/>
          </a:pr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3" name="Google Shape;13;p2" descr="preencoded.png">
            <a:hlinkClick r:id="rId2"/>
          </p:cNvPr>
          <p:cNvPicPr preferRelativeResize="0"/>
          <p:nvPr/>
        </p:nvPicPr>
        <p:blipFill rotWithShape="1">
          <a:blip r:embed="rId3"/>
          <a:srcRect/>
          <a:stretch>
            <a:fillRect/>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lide 10 master">
  <p:cSld name="Slide 10 master">
    <p:bg>
      <p:bgPr>
        <a:solidFill>
          <a:srgbClr val="000000"/>
        </a:solidFill>
        <a:effectLst/>
      </p:bgPr>
    </p:bg>
    <p:spTree>
      <p:nvGrpSpPr>
        <p:cNvPr id="46" name="Shape 46"/>
        <p:cNvGrpSpPr/>
        <p:nvPr/>
      </p:nvGrpSpPr>
      <p:grpSpPr>
        <a:xfrm>
          <a:off x="0" y="0"/>
          <a:ext cx="0" cy="0"/>
          <a:chOff x="0" y="0"/>
          <a:chExt cx="0" cy="0"/>
        </a:xfrm>
      </p:grpSpPr>
      <p:sp>
        <p:nvSpPr>
          <p:cNvPr id="47" name="Google Shape;47;p11"/>
          <p:cNvSpPr/>
          <p:nvPr/>
        </p:nvSpPr>
        <p:spPr>
          <a:xfrm>
            <a:off x="0" y="0"/>
            <a:ext cx="14630400" cy="8229600"/>
          </a:xfrm>
          <a:prstGeom prst="rect">
            <a:avLst/>
          </a:prstGeom>
          <a:solidFill>
            <a:srgbClr val="F6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11"/>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9" name="Google Shape;49;p11" descr="preencoded.png">
            <a:hlinkClick r:id="rId2"/>
          </p:cNvPr>
          <p:cNvPicPr preferRelativeResize="0"/>
          <p:nvPr/>
        </p:nvPicPr>
        <p:blipFill rotWithShape="1">
          <a:blip r:embed="rId3"/>
          <a:srcRect/>
          <a:stretch>
            <a:fillRect/>
          </a:stretch>
        </p:blipFill>
        <p:spPr>
          <a:xfrm>
            <a:off x="12839215" y="7749540"/>
            <a:ext cx="1722605" cy="41148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lide 11 master">
  <p:cSld name="Slide 11 master">
    <p:bg>
      <p:bgPr>
        <a:solidFill>
          <a:srgbClr val="000000"/>
        </a:solidFill>
        <a:effectLst/>
      </p:bgPr>
    </p:bg>
    <p:spTree>
      <p:nvGrpSpPr>
        <p:cNvPr id="50" name="Shape 50"/>
        <p:cNvGrpSpPr/>
        <p:nvPr/>
      </p:nvGrpSpPr>
      <p:grpSpPr>
        <a:xfrm>
          <a:off x="0" y="0"/>
          <a:ext cx="0" cy="0"/>
          <a:chOff x="0" y="0"/>
          <a:chExt cx="0" cy="0"/>
        </a:xfrm>
      </p:grpSpPr>
      <p:sp>
        <p:nvSpPr>
          <p:cNvPr id="51" name="Google Shape;51;p12"/>
          <p:cNvSpPr/>
          <p:nvPr/>
        </p:nvSpPr>
        <p:spPr>
          <a:xfrm>
            <a:off x="0" y="0"/>
            <a:ext cx="14630400" cy="8229600"/>
          </a:xfrm>
          <a:prstGeom prst="rect">
            <a:avLst/>
          </a:prstGeom>
          <a:solidFill>
            <a:srgbClr val="F6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12"/>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3" name="Google Shape;53;p12" descr="preencoded.png">
            <a:hlinkClick r:id="rId2"/>
          </p:cNvPr>
          <p:cNvPicPr preferRelativeResize="0"/>
          <p:nvPr/>
        </p:nvPicPr>
        <p:blipFill rotWithShape="1">
          <a:blip r:embed="rId3"/>
          <a:srcRect/>
          <a:stretch>
            <a:fillRect/>
          </a:stretch>
        </p:blipFill>
        <p:spPr>
          <a:xfrm>
            <a:off x="12839215" y="7749540"/>
            <a:ext cx="1722605" cy="41148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54" name="Shape 5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2 master">
  <p:cSld name="Slide 2 master">
    <p:bg>
      <p:bgPr>
        <a:solidFill>
          <a:srgbClr val="000000"/>
        </a:solidFill>
        <a:effectLst/>
      </p:bgPr>
    </p:bg>
    <p:spTree>
      <p:nvGrpSpPr>
        <p:cNvPr id="14" name="Shape 14"/>
        <p:cNvGrpSpPr/>
        <p:nvPr/>
      </p:nvGrpSpPr>
      <p:grpSpPr>
        <a:xfrm>
          <a:off x="0" y="0"/>
          <a:ext cx="0" cy="0"/>
          <a:chOff x="0" y="0"/>
          <a:chExt cx="0" cy="0"/>
        </a:xfrm>
      </p:grpSpPr>
      <p:sp>
        <p:nvSpPr>
          <p:cNvPr id="15" name="Google Shape;15;p3"/>
          <p:cNvSpPr/>
          <p:nvPr/>
        </p:nvSpPr>
        <p:spPr>
          <a:xfrm>
            <a:off x="0" y="0"/>
            <a:ext cx="14630400" cy="8229600"/>
          </a:xfrm>
          <a:prstGeom prst="rect">
            <a:avLst/>
          </a:prstGeom>
          <a:solidFill>
            <a:srgbClr val="F6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3"/>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7" name="Google Shape;17;p3" descr="preencoded.png">
            <a:hlinkClick r:id="rId2"/>
          </p:cNvPr>
          <p:cNvPicPr preferRelativeResize="0"/>
          <p:nvPr/>
        </p:nvPicPr>
        <p:blipFill rotWithShape="1">
          <a:blip r:embed="rId3"/>
          <a:srcRect/>
          <a:stretch>
            <a:fillRect/>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3 master">
  <p:cSld name="Slide 3 master">
    <p:bg>
      <p:bgPr>
        <a:solidFill>
          <a:srgbClr val="000000"/>
        </a:solidFill>
        <a:effectLst/>
      </p:bgPr>
    </p:bg>
    <p:spTree>
      <p:nvGrpSpPr>
        <p:cNvPr id="18" name="Shape 18"/>
        <p:cNvGrpSpPr/>
        <p:nvPr/>
      </p:nvGrpSpPr>
      <p:grpSpPr>
        <a:xfrm>
          <a:off x="0" y="0"/>
          <a:ext cx="0" cy="0"/>
          <a:chOff x="0" y="0"/>
          <a:chExt cx="0" cy="0"/>
        </a:xfrm>
      </p:grpSpPr>
      <p:sp>
        <p:nvSpPr>
          <p:cNvPr id="19" name="Google Shape;19;p4"/>
          <p:cNvSpPr/>
          <p:nvPr/>
        </p:nvSpPr>
        <p:spPr>
          <a:xfrm>
            <a:off x="0" y="0"/>
            <a:ext cx="14630400" cy="8229600"/>
          </a:xfrm>
          <a:prstGeom prst="rect">
            <a:avLst/>
          </a:prstGeom>
          <a:solidFill>
            <a:srgbClr val="F6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1" name="Google Shape;21;p4" descr="preencoded.png">
            <a:hlinkClick r:id="rId2"/>
          </p:cNvPr>
          <p:cNvPicPr preferRelativeResize="0"/>
          <p:nvPr/>
        </p:nvPicPr>
        <p:blipFill rotWithShape="1">
          <a:blip r:embed="rId3"/>
          <a:srcRect/>
          <a:stretch>
            <a:fillRect/>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4 master">
  <p:cSld name="Slide 4 master">
    <p:bg>
      <p:bgPr>
        <a:solidFill>
          <a:srgbClr val="000000"/>
        </a:solidFill>
        <a:effectLst/>
      </p:bgPr>
    </p:bg>
    <p:spTree>
      <p:nvGrpSpPr>
        <p:cNvPr id="22" name="Shape 22"/>
        <p:cNvGrpSpPr/>
        <p:nvPr/>
      </p:nvGrpSpPr>
      <p:grpSpPr>
        <a:xfrm>
          <a:off x="0" y="0"/>
          <a:ext cx="0" cy="0"/>
          <a:chOff x="0" y="0"/>
          <a:chExt cx="0" cy="0"/>
        </a:xfrm>
      </p:grpSpPr>
      <p:sp>
        <p:nvSpPr>
          <p:cNvPr id="23" name="Google Shape;23;p5"/>
          <p:cNvSpPr/>
          <p:nvPr/>
        </p:nvSpPr>
        <p:spPr>
          <a:xfrm>
            <a:off x="0" y="0"/>
            <a:ext cx="14630400" cy="8229600"/>
          </a:xfrm>
          <a:prstGeom prst="rect">
            <a:avLst/>
          </a:prstGeom>
          <a:solidFill>
            <a:srgbClr val="F6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5"/>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5" name="Google Shape;25;p5" descr="preencoded.png">
            <a:hlinkClick r:id="rId2"/>
          </p:cNvPr>
          <p:cNvPicPr preferRelativeResize="0"/>
          <p:nvPr/>
        </p:nvPicPr>
        <p:blipFill rotWithShape="1">
          <a:blip r:embed="rId3"/>
          <a:srcRect/>
          <a:stretch>
            <a:fillRect/>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lide 5 master">
  <p:cSld name="Slide 5 master">
    <p:bg>
      <p:bgPr>
        <a:solidFill>
          <a:srgbClr val="000000"/>
        </a:solidFill>
        <a:effectLst/>
      </p:bgPr>
    </p:bg>
    <p:spTree>
      <p:nvGrpSpPr>
        <p:cNvPr id="26" name="Shape 26"/>
        <p:cNvGrpSpPr/>
        <p:nvPr/>
      </p:nvGrpSpPr>
      <p:grpSpPr>
        <a:xfrm>
          <a:off x="0" y="0"/>
          <a:ext cx="0" cy="0"/>
          <a:chOff x="0" y="0"/>
          <a:chExt cx="0" cy="0"/>
        </a:xfrm>
      </p:grpSpPr>
      <p:sp>
        <p:nvSpPr>
          <p:cNvPr id="27" name="Google Shape;27;p6"/>
          <p:cNvSpPr/>
          <p:nvPr/>
        </p:nvSpPr>
        <p:spPr>
          <a:xfrm>
            <a:off x="0" y="0"/>
            <a:ext cx="14630400" cy="8229600"/>
          </a:xfrm>
          <a:prstGeom prst="rect">
            <a:avLst/>
          </a:prstGeom>
          <a:solidFill>
            <a:srgbClr val="F6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6"/>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9" name="Google Shape;29;p6" descr="preencoded.png">
            <a:hlinkClick r:id="rId2"/>
          </p:cNvPr>
          <p:cNvPicPr preferRelativeResize="0"/>
          <p:nvPr/>
        </p:nvPicPr>
        <p:blipFill rotWithShape="1">
          <a:blip r:embed="rId3"/>
          <a:srcRect/>
          <a:stretch>
            <a:fillRect/>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ide 6 master">
  <p:cSld name="Slide 6 master">
    <p:bg>
      <p:bgPr>
        <a:solidFill>
          <a:srgbClr val="000000"/>
        </a:solidFill>
        <a:effectLst/>
      </p:bgPr>
    </p:bg>
    <p:spTree>
      <p:nvGrpSpPr>
        <p:cNvPr id="30" name="Shape 30"/>
        <p:cNvGrpSpPr/>
        <p:nvPr/>
      </p:nvGrpSpPr>
      <p:grpSpPr>
        <a:xfrm>
          <a:off x="0" y="0"/>
          <a:ext cx="0" cy="0"/>
          <a:chOff x="0" y="0"/>
          <a:chExt cx="0" cy="0"/>
        </a:xfrm>
      </p:grpSpPr>
      <p:sp>
        <p:nvSpPr>
          <p:cNvPr id="31" name="Google Shape;31;p7"/>
          <p:cNvSpPr/>
          <p:nvPr/>
        </p:nvSpPr>
        <p:spPr>
          <a:xfrm>
            <a:off x="0" y="0"/>
            <a:ext cx="14630400" cy="8229600"/>
          </a:xfrm>
          <a:prstGeom prst="rect">
            <a:avLst/>
          </a:prstGeom>
          <a:solidFill>
            <a:srgbClr val="F6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7"/>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3" name="Google Shape;33;p7" descr="preencoded.png">
            <a:hlinkClick r:id="rId2"/>
          </p:cNvPr>
          <p:cNvPicPr preferRelativeResize="0"/>
          <p:nvPr/>
        </p:nvPicPr>
        <p:blipFill rotWithShape="1">
          <a:blip r:embed="rId3"/>
          <a:srcRect/>
          <a:stretch>
            <a:fillRect/>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ide 7 master">
  <p:cSld name="Slide 7 master">
    <p:bg>
      <p:bgPr>
        <a:solidFill>
          <a:srgbClr val="000000"/>
        </a:solidFill>
        <a:effectLst/>
      </p:bgPr>
    </p:bg>
    <p:spTree>
      <p:nvGrpSpPr>
        <p:cNvPr id="34" name="Shape 34"/>
        <p:cNvGrpSpPr/>
        <p:nvPr/>
      </p:nvGrpSpPr>
      <p:grpSpPr>
        <a:xfrm>
          <a:off x="0" y="0"/>
          <a:ext cx="0" cy="0"/>
          <a:chOff x="0" y="0"/>
          <a:chExt cx="0" cy="0"/>
        </a:xfrm>
      </p:grpSpPr>
      <p:sp>
        <p:nvSpPr>
          <p:cNvPr id="35" name="Google Shape;35;p8"/>
          <p:cNvSpPr/>
          <p:nvPr/>
        </p:nvSpPr>
        <p:spPr>
          <a:xfrm>
            <a:off x="0" y="0"/>
            <a:ext cx="14630400" cy="8229600"/>
          </a:xfrm>
          <a:prstGeom prst="rect">
            <a:avLst/>
          </a:prstGeom>
          <a:solidFill>
            <a:srgbClr val="F6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8"/>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7" name="Google Shape;37;p8" descr="preencoded.png">
            <a:hlinkClick r:id="rId2"/>
          </p:cNvPr>
          <p:cNvPicPr preferRelativeResize="0"/>
          <p:nvPr/>
        </p:nvPicPr>
        <p:blipFill rotWithShape="1">
          <a:blip r:embed="rId3"/>
          <a:srcRect/>
          <a:stretch>
            <a:fillRect/>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ide 8 master">
  <p:cSld name="Slide 8 master">
    <p:bg>
      <p:bgPr>
        <a:solidFill>
          <a:srgbClr val="000000"/>
        </a:solidFill>
        <a:effectLst/>
      </p:bgPr>
    </p:bg>
    <p:spTree>
      <p:nvGrpSpPr>
        <p:cNvPr id="38" name="Shape 38"/>
        <p:cNvGrpSpPr/>
        <p:nvPr/>
      </p:nvGrpSpPr>
      <p:grpSpPr>
        <a:xfrm>
          <a:off x="0" y="0"/>
          <a:ext cx="0" cy="0"/>
          <a:chOff x="0" y="0"/>
          <a:chExt cx="0" cy="0"/>
        </a:xfrm>
      </p:grpSpPr>
      <p:sp>
        <p:nvSpPr>
          <p:cNvPr id="39" name="Google Shape;39;p9"/>
          <p:cNvSpPr/>
          <p:nvPr/>
        </p:nvSpPr>
        <p:spPr>
          <a:xfrm>
            <a:off x="0" y="0"/>
            <a:ext cx="14630400" cy="8229600"/>
          </a:xfrm>
          <a:prstGeom prst="rect">
            <a:avLst/>
          </a:prstGeom>
          <a:solidFill>
            <a:srgbClr val="F6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9"/>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1" name="Google Shape;41;p9" descr="preencoded.png">
            <a:hlinkClick r:id="rId2"/>
          </p:cNvPr>
          <p:cNvPicPr preferRelativeResize="0"/>
          <p:nvPr/>
        </p:nvPicPr>
        <p:blipFill rotWithShape="1">
          <a:blip r:embed="rId3"/>
          <a:srcRect/>
          <a:stretch>
            <a:fillRect/>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ide 9 master">
  <p:cSld name="Slide 9 master">
    <p:bg>
      <p:bgPr>
        <a:solidFill>
          <a:srgbClr val="000000"/>
        </a:solidFill>
        <a:effectLst/>
      </p:bgPr>
    </p:bg>
    <p:spTree>
      <p:nvGrpSpPr>
        <p:cNvPr id="42" name="Shape 42"/>
        <p:cNvGrpSpPr/>
        <p:nvPr/>
      </p:nvGrpSpPr>
      <p:grpSpPr>
        <a:xfrm>
          <a:off x="0" y="0"/>
          <a:ext cx="0" cy="0"/>
          <a:chOff x="0" y="0"/>
          <a:chExt cx="0" cy="0"/>
        </a:xfrm>
      </p:grpSpPr>
      <p:sp>
        <p:nvSpPr>
          <p:cNvPr id="43" name="Google Shape;43;p10"/>
          <p:cNvSpPr/>
          <p:nvPr/>
        </p:nvSpPr>
        <p:spPr>
          <a:xfrm>
            <a:off x="0" y="0"/>
            <a:ext cx="14630400" cy="8229600"/>
          </a:xfrm>
          <a:prstGeom prst="rect">
            <a:avLst/>
          </a:prstGeom>
          <a:solidFill>
            <a:srgbClr val="F6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10"/>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5" name="Google Shape;45;p10" descr="preencoded.png">
            <a:hlinkClick r:id="rId2"/>
          </p:cNvPr>
          <p:cNvPicPr preferRelativeResize="0"/>
          <p:nvPr/>
        </p:nvPicPr>
        <p:blipFill rotWithShape="1">
          <a:blip r:embed="rId3"/>
          <a:srcRect/>
          <a:stretch>
            <a:fillRect/>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9"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9.xml"/><Relationship Id="rId2" Type="http://schemas.openxmlformats.org/officeDocument/2006/relationships/image" Target="../media/image17.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7" Type="http://schemas.openxmlformats.org/officeDocument/2006/relationships/notesSlide" Target="../notesSlides/notesSlide10.xml"/><Relationship Id="rId26" Type="http://schemas.openxmlformats.org/officeDocument/2006/relationships/slideLayout" Target="../slideLayouts/slideLayout10.xml"/><Relationship Id="rId25" Type="http://schemas.openxmlformats.org/officeDocument/2006/relationships/image" Target="../media/image2.png"/><Relationship Id="rId24" Type="http://schemas.openxmlformats.org/officeDocument/2006/relationships/tags" Target="../tags/tag85.xml"/><Relationship Id="rId23" Type="http://schemas.openxmlformats.org/officeDocument/2006/relationships/tags" Target="../tags/tag84.xml"/><Relationship Id="rId22" Type="http://schemas.openxmlformats.org/officeDocument/2006/relationships/tags" Target="../tags/tag83.xml"/><Relationship Id="rId21" Type="http://schemas.openxmlformats.org/officeDocument/2006/relationships/tags" Target="../tags/tag82.xml"/><Relationship Id="rId20" Type="http://schemas.openxmlformats.org/officeDocument/2006/relationships/tags" Target="../tags/tag81.xml"/><Relationship Id="rId2" Type="http://schemas.openxmlformats.org/officeDocument/2006/relationships/tags" Target="../tags/tag63.xml"/><Relationship Id="rId19" Type="http://schemas.openxmlformats.org/officeDocument/2006/relationships/tags" Target="../tags/tag80.xml"/><Relationship Id="rId18" Type="http://schemas.openxmlformats.org/officeDocument/2006/relationships/tags" Target="../tags/tag79.xml"/><Relationship Id="rId17" Type="http://schemas.openxmlformats.org/officeDocument/2006/relationships/tags" Target="../tags/tag78.xml"/><Relationship Id="rId16" Type="http://schemas.openxmlformats.org/officeDocument/2006/relationships/tags" Target="../tags/tag77.xml"/><Relationship Id="rId15" Type="http://schemas.openxmlformats.org/officeDocument/2006/relationships/tags" Target="../tags/tag76.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tags" Target="../tags/tag6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9" Type="http://schemas.openxmlformats.org/officeDocument/2006/relationships/notesSlide" Target="../notesSlides/notesSlide2.xml"/><Relationship Id="rId18" Type="http://schemas.openxmlformats.org/officeDocument/2006/relationships/slideLayout" Target="../slideLayouts/slideLayout2.xml"/><Relationship Id="rId17" Type="http://schemas.openxmlformats.org/officeDocument/2006/relationships/image" Target="../media/image2.png"/><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8" Type="http://schemas.openxmlformats.org/officeDocument/2006/relationships/notesSlide" Target="../notesSlides/notesSlide5.xml"/><Relationship Id="rId27" Type="http://schemas.openxmlformats.org/officeDocument/2006/relationships/slideLayout" Target="../slideLayouts/slideLayout5.xml"/><Relationship Id="rId26" Type="http://schemas.openxmlformats.org/officeDocument/2006/relationships/image" Target="../media/image2.png"/><Relationship Id="rId25" Type="http://schemas.openxmlformats.org/officeDocument/2006/relationships/tags" Target="../tags/tag41.xml"/><Relationship Id="rId24" Type="http://schemas.openxmlformats.org/officeDocument/2006/relationships/tags" Target="../tags/tag40.xml"/><Relationship Id="rId23" Type="http://schemas.openxmlformats.org/officeDocument/2006/relationships/tags" Target="../tags/tag39.xml"/><Relationship Id="rId22" Type="http://schemas.openxmlformats.org/officeDocument/2006/relationships/tags" Target="../tags/tag38.xml"/><Relationship Id="rId21" Type="http://schemas.openxmlformats.org/officeDocument/2006/relationships/tags" Target="../tags/tag37.xml"/><Relationship Id="rId20" Type="http://schemas.openxmlformats.org/officeDocument/2006/relationships/tags" Target="../tags/tag36.xml"/><Relationship Id="rId2" Type="http://schemas.openxmlformats.org/officeDocument/2006/relationships/tags" Target="../tags/tag18.xml"/><Relationship Id="rId19" Type="http://schemas.openxmlformats.org/officeDocument/2006/relationships/tags" Target="../tags/tag35.xml"/><Relationship Id="rId18" Type="http://schemas.openxmlformats.org/officeDocument/2006/relationships/tags" Target="../tags/tag34.xml"/><Relationship Id="rId17" Type="http://schemas.openxmlformats.org/officeDocument/2006/relationships/tags" Target="../tags/tag33.xml"/><Relationship Id="rId16" Type="http://schemas.openxmlformats.org/officeDocument/2006/relationships/tags" Target="../tags/tag32.xml"/><Relationship Id="rId15" Type="http://schemas.openxmlformats.org/officeDocument/2006/relationships/tags" Target="../tags/tag31.xml"/><Relationship Id="rId14" Type="http://schemas.openxmlformats.org/officeDocument/2006/relationships/tags" Target="../tags/tag30.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3" Type="http://schemas.openxmlformats.org/officeDocument/2006/relationships/notesSlide" Target="../notesSlides/notesSlide7.xml"/><Relationship Id="rId22" Type="http://schemas.openxmlformats.org/officeDocument/2006/relationships/slideLayout" Target="../slideLayouts/slideLayout7.xml"/><Relationship Id="rId21" Type="http://schemas.openxmlformats.org/officeDocument/2006/relationships/image" Target="../media/image2.png"/><Relationship Id="rId20" Type="http://schemas.openxmlformats.org/officeDocument/2006/relationships/tags" Target="../tags/tag61.xml"/><Relationship Id="rId2" Type="http://schemas.openxmlformats.org/officeDocument/2006/relationships/tags" Target="../tags/tag43.xml"/><Relationship Id="rId19" Type="http://schemas.openxmlformats.org/officeDocument/2006/relationships/tags" Target="../tags/tag60.xml"/><Relationship Id="rId18" Type="http://schemas.openxmlformats.org/officeDocument/2006/relationships/tags" Target="../tags/tag59.xml"/><Relationship Id="rId17" Type="http://schemas.openxmlformats.org/officeDocument/2006/relationships/tags" Target="../tags/tag58.xml"/><Relationship Id="rId16" Type="http://schemas.openxmlformats.org/officeDocument/2006/relationships/tags" Target="../tags/tag57.xml"/><Relationship Id="rId15" Type="http://schemas.openxmlformats.org/officeDocument/2006/relationships/tags" Target="../tags/tag56.xml"/><Relationship Id="rId14" Type="http://schemas.openxmlformats.org/officeDocument/2006/relationships/tags" Target="../tags/tag55.xml"/><Relationship Id="rId13" Type="http://schemas.openxmlformats.org/officeDocument/2006/relationships/tags" Target="../tags/tag54.xml"/><Relationship Id="rId12" Type="http://schemas.openxmlformats.org/officeDocument/2006/relationships/tags" Target="../tags/tag53.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tags" Target="../tags/tag42.xml"/></Relationships>
</file>

<file path=ppt/slides/_rels/slide9.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5" Type="http://schemas.openxmlformats.org/officeDocument/2006/relationships/notesSlide" Target="../notesSlides/notesSlide8.xml"/><Relationship Id="rId14" Type="http://schemas.openxmlformats.org/officeDocument/2006/relationships/slideLayout" Target="../slideLayouts/slideLayout8.xml"/><Relationship Id="rId13" Type="http://schemas.openxmlformats.org/officeDocument/2006/relationships/image" Target="../media/image2.png"/><Relationship Id="rId12" Type="http://schemas.openxmlformats.org/officeDocument/2006/relationships/image" Target="../media/image16.png"/><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p:nvPr/>
        </p:nvSpPr>
        <p:spPr>
          <a:xfrm>
            <a:off x="691950" y="2900029"/>
            <a:ext cx="13042800" cy="1528500"/>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FFFFFF"/>
              </a:buClr>
              <a:buSzPts val="3100"/>
              <a:buFont typeface="Inter" panose="02000503000000020004"/>
              <a:buNone/>
            </a:pPr>
            <a:r>
              <a:rPr lang="en-US" sz="4000" b="1" i="0" u="none" strike="noStrike" cap="none">
                <a:solidFill>
                  <a:srgbClr val="FFFFFF"/>
                </a:solidFill>
                <a:latin typeface="Times New Roman" panose="02020603050405020304" charset="0"/>
                <a:ea typeface="Inter" panose="02000503000000020004"/>
                <a:cs typeface="Times New Roman" panose="02020603050405020304" charset="0"/>
                <a:sym typeface="Inter" panose="02000503000000020004"/>
              </a:rPr>
              <a:t>Towards Lightweight Routing: Adaptive and Explainable Orchestration of Models and Agents</a:t>
            </a:r>
            <a:endParaRPr sz="4000" b="0" i="0" u="none" strike="noStrike" cap="none">
              <a:latin typeface="Times New Roman" panose="02020603050405020304" charset="0"/>
              <a:cs typeface="Times New Roman" panose="02020603050405020304" charset="0"/>
            </a:endParaRPr>
          </a:p>
        </p:txBody>
      </p:sp>
      <p:sp>
        <p:nvSpPr>
          <p:cNvPr id="61" name="Google Shape;61;p14"/>
          <p:cNvSpPr/>
          <p:nvPr/>
        </p:nvSpPr>
        <p:spPr>
          <a:xfrm>
            <a:off x="691950" y="5285550"/>
            <a:ext cx="3627600" cy="2766000"/>
          </a:xfrm>
          <a:prstGeom prst="rect">
            <a:avLst/>
          </a:prstGeom>
          <a:noFill/>
          <a:ln>
            <a:noFill/>
          </a:ln>
        </p:spPr>
        <p:txBody>
          <a:bodyPr spcFirstLastPara="1" wrap="square" lIns="0" tIns="0" rIns="0" bIns="0" anchor="t" anchorCtr="0">
            <a:noAutofit/>
          </a:bodyPr>
          <a:lstStyle/>
          <a:p>
            <a:pPr marL="0" marR="0" lvl="0" indent="0" algn="l" rtl="0">
              <a:lnSpc>
                <a:spcPct val="124000"/>
              </a:lnSpc>
              <a:spcBef>
                <a:spcPts val="0"/>
              </a:spcBef>
              <a:spcAft>
                <a:spcPts val="0"/>
              </a:spcAft>
              <a:buNone/>
            </a:pPr>
            <a:r>
              <a:rPr lang="en-US" sz="3200" b="1">
                <a:solidFill>
                  <a:srgbClr val="FFFFFF"/>
                </a:solidFill>
                <a:latin typeface="Times New Roman" panose="02020603050405020304"/>
                <a:ea typeface="Times New Roman" panose="02020603050405020304"/>
                <a:cs typeface="Times New Roman" panose="02020603050405020304"/>
                <a:sym typeface="Times New Roman" panose="02020603050405020304"/>
              </a:rPr>
              <a:t>Group Members:</a:t>
            </a:r>
            <a:endParaRPr sz="320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24000"/>
              </a:lnSpc>
              <a:spcBef>
                <a:spcPts val="0"/>
              </a:spcBef>
              <a:spcAft>
                <a:spcPts val="0"/>
              </a:spcAft>
              <a:buNone/>
            </a:pPr>
            <a:endParaRPr sz="215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5125" algn="l" rtl="0">
              <a:lnSpc>
                <a:spcPct val="124000"/>
              </a:lnSpc>
              <a:spcBef>
                <a:spcPts val="0"/>
              </a:spcBef>
              <a:spcAft>
                <a:spcPts val="0"/>
              </a:spcAft>
              <a:buClr>
                <a:srgbClr val="FFFFFF"/>
              </a:buClr>
              <a:buSzPts val="2150"/>
              <a:buFont typeface="Times New Roman" panose="02020603050405020304"/>
              <a:buChar char="●"/>
            </a:pPr>
            <a:r>
              <a:rPr lang="en-US" sz="2150" b="1">
                <a:solidFill>
                  <a:srgbClr val="FFFFFF"/>
                </a:solidFill>
                <a:latin typeface="Times New Roman" panose="02020603050405020304"/>
                <a:ea typeface="Times New Roman" panose="02020603050405020304"/>
                <a:cs typeface="Times New Roman" panose="02020603050405020304"/>
                <a:sym typeface="Times New Roman" panose="02020603050405020304"/>
              </a:rPr>
              <a:t>Zainab Khalid 22P-9061</a:t>
            </a:r>
            <a:endParaRPr sz="215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5125" algn="l" rtl="0">
              <a:lnSpc>
                <a:spcPct val="124000"/>
              </a:lnSpc>
              <a:spcBef>
                <a:spcPts val="0"/>
              </a:spcBef>
              <a:spcAft>
                <a:spcPts val="0"/>
              </a:spcAft>
              <a:buClr>
                <a:srgbClr val="FFFFFF"/>
              </a:buClr>
              <a:buSzPts val="2150"/>
              <a:buFont typeface="Times New Roman" panose="02020603050405020304"/>
              <a:buChar char="●"/>
            </a:pPr>
            <a:r>
              <a:rPr lang="en-US" sz="2150" b="1">
                <a:solidFill>
                  <a:srgbClr val="FFFFFF"/>
                </a:solidFill>
                <a:latin typeface="Times New Roman" panose="02020603050405020304"/>
                <a:ea typeface="Times New Roman" panose="02020603050405020304"/>
                <a:cs typeface="Times New Roman" panose="02020603050405020304"/>
                <a:sym typeface="Times New Roman" panose="02020603050405020304"/>
              </a:rPr>
              <a:t>Ume Taqadus 22P-9393</a:t>
            </a:r>
            <a:endParaRPr sz="215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5125" algn="l" rtl="0">
              <a:lnSpc>
                <a:spcPct val="124000"/>
              </a:lnSpc>
              <a:spcBef>
                <a:spcPts val="0"/>
              </a:spcBef>
              <a:spcAft>
                <a:spcPts val="0"/>
              </a:spcAft>
              <a:buClr>
                <a:srgbClr val="FFFFFF"/>
              </a:buClr>
              <a:buSzPts val="2150"/>
              <a:buFont typeface="Times New Roman" panose="02020603050405020304"/>
              <a:buChar char="●"/>
            </a:pPr>
            <a:r>
              <a:rPr lang="en-US" sz="2150" b="1">
                <a:solidFill>
                  <a:srgbClr val="FFFFFF"/>
                </a:solidFill>
                <a:latin typeface="Times New Roman" panose="02020603050405020304"/>
                <a:ea typeface="Times New Roman" panose="02020603050405020304"/>
                <a:cs typeface="Times New Roman" panose="02020603050405020304"/>
                <a:sym typeface="Times New Roman" panose="02020603050405020304"/>
              </a:rPr>
              <a:t>Faryal Hanif 22P-9173</a:t>
            </a:r>
            <a:endParaRPr sz="215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2" name="Google Shape;62;p14"/>
          <p:cNvSpPr/>
          <p:nvPr/>
        </p:nvSpPr>
        <p:spPr>
          <a:xfrm>
            <a:off x="10614025" y="5285740"/>
            <a:ext cx="3142615" cy="1528445"/>
          </a:xfrm>
          <a:prstGeom prst="rect">
            <a:avLst/>
          </a:prstGeom>
          <a:noFill/>
          <a:ln>
            <a:noFill/>
          </a:ln>
        </p:spPr>
        <p:txBody>
          <a:bodyPr spcFirstLastPara="1" wrap="square" lIns="0" tIns="0" rIns="0" bIns="0" anchor="t" anchorCtr="0">
            <a:noAutofit/>
          </a:bodyPr>
          <a:lstStyle/>
          <a:p>
            <a:pPr marL="0" marR="0" lvl="0" indent="0" algn="l" rtl="0">
              <a:lnSpc>
                <a:spcPct val="124000"/>
              </a:lnSpc>
              <a:spcBef>
                <a:spcPts val="0"/>
              </a:spcBef>
              <a:spcAft>
                <a:spcPts val="0"/>
              </a:spcAft>
              <a:buClr>
                <a:srgbClr val="FFFFFF"/>
              </a:buClr>
              <a:buSzPts val="1850"/>
              <a:buFont typeface="Inter" panose="02000503000000020004"/>
              <a:buNone/>
            </a:pPr>
            <a:r>
              <a:rPr lang="en-US" sz="2800" b="1"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rPr>
              <a:t>Project Supervisor:</a:t>
            </a:r>
            <a:endParaRPr sz="2800" b="1"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24000"/>
              </a:lnSpc>
              <a:spcBef>
                <a:spcPts val="0"/>
              </a:spcBef>
              <a:spcAft>
                <a:spcPts val="0"/>
              </a:spcAft>
              <a:buClr>
                <a:srgbClr val="FFFFFF"/>
              </a:buClr>
              <a:buSzPts val="1850"/>
              <a:buFont typeface="Inter" panose="02000503000000020004"/>
              <a:buNone/>
            </a:pPr>
            <a:endParaRPr sz="215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24000"/>
              </a:lnSpc>
              <a:spcBef>
                <a:spcPts val="0"/>
              </a:spcBef>
              <a:spcAft>
                <a:spcPts val="0"/>
              </a:spcAft>
              <a:buClr>
                <a:srgbClr val="FFFFFF"/>
              </a:buClr>
              <a:buSzPts val="1850"/>
              <a:buFont typeface="Arial" panose="020B0604020202020204" pitchFamily="34" charset="0"/>
              <a:buNone/>
            </a:pPr>
            <a:r>
              <a:rPr lang="en-US" sz="2400" b="1">
                <a:solidFill>
                  <a:srgbClr val="FFFFFF"/>
                </a:solidFill>
                <a:latin typeface="Times New Roman" panose="02020603050405020304"/>
                <a:ea typeface="Times New Roman" panose="02020603050405020304"/>
                <a:cs typeface="Times New Roman" panose="02020603050405020304"/>
                <a:sym typeface="Times New Roman" panose="02020603050405020304"/>
              </a:rPr>
              <a:t>Mr. Shahzeb Khan</a:t>
            </a:r>
            <a:endParaRPr sz="240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3" name="Google Shape;63;p14"/>
          <p:cNvSpPr txBox="1"/>
          <p:nvPr/>
        </p:nvSpPr>
        <p:spPr>
          <a:xfrm>
            <a:off x="691950" y="292225"/>
            <a:ext cx="2233800" cy="15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64" name="Google Shape;64;p14"/>
          <p:cNvPicPr preferRelativeResize="0"/>
          <p:nvPr/>
        </p:nvPicPr>
        <p:blipFill>
          <a:blip r:embed="rId1"/>
          <a:stretch>
            <a:fillRect/>
          </a:stretch>
        </p:blipFill>
        <p:spPr>
          <a:xfrm>
            <a:off x="404325" y="195156"/>
            <a:ext cx="1847850" cy="1847850"/>
          </a:xfrm>
          <a:prstGeom prst="rect">
            <a:avLst/>
          </a:prstGeom>
          <a:noFill/>
          <a:ln>
            <a:noFill/>
          </a:ln>
        </p:spPr>
      </p:pic>
      <p:sp>
        <p:nvSpPr>
          <p:cNvPr id="65" name="Google Shape;65;p14"/>
          <p:cNvSpPr txBox="1"/>
          <p:nvPr/>
        </p:nvSpPr>
        <p:spPr>
          <a:xfrm>
            <a:off x="12734050" y="7715675"/>
            <a:ext cx="1797000" cy="513900"/>
          </a:xfrm>
          <a:prstGeom prst="rect">
            <a:avLst/>
          </a:prstGeom>
          <a:solidFill>
            <a:srgbClr val="4D4D4D"/>
          </a:solid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2" name="Shape 242"/>
        <p:cNvGrpSpPr/>
        <p:nvPr/>
      </p:nvGrpSpPr>
      <p:grpSpPr>
        <a:xfrm>
          <a:off x="0" y="0"/>
          <a:ext cx="0" cy="0"/>
          <a:chOff x="0" y="0"/>
          <a:chExt cx="0" cy="0"/>
        </a:xfrm>
      </p:grpSpPr>
      <p:sp>
        <p:nvSpPr>
          <p:cNvPr id="243" name="Google Shape;243;p22"/>
          <p:cNvSpPr/>
          <p:nvPr/>
        </p:nvSpPr>
        <p:spPr>
          <a:xfrm>
            <a:off x="793790" y="661511"/>
            <a:ext cx="5830848" cy="566976"/>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000000"/>
              </a:buClr>
              <a:buSzPts val="3550"/>
              <a:buFont typeface="Inter" panose="02000503000000020004"/>
              <a:buNone/>
            </a:pPr>
            <a:r>
              <a:rPr lang="en-US" sz="355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Objectives and Team Work: </a:t>
            </a:r>
            <a:endParaRPr sz="35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45" name="Google Shape;245;p22"/>
          <p:cNvSpPr/>
          <p:nvPr/>
        </p:nvSpPr>
        <p:spPr>
          <a:xfrm>
            <a:off x="793790" y="7277695"/>
            <a:ext cx="13042821" cy="290274"/>
          </a:xfrm>
          <a:prstGeom prst="rect">
            <a:avLst/>
          </a:prstGeom>
          <a:noFill/>
          <a:ln>
            <a:noFill/>
          </a:ln>
        </p:spPr>
        <p:txBody>
          <a:bodyPr spcFirstLastPara="1" wrap="square" lIns="0" tIns="0" rIns="0" bIns="0" anchor="t" anchorCtr="0">
            <a:noAutofit/>
          </a:bodyPr>
          <a:lstStyle/>
          <a:p>
            <a:pPr marL="0" marR="0" lvl="0" indent="0" algn="l" rtl="0">
              <a:lnSpc>
                <a:spcPct val="161000"/>
              </a:lnSpc>
              <a:spcBef>
                <a:spcPts val="0"/>
              </a:spcBef>
              <a:spcAft>
                <a:spcPts val="0"/>
              </a:spcAft>
              <a:buSzPts val="1400"/>
              <a:buFont typeface="Arial" panose="020B0604020202020204"/>
              <a:buNone/>
            </a:pPr>
            <a:endParaRPr sz="1400" b="0" i="0" u="none" strike="noStrike" cap="none"/>
          </a:p>
        </p:txBody>
      </p:sp>
      <p:pic>
        <p:nvPicPr>
          <p:cNvPr id="246" name="Google Shape;246;p22"/>
          <p:cNvPicPr preferRelativeResize="0"/>
          <p:nvPr/>
        </p:nvPicPr>
        <p:blipFill>
          <a:blip r:embed="rId1"/>
          <a:stretch>
            <a:fillRect/>
          </a:stretch>
        </p:blipFill>
        <p:spPr>
          <a:xfrm>
            <a:off x="11988751" y="21063"/>
            <a:ext cx="1847850" cy="1847850"/>
          </a:xfrm>
          <a:prstGeom prst="rect">
            <a:avLst/>
          </a:prstGeom>
          <a:noFill/>
          <a:ln>
            <a:noFill/>
          </a:ln>
        </p:spPr>
      </p:pic>
      <p:sp>
        <p:nvSpPr>
          <p:cNvPr id="247" name="Google Shape;247;p22"/>
          <p:cNvSpPr txBox="1"/>
          <p:nvPr/>
        </p:nvSpPr>
        <p:spPr>
          <a:xfrm>
            <a:off x="12297375" y="7514125"/>
            <a:ext cx="2333100" cy="7155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 name="Text Box 3"/>
          <p:cNvSpPr txBox="1"/>
          <p:nvPr/>
        </p:nvSpPr>
        <p:spPr>
          <a:xfrm>
            <a:off x="1362075" y="1613535"/>
            <a:ext cx="10853420" cy="5506085"/>
          </a:xfrm>
          <a:prstGeom prst="rect">
            <a:avLst/>
          </a:prstGeom>
          <a:noFill/>
        </p:spPr>
        <p:txBody>
          <a:bodyPr wrap="square" rtlCol="0">
            <a:noAutofit/>
          </a:bodyPr>
          <a:p>
            <a:endParaRPr lang="en-US"/>
          </a:p>
        </p:txBody>
      </p:sp>
      <p:pic>
        <p:nvPicPr>
          <p:cNvPr id="5" name="Picture 4" descr="downloadddd"/>
          <p:cNvPicPr>
            <a:picLocks noChangeAspect="1"/>
          </p:cNvPicPr>
          <p:nvPr/>
        </p:nvPicPr>
        <p:blipFill>
          <a:blip r:embed="rId2"/>
          <a:stretch>
            <a:fillRect/>
          </a:stretch>
        </p:blipFill>
        <p:spPr>
          <a:xfrm>
            <a:off x="794385" y="1451610"/>
            <a:ext cx="11421745" cy="6286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23"/>
          <p:cNvSpPr/>
          <p:nvPr/>
        </p:nvSpPr>
        <p:spPr>
          <a:xfrm>
            <a:off x="762040" y="481767"/>
            <a:ext cx="3969425" cy="496133"/>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000000"/>
              </a:buClr>
              <a:buSzPts val="3100"/>
              <a:buFont typeface="Inter" panose="02000503000000020004"/>
              <a:buNone/>
            </a:pPr>
            <a:r>
              <a:rPr lang="en-US" sz="3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Expected Results: </a:t>
            </a:r>
            <a:endParaRPr sz="31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54" name="Google Shape;254;p23"/>
          <p:cNvSpPr/>
          <p:nvPr/>
        </p:nvSpPr>
        <p:spPr>
          <a:xfrm>
            <a:off x="793750" y="1148080"/>
            <a:ext cx="13042900" cy="661670"/>
          </a:xfrm>
          <a:prstGeom prst="rect">
            <a:avLst/>
          </a:prstGeom>
          <a:noFill/>
          <a:ln>
            <a:noFill/>
          </a:ln>
        </p:spPr>
        <p:txBody>
          <a:bodyPr spcFirstLastPara="1" wrap="square" lIns="0" tIns="0" rIns="0" bIns="0" anchor="t" anchorCtr="0">
            <a:noAutofit/>
          </a:bodyPr>
          <a:lstStyle/>
          <a:p>
            <a:pPr marL="0" marR="0" lvl="0" indent="0" algn="l" rtl="0">
              <a:lnSpc>
                <a:spcPct val="160000"/>
              </a:lnSpc>
              <a:spcBef>
                <a:spcPts val="0"/>
              </a:spcBef>
              <a:spcAft>
                <a:spcPts val="0"/>
              </a:spcAft>
              <a:buClr>
                <a:srgbClr val="272525"/>
              </a:buClr>
              <a:buSzPts val="1250"/>
              <a:buFont typeface="Inter" panose="02000503000000020004"/>
              <a:buNone/>
            </a:pPr>
            <a:r>
              <a:rPr lang="en-US" sz="18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Upon completion, our project is poised to deliver an AI orchestration system, redefining how models and agents</a:t>
            </a:r>
            <a:endParaRPr lang="en-US" sz="18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60000"/>
              </a:lnSpc>
              <a:spcBef>
                <a:spcPts val="0"/>
              </a:spcBef>
              <a:spcAft>
                <a:spcPts val="0"/>
              </a:spcAft>
              <a:buClr>
                <a:srgbClr val="272525"/>
              </a:buClr>
              <a:buSzPts val="1250"/>
              <a:buFont typeface="Inter" panose="02000503000000020004"/>
              <a:buNone/>
            </a:pPr>
            <a:r>
              <a:rPr lang="en-US" sz="18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 interact to serve user queries.</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55" name="Google Shape;255;p23"/>
          <p:cNvSpPr/>
          <p:nvPr>
            <p:custDataLst>
              <p:tags r:id="rId1"/>
            </p:custDataLst>
          </p:nvPr>
        </p:nvSpPr>
        <p:spPr>
          <a:xfrm>
            <a:off x="793790" y="2043073"/>
            <a:ext cx="357188" cy="357188"/>
          </a:xfrm>
          <a:prstGeom prst="roundRect">
            <a:avLst>
              <a:gd name="adj" fmla="val 18670"/>
            </a:avLst>
          </a:prstGeom>
          <a:solidFill>
            <a:srgbClr val="DADBF1"/>
          </a:solidFill>
          <a:ln w="952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23"/>
          <p:cNvSpPr/>
          <p:nvPr>
            <p:custDataLst>
              <p:tags r:id="rId2"/>
            </p:custDataLst>
          </p:nvPr>
        </p:nvSpPr>
        <p:spPr>
          <a:xfrm>
            <a:off x="853321" y="2018228"/>
            <a:ext cx="238125" cy="29765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272525"/>
              </a:buClr>
              <a:buSzPts val="1850"/>
              <a:buFont typeface="Inter" panose="02000503000000020004"/>
              <a:buNone/>
            </a:pPr>
            <a:r>
              <a:rPr lang="en-US" sz="1850" b="1" i="0" u="none" strike="noStrike" cap="none">
                <a:solidFill>
                  <a:srgbClr val="272525"/>
                </a:solidFill>
                <a:latin typeface="Inter" panose="02000503000000020004"/>
                <a:ea typeface="Inter" panose="02000503000000020004"/>
                <a:cs typeface="Inter" panose="02000503000000020004"/>
                <a:sym typeface="Inter" panose="02000503000000020004"/>
              </a:rPr>
              <a:t>1</a:t>
            </a:r>
            <a:endParaRPr sz="1850" b="0" i="0" u="none" strike="noStrike" cap="none"/>
          </a:p>
        </p:txBody>
      </p:sp>
      <p:sp>
        <p:nvSpPr>
          <p:cNvPr id="257" name="Google Shape;257;p23"/>
          <p:cNvSpPr/>
          <p:nvPr>
            <p:custDataLst>
              <p:tags r:id="rId3"/>
            </p:custDataLst>
          </p:nvPr>
        </p:nvSpPr>
        <p:spPr>
          <a:xfrm>
            <a:off x="1309370" y="2042795"/>
            <a:ext cx="3679825" cy="307340"/>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272525"/>
              </a:buClr>
              <a:buSzPts val="1550"/>
              <a:buFont typeface="Inter" panose="02000503000000020004"/>
              <a:buNone/>
            </a:pPr>
            <a:r>
              <a:rPr lang="en-US" sz="18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Functional Query Router</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58" name="Google Shape;258;p23"/>
          <p:cNvSpPr/>
          <p:nvPr>
            <p:custDataLst>
              <p:tags r:id="rId4"/>
            </p:custDataLst>
          </p:nvPr>
        </p:nvSpPr>
        <p:spPr>
          <a:xfrm>
            <a:off x="1309687" y="2386251"/>
            <a:ext cx="12526923" cy="254079"/>
          </a:xfrm>
          <a:prstGeom prst="rect">
            <a:avLst/>
          </a:prstGeom>
          <a:noFill/>
          <a:ln>
            <a:noFill/>
          </a:ln>
        </p:spPr>
        <p:txBody>
          <a:bodyPr spcFirstLastPara="1" wrap="square" lIns="0" tIns="0" rIns="0" bIns="0" anchor="t" anchorCtr="0">
            <a:noAutofit/>
          </a:bodyPr>
          <a:lstStyle/>
          <a:p>
            <a:pPr marL="0" marR="0" lvl="0" indent="0" algn="l" rtl="0">
              <a:lnSpc>
                <a:spcPct val="160000"/>
              </a:lnSpc>
              <a:spcBef>
                <a:spcPts val="0"/>
              </a:spcBef>
              <a:spcAft>
                <a:spcPts val="0"/>
              </a:spcAft>
              <a:buClr>
                <a:srgbClr val="272525"/>
              </a:buClr>
              <a:buSzPts val="1250"/>
              <a:buFont typeface="Inter" panose="02000503000000020004"/>
              <a:buNone/>
            </a:pPr>
            <a:r>
              <a:rPr lang="en-US" sz="16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A fully operational system capable of intelligently directing queries to the most appropriate models and agents.</a:t>
            </a:r>
            <a:endParaRPr sz="16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59" name="Google Shape;259;p23"/>
          <p:cNvSpPr/>
          <p:nvPr>
            <p:custDataLst>
              <p:tags r:id="rId5"/>
            </p:custDataLst>
          </p:nvPr>
        </p:nvSpPr>
        <p:spPr>
          <a:xfrm>
            <a:off x="793790" y="2957870"/>
            <a:ext cx="357188" cy="357188"/>
          </a:xfrm>
          <a:prstGeom prst="roundRect">
            <a:avLst>
              <a:gd name="adj" fmla="val 18670"/>
            </a:avLst>
          </a:prstGeom>
          <a:solidFill>
            <a:srgbClr val="DADBF1"/>
          </a:solidFill>
          <a:ln w="952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3"/>
          <p:cNvSpPr/>
          <p:nvPr>
            <p:custDataLst>
              <p:tags r:id="rId6"/>
            </p:custDataLst>
          </p:nvPr>
        </p:nvSpPr>
        <p:spPr>
          <a:xfrm>
            <a:off x="853321" y="2987635"/>
            <a:ext cx="238125" cy="29765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272525"/>
              </a:buClr>
              <a:buSzPts val="1850"/>
              <a:buFont typeface="Inter" panose="02000503000000020004"/>
              <a:buNone/>
            </a:pPr>
            <a:r>
              <a:rPr lang="en-US" sz="1850" b="1" i="0" u="none" strike="noStrike" cap="none">
                <a:solidFill>
                  <a:srgbClr val="272525"/>
                </a:solidFill>
                <a:latin typeface="Inter" panose="02000503000000020004"/>
                <a:ea typeface="Inter" panose="02000503000000020004"/>
                <a:cs typeface="Inter" panose="02000503000000020004"/>
                <a:sym typeface="Inter" panose="02000503000000020004"/>
              </a:rPr>
              <a:t>2</a:t>
            </a:r>
            <a:endParaRPr sz="1850" b="0" i="0" u="none" strike="noStrike" cap="none"/>
          </a:p>
        </p:txBody>
      </p:sp>
      <p:sp>
        <p:nvSpPr>
          <p:cNvPr id="261" name="Google Shape;261;p23"/>
          <p:cNvSpPr/>
          <p:nvPr>
            <p:custDataLst>
              <p:tags r:id="rId7"/>
            </p:custDataLst>
          </p:nvPr>
        </p:nvSpPr>
        <p:spPr>
          <a:xfrm>
            <a:off x="1309370" y="3012440"/>
            <a:ext cx="3495675" cy="345440"/>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272525"/>
              </a:buClr>
              <a:buSzPts val="1550"/>
              <a:buFont typeface="Inter" panose="02000503000000020004"/>
              <a:buNone/>
            </a:pPr>
            <a:r>
              <a:rPr lang="en-US" sz="18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Intelligent Task Routing</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62" name="Google Shape;262;p23"/>
          <p:cNvSpPr/>
          <p:nvPr>
            <p:custDataLst>
              <p:tags r:id="rId8"/>
            </p:custDataLst>
          </p:nvPr>
        </p:nvSpPr>
        <p:spPr>
          <a:xfrm>
            <a:off x="1309687" y="3355658"/>
            <a:ext cx="12526923" cy="254079"/>
          </a:xfrm>
          <a:prstGeom prst="rect">
            <a:avLst/>
          </a:prstGeom>
          <a:noFill/>
          <a:ln>
            <a:noFill/>
          </a:ln>
        </p:spPr>
        <p:txBody>
          <a:bodyPr spcFirstLastPara="1" wrap="square" lIns="0" tIns="0" rIns="0" bIns="0" anchor="t" anchorCtr="0">
            <a:noAutofit/>
          </a:bodyPr>
          <a:lstStyle/>
          <a:p>
            <a:pPr marL="0" marR="0" lvl="0" indent="0" algn="l" rtl="0">
              <a:lnSpc>
                <a:spcPct val="160000"/>
              </a:lnSpc>
              <a:spcBef>
                <a:spcPts val="0"/>
              </a:spcBef>
              <a:spcAft>
                <a:spcPts val="0"/>
              </a:spcAft>
              <a:buClr>
                <a:srgbClr val="272525"/>
              </a:buClr>
              <a:buSzPts val="1250"/>
              <a:buFont typeface="Inter" panose="02000503000000020004"/>
              <a:buNone/>
            </a:pPr>
            <a:r>
              <a:rPr lang="en-US" sz="16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The ability to route simple tasks to smaller, more efficient models and complex tasks to more powerful, specialized AI.</a:t>
            </a:r>
            <a:endParaRPr sz="16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63" name="Google Shape;263;p23"/>
          <p:cNvSpPr/>
          <p:nvPr>
            <p:custDataLst>
              <p:tags r:id="rId9"/>
            </p:custDataLst>
          </p:nvPr>
        </p:nvSpPr>
        <p:spPr>
          <a:xfrm>
            <a:off x="793790" y="3927277"/>
            <a:ext cx="357188" cy="357188"/>
          </a:xfrm>
          <a:prstGeom prst="roundRect">
            <a:avLst>
              <a:gd name="adj" fmla="val 18670"/>
            </a:avLst>
          </a:prstGeom>
          <a:solidFill>
            <a:srgbClr val="DADBF1"/>
          </a:solidFill>
          <a:ln w="952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23"/>
          <p:cNvSpPr/>
          <p:nvPr>
            <p:custDataLst>
              <p:tags r:id="rId10"/>
            </p:custDataLst>
          </p:nvPr>
        </p:nvSpPr>
        <p:spPr>
          <a:xfrm>
            <a:off x="853321" y="3957042"/>
            <a:ext cx="238125" cy="29765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272525"/>
              </a:buClr>
              <a:buSzPts val="1850"/>
              <a:buFont typeface="Inter" panose="02000503000000020004"/>
              <a:buNone/>
            </a:pPr>
            <a:r>
              <a:rPr lang="en-US" sz="1850" b="1" i="0" u="none" strike="noStrike" cap="none">
                <a:solidFill>
                  <a:srgbClr val="272525"/>
                </a:solidFill>
                <a:latin typeface="Inter" panose="02000503000000020004"/>
                <a:ea typeface="Inter" panose="02000503000000020004"/>
                <a:cs typeface="Inter" panose="02000503000000020004"/>
                <a:sym typeface="Inter" panose="02000503000000020004"/>
              </a:rPr>
              <a:t>3</a:t>
            </a:r>
            <a:endParaRPr sz="1850" b="0" i="0" u="none" strike="noStrike" cap="none"/>
          </a:p>
        </p:txBody>
      </p:sp>
      <p:sp>
        <p:nvSpPr>
          <p:cNvPr id="265" name="Google Shape;265;p23"/>
          <p:cNvSpPr/>
          <p:nvPr>
            <p:custDataLst>
              <p:tags r:id="rId11"/>
            </p:custDataLst>
          </p:nvPr>
        </p:nvSpPr>
        <p:spPr>
          <a:xfrm>
            <a:off x="1309370" y="3982085"/>
            <a:ext cx="3333750" cy="220345"/>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272525"/>
              </a:buClr>
              <a:buSzPts val="1550"/>
              <a:buFont typeface="Inter" panose="02000503000000020004"/>
              <a:buNone/>
            </a:pPr>
            <a:r>
              <a:rPr lang="en-US" sz="18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Self-Improving System</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66" name="Google Shape;266;p23"/>
          <p:cNvSpPr/>
          <p:nvPr>
            <p:custDataLst>
              <p:tags r:id="rId12"/>
            </p:custDataLst>
          </p:nvPr>
        </p:nvSpPr>
        <p:spPr>
          <a:xfrm>
            <a:off x="1309687" y="4325064"/>
            <a:ext cx="12526923" cy="254079"/>
          </a:xfrm>
          <a:prstGeom prst="rect">
            <a:avLst/>
          </a:prstGeom>
          <a:noFill/>
          <a:ln>
            <a:noFill/>
          </a:ln>
        </p:spPr>
        <p:txBody>
          <a:bodyPr spcFirstLastPara="1" wrap="square" lIns="0" tIns="0" rIns="0" bIns="0" anchor="t" anchorCtr="0">
            <a:noAutofit/>
          </a:bodyPr>
          <a:lstStyle/>
          <a:p>
            <a:pPr marL="0" marR="0" lvl="0" indent="0" algn="l" rtl="0">
              <a:lnSpc>
                <a:spcPct val="160000"/>
              </a:lnSpc>
              <a:spcBef>
                <a:spcPts val="0"/>
              </a:spcBef>
              <a:spcAft>
                <a:spcPts val="0"/>
              </a:spcAft>
              <a:buClr>
                <a:srgbClr val="272525"/>
              </a:buClr>
              <a:buSzPts val="1250"/>
              <a:buFont typeface="Inter" panose="02000503000000020004"/>
              <a:buNone/>
            </a:pPr>
            <a:r>
              <a:rPr lang="en-US" sz="16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A system that continuously improves its routing accuracy through adaptive feedback and effective task escalation.</a:t>
            </a:r>
            <a:endParaRPr sz="16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67" name="Google Shape;267;p23"/>
          <p:cNvSpPr/>
          <p:nvPr>
            <p:custDataLst>
              <p:tags r:id="rId13"/>
            </p:custDataLst>
          </p:nvPr>
        </p:nvSpPr>
        <p:spPr>
          <a:xfrm>
            <a:off x="793790" y="4896683"/>
            <a:ext cx="357188" cy="357188"/>
          </a:xfrm>
          <a:prstGeom prst="roundRect">
            <a:avLst>
              <a:gd name="adj" fmla="val 18670"/>
            </a:avLst>
          </a:prstGeom>
          <a:solidFill>
            <a:srgbClr val="DADBF1"/>
          </a:solidFill>
          <a:ln w="952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3"/>
          <p:cNvSpPr/>
          <p:nvPr>
            <p:custDataLst>
              <p:tags r:id="rId14"/>
            </p:custDataLst>
          </p:nvPr>
        </p:nvSpPr>
        <p:spPr>
          <a:xfrm>
            <a:off x="853321" y="4926449"/>
            <a:ext cx="238125" cy="29765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272525"/>
              </a:buClr>
              <a:buSzPts val="1850"/>
              <a:buFont typeface="Inter" panose="02000503000000020004"/>
              <a:buNone/>
            </a:pPr>
            <a:r>
              <a:rPr lang="en-US" sz="1850" b="1" i="0" u="none" strike="noStrike" cap="none">
                <a:solidFill>
                  <a:srgbClr val="272525"/>
                </a:solidFill>
                <a:latin typeface="Inter" panose="02000503000000020004"/>
                <a:ea typeface="Inter" panose="02000503000000020004"/>
                <a:cs typeface="Inter" panose="02000503000000020004"/>
                <a:sym typeface="Inter" panose="02000503000000020004"/>
              </a:rPr>
              <a:t>4</a:t>
            </a:r>
            <a:endParaRPr sz="1850" b="0" i="0" u="none" strike="noStrike" cap="none"/>
          </a:p>
        </p:txBody>
      </p:sp>
      <p:sp>
        <p:nvSpPr>
          <p:cNvPr id="269" name="Google Shape;269;p23"/>
          <p:cNvSpPr/>
          <p:nvPr>
            <p:custDataLst>
              <p:tags r:id="rId15"/>
            </p:custDataLst>
          </p:nvPr>
        </p:nvSpPr>
        <p:spPr>
          <a:xfrm>
            <a:off x="1309370" y="4951095"/>
            <a:ext cx="4951730" cy="348615"/>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272525"/>
              </a:buClr>
              <a:buSzPts val="1550"/>
              <a:buFont typeface="Inter" panose="02000503000000020004"/>
              <a:buNone/>
            </a:pPr>
            <a:r>
              <a:rPr lang="en-US" sz="18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Transparent Operations Dashboard</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70" name="Google Shape;270;p23"/>
          <p:cNvSpPr/>
          <p:nvPr>
            <p:custDataLst>
              <p:tags r:id="rId16"/>
            </p:custDataLst>
          </p:nvPr>
        </p:nvSpPr>
        <p:spPr>
          <a:xfrm>
            <a:off x="1309687" y="5294471"/>
            <a:ext cx="12526923" cy="254079"/>
          </a:xfrm>
          <a:prstGeom prst="rect">
            <a:avLst/>
          </a:prstGeom>
          <a:noFill/>
          <a:ln>
            <a:noFill/>
          </a:ln>
        </p:spPr>
        <p:txBody>
          <a:bodyPr spcFirstLastPara="1" wrap="square" lIns="0" tIns="0" rIns="0" bIns="0" anchor="t" anchorCtr="0">
            <a:noAutofit/>
          </a:bodyPr>
          <a:lstStyle/>
          <a:p>
            <a:pPr marL="0" marR="0" lvl="0" indent="0" algn="l" rtl="0">
              <a:lnSpc>
                <a:spcPct val="160000"/>
              </a:lnSpc>
              <a:spcBef>
                <a:spcPts val="0"/>
              </a:spcBef>
              <a:spcAft>
                <a:spcPts val="0"/>
              </a:spcAft>
              <a:buClr>
                <a:srgbClr val="272525"/>
              </a:buClr>
              <a:buSzPts val="1250"/>
              <a:buFont typeface="Inter" panose="02000503000000020004"/>
              <a:buNone/>
            </a:pPr>
            <a:r>
              <a:rPr lang="en-US" sz="16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An intuitive dashboard that visualizes routing decisions, model usage, and the crucial cost-performance trade-offs.</a:t>
            </a:r>
            <a:endParaRPr sz="16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71" name="Google Shape;271;p23"/>
          <p:cNvSpPr/>
          <p:nvPr>
            <p:custDataLst>
              <p:tags r:id="rId17"/>
            </p:custDataLst>
          </p:nvPr>
        </p:nvSpPr>
        <p:spPr>
          <a:xfrm>
            <a:off x="793790" y="5866090"/>
            <a:ext cx="357188" cy="357188"/>
          </a:xfrm>
          <a:prstGeom prst="roundRect">
            <a:avLst>
              <a:gd name="adj" fmla="val 18670"/>
            </a:avLst>
          </a:prstGeom>
          <a:solidFill>
            <a:srgbClr val="DADBF1"/>
          </a:solidFill>
          <a:ln w="952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3"/>
          <p:cNvSpPr/>
          <p:nvPr>
            <p:custDataLst>
              <p:tags r:id="rId18"/>
            </p:custDataLst>
          </p:nvPr>
        </p:nvSpPr>
        <p:spPr>
          <a:xfrm>
            <a:off x="853321" y="5895856"/>
            <a:ext cx="238125" cy="29765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272525"/>
              </a:buClr>
              <a:buSzPts val="1850"/>
              <a:buFont typeface="Inter" panose="02000503000000020004"/>
              <a:buNone/>
            </a:pPr>
            <a:r>
              <a:rPr lang="en-US" sz="1850" b="1" i="0" u="none" strike="noStrike" cap="none">
                <a:solidFill>
                  <a:srgbClr val="272525"/>
                </a:solidFill>
                <a:latin typeface="Inter" panose="02000503000000020004"/>
                <a:ea typeface="Inter" panose="02000503000000020004"/>
                <a:cs typeface="Inter" panose="02000503000000020004"/>
                <a:sym typeface="Inter" panose="02000503000000020004"/>
              </a:rPr>
              <a:t>5</a:t>
            </a:r>
            <a:endParaRPr sz="1850" b="0" i="0" u="none" strike="noStrike" cap="none"/>
          </a:p>
        </p:txBody>
      </p:sp>
      <p:sp>
        <p:nvSpPr>
          <p:cNvPr id="273" name="Google Shape;273;p23"/>
          <p:cNvSpPr/>
          <p:nvPr>
            <p:custDataLst>
              <p:tags r:id="rId19"/>
            </p:custDataLst>
          </p:nvPr>
        </p:nvSpPr>
        <p:spPr>
          <a:xfrm>
            <a:off x="1309370" y="5920740"/>
            <a:ext cx="4591050" cy="305435"/>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272525"/>
              </a:buClr>
              <a:buSzPts val="1550"/>
              <a:buFont typeface="Inter" panose="02000503000000020004"/>
              <a:buNone/>
            </a:pPr>
            <a:r>
              <a:rPr lang="en-US" sz="18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Reduced Model Dependency</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74" name="Google Shape;274;p23"/>
          <p:cNvSpPr/>
          <p:nvPr>
            <p:custDataLst>
              <p:tags r:id="rId20"/>
            </p:custDataLst>
          </p:nvPr>
        </p:nvSpPr>
        <p:spPr>
          <a:xfrm>
            <a:off x="1309687" y="6263878"/>
            <a:ext cx="12526923" cy="254079"/>
          </a:xfrm>
          <a:prstGeom prst="rect">
            <a:avLst/>
          </a:prstGeom>
          <a:noFill/>
          <a:ln>
            <a:noFill/>
          </a:ln>
        </p:spPr>
        <p:txBody>
          <a:bodyPr spcFirstLastPara="1" wrap="square" lIns="0" tIns="0" rIns="0" bIns="0" anchor="t" anchorCtr="0">
            <a:noAutofit/>
          </a:bodyPr>
          <a:lstStyle/>
          <a:p>
            <a:pPr marL="0" marR="0" lvl="0" indent="0" algn="l" rtl="0">
              <a:lnSpc>
                <a:spcPct val="160000"/>
              </a:lnSpc>
              <a:spcBef>
                <a:spcPts val="0"/>
              </a:spcBef>
              <a:spcAft>
                <a:spcPts val="0"/>
              </a:spcAft>
              <a:buClr>
                <a:srgbClr val="272525"/>
              </a:buClr>
              <a:buSzPts val="1250"/>
              <a:buFont typeface="Inter" panose="02000503000000020004"/>
              <a:buNone/>
            </a:pPr>
            <a:r>
              <a:rPr lang="en-US" sz="16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Significantly decreased reliance on large, resource-intensive models, making AI accessible in low-resource environments.</a:t>
            </a:r>
            <a:endParaRPr sz="16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75" name="Google Shape;275;p23"/>
          <p:cNvSpPr/>
          <p:nvPr>
            <p:custDataLst>
              <p:tags r:id="rId21"/>
            </p:custDataLst>
          </p:nvPr>
        </p:nvSpPr>
        <p:spPr>
          <a:xfrm>
            <a:off x="793790" y="6835497"/>
            <a:ext cx="357188" cy="357188"/>
          </a:xfrm>
          <a:prstGeom prst="roundRect">
            <a:avLst>
              <a:gd name="adj" fmla="val 18670"/>
            </a:avLst>
          </a:prstGeom>
          <a:solidFill>
            <a:srgbClr val="DADBF1"/>
          </a:solidFill>
          <a:ln w="952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23"/>
          <p:cNvSpPr/>
          <p:nvPr>
            <p:custDataLst>
              <p:tags r:id="rId22"/>
            </p:custDataLst>
          </p:nvPr>
        </p:nvSpPr>
        <p:spPr>
          <a:xfrm>
            <a:off x="853321" y="6865263"/>
            <a:ext cx="238125" cy="29765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272525"/>
              </a:buClr>
              <a:buSzPts val="1850"/>
              <a:buFont typeface="Inter" panose="02000503000000020004"/>
              <a:buNone/>
            </a:pPr>
            <a:r>
              <a:rPr lang="en-US" sz="1850" b="1" i="0" u="none" strike="noStrike" cap="none">
                <a:solidFill>
                  <a:srgbClr val="272525"/>
                </a:solidFill>
                <a:latin typeface="Inter" panose="02000503000000020004"/>
                <a:ea typeface="Inter" panose="02000503000000020004"/>
                <a:cs typeface="Inter" panose="02000503000000020004"/>
                <a:sym typeface="Inter" panose="02000503000000020004"/>
              </a:rPr>
              <a:t>6</a:t>
            </a:r>
            <a:endParaRPr sz="1850" b="0" i="0" u="none" strike="noStrike" cap="none"/>
          </a:p>
        </p:txBody>
      </p:sp>
      <p:sp>
        <p:nvSpPr>
          <p:cNvPr id="277" name="Google Shape;277;p23"/>
          <p:cNvSpPr/>
          <p:nvPr>
            <p:custDataLst>
              <p:tags r:id="rId23"/>
            </p:custDataLst>
          </p:nvPr>
        </p:nvSpPr>
        <p:spPr>
          <a:xfrm>
            <a:off x="1309370" y="6889750"/>
            <a:ext cx="4418965" cy="316865"/>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272525"/>
              </a:buClr>
              <a:buSzPts val="1550"/>
              <a:buFont typeface="Inter" panose="02000503000000020004"/>
              <a:buNone/>
            </a:pPr>
            <a:r>
              <a:rPr lang="en-US" sz="18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Validated Real World Impact</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78" name="Google Shape;278;p23"/>
          <p:cNvSpPr/>
          <p:nvPr>
            <p:custDataLst>
              <p:tags r:id="rId24"/>
            </p:custDataLst>
          </p:nvPr>
        </p:nvSpPr>
        <p:spPr>
          <a:xfrm>
            <a:off x="1309687" y="7233285"/>
            <a:ext cx="12526923" cy="254079"/>
          </a:xfrm>
          <a:prstGeom prst="rect">
            <a:avLst/>
          </a:prstGeom>
          <a:noFill/>
          <a:ln>
            <a:noFill/>
          </a:ln>
        </p:spPr>
        <p:txBody>
          <a:bodyPr spcFirstLastPara="1" wrap="square" lIns="0" tIns="0" rIns="0" bIns="0" anchor="t" anchorCtr="0">
            <a:noAutofit/>
          </a:bodyPr>
          <a:lstStyle/>
          <a:p>
            <a:pPr marL="0" marR="0" lvl="0" indent="0" algn="l" rtl="0">
              <a:lnSpc>
                <a:spcPct val="160000"/>
              </a:lnSpc>
              <a:spcBef>
                <a:spcPts val="0"/>
              </a:spcBef>
              <a:spcAft>
                <a:spcPts val="0"/>
              </a:spcAft>
              <a:buClr>
                <a:srgbClr val="272525"/>
              </a:buClr>
              <a:buSzPts val="1250"/>
              <a:buFont typeface="Inter" panose="02000503000000020004"/>
              <a:buNone/>
            </a:pPr>
            <a:r>
              <a:rPr lang="en-US" sz="16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Empirical evidence from real-world testing demonstrating the system's efficiency, adaptability, and transparency in action.</a:t>
            </a:r>
            <a:endParaRPr sz="16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pic>
        <p:nvPicPr>
          <p:cNvPr id="279" name="Google Shape;279;p23"/>
          <p:cNvPicPr preferRelativeResize="0"/>
          <p:nvPr/>
        </p:nvPicPr>
        <p:blipFill>
          <a:blip r:embed="rId25"/>
          <a:stretch>
            <a:fillRect/>
          </a:stretch>
        </p:blipFill>
        <p:spPr>
          <a:xfrm>
            <a:off x="12683770" y="82840"/>
            <a:ext cx="1847850" cy="1847850"/>
          </a:xfrm>
          <a:prstGeom prst="rect">
            <a:avLst/>
          </a:prstGeom>
          <a:noFill/>
          <a:ln>
            <a:noFill/>
          </a:ln>
        </p:spPr>
      </p:pic>
      <p:sp>
        <p:nvSpPr>
          <p:cNvPr id="280" name="Google Shape;280;p23"/>
          <p:cNvSpPr txBox="1"/>
          <p:nvPr/>
        </p:nvSpPr>
        <p:spPr>
          <a:xfrm>
            <a:off x="12683650" y="7514125"/>
            <a:ext cx="1946700" cy="7155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bldLvl="0" animBg="1"/>
      <p:bldP spid="257" grpId="0"/>
      <p:bldP spid="256" grpId="0"/>
      <p:bldP spid="258" grpId="0"/>
      <p:bldP spid="255" grpId="1" animBg="1"/>
      <p:bldP spid="257" grpId="1"/>
      <p:bldP spid="256" grpId="1"/>
      <p:bldP spid="258" grpId="1"/>
      <p:bldP spid="259" grpId="0" animBg="1"/>
      <p:bldP spid="260" grpId="0"/>
      <p:bldP spid="261" grpId="0"/>
      <p:bldP spid="262" grpId="0"/>
      <p:bldP spid="259" grpId="1" animBg="1"/>
      <p:bldP spid="260" grpId="1"/>
      <p:bldP spid="261" grpId="1"/>
      <p:bldP spid="262" grpId="1"/>
      <p:bldP spid="263" grpId="0" animBg="1"/>
      <p:bldP spid="264" grpId="0"/>
      <p:bldP spid="265" grpId="0"/>
      <p:bldP spid="266" grpId="0"/>
      <p:bldP spid="263" grpId="1" animBg="1"/>
      <p:bldP spid="264" grpId="1"/>
      <p:bldP spid="265" grpId="1"/>
      <p:bldP spid="266" grpId="1"/>
      <p:bldP spid="267" grpId="0" animBg="1"/>
      <p:bldP spid="268" grpId="0"/>
      <p:bldP spid="269" grpId="0"/>
      <p:bldP spid="270" grpId="0"/>
      <p:bldP spid="267" grpId="1" animBg="1"/>
      <p:bldP spid="268" grpId="1"/>
      <p:bldP spid="269" grpId="1"/>
      <p:bldP spid="270" grpId="1"/>
      <p:bldP spid="271" grpId="0" animBg="1"/>
      <p:bldP spid="272" grpId="0"/>
      <p:bldP spid="273" grpId="0"/>
      <p:bldP spid="274" grpId="0"/>
      <p:bldP spid="271" grpId="1" animBg="1"/>
      <p:bldP spid="272" grpId="1"/>
      <p:bldP spid="273" grpId="1"/>
      <p:bldP spid="274" grpId="1"/>
      <p:bldP spid="275" grpId="0" animBg="1"/>
      <p:bldP spid="276" grpId="0"/>
      <p:bldP spid="277" grpId="0"/>
      <p:bldP spid="278" grpId="0"/>
      <p:bldP spid="275" grpId="1" animBg="1"/>
      <p:bldP spid="276" grpId="1"/>
      <p:bldP spid="277" grpId="1"/>
      <p:bldP spid="27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85" name="Shape 285"/>
        <p:cNvGrpSpPr/>
        <p:nvPr/>
      </p:nvGrpSpPr>
      <p:grpSpPr>
        <a:xfrm>
          <a:off x="0" y="0"/>
          <a:ext cx="0" cy="0"/>
          <a:chOff x="0" y="0"/>
          <a:chExt cx="0" cy="0"/>
        </a:xfrm>
      </p:grpSpPr>
      <p:sp>
        <p:nvSpPr>
          <p:cNvPr id="286" name="Google Shape;286;p24"/>
          <p:cNvSpPr/>
          <p:nvPr/>
        </p:nvSpPr>
        <p:spPr>
          <a:xfrm>
            <a:off x="793790" y="1781532"/>
            <a:ext cx="5670590" cy="708779"/>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000000"/>
              </a:buClr>
              <a:buSzPts val="4450"/>
              <a:buFont typeface="Inter" panose="02000503000000020004"/>
              <a:buNone/>
            </a:pPr>
            <a:r>
              <a:rPr lang="en-US" sz="445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References</a:t>
            </a:r>
            <a:endParaRPr sz="44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87" name="Google Shape;287;p24"/>
          <p:cNvSpPr/>
          <p:nvPr/>
        </p:nvSpPr>
        <p:spPr>
          <a:xfrm>
            <a:off x="793790" y="2943939"/>
            <a:ext cx="13042821" cy="725805"/>
          </a:xfrm>
          <a:prstGeom prst="rect">
            <a:avLst/>
          </a:prstGeom>
          <a:noFill/>
          <a:ln>
            <a:noFill/>
          </a:ln>
        </p:spPr>
        <p:txBody>
          <a:bodyPr spcFirstLastPara="1" wrap="square" lIns="0" tIns="0" rIns="0" bIns="0" anchor="t" anchorCtr="0">
            <a:noAutofit/>
          </a:bodyPr>
          <a:lstStyle/>
          <a:p>
            <a:pPr marL="457200" marR="0" lvl="0" indent="-339725" algn="l" rtl="0">
              <a:lnSpc>
                <a:spcPct val="163000"/>
              </a:lnSpc>
              <a:spcBef>
                <a:spcPts val="0"/>
              </a:spcBef>
              <a:spcAft>
                <a:spcPts val="0"/>
              </a:spcAft>
              <a:buClr>
                <a:srgbClr val="272525"/>
              </a:buClr>
              <a:buSzPts val="1750"/>
              <a:buFont typeface="Times New Roman" panose="02020603050405020304"/>
              <a:buChar char="●"/>
            </a:pPr>
            <a:r>
              <a:rPr lang="en-US" sz="17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Guo, X., Wang, S., Ji, C., Zhao, X., Xi, W., Liu, Y., ... &amp; Feng, J. (2025). Towards Generalized Routing: Model and Agent Orchestration for Adaptive and Efficient Inference. </a:t>
            </a:r>
            <a:r>
              <a:rPr lang="en-US" sz="1750" i="1"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arXiv preprint arXiv:2509.07571</a:t>
            </a:r>
            <a:r>
              <a:rPr lang="en-US" sz="17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a:t>
            </a:r>
            <a:endParaRPr sz="17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88" name="Google Shape;288;p24"/>
          <p:cNvSpPr/>
          <p:nvPr/>
        </p:nvSpPr>
        <p:spPr>
          <a:xfrm>
            <a:off x="793790" y="3749040"/>
            <a:ext cx="13042821" cy="725805"/>
          </a:xfrm>
          <a:prstGeom prst="rect">
            <a:avLst/>
          </a:prstGeom>
          <a:noFill/>
          <a:ln>
            <a:noFill/>
          </a:ln>
        </p:spPr>
        <p:txBody>
          <a:bodyPr spcFirstLastPara="1" wrap="square" lIns="0" tIns="0" rIns="0" bIns="0" anchor="t" anchorCtr="0">
            <a:noAutofit/>
          </a:bodyPr>
          <a:lstStyle/>
          <a:p>
            <a:pPr marL="457200" marR="0" lvl="0" indent="-339725" algn="l" rtl="0">
              <a:lnSpc>
                <a:spcPct val="163000"/>
              </a:lnSpc>
              <a:spcBef>
                <a:spcPts val="0"/>
              </a:spcBef>
              <a:spcAft>
                <a:spcPts val="0"/>
              </a:spcAft>
              <a:buClr>
                <a:srgbClr val="272525"/>
              </a:buClr>
              <a:buSzPts val="1750"/>
              <a:buFont typeface="Times New Roman" panose="02020603050405020304"/>
              <a:buChar char="●"/>
            </a:pPr>
            <a:r>
              <a:rPr lang="en-US" sz="17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Ong, I., Almahairi, A., Wu, V., Chiang, W. L., Wu, T., Gonzalez, J. E., ... &amp; Stoica, I. (2024). Routellm: Learning to route llms with preference data. </a:t>
            </a:r>
            <a:r>
              <a:rPr lang="en-US" sz="1750" i="1"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arXiv preprint arXiv:2406.18665</a:t>
            </a:r>
            <a:r>
              <a:rPr lang="en-US" sz="17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a:t>
            </a:r>
            <a:endParaRPr sz="17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89" name="Google Shape;289;p24"/>
          <p:cNvSpPr/>
          <p:nvPr/>
        </p:nvSpPr>
        <p:spPr>
          <a:xfrm>
            <a:off x="793790" y="4554141"/>
            <a:ext cx="13042800" cy="1088700"/>
          </a:xfrm>
          <a:prstGeom prst="rect">
            <a:avLst/>
          </a:prstGeom>
          <a:noFill/>
          <a:ln>
            <a:noFill/>
          </a:ln>
        </p:spPr>
        <p:txBody>
          <a:bodyPr spcFirstLastPara="1" wrap="square" lIns="0" tIns="0" rIns="0" bIns="0" anchor="t" anchorCtr="0">
            <a:noAutofit/>
          </a:bodyPr>
          <a:lstStyle/>
          <a:p>
            <a:pPr marL="457200" marR="0" lvl="0" indent="-339725" algn="l" rtl="0">
              <a:lnSpc>
                <a:spcPct val="163000"/>
              </a:lnSpc>
              <a:spcBef>
                <a:spcPts val="0"/>
              </a:spcBef>
              <a:spcAft>
                <a:spcPts val="0"/>
              </a:spcAft>
              <a:buClr>
                <a:srgbClr val="272525"/>
              </a:buClr>
              <a:buSzPts val="1750"/>
              <a:buFont typeface="Times New Roman" panose="02020603050405020304"/>
              <a:buChar char="●"/>
            </a:pPr>
            <a:r>
              <a:rPr lang="en-US" sz="17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Shuhao Chen, Weisen Jiang, Baijiong Lin, James Kwok, and Yu Zhang. Routerdc: Query-based router by dual contrastive learning for assembling large language models. Advances in Neural Information Processing Systems, 37:66305–66328, 2024.</a:t>
            </a:r>
            <a:endParaRPr sz="17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90" name="Google Shape;290;p24"/>
          <p:cNvSpPr/>
          <p:nvPr/>
        </p:nvSpPr>
        <p:spPr>
          <a:xfrm>
            <a:off x="793790" y="5483384"/>
            <a:ext cx="13042821" cy="725805"/>
          </a:xfrm>
          <a:prstGeom prst="rect">
            <a:avLst/>
          </a:prstGeom>
          <a:noFill/>
          <a:ln>
            <a:noFill/>
          </a:ln>
        </p:spPr>
        <p:txBody>
          <a:bodyPr spcFirstLastPara="1" wrap="square" lIns="0" tIns="0" rIns="0" bIns="0" anchor="t" anchorCtr="0">
            <a:noAutofit/>
          </a:bodyPr>
          <a:lstStyle/>
          <a:p>
            <a:pPr marL="457200" marR="0" lvl="0" indent="-339725" algn="l" rtl="0">
              <a:lnSpc>
                <a:spcPct val="163000"/>
              </a:lnSpc>
              <a:spcBef>
                <a:spcPts val="0"/>
              </a:spcBef>
              <a:spcAft>
                <a:spcPts val="0"/>
              </a:spcAft>
              <a:buClr>
                <a:srgbClr val="272525"/>
              </a:buClr>
              <a:buSzPts val="1750"/>
              <a:buFont typeface="Times New Roman" panose="02020603050405020304"/>
              <a:buChar char="●"/>
            </a:pPr>
            <a:r>
              <a:rPr lang="en-US" sz="17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Dujian Ding, Ankur Mallick, Chi Wang, Robert Sim, Subhabrata Mukherjee, Victor Ruhle, Laks VS Lakshmanan, and Ahmed Hassan Awadallah. Hybrid llm: Cost-efficient and quality-aware query routing. arXiv preprint arXiv:2404.14618, 2024.</a:t>
            </a:r>
            <a:endParaRPr sz="17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pic>
        <p:nvPicPr>
          <p:cNvPr id="291" name="Google Shape;291;p24"/>
          <p:cNvPicPr preferRelativeResize="0"/>
          <p:nvPr/>
        </p:nvPicPr>
        <p:blipFill>
          <a:blip r:embed="rId1"/>
          <a:stretch>
            <a:fillRect/>
          </a:stretch>
        </p:blipFill>
        <p:spPr>
          <a:xfrm>
            <a:off x="11988755" y="211700"/>
            <a:ext cx="1847850" cy="1847850"/>
          </a:xfrm>
          <a:prstGeom prst="rect">
            <a:avLst/>
          </a:prstGeom>
          <a:noFill/>
          <a:ln>
            <a:noFill/>
          </a:ln>
        </p:spPr>
      </p:pic>
      <p:sp>
        <p:nvSpPr>
          <p:cNvPr id="292" name="Google Shape;292;p24"/>
          <p:cNvSpPr txBox="1"/>
          <p:nvPr/>
        </p:nvSpPr>
        <p:spPr>
          <a:xfrm>
            <a:off x="12515700" y="7312575"/>
            <a:ext cx="2032200" cy="9171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5"/>
          <p:cNvSpPr/>
          <p:nvPr/>
        </p:nvSpPr>
        <p:spPr>
          <a:xfrm>
            <a:off x="793790" y="1255633"/>
            <a:ext cx="5670590" cy="708779"/>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000000"/>
              </a:buClr>
              <a:buSzPts val="4450"/>
              <a:buFont typeface="Inter" panose="02000503000000020004"/>
              <a:buNone/>
            </a:pPr>
            <a:r>
              <a:rPr lang="en-US" sz="445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Introduction</a:t>
            </a:r>
            <a:endParaRPr sz="44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72" name="Google Shape;72;p15"/>
          <p:cNvSpPr/>
          <p:nvPr/>
        </p:nvSpPr>
        <p:spPr>
          <a:xfrm>
            <a:off x="793790" y="2304574"/>
            <a:ext cx="13042821" cy="725805"/>
          </a:xfrm>
          <a:prstGeom prst="rect">
            <a:avLst/>
          </a:prstGeom>
          <a:noFill/>
          <a:ln>
            <a:noFill/>
          </a:ln>
        </p:spPr>
        <p:txBody>
          <a:bodyPr spcFirstLastPara="1" wrap="square" lIns="0" tIns="0" rIns="0" bIns="0" anchor="t" anchorCtr="0">
            <a:noAutofit/>
          </a:bodyPr>
          <a:lstStyle/>
          <a:p>
            <a:pPr marL="0" marR="0" lvl="0" indent="0" algn="l" rtl="0">
              <a:lnSpc>
                <a:spcPct val="163000"/>
              </a:lnSpc>
              <a:spcBef>
                <a:spcPts val="0"/>
              </a:spcBef>
              <a:spcAft>
                <a:spcPts val="0"/>
              </a:spcAft>
              <a:buClr>
                <a:srgbClr val="272525"/>
              </a:buClr>
              <a:buSzPts val="1750"/>
              <a:buFont typeface="Inter" panose="02000503000000020004"/>
              <a:buNone/>
            </a:pPr>
            <a:r>
              <a:rPr lang="en-US" sz="18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Our project introduces a novel approach to AI system management: a lightweight routing system designed for optimal efficiency and cost-effectiveness. </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73" name="Google Shape;73;p15"/>
          <p:cNvSpPr/>
          <p:nvPr>
            <p:custDataLst>
              <p:tags r:id="rId1"/>
            </p:custDataLst>
          </p:nvPr>
        </p:nvSpPr>
        <p:spPr>
          <a:xfrm>
            <a:off x="793790" y="3285530"/>
            <a:ext cx="6407944" cy="1730812"/>
          </a:xfrm>
          <a:prstGeom prst="roundRect">
            <a:avLst>
              <a:gd name="adj" fmla="val 8453"/>
            </a:avLst>
          </a:prstGeom>
          <a:solidFill>
            <a:srgbClr val="FFFFFF"/>
          </a:solidFill>
          <a:ln w="3047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5"/>
          <p:cNvSpPr/>
          <p:nvPr>
            <p:custDataLst>
              <p:tags r:id="rId2"/>
            </p:custDataLst>
          </p:nvPr>
        </p:nvSpPr>
        <p:spPr>
          <a:xfrm>
            <a:off x="763310" y="3285530"/>
            <a:ext cx="121920" cy="1730812"/>
          </a:xfrm>
          <a:prstGeom prst="roundRect">
            <a:avLst>
              <a:gd name="adj" fmla="val 78139"/>
            </a:avLst>
          </a:prstGeom>
          <a:solidFill>
            <a:srgbClr val="495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5"/>
          <p:cNvSpPr/>
          <p:nvPr>
            <p:custDataLst>
              <p:tags r:id="rId3"/>
            </p:custDataLst>
          </p:nvPr>
        </p:nvSpPr>
        <p:spPr>
          <a:xfrm>
            <a:off x="1142524" y="3542824"/>
            <a:ext cx="3486388"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272525"/>
              </a:buClr>
              <a:buSzPts val="2200"/>
              <a:buFont typeface="Inter" panose="02000503000000020004"/>
              <a:buNone/>
            </a:pPr>
            <a:r>
              <a:rPr lang="en-US" sz="22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Balanced Efficiency &amp; Cost</a:t>
            </a:r>
            <a:endParaRPr sz="22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76" name="Google Shape;76;p15"/>
          <p:cNvSpPr/>
          <p:nvPr>
            <p:custDataLst>
              <p:tags r:id="rId4"/>
            </p:custDataLst>
          </p:nvPr>
        </p:nvSpPr>
        <p:spPr>
          <a:xfrm>
            <a:off x="1142524" y="4033242"/>
            <a:ext cx="5801916" cy="725805"/>
          </a:xfrm>
          <a:prstGeom prst="rect">
            <a:avLst/>
          </a:prstGeom>
          <a:noFill/>
          <a:ln>
            <a:noFill/>
          </a:ln>
        </p:spPr>
        <p:txBody>
          <a:bodyPr spcFirstLastPara="1" wrap="square" lIns="0" tIns="0" rIns="0" bIns="0" anchor="t" anchorCtr="0">
            <a:noAutofit/>
          </a:bodyPr>
          <a:lstStyle/>
          <a:p>
            <a:pPr marL="0" marR="0" lvl="0" indent="0" algn="l" rtl="0">
              <a:lnSpc>
                <a:spcPct val="163000"/>
              </a:lnSpc>
              <a:spcBef>
                <a:spcPts val="0"/>
              </a:spcBef>
              <a:spcAft>
                <a:spcPts val="0"/>
              </a:spcAft>
              <a:buClr>
                <a:srgbClr val="272525"/>
              </a:buClr>
              <a:buSzPts val="1750"/>
              <a:buFont typeface="Inter" panose="02000503000000020004"/>
              <a:buNone/>
            </a:pPr>
            <a:r>
              <a:rPr lang="en-US" sz="17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Strategically routes queries to minimize operational expenses without compromising performance.</a:t>
            </a:r>
            <a:endParaRPr sz="17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77" name="Google Shape;77;p15"/>
          <p:cNvSpPr/>
          <p:nvPr>
            <p:custDataLst>
              <p:tags r:id="rId5"/>
            </p:custDataLst>
          </p:nvPr>
        </p:nvSpPr>
        <p:spPr>
          <a:xfrm>
            <a:off x="7428548" y="3285530"/>
            <a:ext cx="6408063" cy="1730812"/>
          </a:xfrm>
          <a:prstGeom prst="roundRect">
            <a:avLst>
              <a:gd name="adj" fmla="val 8453"/>
            </a:avLst>
          </a:prstGeom>
          <a:solidFill>
            <a:srgbClr val="FFFFFF"/>
          </a:solidFill>
          <a:ln w="3047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5"/>
          <p:cNvSpPr/>
          <p:nvPr>
            <p:custDataLst>
              <p:tags r:id="rId6"/>
            </p:custDataLst>
          </p:nvPr>
        </p:nvSpPr>
        <p:spPr>
          <a:xfrm>
            <a:off x="7398067" y="3285530"/>
            <a:ext cx="121920" cy="1730812"/>
          </a:xfrm>
          <a:prstGeom prst="roundRect">
            <a:avLst>
              <a:gd name="adj" fmla="val 78139"/>
            </a:avLst>
          </a:prstGeom>
          <a:solidFill>
            <a:srgbClr val="495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5"/>
          <p:cNvSpPr/>
          <p:nvPr>
            <p:custDataLst>
              <p:tags r:id="rId7"/>
            </p:custDataLst>
          </p:nvPr>
        </p:nvSpPr>
        <p:spPr>
          <a:xfrm>
            <a:off x="7777282" y="3542824"/>
            <a:ext cx="3186827"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272525"/>
              </a:buClr>
              <a:buSzPts val="2200"/>
              <a:buFont typeface="Inter" panose="02000503000000020004"/>
              <a:buNone/>
            </a:pPr>
            <a:r>
              <a:rPr lang="en-US" sz="22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Adaptive Model Routing </a:t>
            </a:r>
            <a:endParaRPr sz="22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80" name="Google Shape;80;p15"/>
          <p:cNvSpPr/>
          <p:nvPr>
            <p:custDataLst>
              <p:tags r:id="rId8"/>
            </p:custDataLst>
          </p:nvPr>
        </p:nvSpPr>
        <p:spPr>
          <a:xfrm>
            <a:off x="7777282" y="4033242"/>
            <a:ext cx="5802035" cy="725805"/>
          </a:xfrm>
          <a:prstGeom prst="rect">
            <a:avLst/>
          </a:prstGeom>
          <a:noFill/>
          <a:ln>
            <a:noFill/>
          </a:ln>
        </p:spPr>
        <p:txBody>
          <a:bodyPr spcFirstLastPara="1" wrap="square" lIns="0" tIns="0" rIns="0" bIns="0" anchor="t" anchorCtr="0">
            <a:noAutofit/>
          </a:bodyPr>
          <a:lstStyle/>
          <a:p>
            <a:pPr marL="0" marR="0" lvl="0" indent="0" algn="l" rtl="0">
              <a:lnSpc>
                <a:spcPct val="163000"/>
              </a:lnSpc>
              <a:spcBef>
                <a:spcPts val="0"/>
              </a:spcBef>
              <a:spcAft>
                <a:spcPts val="0"/>
              </a:spcAft>
              <a:buClr>
                <a:srgbClr val="272525"/>
              </a:buClr>
              <a:buSzPts val="1750"/>
              <a:buFont typeface="Inter" panose="02000503000000020004"/>
              <a:buNone/>
            </a:pPr>
            <a:r>
              <a:rPr lang="en-US" sz="17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Routes Queries to the most suitable model depending on the complexity and type</a:t>
            </a:r>
            <a:endParaRPr sz="17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81" name="Google Shape;81;p15"/>
          <p:cNvSpPr/>
          <p:nvPr>
            <p:custDataLst>
              <p:tags r:id="rId9"/>
            </p:custDataLst>
          </p:nvPr>
        </p:nvSpPr>
        <p:spPr>
          <a:xfrm>
            <a:off x="793790" y="5243155"/>
            <a:ext cx="6407944" cy="1730812"/>
          </a:xfrm>
          <a:prstGeom prst="roundRect">
            <a:avLst>
              <a:gd name="adj" fmla="val 8453"/>
            </a:avLst>
          </a:prstGeom>
          <a:solidFill>
            <a:srgbClr val="FFFFFF"/>
          </a:solidFill>
          <a:ln w="3047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5"/>
          <p:cNvSpPr/>
          <p:nvPr>
            <p:custDataLst>
              <p:tags r:id="rId10"/>
            </p:custDataLst>
          </p:nvPr>
        </p:nvSpPr>
        <p:spPr>
          <a:xfrm>
            <a:off x="763310" y="5243155"/>
            <a:ext cx="121920" cy="1730812"/>
          </a:xfrm>
          <a:prstGeom prst="roundRect">
            <a:avLst>
              <a:gd name="adj" fmla="val 78139"/>
            </a:avLst>
          </a:prstGeom>
          <a:solidFill>
            <a:srgbClr val="495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5"/>
          <p:cNvSpPr/>
          <p:nvPr>
            <p:custDataLst>
              <p:tags r:id="rId11"/>
            </p:custDataLst>
          </p:nvPr>
        </p:nvSpPr>
        <p:spPr>
          <a:xfrm>
            <a:off x="1142524" y="5500449"/>
            <a:ext cx="2835235"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272525"/>
              </a:buClr>
              <a:buSzPts val="2200"/>
              <a:buFont typeface="Inter" panose="02000503000000020004"/>
              <a:buNone/>
            </a:pPr>
            <a:r>
              <a:rPr lang="en-US" sz="22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Precision Agents</a:t>
            </a:r>
            <a:endParaRPr sz="22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84" name="Google Shape;84;p15"/>
          <p:cNvSpPr/>
          <p:nvPr>
            <p:custDataLst>
              <p:tags r:id="rId12"/>
            </p:custDataLst>
          </p:nvPr>
        </p:nvSpPr>
        <p:spPr>
          <a:xfrm>
            <a:off x="1142524" y="5990868"/>
            <a:ext cx="5801916" cy="725805"/>
          </a:xfrm>
          <a:prstGeom prst="rect">
            <a:avLst/>
          </a:prstGeom>
          <a:noFill/>
          <a:ln>
            <a:noFill/>
          </a:ln>
        </p:spPr>
        <p:txBody>
          <a:bodyPr spcFirstLastPara="1" wrap="square" lIns="0" tIns="0" rIns="0" bIns="0" anchor="t" anchorCtr="0">
            <a:noAutofit/>
          </a:bodyPr>
          <a:lstStyle/>
          <a:p>
            <a:pPr marL="0" marR="0" lvl="0" indent="0" algn="l" rtl="0">
              <a:lnSpc>
                <a:spcPct val="163000"/>
              </a:lnSpc>
              <a:spcBef>
                <a:spcPts val="0"/>
              </a:spcBef>
              <a:spcAft>
                <a:spcPts val="0"/>
              </a:spcAft>
              <a:buClr>
                <a:srgbClr val="272525"/>
              </a:buClr>
              <a:buSzPts val="1750"/>
              <a:buFont typeface="Inter" panose="02000503000000020004"/>
              <a:buNone/>
            </a:pPr>
            <a:r>
              <a:rPr lang="en-US" sz="17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Incorporates task-specific agents for highly accurate and specialized responses.</a:t>
            </a:r>
            <a:endParaRPr sz="17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85" name="Google Shape;85;p15"/>
          <p:cNvSpPr/>
          <p:nvPr>
            <p:custDataLst>
              <p:tags r:id="rId13"/>
            </p:custDataLst>
          </p:nvPr>
        </p:nvSpPr>
        <p:spPr>
          <a:xfrm>
            <a:off x="7428548" y="5243155"/>
            <a:ext cx="6408063" cy="1730812"/>
          </a:xfrm>
          <a:prstGeom prst="roundRect">
            <a:avLst>
              <a:gd name="adj" fmla="val 8453"/>
            </a:avLst>
          </a:prstGeom>
          <a:solidFill>
            <a:srgbClr val="FFFFFF"/>
          </a:solidFill>
          <a:ln w="3047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5"/>
          <p:cNvSpPr/>
          <p:nvPr>
            <p:custDataLst>
              <p:tags r:id="rId14"/>
            </p:custDataLst>
          </p:nvPr>
        </p:nvSpPr>
        <p:spPr>
          <a:xfrm>
            <a:off x="7398067" y="5243155"/>
            <a:ext cx="121920" cy="1730812"/>
          </a:xfrm>
          <a:prstGeom prst="roundRect">
            <a:avLst>
              <a:gd name="adj" fmla="val 78139"/>
            </a:avLst>
          </a:prstGeom>
          <a:solidFill>
            <a:srgbClr val="495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5"/>
          <p:cNvSpPr/>
          <p:nvPr>
            <p:custDataLst>
              <p:tags r:id="rId15"/>
            </p:custDataLst>
          </p:nvPr>
        </p:nvSpPr>
        <p:spPr>
          <a:xfrm>
            <a:off x="7777282" y="5500449"/>
            <a:ext cx="3066098"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272525"/>
              </a:buClr>
              <a:buSzPts val="2200"/>
              <a:buFont typeface="Inter" panose="02000503000000020004"/>
              <a:buNone/>
            </a:pPr>
            <a:r>
              <a:rPr lang="en-US" sz="22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Adaptive &amp; Transparent</a:t>
            </a:r>
            <a:endParaRPr sz="22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88" name="Google Shape;88;p15"/>
          <p:cNvSpPr/>
          <p:nvPr>
            <p:custDataLst>
              <p:tags r:id="rId16"/>
            </p:custDataLst>
          </p:nvPr>
        </p:nvSpPr>
        <p:spPr>
          <a:xfrm>
            <a:off x="7777282" y="5990868"/>
            <a:ext cx="5802035" cy="725805"/>
          </a:xfrm>
          <a:prstGeom prst="rect">
            <a:avLst/>
          </a:prstGeom>
          <a:noFill/>
          <a:ln>
            <a:noFill/>
          </a:ln>
        </p:spPr>
        <p:txBody>
          <a:bodyPr spcFirstLastPara="1" wrap="square" lIns="0" tIns="0" rIns="0" bIns="0" anchor="t" anchorCtr="0">
            <a:noAutofit/>
          </a:bodyPr>
          <a:lstStyle/>
          <a:p>
            <a:pPr marL="0" marR="0" lvl="0" indent="0" algn="l" rtl="0">
              <a:lnSpc>
                <a:spcPct val="163000"/>
              </a:lnSpc>
              <a:spcBef>
                <a:spcPts val="0"/>
              </a:spcBef>
              <a:spcAft>
                <a:spcPts val="0"/>
              </a:spcAft>
              <a:buClr>
                <a:srgbClr val="272525"/>
              </a:buClr>
              <a:buSzPts val="1750"/>
              <a:buFont typeface="Inter" panose="02000503000000020004"/>
              <a:buNone/>
            </a:pPr>
            <a:r>
              <a:rPr lang="en-US" sz="17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Features a system that learns and evolves, providing clear explanations for its routing decisions.</a:t>
            </a:r>
            <a:endParaRPr sz="17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pic>
        <p:nvPicPr>
          <p:cNvPr id="89" name="Google Shape;89;p15"/>
          <p:cNvPicPr preferRelativeResize="0"/>
          <p:nvPr/>
        </p:nvPicPr>
        <p:blipFill>
          <a:blip r:embed="rId17"/>
          <a:stretch>
            <a:fillRect/>
          </a:stretch>
        </p:blipFill>
        <p:spPr>
          <a:xfrm>
            <a:off x="11823255" y="201575"/>
            <a:ext cx="1847850" cy="1847850"/>
          </a:xfrm>
          <a:prstGeom prst="rect">
            <a:avLst/>
          </a:prstGeom>
          <a:noFill/>
          <a:ln>
            <a:noFill/>
          </a:ln>
        </p:spPr>
      </p:pic>
      <p:sp>
        <p:nvSpPr>
          <p:cNvPr id="90" name="Google Shape;90;p15"/>
          <p:cNvSpPr txBox="1"/>
          <p:nvPr/>
        </p:nvSpPr>
        <p:spPr>
          <a:xfrm>
            <a:off x="12767625" y="7715675"/>
            <a:ext cx="1780200" cy="5139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3" grpId="0" animBg="1"/>
      <p:bldP spid="75" grpId="0"/>
      <p:bldP spid="76" grpId="0"/>
      <p:bldP spid="74" grpId="1" animBg="1"/>
      <p:bldP spid="73" grpId="1" animBg="1"/>
      <p:bldP spid="75" grpId="1"/>
      <p:bldP spid="76" grpId="1"/>
      <p:bldP spid="78" grpId="0" animBg="1"/>
      <p:bldP spid="77" grpId="0" animBg="1"/>
      <p:bldP spid="79" grpId="0"/>
      <p:bldP spid="80" grpId="0"/>
      <p:bldP spid="78" grpId="1" animBg="1"/>
      <p:bldP spid="77" grpId="1" animBg="1"/>
      <p:bldP spid="79" grpId="1"/>
      <p:bldP spid="80" grpId="1"/>
      <p:bldP spid="82" grpId="0" animBg="1"/>
      <p:bldP spid="81" grpId="0" animBg="1"/>
      <p:bldP spid="83" grpId="0"/>
      <p:bldP spid="84" grpId="0"/>
      <p:bldP spid="82" grpId="1" animBg="1"/>
      <p:bldP spid="81" grpId="1" animBg="1"/>
      <p:bldP spid="83" grpId="1"/>
      <p:bldP spid="84" grpId="1"/>
      <p:bldP spid="86" grpId="0" animBg="1"/>
      <p:bldP spid="85" grpId="0" animBg="1"/>
      <p:bldP spid="87" grpId="0"/>
      <p:bldP spid="88" grpId="0"/>
      <p:bldP spid="86" grpId="1" animBg="1"/>
      <p:bldP spid="85" grpId="1" animBg="1"/>
      <p:bldP spid="87" grpId="1"/>
      <p:bldP spid="8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6"/>
          <p:cNvSpPr/>
          <p:nvPr/>
        </p:nvSpPr>
        <p:spPr>
          <a:xfrm>
            <a:off x="793790" y="712946"/>
            <a:ext cx="5387102" cy="673418"/>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000000"/>
              </a:buClr>
              <a:buSzPts val="4200"/>
              <a:buFont typeface="Inter" panose="02000503000000020004"/>
              <a:buNone/>
            </a:pPr>
            <a:r>
              <a:rPr lang="en-US" sz="4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Motivation: </a:t>
            </a:r>
            <a:endParaRPr sz="42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97" name="Google Shape;97;p16"/>
          <p:cNvSpPr/>
          <p:nvPr/>
        </p:nvSpPr>
        <p:spPr>
          <a:xfrm>
            <a:off x="793790" y="1817251"/>
            <a:ext cx="4203978" cy="3492103"/>
          </a:xfrm>
          <a:prstGeom prst="roundRect">
            <a:avLst>
              <a:gd name="adj" fmla="val 2592"/>
            </a:avLst>
          </a:prstGeom>
          <a:solidFill>
            <a:srgbClr val="FFFFFF"/>
          </a:solidFill>
          <a:ln w="3047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6"/>
          <p:cNvSpPr/>
          <p:nvPr/>
        </p:nvSpPr>
        <p:spPr>
          <a:xfrm>
            <a:off x="1039654" y="2063115"/>
            <a:ext cx="2693551" cy="336590"/>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272525"/>
              </a:buClr>
              <a:buSzPts val="2100"/>
              <a:buFont typeface="Inter" panose="02000503000000020004"/>
              <a:buNone/>
            </a:pPr>
            <a:r>
              <a:rPr lang="en-US" sz="21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Escalating AI Costs</a:t>
            </a:r>
            <a:endParaRPr sz="21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99" name="Google Shape;99;p16"/>
          <p:cNvSpPr/>
          <p:nvPr/>
        </p:nvSpPr>
        <p:spPr>
          <a:xfrm>
            <a:off x="1039654" y="2528888"/>
            <a:ext cx="3712250" cy="1379220"/>
          </a:xfrm>
          <a:prstGeom prst="rect">
            <a:avLst/>
          </a:prstGeom>
          <a:noFill/>
          <a:ln>
            <a:noFill/>
          </a:ln>
        </p:spPr>
        <p:txBody>
          <a:bodyPr spcFirstLastPara="1" wrap="square" lIns="0" tIns="0" rIns="0" bIns="0" anchor="t" anchorCtr="0">
            <a:noAutofit/>
          </a:bodyPr>
          <a:lstStyle/>
          <a:p>
            <a:pPr marL="0" marR="0" lvl="0" indent="0" algn="l" rtl="0">
              <a:lnSpc>
                <a:spcPct val="164000"/>
              </a:lnSpc>
              <a:spcBef>
                <a:spcPts val="0"/>
              </a:spcBef>
              <a:spcAft>
                <a:spcPts val="0"/>
              </a:spcAft>
              <a:buClr>
                <a:srgbClr val="272525"/>
              </a:buClr>
              <a:buSzPts val="1650"/>
              <a:buFont typeface="Inter" panose="02000503000000020004"/>
              <a:buNone/>
            </a:pPr>
            <a:r>
              <a:rPr lang="en-US" sz="16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The increasing reliance on large, powerful AI models makes their deployment and usage prohibitively costly and often inefficient.</a:t>
            </a:r>
            <a:endParaRPr sz="16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16"/>
          <p:cNvSpPr/>
          <p:nvPr/>
        </p:nvSpPr>
        <p:spPr>
          <a:xfrm>
            <a:off x="5213152" y="1817251"/>
            <a:ext cx="4203978" cy="3492103"/>
          </a:xfrm>
          <a:prstGeom prst="roundRect">
            <a:avLst>
              <a:gd name="adj" fmla="val 2592"/>
            </a:avLst>
          </a:prstGeom>
          <a:solidFill>
            <a:srgbClr val="FFFFFF"/>
          </a:solidFill>
          <a:ln w="3047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6"/>
          <p:cNvSpPr/>
          <p:nvPr/>
        </p:nvSpPr>
        <p:spPr>
          <a:xfrm>
            <a:off x="5459016" y="2063115"/>
            <a:ext cx="3712250" cy="673179"/>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272525"/>
              </a:buClr>
              <a:buSzPts val="2100"/>
              <a:buFont typeface="Inter" panose="02000503000000020004"/>
              <a:buNone/>
            </a:pPr>
            <a:r>
              <a:rPr lang="en-US" sz="21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Demand for Adaptive Solutions</a:t>
            </a:r>
            <a:endParaRPr sz="21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02" name="Google Shape;102;p16"/>
          <p:cNvSpPr/>
          <p:nvPr/>
        </p:nvSpPr>
        <p:spPr>
          <a:xfrm>
            <a:off x="5459016" y="2533372"/>
            <a:ext cx="3712250" cy="1724025"/>
          </a:xfrm>
          <a:prstGeom prst="rect">
            <a:avLst/>
          </a:prstGeom>
          <a:noFill/>
          <a:ln>
            <a:noFill/>
          </a:ln>
        </p:spPr>
        <p:txBody>
          <a:bodyPr spcFirstLastPara="1" wrap="square" lIns="0" tIns="0" rIns="0" bIns="0" anchor="t" anchorCtr="0">
            <a:noAutofit/>
          </a:bodyPr>
          <a:lstStyle/>
          <a:p>
            <a:pPr marL="0" marR="0" lvl="0" indent="0" algn="l" rtl="0">
              <a:lnSpc>
                <a:spcPct val="164000"/>
              </a:lnSpc>
              <a:spcBef>
                <a:spcPts val="0"/>
              </a:spcBef>
              <a:spcAft>
                <a:spcPts val="0"/>
              </a:spcAft>
              <a:buClr>
                <a:srgbClr val="272525"/>
              </a:buClr>
              <a:buSzPts val="1650"/>
              <a:buFont typeface="Inter" panose="02000503000000020004"/>
              <a:buNone/>
            </a:pPr>
            <a:r>
              <a:rPr lang="en-US" sz="16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There is a critical need for lightweight, adaptive routing mechanisms that can dynamically balance performance and resource utilization.</a:t>
            </a:r>
            <a:endParaRPr sz="16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03" name="Google Shape;103;p16"/>
          <p:cNvSpPr/>
          <p:nvPr/>
        </p:nvSpPr>
        <p:spPr>
          <a:xfrm>
            <a:off x="5459016" y="4718685"/>
            <a:ext cx="3712250" cy="344805"/>
          </a:xfrm>
          <a:prstGeom prst="rect">
            <a:avLst/>
          </a:prstGeom>
          <a:noFill/>
          <a:ln>
            <a:noFill/>
          </a:ln>
        </p:spPr>
        <p:txBody>
          <a:bodyPr spcFirstLastPara="1" wrap="square" lIns="0" tIns="0" rIns="0" bIns="0" anchor="t" anchorCtr="0">
            <a:noAutofit/>
          </a:bodyPr>
          <a:lstStyle/>
          <a:p>
            <a:pPr marL="0" marR="0" lvl="0" indent="0" algn="l" rtl="0">
              <a:lnSpc>
                <a:spcPct val="164000"/>
              </a:lnSpc>
              <a:spcBef>
                <a:spcPts val="0"/>
              </a:spcBef>
              <a:spcAft>
                <a:spcPts val="0"/>
              </a:spcAft>
              <a:buSzPts val="1650"/>
              <a:buFont typeface="Arial" panose="020B0604020202020204"/>
              <a:buNone/>
            </a:pPr>
            <a:endParaRPr sz="1650" b="0" i="0" u="none" strike="noStrike" cap="none"/>
          </a:p>
        </p:txBody>
      </p:sp>
      <p:sp>
        <p:nvSpPr>
          <p:cNvPr id="104" name="Google Shape;104;p16"/>
          <p:cNvSpPr/>
          <p:nvPr/>
        </p:nvSpPr>
        <p:spPr>
          <a:xfrm>
            <a:off x="9632513" y="1817251"/>
            <a:ext cx="4203978" cy="3492103"/>
          </a:xfrm>
          <a:prstGeom prst="roundRect">
            <a:avLst>
              <a:gd name="adj" fmla="val 2592"/>
            </a:avLst>
          </a:prstGeom>
          <a:solidFill>
            <a:srgbClr val="FFFFFF"/>
          </a:solidFill>
          <a:ln w="3047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6"/>
          <p:cNvSpPr/>
          <p:nvPr/>
        </p:nvSpPr>
        <p:spPr>
          <a:xfrm>
            <a:off x="9878378" y="2063115"/>
            <a:ext cx="3384947" cy="336590"/>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272525"/>
              </a:buClr>
              <a:buSzPts val="2100"/>
              <a:buFont typeface="Inter" panose="02000503000000020004"/>
              <a:buNone/>
            </a:pPr>
            <a:r>
              <a:rPr lang="en-US" sz="21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Promoting AI Transparency</a:t>
            </a:r>
            <a:endParaRPr sz="21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16"/>
          <p:cNvSpPr/>
          <p:nvPr/>
        </p:nvSpPr>
        <p:spPr>
          <a:xfrm>
            <a:off x="9878378" y="2528888"/>
            <a:ext cx="3712250" cy="1379220"/>
          </a:xfrm>
          <a:prstGeom prst="rect">
            <a:avLst/>
          </a:prstGeom>
          <a:noFill/>
          <a:ln>
            <a:noFill/>
          </a:ln>
        </p:spPr>
        <p:txBody>
          <a:bodyPr spcFirstLastPara="1" wrap="square" lIns="0" tIns="0" rIns="0" bIns="0" anchor="t" anchorCtr="0">
            <a:noAutofit/>
          </a:bodyPr>
          <a:lstStyle/>
          <a:p>
            <a:pPr marL="0" marR="0" lvl="0" indent="0" algn="l" rtl="0">
              <a:lnSpc>
                <a:spcPct val="164000"/>
              </a:lnSpc>
              <a:spcBef>
                <a:spcPts val="0"/>
              </a:spcBef>
              <a:spcAft>
                <a:spcPts val="0"/>
              </a:spcAft>
              <a:buClr>
                <a:srgbClr val="272525"/>
              </a:buClr>
              <a:buSzPts val="1650"/>
              <a:buFont typeface="Inter" panose="02000503000000020004"/>
              <a:buNone/>
            </a:pPr>
            <a:r>
              <a:rPr lang="en-US" sz="16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Our system aims to enhance trust and usability by making AI decisions more transparent, efficient, and user-friendly.</a:t>
            </a:r>
            <a:endParaRPr sz="16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07" name="Google Shape;107;p16"/>
          <p:cNvSpPr/>
          <p:nvPr/>
        </p:nvSpPr>
        <p:spPr>
          <a:xfrm>
            <a:off x="793790" y="5524738"/>
            <a:ext cx="6413659" cy="1991916"/>
          </a:xfrm>
          <a:prstGeom prst="roundRect">
            <a:avLst>
              <a:gd name="adj" fmla="val 4544"/>
            </a:avLst>
          </a:prstGeom>
          <a:solidFill>
            <a:srgbClr val="FFFFFF"/>
          </a:solidFill>
          <a:ln w="3047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6"/>
          <p:cNvSpPr/>
          <p:nvPr/>
        </p:nvSpPr>
        <p:spPr>
          <a:xfrm>
            <a:off x="1039654" y="5770602"/>
            <a:ext cx="3344704" cy="336590"/>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272525"/>
              </a:buClr>
              <a:buSzPts val="2100"/>
              <a:buFont typeface="Inter" panose="02000503000000020004"/>
              <a:buNone/>
            </a:pPr>
            <a:r>
              <a:rPr lang="en-US" sz="21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Sustainable AI Deployment</a:t>
            </a:r>
            <a:endParaRPr sz="21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09" name="Google Shape;109;p16"/>
          <p:cNvSpPr/>
          <p:nvPr/>
        </p:nvSpPr>
        <p:spPr>
          <a:xfrm>
            <a:off x="1039654" y="6236375"/>
            <a:ext cx="5921931" cy="1034415"/>
          </a:xfrm>
          <a:prstGeom prst="rect">
            <a:avLst/>
          </a:prstGeom>
          <a:noFill/>
          <a:ln>
            <a:noFill/>
          </a:ln>
        </p:spPr>
        <p:txBody>
          <a:bodyPr spcFirstLastPara="1" wrap="square" lIns="0" tIns="0" rIns="0" bIns="0" anchor="t" anchorCtr="0">
            <a:noAutofit/>
          </a:bodyPr>
          <a:lstStyle/>
          <a:p>
            <a:pPr marL="0" marR="0" lvl="0" indent="0" algn="l" rtl="0">
              <a:lnSpc>
                <a:spcPct val="164000"/>
              </a:lnSpc>
              <a:spcBef>
                <a:spcPts val="0"/>
              </a:spcBef>
              <a:spcAft>
                <a:spcPts val="0"/>
              </a:spcAft>
              <a:buClr>
                <a:srgbClr val="272525"/>
              </a:buClr>
              <a:buSzPts val="1650"/>
              <a:buFont typeface="Inter" panose="02000503000000020004"/>
              <a:buNone/>
            </a:pPr>
            <a:r>
              <a:rPr lang="en-US" sz="16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This project aligns with global efforts toward responsible and sustainable AI practices, reducing the environmental footprint of large models.</a:t>
            </a:r>
            <a:endParaRPr sz="16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10" name="Google Shape;110;p16"/>
          <p:cNvSpPr/>
          <p:nvPr/>
        </p:nvSpPr>
        <p:spPr>
          <a:xfrm>
            <a:off x="7422833" y="5524738"/>
            <a:ext cx="6413659" cy="1991916"/>
          </a:xfrm>
          <a:prstGeom prst="roundRect">
            <a:avLst>
              <a:gd name="adj" fmla="val 4544"/>
            </a:avLst>
          </a:prstGeom>
          <a:solidFill>
            <a:srgbClr val="FFFFFF"/>
          </a:solidFill>
          <a:ln w="3047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6"/>
          <p:cNvSpPr/>
          <p:nvPr/>
        </p:nvSpPr>
        <p:spPr>
          <a:xfrm>
            <a:off x="7668697" y="5770602"/>
            <a:ext cx="2693551" cy="336590"/>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272525"/>
              </a:buClr>
              <a:buSzPts val="2100"/>
              <a:buFont typeface="Inter" panose="02000503000000020004"/>
              <a:buNone/>
            </a:pPr>
            <a:r>
              <a:rPr lang="en-US" sz="21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Boosting Local Tech</a:t>
            </a:r>
            <a:endParaRPr sz="21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16"/>
          <p:cNvSpPr/>
          <p:nvPr/>
        </p:nvSpPr>
        <p:spPr>
          <a:xfrm>
            <a:off x="7668697" y="6236375"/>
            <a:ext cx="5921931" cy="1034415"/>
          </a:xfrm>
          <a:prstGeom prst="rect">
            <a:avLst/>
          </a:prstGeom>
          <a:noFill/>
          <a:ln>
            <a:noFill/>
          </a:ln>
        </p:spPr>
        <p:txBody>
          <a:bodyPr spcFirstLastPara="1" wrap="square" lIns="0" tIns="0" rIns="0" bIns="0" anchor="t" anchorCtr="0">
            <a:noAutofit/>
          </a:bodyPr>
          <a:lstStyle/>
          <a:p>
            <a:pPr marL="0" marR="0" lvl="0" indent="0" algn="l" rtl="0">
              <a:lnSpc>
                <a:spcPct val="164000"/>
              </a:lnSpc>
              <a:spcBef>
                <a:spcPts val="0"/>
              </a:spcBef>
              <a:spcAft>
                <a:spcPts val="0"/>
              </a:spcAft>
              <a:buClr>
                <a:srgbClr val="272525"/>
              </a:buClr>
              <a:buSzPts val="1650"/>
              <a:buFont typeface="Inter" panose="02000503000000020004"/>
              <a:buNone/>
            </a:pPr>
            <a:r>
              <a:rPr lang="en-US" sz="16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By enabling affordable multi-model AI solutions, this project contributes significantly to the advancement of Pakistan's burgeoning tech ecosystem.</a:t>
            </a:r>
            <a:endParaRPr sz="16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pic>
        <p:nvPicPr>
          <p:cNvPr id="113" name="Google Shape;113;p16"/>
          <p:cNvPicPr preferRelativeResize="0"/>
          <p:nvPr/>
        </p:nvPicPr>
        <p:blipFill>
          <a:blip r:embed="rId1"/>
          <a:stretch>
            <a:fillRect/>
          </a:stretch>
        </p:blipFill>
        <p:spPr>
          <a:xfrm>
            <a:off x="12084825" y="124275"/>
            <a:ext cx="1847850" cy="1477575"/>
          </a:xfrm>
          <a:prstGeom prst="rect">
            <a:avLst/>
          </a:prstGeom>
          <a:noFill/>
          <a:ln>
            <a:noFill/>
          </a:ln>
        </p:spPr>
      </p:pic>
      <p:sp>
        <p:nvSpPr>
          <p:cNvPr id="114" name="Google Shape;114;p16"/>
          <p:cNvSpPr txBox="1"/>
          <p:nvPr/>
        </p:nvSpPr>
        <p:spPr>
          <a:xfrm>
            <a:off x="12599675" y="7682075"/>
            <a:ext cx="2030700" cy="5475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p:bldP spid="99" grpId="0"/>
      <p:bldP spid="97" grpId="1" animBg="1"/>
      <p:bldP spid="98" grpId="1"/>
      <p:bldP spid="99" grpId="1"/>
      <p:bldP spid="100" grpId="0" animBg="1"/>
      <p:bldP spid="101" grpId="0"/>
      <p:bldP spid="102" grpId="0"/>
      <p:bldP spid="100" grpId="1" animBg="1"/>
      <p:bldP spid="101" grpId="1"/>
      <p:bldP spid="102" grpId="1"/>
      <p:bldP spid="104" grpId="0" animBg="1"/>
      <p:bldP spid="105" grpId="0"/>
      <p:bldP spid="106" grpId="0"/>
      <p:bldP spid="104" grpId="1" animBg="1"/>
      <p:bldP spid="105" grpId="1"/>
      <p:bldP spid="106" grpId="1"/>
      <p:bldP spid="107" grpId="0" animBg="1"/>
      <p:bldP spid="108" grpId="0"/>
      <p:bldP spid="109" grpId="0"/>
      <p:bldP spid="107" grpId="1" animBg="1"/>
      <p:bldP spid="108" grpId="1"/>
      <p:bldP spid="109" grpId="1"/>
      <p:bldP spid="110" grpId="0" animBg="1"/>
      <p:bldP spid="111" grpId="0"/>
      <p:bldP spid="112" grpId="0"/>
      <p:bldP spid="110" grpId="1" animBg="1"/>
      <p:bldP spid="111" grpId="1"/>
      <p:bldP spid="11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233275" y="7427595"/>
            <a:ext cx="2397125" cy="801370"/>
          </a:xfrm>
          <a:prstGeom prst="rect">
            <a:avLst/>
          </a:prstGeom>
          <a:solidFill>
            <a:schemeClr val="bg1"/>
          </a:solidFill>
        </p:spPr>
        <p:txBody>
          <a:bodyPr wrap="square" rtlCol="0">
            <a:noAutofit/>
          </a:bodyPr>
          <a:p>
            <a:endParaRPr lang="en-US"/>
          </a:p>
        </p:txBody>
      </p:sp>
      <p:sp>
        <p:nvSpPr>
          <p:cNvPr id="5" name="Text Box 4"/>
          <p:cNvSpPr txBox="1"/>
          <p:nvPr/>
        </p:nvSpPr>
        <p:spPr>
          <a:xfrm>
            <a:off x="524510" y="381000"/>
            <a:ext cx="7704455" cy="807720"/>
          </a:xfrm>
          <a:prstGeom prst="rect">
            <a:avLst/>
          </a:prstGeom>
          <a:noFill/>
        </p:spPr>
        <p:txBody>
          <a:bodyPr wrap="square" rtlCol="0">
            <a:noAutofit/>
          </a:bodyPr>
          <a:p>
            <a:r>
              <a:rPr lang="en-US" sz="4000" b="1">
                <a:latin typeface="Times New Roman" panose="02020603050405020304" charset="0"/>
                <a:cs typeface="Times New Roman" panose="02020603050405020304" charset="0"/>
              </a:rPr>
              <a:t>Base/Reference Paper:</a:t>
            </a:r>
            <a:endParaRPr lang="en-US" sz="4000" b="1">
              <a:latin typeface="Times New Roman" panose="02020603050405020304" charset="0"/>
              <a:cs typeface="Times New Roman" panose="02020603050405020304" charset="0"/>
            </a:endParaRPr>
          </a:p>
        </p:txBody>
      </p:sp>
      <p:sp>
        <p:nvSpPr>
          <p:cNvPr id="6" name="Text Box 5"/>
          <p:cNvSpPr txBox="1"/>
          <p:nvPr/>
        </p:nvSpPr>
        <p:spPr>
          <a:xfrm>
            <a:off x="1849755" y="1110615"/>
            <a:ext cx="9858375" cy="6081395"/>
          </a:xfrm>
          <a:prstGeom prst="rect">
            <a:avLst/>
          </a:prstGeom>
          <a:noFill/>
        </p:spPr>
        <p:txBody>
          <a:bodyPr wrap="square" rtlCol="0">
            <a:noAutofit/>
          </a:bodyPr>
          <a:p>
            <a:endParaRPr lang="en-US"/>
          </a:p>
        </p:txBody>
      </p:sp>
      <p:sp>
        <p:nvSpPr>
          <p:cNvPr id="9" name="Text Box 8"/>
          <p:cNvSpPr txBox="1"/>
          <p:nvPr/>
        </p:nvSpPr>
        <p:spPr>
          <a:xfrm>
            <a:off x="8495665" y="7305675"/>
            <a:ext cx="6684645" cy="836930"/>
          </a:xfrm>
          <a:prstGeom prst="rect">
            <a:avLst/>
          </a:prstGeom>
          <a:noFill/>
        </p:spPr>
        <p:txBody>
          <a:bodyPr wrap="square" rtlCol="0">
            <a:noAutofit/>
          </a:bodyPr>
          <a:p>
            <a:r>
              <a:rPr lang="en-US" sz="2400" b="1" i="1">
                <a:latin typeface="Times New Roman" panose="02020603050405020304" charset="0"/>
                <a:cs typeface="Times New Roman" panose="02020603050405020304" charset="0"/>
              </a:rPr>
              <a:t>Published: Sep 11 ,2025</a:t>
            </a:r>
            <a:endParaRPr lang="en-US" sz="2400" b="1" i="1">
              <a:latin typeface="Times New Roman" panose="02020603050405020304" charset="0"/>
              <a:cs typeface="Times New Roman" panose="02020603050405020304" charset="0"/>
            </a:endParaRPr>
          </a:p>
        </p:txBody>
      </p:sp>
      <p:pic>
        <p:nvPicPr>
          <p:cNvPr id="10" name="Picture 9"/>
          <p:cNvPicPr>
            <a:picLocks noChangeAspect="1"/>
          </p:cNvPicPr>
          <p:nvPr/>
        </p:nvPicPr>
        <p:blipFill>
          <a:blip r:embed="rId1"/>
          <a:stretch>
            <a:fillRect/>
          </a:stretch>
        </p:blipFill>
        <p:spPr>
          <a:xfrm>
            <a:off x="3444240" y="1287780"/>
            <a:ext cx="6938010" cy="5654040"/>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17"/>
          <p:cNvSpPr/>
          <p:nvPr/>
        </p:nvSpPr>
        <p:spPr>
          <a:xfrm>
            <a:off x="793790" y="1625679"/>
            <a:ext cx="5670590" cy="708779"/>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000000"/>
              </a:buClr>
              <a:buSzPts val="4450"/>
              <a:buFont typeface="Inter" panose="02000503000000020004"/>
              <a:buNone/>
            </a:pPr>
            <a:r>
              <a:rPr lang="en-US" sz="445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Problem Statement:</a:t>
            </a:r>
            <a:endParaRPr sz="44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p17"/>
          <p:cNvSpPr/>
          <p:nvPr/>
        </p:nvSpPr>
        <p:spPr>
          <a:xfrm>
            <a:off x="1133951" y="3014782"/>
            <a:ext cx="12702659" cy="2267903"/>
          </a:xfrm>
          <a:prstGeom prst="rect">
            <a:avLst/>
          </a:prstGeom>
          <a:noFill/>
          <a:ln>
            <a:noFill/>
          </a:ln>
        </p:spPr>
        <p:txBody>
          <a:bodyPr spcFirstLastPara="1" wrap="square" lIns="0" tIns="0" rIns="0" bIns="0" anchor="t" anchorCtr="0">
            <a:noAutofit/>
          </a:bodyPr>
          <a:lstStyle/>
          <a:p>
            <a:pPr marL="0" marR="0" lvl="0" indent="0" algn="ctr" rtl="0">
              <a:lnSpc>
                <a:spcPct val="125000"/>
              </a:lnSpc>
              <a:spcBef>
                <a:spcPts val="0"/>
              </a:spcBef>
              <a:spcAft>
                <a:spcPts val="0"/>
              </a:spcAft>
              <a:buClr>
                <a:srgbClr val="000000"/>
              </a:buClr>
              <a:buSzPts val="3550"/>
              <a:buFont typeface="Inter" panose="02000503000000020004"/>
              <a:buNone/>
            </a:pPr>
            <a:r>
              <a:rPr lang="en-US" sz="355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Despite rapid advancements in language models, a critical gap remains: users lack a </a:t>
            </a:r>
            <a:r>
              <a:rPr lang="en-US" sz="3550" b="1" i="0" u="sng"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lightweight routing system</a:t>
            </a:r>
            <a:r>
              <a:rPr lang="en-US" sz="355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that efficiently adapts to query complexity, balances cost with performance, and provides transparent decision-making.</a:t>
            </a:r>
            <a:endParaRPr sz="35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22" name="Google Shape;122;p17"/>
          <p:cNvSpPr/>
          <p:nvPr/>
        </p:nvSpPr>
        <p:spPr>
          <a:xfrm>
            <a:off x="1134150" y="2818765"/>
            <a:ext cx="30480" cy="2948226"/>
          </a:xfrm>
          <a:prstGeom prst="rect">
            <a:avLst/>
          </a:prstGeom>
          <a:solidFill>
            <a:srgbClr val="495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7"/>
          <p:cNvSpPr/>
          <p:nvPr/>
        </p:nvSpPr>
        <p:spPr>
          <a:xfrm>
            <a:off x="793790" y="5877997"/>
            <a:ext cx="13042821" cy="725805"/>
          </a:xfrm>
          <a:prstGeom prst="rect">
            <a:avLst/>
          </a:prstGeom>
          <a:noFill/>
          <a:ln>
            <a:noFill/>
          </a:ln>
        </p:spPr>
        <p:txBody>
          <a:bodyPr spcFirstLastPara="1" wrap="square" lIns="0" tIns="0" rIns="0" bIns="0" anchor="t" anchorCtr="0">
            <a:noAutofit/>
          </a:bodyPr>
          <a:lstStyle/>
          <a:p>
            <a:pPr marL="0" marR="0" lvl="0" indent="0" algn="ctr" rtl="0">
              <a:lnSpc>
                <a:spcPct val="163000"/>
              </a:lnSpc>
              <a:spcBef>
                <a:spcPts val="0"/>
              </a:spcBef>
              <a:spcAft>
                <a:spcPts val="0"/>
              </a:spcAft>
              <a:buClr>
                <a:srgbClr val="272525"/>
              </a:buClr>
              <a:buSzPts val="1750"/>
              <a:buFont typeface="Inter" panose="02000503000000020004"/>
              <a:buNone/>
            </a:pPr>
            <a:r>
              <a:rPr lang="en-US" sz="17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Current systems struggle with lightweight routing frameworks , leading to suboptimal resource use, increased operational costs, and a lack of insight into how AI decisions are made.</a:t>
            </a:r>
            <a:endParaRPr sz="17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pic>
        <p:nvPicPr>
          <p:cNvPr id="124" name="Google Shape;124;p17"/>
          <p:cNvPicPr preferRelativeResize="0"/>
          <p:nvPr/>
        </p:nvPicPr>
        <p:blipFill>
          <a:blip r:embed="rId1"/>
          <a:stretch>
            <a:fillRect/>
          </a:stretch>
        </p:blipFill>
        <p:spPr>
          <a:xfrm>
            <a:off x="11988755" y="152400"/>
            <a:ext cx="1847850" cy="1847850"/>
          </a:xfrm>
          <a:prstGeom prst="rect">
            <a:avLst/>
          </a:prstGeom>
          <a:noFill/>
          <a:ln>
            <a:noFill/>
          </a:ln>
        </p:spPr>
      </p:pic>
      <p:sp>
        <p:nvSpPr>
          <p:cNvPr id="125" name="Google Shape;125;p17"/>
          <p:cNvSpPr txBox="1"/>
          <p:nvPr/>
        </p:nvSpPr>
        <p:spPr>
          <a:xfrm>
            <a:off x="12683650" y="7715675"/>
            <a:ext cx="1946700" cy="436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18"/>
          <p:cNvSpPr/>
          <p:nvPr/>
        </p:nvSpPr>
        <p:spPr>
          <a:xfrm>
            <a:off x="773073" y="608409"/>
            <a:ext cx="3589496" cy="448628"/>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000000"/>
              </a:buClr>
              <a:buSzPts val="2800"/>
              <a:buFont typeface="Inter" panose="02000503000000020004"/>
              <a:buNone/>
            </a:pPr>
            <a:r>
              <a:rPr lang="en-US" sz="3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Solution: </a:t>
            </a:r>
            <a:endParaRPr sz="32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32" name="Google Shape;132;p18"/>
          <p:cNvSpPr/>
          <p:nvPr/>
        </p:nvSpPr>
        <p:spPr>
          <a:xfrm>
            <a:off x="758190" y="1229360"/>
            <a:ext cx="13084175" cy="991235"/>
          </a:xfrm>
          <a:prstGeom prst="rect">
            <a:avLst/>
          </a:prstGeom>
          <a:noFill/>
          <a:ln>
            <a:noFill/>
          </a:ln>
        </p:spPr>
        <p:txBody>
          <a:bodyPr spcFirstLastPara="1" wrap="square" lIns="0" tIns="0" rIns="0" bIns="0" anchor="t" anchorCtr="0">
            <a:noAutofit/>
          </a:bodyPr>
          <a:lstStyle/>
          <a:p>
            <a:pPr marL="0" marR="0" lvl="0" indent="0" algn="l" rtl="0">
              <a:lnSpc>
                <a:spcPct val="164000"/>
              </a:lnSpc>
              <a:spcBef>
                <a:spcPts val="0"/>
              </a:spcBef>
              <a:spcAft>
                <a:spcPts val="0"/>
              </a:spcAft>
              <a:buClr>
                <a:srgbClr val="272525"/>
              </a:buClr>
              <a:buSzPts val="1100"/>
              <a:buFont typeface="Inter" panose="02000503000000020004"/>
              <a:buNone/>
            </a:pPr>
            <a:r>
              <a:rPr lang="en-US" sz="18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Our proposed system integrates lightweight and adaptive techniques to deliver efficient, transparent, and cost-aware query routing, addressing the limitations of existing AI orchestration methods.</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33" name="Google Shape;133;p18"/>
          <p:cNvSpPr/>
          <p:nvPr>
            <p:custDataLst>
              <p:tags r:id="rId1"/>
            </p:custDataLst>
          </p:nvPr>
        </p:nvSpPr>
        <p:spPr>
          <a:xfrm>
            <a:off x="758468" y="2724547"/>
            <a:ext cx="13084254" cy="861417"/>
          </a:xfrm>
          <a:prstGeom prst="roundRect">
            <a:avLst>
              <a:gd name="adj" fmla="val 7001"/>
            </a:avLst>
          </a:prstGeom>
          <a:solidFill>
            <a:srgbClr val="FFFFFF"/>
          </a:solidFill>
          <a:ln w="1522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8"/>
          <p:cNvSpPr/>
          <p:nvPr>
            <p:custDataLst>
              <p:tags r:id="rId2"/>
            </p:custDataLst>
          </p:nvPr>
        </p:nvSpPr>
        <p:spPr>
          <a:xfrm>
            <a:off x="758190" y="2720340"/>
            <a:ext cx="574040" cy="863600"/>
          </a:xfrm>
          <a:prstGeom prst="roundRect">
            <a:avLst>
              <a:gd name="adj" fmla="val 7317"/>
            </a:avLst>
          </a:prstGeom>
          <a:solidFill>
            <a:srgbClr val="DAD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8"/>
          <p:cNvSpPr/>
          <p:nvPr>
            <p:custDataLst>
              <p:tags r:id="rId3"/>
            </p:custDataLst>
          </p:nvPr>
        </p:nvSpPr>
        <p:spPr>
          <a:xfrm>
            <a:off x="963930" y="3007955"/>
            <a:ext cx="215265" cy="269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72525"/>
              </a:buClr>
              <a:buSzPts val="1650"/>
              <a:buFont typeface="Inter" panose="02000503000000020004"/>
              <a:buNone/>
            </a:pPr>
            <a:r>
              <a:rPr lang="en-US" sz="1650" b="1" i="0" u="none" strike="noStrike" cap="none">
                <a:solidFill>
                  <a:srgbClr val="272525"/>
                </a:solidFill>
                <a:latin typeface="Inter" panose="02000503000000020004"/>
                <a:ea typeface="Inter" panose="02000503000000020004"/>
                <a:cs typeface="Inter" panose="02000503000000020004"/>
                <a:sym typeface="Inter" panose="02000503000000020004"/>
              </a:rPr>
              <a:t>1</a:t>
            </a:r>
            <a:endParaRPr sz="1650" b="0" i="0" u="none" strike="noStrike" cap="none"/>
          </a:p>
        </p:txBody>
      </p:sp>
      <p:sp>
        <p:nvSpPr>
          <p:cNvPr id="136" name="Google Shape;136;p18"/>
          <p:cNvSpPr/>
          <p:nvPr>
            <p:custDataLst>
              <p:tags r:id="rId4"/>
            </p:custDataLst>
          </p:nvPr>
        </p:nvSpPr>
        <p:spPr>
          <a:xfrm>
            <a:off x="1481892" y="2746732"/>
            <a:ext cx="1794748" cy="224195"/>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272525"/>
              </a:buClr>
              <a:buSzPts val="1400"/>
              <a:buFont typeface="Inter" panose="02000503000000020004"/>
              <a:buNone/>
            </a:pPr>
            <a:r>
              <a:rPr lang="en-US" sz="20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Routing Layer</a:t>
            </a:r>
            <a:endParaRPr sz="20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37" name="Google Shape;137;p18"/>
          <p:cNvSpPr/>
          <p:nvPr>
            <p:custDataLst>
              <p:tags r:id="rId5"/>
            </p:custDataLst>
          </p:nvPr>
        </p:nvSpPr>
        <p:spPr>
          <a:xfrm>
            <a:off x="1481892" y="3034784"/>
            <a:ext cx="12336066" cy="229672"/>
          </a:xfrm>
          <a:prstGeom prst="rect">
            <a:avLst/>
          </a:prstGeom>
          <a:noFill/>
          <a:ln>
            <a:noFill/>
          </a:ln>
        </p:spPr>
        <p:txBody>
          <a:bodyPr spcFirstLastPara="1" wrap="square" lIns="0" tIns="0" rIns="0" bIns="0" anchor="t" anchorCtr="0">
            <a:noAutofit/>
          </a:bodyPr>
          <a:lstStyle/>
          <a:p>
            <a:pPr marL="0" marR="0" lvl="0" indent="0" algn="l" rtl="0">
              <a:lnSpc>
                <a:spcPct val="164000"/>
              </a:lnSpc>
              <a:spcBef>
                <a:spcPts val="0"/>
              </a:spcBef>
              <a:spcAft>
                <a:spcPts val="0"/>
              </a:spcAft>
              <a:buClr>
                <a:srgbClr val="272525"/>
              </a:buClr>
              <a:buSzPts val="1100"/>
              <a:buFont typeface="Inter" panose="02000503000000020004"/>
              <a:buNone/>
            </a:pPr>
            <a:r>
              <a:rPr lang="en-US" sz="16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Efficiently directs incoming queries to the most suitable AI model or specialized agent based on query complexity and resource availability.</a:t>
            </a:r>
            <a:endParaRPr sz="16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43" name="Google Shape;143;p18"/>
          <p:cNvSpPr/>
          <p:nvPr>
            <p:custDataLst>
              <p:tags r:id="rId6"/>
            </p:custDataLst>
          </p:nvPr>
        </p:nvSpPr>
        <p:spPr>
          <a:xfrm>
            <a:off x="773073" y="3744992"/>
            <a:ext cx="13084254" cy="861417"/>
          </a:xfrm>
          <a:prstGeom prst="roundRect">
            <a:avLst>
              <a:gd name="adj" fmla="val 7001"/>
            </a:avLst>
          </a:prstGeom>
          <a:solidFill>
            <a:srgbClr val="FFFFFF"/>
          </a:solidFill>
          <a:ln w="1522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18"/>
          <p:cNvSpPr/>
          <p:nvPr>
            <p:custDataLst>
              <p:tags r:id="rId7"/>
            </p:custDataLst>
          </p:nvPr>
        </p:nvSpPr>
        <p:spPr>
          <a:xfrm>
            <a:off x="788313" y="3760232"/>
            <a:ext cx="574238" cy="830937"/>
          </a:xfrm>
          <a:prstGeom prst="roundRect">
            <a:avLst>
              <a:gd name="adj" fmla="val 7317"/>
            </a:avLst>
          </a:prstGeom>
          <a:solidFill>
            <a:srgbClr val="DAD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8"/>
          <p:cNvSpPr/>
          <p:nvPr>
            <p:custDataLst>
              <p:tags r:id="rId8"/>
            </p:custDataLst>
          </p:nvPr>
        </p:nvSpPr>
        <p:spPr>
          <a:xfrm>
            <a:off x="963930" y="4041100"/>
            <a:ext cx="215265" cy="269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72525"/>
              </a:buClr>
              <a:buSzPts val="1650"/>
              <a:buFont typeface="Inter" panose="02000503000000020004"/>
              <a:buNone/>
            </a:pPr>
            <a:r>
              <a:rPr lang="en-US" sz="1650" b="0" i="0" u="none" strike="noStrike" cap="none"/>
              <a:t>2</a:t>
            </a:r>
            <a:endParaRPr lang="en-US" sz="1650" b="0" i="0" u="none" strike="noStrike" cap="none"/>
          </a:p>
        </p:txBody>
      </p:sp>
      <p:sp>
        <p:nvSpPr>
          <p:cNvPr id="146" name="Google Shape;146;p18"/>
          <p:cNvSpPr/>
          <p:nvPr>
            <p:custDataLst>
              <p:tags r:id="rId9"/>
            </p:custDataLst>
          </p:nvPr>
        </p:nvSpPr>
        <p:spPr>
          <a:xfrm>
            <a:off x="1506220" y="3800475"/>
            <a:ext cx="2834005" cy="198755"/>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272525"/>
              </a:buClr>
              <a:buSzPts val="1400"/>
              <a:buFont typeface="Inter" panose="02000503000000020004"/>
              <a:buNone/>
            </a:pPr>
            <a:r>
              <a:rPr lang="en-US" sz="20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Explainability Layer</a:t>
            </a:r>
            <a:endParaRPr sz="20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47" name="Google Shape;147;p18"/>
          <p:cNvSpPr/>
          <p:nvPr>
            <p:custDataLst>
              <p:tags r:id="rId10"/>
            </p:custDataLst>
          </p:nvPr>
        </p:nvSpPr>
        <p:spPr>
          <a:xfrm>
            <a:off x="1506022" y="4102219"/>
            <a:ext cx="12336066" cy="229672"/>
          </a:xfrm>
          <a:prstGeom prst="rect">
            <a:avLst/>
          </a:prstGeom>
          <a:noFill/>
          <a:ln>
            <a:noFill/>
          </a:ln>
        </p:spPr>
        <p:txBody>
          <a:bodyPr spcFirstLastPara="1" wrap="square" lIns="0" tIns="0" rIns="0" bIns="0" anchor="t" anchorCtr="0">
            <a:noAutofit/>
          </a:bodyPr>
          <a:lstStyle/>
          <a:p>
            <a:pPr marL="0" marR="0" lvl="0" indent="0" algn="l" rtl="0">
              <a:lnSpc>
                <a:spcPct val="164000"/>
              </a:lnSpc>
              <a:spcBef>
                <a:spcPts val="0"/>
              </a:spcBef>
              <a:spcAft>
                <a:spcPts val="0"/>
              </a:spcAft>
              <a:buClr>
                <a:srgbClr val="272525"/>
              </a:buClr>
              <a:buSzPts val="1100"/>
              <a:buFont typeface="Inter" panose="02000503000000020004"/>
              <a:buNone/>
            </a:pPr>
            <a:r>
              <a:rPr lang="en-US" sz="18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Provides clear and concise reasoning for why a particular query was routed to a specific model or agent.</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48" name="Google Shape;148;p18"/>
          <p:cNvSpPr/>
          <p:nvPr>
            <p:custDataLst>
              <p:tags r:id="rId11"/>
            </p:custDataLst>
          </p:nvPr>
        </p:nvSpPr>
        <p:spPr>
          <a:xfrm>
            <a:off x="773073" y="4749879"/>
            <a:ext cx="13084254" cy="861417"/>
          </a:xfrm>
          <a:prstGeom prst="roundRect">
            <a:avLst>
              <a:gd name="adj" fmla="val 7001"/>
            </a:avLst>
          </a:prstGeom>
          <a:solidFill>
            <a:srgbClr val="FFFFFF"/>
          </a:solidFill>
          <a:ln w="1522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8"/>
          <p:cNvSpPr/>
          <p:nvPr>
            <p:custDataLst>
              <p:tags r:id="rId12"/>
            </p:custDataLst>
          </p:nvPr>
        </p:nvSpPr>
        <p:spPr>
          <a:xfrm>
            <a:off x="788313" y="4765119"/>
            <a:ext cx="574238" cy="830937"/>
          </a:xfrm>
          <a:prstGeom prst="roundRect">
            <a:avLst>
              <a:gd name="adj" fmla="val 7317"/>
            </a:avLst>
          </a:prstGeom>
          <a:solidFill>
            <a:srgbClr val="DAD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8"/>
          <p:cNvSpPr/>
          <p:nvPr>
            <p:custDataLst>
              <p:tags r:id="rId13"/>
            </p:custDataLst>
          </p:nvPr>
        </p:nvSpPr>
        <p:spPr>
          <a:xfrm>
            <a:off x="963930" y="5045988"/>
            <a:ext cx="215265" cy="269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72525"/>
              </a:buClr>
              <a:buSzPts val="1650"/>
              <a:buFont typeface="Inter" panose="02000503000000020004"/>
              <a:buNone/>
            </a:pPr>
            <a:r>
              <a:rPr lang="en-US" sz="1650" b="0" i="0" u="none" strike="noStrike" cap="none"/>
              <a:t>3</a:t>
            </a:r>
            <a:endParaRPr lang="en-US" sz="1650" b="0" i="0" u="none" strike="noStrike" cap="none"/>
          </a:p>
        </p:txBody>
      </p:sp>
      <p:sp>
        <p:nvSpPr>
          <p:cNvPr id="151" name="Google Shape;151;p18"/>
          <p:cNvSpPr/>
          <p:nvPr>
            <p:custDataLst>
              <p:tags r:id="rId14"/>
            </p:custDataLst>
          </p:nvPr>
        </p:nvSpPr>
        <p:spPr>
          <a:xfrm>
            <a:off x="1482090" y="4821555"/>
            <a:ext cx="3898265" cy="269875"/>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272525"/>
              </a:buClr>
              <a:buSzPts val="1400"/>
              <a:buFont typeface="Inter" panose="02000503000000020004"/>
              <a:buNone/>
            </a:pPr>
            <a:r>
              <a:rPr lang="en-US" sz="20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Cost-Awareness Module</a:t>
            </a:r>
            <a:endParaRPr sz="20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p18"/>
          <p:cNvSpPr/>
          <p:nvPr>
            <p:custDataLst>
              <p:tags r:id="rId15"/>
            </p:custDataLst>
          </p:nvPr>
        </p:nvSpPr>
        <p:spPr>
          <a:xfrm>
            <a:off x="1506022" y="5122982"/>
            <a:ext cx="12336066" cy="229672"/>
          </a:xfrm>
          <a:prstGeom prst="rect">
            <a:avLst/>
          </a:prstGeom>
          <a:noFill/>
          <a:ln>
            <a:noFill/>
          </a:ln>
        </p:spPr>
        <p:txBody>
          <a:bodyPr spcFirstLastPara="1" wrap="square" lIns="0" tIns="0" rIns="0" bIns="0" anchor="t" anchorCtr="0">
            <a:noAutofit/>
          </a:bodyPr>
          <a:lstStyle/>
          <a:p>
            <a:pPr marL="0" marR="0" lvl="0" indent="0" algn="l" rtl="0">
              <a:lnSpc>
                <a:spcPct val="164000"/>
              </a:lnSpc>
              <a:spcBef>
                <a:spcPts val="0"/>
              </a:spcBef>
              <a:spcAft>
                <a:spcPts val="0"/>
              </a:spcAft>
              <a:buClr>
                <a:srgbClr val="272525"/>
              </a:buClr>
              <a:buSzPts val="1100"/>
              <a:buFont typeface="Inter" panose="02000503000000020004"/>
              <a:buNone/>
            </a:pPr>
            <a:r>
              <a:rPr lang="en-US" sz="18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Intelligently balances model performance with financial and computational resource constraints.</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53" name="Google Shape;153;p18"/>
          <p:cNvSpPr/>
          <p:nvPr>
            <p:custDataLst>
              <p:tags r:id="rId16"/>
            </p:custDataLst>
          </p:nvPr>
        </p:nvSpPr>
        <p:spPr>
          <a:xfrm>
            <a:off x="773073" y="5754767"/>
            <a:ext cx="13084254" cy="861417"/>
          </a:xfrm>
          <a:prstGeom prst="roundRect">
            <a:avLst>
              <a:gd name="adj" fmla="val 7001"/>
            </a:avLst>
          </a:prstGeom>
          <a:solidFill>
            <a:srgbClr val="FFFFFF"/>
          </a:solidFill>
          <a:ln w="1522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8"/>
          <p:cNvSpPr/>
          <p:nvPr>
            <p:custDataLst>
              <p:tags r:id="rId17"/>
            </p:custDataLst>
          </p:nvPr>
        </p:nvSpPr>
        <p:spPr>
          <a:xfrm>
            <a:off x="788313" y="5770007"/>
            <a:ext cx="574238" cy="830937"/>
          </a:xfrm>
          <a:prstGeom prst="roundRect">
            <a:avLst>
              <a:gd name="adj" fmla="val 7317"/>
            </a:avLst>
          </a:prstGeom>
          <a:solidFill>
            <a:srgbClr val="DAD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8"/>
          <p:cNvSpPr/>
          <p:nvPr>
            <p:custDataLst>
              <p:tags r:id="rId18"/>
            </p:custDataLst>
          </p:nvPr>
        </p:nvSpPr>
        <p:spPr>
          <a:xfrm>
            <a:off x="963930" y="6050875"/>
            <a:ext cx="215265" cy="269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72525"/>
              </a:buClr>
              <a:buSzPts val="1650"/>
              <a:buFont typeface="Inter" panose="02000503000000020004"/>
              <a:buNone/>
            </a:pPr>
            <a:r>
              <a:rPr lang="en-US" sz="1650" b="0" i="0" u="none" strike="noStrike" cap="none"/>
              <a:t>4</a:t>
            </a:r>
            <a:endParaRPr lang="en-US" sz="1650" b="0" i="0" u="none" strike="noStrike" cap="none"/>
          </a:p>
        </p:txBody>
      </p:sp>
      <p:sp>
        <p:nvSpPr>
          <p:cNvPr id="156" name="Google Shape;156;p18"/>
          <p:cNvSpPr/>
          <p:nvPr>
            <p:custDataLst>
              <p:tags r:id="rId19"/>
            </p:custDataLst>
          </p:nvPr>
        </p:nvSpPr>
        <p:spPr>
          <a:xfrm>
            <a:off x="1506220" y="5833110"/>
            <a:ext cx="4407535" cy="324485"/>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272525"/>
              </a:buClr>
              <a:buSzPts val="1400"/>
              <a:buFont typeface="Inter" panose="02000503000000020004"/>
              <a:buNone/>
            </a:pPr>
            <a:r>
              <a:rPr lang="en-US" sz="18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Dashboard &amp; Visualization</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57" name="Google Shape;157;p18"/>
          <p:cNvSpPr/>
          <p:nvPr>
            <p:custDataLst>
              <p:tags r:id="rId20"/>
            </p:custDataLst>
          </p:nvPr>
        </p:nvSpPr>
        <p:spPr>
          <a:xfrm>
            <a:off x="1506022" y="6150094"/>
            <a:ext cx="12336066" cy="229672"/>
          </a:xfrm>
          <a:prstGeom prst="rect">
            <a:avLst/>
          </a:prstGeom>
          <a:noFill/>
          <a:ln>
            <a:noFill/>
          </a:ln>
        </p:spPr>
        <p:txBody>
          <a:bodyPr spcFirstLastPara="1" wrap="square" lIns="0" tIns="0" rIns="0" bIns="0" anchor="t" anchorCtr="0">
            <a:noAutofit/>
          </a:bodyPr>
          <a:lstStyle/>
          <a:p>
            <a:pPr marL="0" marR="0" lvl="0" indent="0" algn="l" rtl="0">
              <a:lnSpc>
                <a:spcPct val="164000"/>
              </a:lnSpc>
              <a:spcBef>
                <a:spcPts val="0"/>
              </a:spcBef>
              <a:spcAft>
                <a:spcPts val="0"/>
              </a:spcAft>
              <a:buClr>
                <a:srgbClr val="272525"/>
              </a:buClr>
              <a:buSzPts val="1100"/>
              <a:buFont typeface="Inter" panose="02000503000000020004"/>
              <a:buNone/>
            </a:pPr>
            <a:r>
              <a:rPr lang="en-US" sz="18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Offers an intuitive interface to display routing decisions, model usage patterns, and cost-performance trade-offs.</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58" name="Google Shape;158;p18"/>
          <p:cNvSpPr/>
          <p:nvPr>
            <p:custDataLst>
              <p:tags r:id="rId21"/>
            </p:custDataLst>
          </p:nvPr>
        </p:nvSpPr>
        <p:spPr>
          <a:xfrm>
            <a:off x="773073" y="6759654"/>
            <a:ext cx="13084254" cy="861417"/>
          </a:xfrm>
          <a:prstGeom prst="roundRect">
            <a:avLst>
              <a:gd name="adj" fmla="val 7001"/>
            </a:avLst>
          </a:prstGeom>
          <a:solidFill>
            <a:srgbClr val="FFFFFF"/>
          </a:solidFill>
          <a:ln w="1522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8"/>
          <p:cNvSpPr/>
          <p:nvPr>
            <p:custDataLst>
              <p:tags r:id="rId22"/>
            </p:custDataLst>
          </p:nvPr>
        </p:nvSpPr>
        <p:spPr>
          <a:xfrm>
            <a:off x="788313" y="6774894"/>
            <a:ext cx="574238" cy="830937"/>
          </a:xfrm>
          <a:prstGeom prst="roundRect">
            <a:avLst>
              <a:gd name="adj" fmla="val 7317"/>
            </a:avLst>
          </a:prstGeom>
          <a:solidFill>
            <a:srgbClr val="DAD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8"/>
          <p:cNvSpPr/>
          <p:nvPr>
            <p:custDataLst>
              <p:tags r:id="rId23"/>
            </p:custDataLst>
          </p:nvPr>
        </p:nvSpPr>
        <p:spPr>
          <a:xfrm>
            <a:off x="963930" y="7055763"/>
            <a:ext cx="215265" cy="269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72525"/>
              </a:buClr>
              <a:buSzPts val="1650"/>
              <a:buFont typeface="Inter" panose="02000503000000020004"/>
              <a:buNone/>
            </a:pPr>
            <a:r>
              <a:rPr lang="en-US" sz="1650" b="0" i="0" u="none" strike="noStrike" cap="none"/>
              <a:t>5</a:t>
            </a:r>
            <a:endParaRPr lang="en-US" sz="1650" b="0" i="0" u="none" strike="noStrike" cap="none"/>
          </a:p>
        </p:txBody>
      </p:sp>
      <p:sp>
        <p:nvSpPr>
          <p:cNvPr id="161" name="Google Shape;161;p18"/>
          <p:cNvSpPr/>
          <p:nvPr>
            <p:custDataLst>
              <p:tags r:id="rId24"/>
            </p:custDataLst>
          </p:nvPr>
        </p:nvSpPr>
        <p:spPr>
          <a:xfrm>
            <a:off x="1506220" y="6918325"/>
            <a:ext cx="3361690" cy="3162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272525"/>
              </a:buClr>
              <a:buSzPts val="1400"/>
              <a:buFont typeface="Inter" panose="02000503000000020004"/>
              <a:buNone/>
            </a:pPr>
            <a:r>
              <a:rPr lang="en-US" sz="20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Lightweight Design</a:t>
            </a:r>
            <a:endParaRPr sz="20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62" name="Google Shape;162;p18"/>
          <p:cNvSpPr/>
          <p:nvPr>
            <p:custDataLst>
              <p:tags r:id="rId25"/>
            </p:custDataLst>
          </p:nvPr>
        </p:nvSpPr>
        <p:spPr>
          <a:xfrm>
            <a:off x="1506022" y="7228642"/>
            <a:ext cx="12336066" cy="229672"/>
          </a:xfrm>
          <a:prstGeom prst="rect">
            <a:avLst/>
          </a:prstGeom>
          <a:noFill/>
          <a:ln>
            <a:noFill/>
          </a:ln>
        </p:spPr>
        <p:txBody>
          <a:bodyPr spcFirstLastPara="1" wrap="square" lIns="0" tIns="0" rIns="0" bIns="0" anchor="t" anchorCtr="0">
            <a:noAutofit/>
          </a:bodyPr>
          <a:lstStyle/>
          <a:p>
            <a:pPr marL="0" marR="0" lvl="0" indent="0" algn="l" rtl="0">
              <a:lnSpc>
                <a:spcPct val="164000"/>
              </a:lnSpc>
              <a:spcBef>
                <a:spcPts val="0"/>
              </a:spcBef>
              <a:spcAft>
                <a:spcPts val="0"/>
              </a:spcAft>
              <a:buClr>
                <a:srgbClr val="272525"/>
              </a:buClr>
              <a:buSzPts val="1100"/>
              <a:buFont typeface="Inter" panose="02000503000000020004"/>
              <a:buNone/>
            </a:pPr>
            <a:r>
              <a:rPr lang="en-US" sz="16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Ensures the entire system is optimized to run efficiently in low-resource environments, minimizing infrastructure demands.</a:t>
            </a:r>
            <a:endParaRPr sz="16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pic>
        <p:nvPicPr>
          <p:cNvPr id="163" name="Google Shape;163;p18"/>
          <p:cNvPicPr preferRelativeResize="0"/>
          <p:nvPr/>
        </p:nvPicPr>
        <p:blipFill>
          <a:blip r:embed="rId26"/>
          <a:stretch>
            <a:fillRect/>
          </a:stretch>
        </p:blipFill>
        <p:spPr>
          <a:xfrm>
            <a:off x="12297375" y="124275"/>
            <a:ext cx="1544725" cy="998475"/>
          </a:xfrm>
          <a:prstGeom prst="rect">
            <a:avLst/>
          </a:prstGeom>
          <a:noFill/>
          <a:ln>
            <a:noFill/>
          </a:ln>
        </p:spPr>
      </p:pic>
      <p:sp>
        <p:nvSpPr>
          <p:cNvPr id="164" name="Google Shape;164;p18"/>
          <p:cNvSpPr txBox="1"/>
          <p:nvPr/>
        </p:nvSpPr>
        <p:spPr>
          <a:xfrm>
            <a:off x="12666875" y="7715675"/>
            <a:ext cx="1963500" cy="436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bldLvl="0" animBg="1"/>
      <p:bldP spid="134" grpId="0" bldLvl="0" animBg="1"/>
      <p:bldP spid="135" grpId="0"/>
      <p:bldP spid="136" grpId="0"/>
      <p:bldP spid="137" grpId="0"/>
      <p:bldP spid="133" grpId="1" animBg="1"/>
      <p:bldP spid="134" grpId="1" animBg="1"/>
      <p:bldP spid="135" grpId="1"/>
      <p:bldP spid="136" grpId="1"/>
      <p:bldP spid="137" grpId="1"/>
      <p:bldP spid="145" grpId="0"/>
      <p:bldP spid="144" grpId="0" animBg="1"/>
      <p:bldP spid="143" grpId="0" animBg="1"/>
      <p:bldP spid="146" grpId="0"/>
      <p:bldP spid="147" grpId="0"/>
      <p:bldP spid="145" grpId="1"/>
      <p:bldP spid="144" grpId="1" animBg="1"/>
      <p:bldP spid="143" grpId="1" animBg="1"/>
      <p:bldP spid="146" grpId="1"/>
      <p:bldP spid="147" grpId="1"/>
      <p:bldP spid="149" grpId="0" animBg="1"/>
      <p:bldP spid="150" grpId="0"/>
      <p:bldP spid="148" grpId="0" animBg="1"/>
      <p:bldP spid="151" grpId="0"/>
      <p:bldP spid="152" grpId="0"/>
      <p:bldP spid="149" grpId="1" animBg="1"/>
      <p:bldP spid="150" grpId="1"/>
      <p:bldP spid="148" grpId="1" animBg="1"/>
      <p:bldP spid="151" grpId="1"/>
      <p:bldP spid="152" grpId="1"/>
      <p:bldP spid="155" grpId="0"/>
      <p:bldP spid="154" grpId="0" animBg="1"/>
      <p:bldP spid="153" grpId="0" animBg="1"/>
      <p:bldP spid="156" grpId="0"/>
      <p:bldP spid="157" grpId="0"/>
      <p:bldP spid="155" grpId="1"/>
      <p:bldP spid="154" grpId="1" animBg="1"/>
      <p:bldP spid="153" grpId="1" animBg="1"/>
      <p:bldP spid="156" grpId="1"/>
      <p:bldP spid="157" grpId="1"/>
      <p:bldP spid="160" grpId="0"/>
      <p:bldP spid="159" grpId="0" animBg="1"/>
      <p:bldP spid="158" grpId="0" animBg="1"/>
      <p:bldP spid="161" grpId="0"/>
      <p:bldP spid="162" grpId="0"/>
      <p:bldP spid="160" grpId="1"/>
      <p:bldP spid="159" grpId="1" animBg="1"/>
      <p:bldP spid="158" grpId="1" animBg="1"/>
      <p:bldP spid="161" grpId="1"/>
      <p:bldP spid="16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19"/>
          <p:cNvSpPr/>
          <p:nvPr/>
        </p:nvSpPr>
        <p:spPr>
          <a:xfrm>
            <a:off x="762675" y="626229"/>
            <a:ext cx="5670590" cy="708779"/>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000000"/>
              </a:buClr>
              <a:buSzPts val="4450"/>
              <a:buFont typeface="Inter" panose="02000503000000020004"/>
              <a:buNone/>
            </a:pPr>
            <a:r>
              <a:rPr lang="en-US" sz="445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Solution Flow Chart: </a:t>
            </a:r>
            <a:endParaRPr sz="44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71" name="Google Shape;171;p19"/>
          <p:cNvSpPr/>
          <p:nvPr/>
        </p:nvSpPr>
        <p:spPr>
          <a:xfrm>
            <a:off x="793750" y="2242820"/>
            <a:ext cx="13042900" cy="1742440"/>
          </a:xfrm>
          <a:prstGeom prst="rect">
            <a:avLst/>
          </a:prstGeom>
          <a:noFill/>
          <a:ln>
            <a:noFill/>
          </a:ln>
        </p:spPr>
        <p:txBody>
          <a:bodyPr spcFirstLastPara="1" wrap="square" lIns="0" tIns="0" rIns="0" bIns="0" anchor="t" anchorCtr="0">
            <a:noAutofit/>
          </a:bodyPr>
          <a:lstStyle/>
          <a:p>
            <a:pPr marL="0" marR="0" lvl="0" indent="0" algn="l" rtl="0">
              <a:lnSpc>
                <a:spcPct val="163000"/>
              </a:lnSpc>
              <a:spcBef>
                <a:spcPts val="0"/>
              </a:spcBef>
              <a:spcAft>
                <a:spcPts val="0"/>
              </a:spcAft>
              <a:buClr>
                <a:srgbClr val="272525"/>
              </a:buClr>
              <a:buSzPts val="1750"/>
              <a:buFont typeface="Inter" panose="02000503000000020004"/>
              <a:buNone/>
            </a:pPr>
            <a:r>
              <a:rPr lang="en-US" sz="20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T</a:t>
            </a:r>
            <a:r>
              <a:rPr lang="en-US" sz="20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he flow chart illustrates the intricate process of our lightweight routing system. A query enters, is analyzed by the routing layer, and then intelligently directed to either a large language model or a specialized agent. An adaptive feedback loop continuously refines this process, while the explainability layer provides transparency at every step.</a:t>
            </a:r>
            <a:endParaRPr sz="20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pic>
        <p:nvPicPr>
          <p:cNvPr id="173" name="Google Shape;173;p19"/>
          <p:cNvPicPr preferRelativeResize="0"/>
          <p:nvPr/>
        </p:nvPicPr>
        <p:blipFill>
          <a:blip r:embed="rId1"/>
          <a:stretch>
            <a:fillRect/>
          </a:stretch>
        </p:blipFill>
        <p:spPr>
          <a:xfrm>
            <a:off x="11705705" y="286775"/>
            <a:ext cx="1847850" cy="1847850"/>
          </a:xfrm>
          <a:prstGeom prst="rect">
            <a:avLst/>
          </a:prstGeom>
          <a:noFill/>
          <a:ln>
            <a:noFill/>
          </a:ln>
        </p:spPr>
      </p:pic>
      <p:sp>
        <p:nvSpPr>
          <p:cNvPr id="174" name="Google Shape;174;p19"/>
          <p:cNvSpPr txBox="1"/>
          <p:nvPr/>
        </p:nvSpPr>
        <p:spPr>
          <a:xfrm>
            <a:off x="12717250" y="7850025"/>
            <a:ext cx="1528500" cy="20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5" name="Google Shape;175;p19"/>
          <p:cNvSpPr txBox="1"/>
          <p:nvPr/>
        </p:nvSpPr>
        <p:spPr>
          <a:xfrm>
            <a:off x="12633275" y="7581300"/>
            <a:ext cx="1997100" cy="6483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1" name="Picture 0" descr="Untitled diagram _ Mermaid Chart-2025-09-30-195642"/>
          <p:cNvPicPr>
            <a:picLocks noChangeAspect="1"/>
          </p:cNvPicPr>
          <p:nvPr/>
        </p:nvPicPr>
        <p:blipFill>
          <a:blip r:embed="rId2"/>
          <a:stretch>
            <a:fillRect/>
          </a:stretch>
        </p:blipFill>
        <p:spPr>
          <a:xfrm>
            <a:off x="258445" y="4547235"/>
            <a:ext cx="13766165" cy="3082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Google Shape;181;p20"/>
          <p:cNvSpPr/>
          <p:nvPr/>
        </p:nvSpPr>
        <p:spPr>
          <a:xfrm>
            <a:off x="793750" y="360045"/>
            <a:ext cx="3969385" cy="801370"/>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000000"/>
              </a:buClr>
              <a:buSzPts val="3100"/>
              <a:buFont typeface="Inter" panose="02000503000000020004"/>
              <a:buNone/>
            </a:pPr>
            <a:r>
              <a:rPr lang="en-US" sz="3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Project Scope: </a:t>
            </a:r>
            <a:endParaRPr sz="31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82" name="Google Shape;182;p20"/>
          <p:cNvSpPr/>
          <p:nvPr/>
        </p:nvSpPr>
        <p:spPr>
          <a:xfrm>
            <a:off x="793750" y="1112520"/>
            <a:ext cx="13042900" cy="875030"/>
          </a:xfrm>
          <a:prstGeom prst="rect">
            <a:avLst/>
          </a:prstGeom>
          <a:noFill/>
          <a:ln>
            <a:noFill/>
          </a:ln>
        </p:spPr>
        <p:txBody>
          <a:bodyPr spcFirstLastPara="1" wrap="square" lIns="0" tIns="0" rIns="0" bIns="0" anchor="t" anchorCtr="0">
            <a:noAutofit/>
          </a:bodyPr>
          <a:lstStyle/>
          <a:p>
            <a:pPr marL="0" marR="0" lvl="0" indent="0" algn="l" rtl="0">
              <a:lnSpc>
                <a:spcPct val="160000"/>
              </a:lnSpc>
              <a:spcBef>
                <a:spcPts val="0"/>
              </a:spcBef>
              <a:spcAft>
                <a:spcPts val="0"/>
              </a:spcAft>
              <a:buClr>
                <a:srgbClr val="272525"/>
              </a:buClr>
              <a:buSzPts val="1250"/>
              <a:buFont typeface="Inter" panose="02000503000000020004"/>
              <a:buNone/>
            </a:pPr>
            <a:r>
              <a:rPr lang="en-US" sz="18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Our project encompasses a multifaceted approach to developing a robust and intelligent AI routing system. We are focusing on key areas that ensure both functionality and future scalability.</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83" name="Google Shape;183;p20"/>
          <p:cNvSpPr/>
          <p:nvPr>
            <p:custDataLst>
              <p:tags r:id="rId1"/>
            </p:custDataLst>
          </p:nvPr>
        </p:nvSpPr>
        <p:spPr>
          <a:xfrm>
            <a:off x="793750" y="2247265"/>
            <a:ext cx="635000" cy="871220"/>
          </a:xfrm>
          <a:prstGeom prst="roundRect">
            <a:avLst>
              <a:gd name="adj" fmla="val 360023"/>
            </a:avLst>
          </a:prstGeom>
          <a:solidFill>
            <a:srgbClr val="DADBF1"/>
          </a:solidFill>
          <a:ln w="952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0"/>
          <p:cNvSpPr/>
          <p:nvPr>
            <p:custDataLst>
              <p:tags r:id="rId2"/>
            </p:custDataLst>
          </p:nvPr>
        </p:nvSpPr>
        <p:spPr>
          <a:xfrm>
            <a:off x="992267" y="2493407"/>
            <a:ext cx="238125" cy="29765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72525"/>
              </a:buClr>
              <a:buSzPts val="1850"/>
              <a:buFont typeface="Inter" panose="02000503000000020004"/>
              <a:buNone/>
            </a:pPr>
            <a:r>
              <a:rPr lang="en-US" sz="1850" b="1" i="0" u="none" strike="noStrike" cap="none">
                <a:solidFill>
                  <a:srgbClr val="272525"/>
                </a:solidFill>
                <a:latin typeface="Inter" panose="02000503000000020004"/>
                <a:ea typeface="Inter" panose="02000503000000020004"/>
                <a:cs typeface="Inter" panose="02000503000000020004"/>
                <a:sym typeface="Inter" panose="02000503000000020004"/>
              </a:rPr>
              <a:t>1</a:t>
            </a:r>
            <a:endParaRPr sz="1850" b="0" i="0" u="none" strike="noStrike" cap="none"/>
          </a:p>
        </p:txBody>
      </p:sp>
      <p:sp>
        <p:nvSpPr>
          <p:cNvPr id="185" name="Google Shape;185;p20"/>
          <p:cNvSpPr/>
          <p:nvPr>
            <p:custDataLst>
              <p:tags r:id="rId3"/>
            </p:custDataLst>
          </p:nvPr>
        </p:nvSpPr>
        <p:spPr>
          <a:xfrm>
            <a:off x="1587500" y="2324735"/>
            <a:ext cx="2961640" cy="212090"/>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272525"/>
              </a:buClr>
              <a:buSzPts val="1550"/>
              <a:buFont typeface="Inter" panose="02000503000000020004"/>
              <a:buNone/>
            </a:pPr>
            <a:r>
              <a:rPr lang="en-US" sz="18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Application Development</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86" name="Google Shape;186;p20"/>
          <p:cNvSpPr/>
          <p:nvPr>
            <p:custDataLst>
              <p:tags r:id="rId4"/>
            </p:custDataLst>
          </p:nvPr>
        </p:nvSpPr>
        <p:spPr>
          <a:xfrm>
            <a:off x="1587579" y="2667953"/>
            <a:ext cx="12249031" cy="254079"/>
          </a:xfrm>
          <a:prstGeom prst="rect">
            <a:avLst/>
          </a:prstGeom>
          <a:noFill/>
          <a:ln>
            <a:noFill/>
          </a:ln>
        </p:spPr>
        <p:txBody>
          <a:bodyPr spcFirstLastPara="1" wrap="square" lIns="0" tIns="0" rIns="0" bIns="0" anchor="t" anchorCtr="0">
            <a:noAutofit/>
          </a:bodyPr>
          <a:lstStyle/>
          <a:p>
            <a:pPr marL="0" marR="0" lvl="0" indent="0" algn="l" rtl="0">
              <a:lnSpc>
                <a:spcPct val="160000"/>
              </a:lnSpc>
              <a:spcBef>
                <a:spcPts val="0"/>
              </a:spcBef>
              <a:spcAft>
                <a:spcPts val="0"/>
              </a:spcAft>
              <a:buClr>
                <a:srgbClr val="272525"/>
              </a:buClr>
              <a:buSzPts val="1250"/>
              <a:buFont typeface="Inter" panose="02000503000000020004"/>
              <a:buNone/>
            </a:pPr>
            <a:r>
              <a:rPr lang="en-US" sz="18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Creating a user-friendly interface and the core logical framework for query management.</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87" name="Google Shape;187;p20"/>
          <p:cNvSpPr/>
          <p:nvPr>
            <p:custDataLst>
              <p:tags r:id="rId5"/>
            </p:custDataLst>
          </p:nvPr>
        </p:nvSpPr>
        <p:spPr>
          <a:xfrm>
            <a:off x="793790" y="3277314"/>
            <a:ext cx="635079" cy="952619"/>
          </a:xfrm>
          <a:prstGeom prst="roundRect">
            <a:avLst>
              <a:gd name="adj" fmla="val 360023"/>
            </a:avLst>
          </a:prstGeom>
          <a:solidFill>
            <a:srgbClr val="DADBF1"/>
          </a:solidFill>
          <a:ln w="952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0"/>
          <p:cNvSpPr/>
          <p:nvPr>
            <p:custDataLst>
              <p:tags r:id="rId6"/>
            </p:custDataLst>
          </p:nvPr>
        </p:nvSpPr>
        <p:spPr>
          <a:xfrm>
            <a:off x="992267" y="3604736"/>
            <a:ext cx="238125" cy="29765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72525"/>
              </a:buClr>
              <a:buSzPts val="1850"/>
              <a:buFont typeface="Inter" panose="02000503000000020004"/>
              <a:buNone/>
            </a:pPr>
            <a:r>
              <a:rPr lang="en-US" sz="1850" b="1" i="0" u="none" strike="noStrike" cap="none">
                <a:solidFill>
                  <a:srgbClr val="272525"/>
                </a:solidFill>
                <a:latin typeface="Inter" panose="02000503000000020004"/>
                <a:ea typeface="Inter" panose="02000503000000020004"/>
                <a:cs typeface="Inter" panose="02000503000000020004"/>
                <a:sym typeface="Inter" panose="02000503000000020004"/>
              </a:rPr>
              <a:t>2</a:t>
            </a:r>
            <a:endParaRPr sz="1850" b="0" i="0" u="none" strike="noStrike" cap="none"/>
          </a:p>
        </p:txBody>
      </p:sp>
      <p:sp>
        <p:nvSpPr>
          <p:cNvPr id="189" name="Google Shape;189;p20"/>
          <p:cNvSpPr/>
          <p:nvPr>
            <p:custDataLst>
              <p:tags r:id="rId7"/>
            </p:custDataLst>
          </p:nvPr>
        </p:nvSpPr>
        <p:spPr>
          <a:xfrm>
            <a:off x="1587500" y="3435985"/>
            <a:ext cx="5184775" cy="286385"/>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272525"/>
              </a:buClr>
              <a:buSzPts val="1550"/>
              <a:buFont typeface="Inter" panose="02000503000000020004"/>
              <a:buNone/>
            </a:pPr>
            <a:r>
              <a:rPr lang="en-US" sz="18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Lightweight Model Development</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90" name="Google Shape;190;p20"/>
          <p:cNvSpPr/>
          <p:nvPr>
            <p:custDataLst>
              <p:tags r:id="rId8"/>
            </p:custDataLst>
          </p:nvPr>
        </p:nvSpPr>
        <p:spPr>
          <a:xfrm>
            <a:off x="1587579" y="3779282"/>
            <a:ext cx="12249031" cy="254079"/>
          </a:xfrm>
          <a:prstGeom prst="rect">
            <a:avLst/>
          </a:prstGeom>
          <a:noFill/>
          <a:ln>
            <a:noFill/>
          </a:ln>
        </p:spPr>
        <p:txBody>
          <a:bodyPr spcFirstLastPara="1" wrap="square" lIns="0" tIns="0" rIns="0" bIns="0" anchor="t" anchorCtr="0">
            <a:noAutofit/>
          </a:bodyPr>
          <a:lstStyle/>
          <a:p>
            <a:pPr marL="0" marR="0" lvl="0" indent="0" algn="l" rtl="0">
              <a:lnSpc>
                <a:spcPct val="160000"/>
              </a:lnSpc>
              <a:spcBef>
                <a:spcPts val="0"/>
              </a:spcBef>
              <a:spcAft>
                <a:spcPts val="0"/>
              </a:spcAft>
              <a:buClr>
                <a:srgbClr val="272525"/>
              </a:buClr>
              <a:buSzPts val="1250"/>
              <a:buFont typeface="Inter" panose="02000503000000020004"/>
              <a:buNone/>
            </a:pPr>
            <a:r>
              <a:rPr lang="en-US" sz="18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Engineering compact and efficient models optimized for rapid processing and minimal resource consumption.</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91" name="Google Shape;191;p20"/>
          <p:cNvSpPr/>
          <p:nvPr>
            <p:custDataLst>
              <p:tags r:id="rId9"/>
            </p:custDataLst>
          </p:nvPr>
        </p:nvSpPr>
        <p:spPr>
          <a:xfrm>
            <a:off x="793790" y="4388644"/>
            <a:ext cx="635079" cy="952619"/>
          </a:xfrm>
          <a:prstGeom prst="roundRect">
            <a:avLst>
              <a:gd name="adj" fmla="val 360023"/>
            </a:avLst>
          </a:prstGeom>
          <a:solidFill>
            <a:srgbClr val="DADBF1"/>
          </a:solidFill>
          <a:ln w="952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20"/>
          <p:cNvSpPr/>
          <p:nvPr>
            <p:custDataLst>
              <p:tags r:id="rId10"/>
            </p:custDataLst>
          </p:nvPr>
        </p:nvSpPr>
        <p:spPr>
          <a:xfrm>
            <a:off x="992267" y="4716066"/>
            <a:ext cx="238125" cy="29765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72525"/>
              </a:buClr>
              <a:buSzPts val="1850"/>
              <a:buFont typeface="Inter" panose="02000503000000020004"/>
              <a:buNone/>
            </a:pPr>
            <a:r>
              <a:rPr lang="en-US" sz="1850" b="1" i="0" u="none" strike="noStrike" cap="none">
                <a:solidFill>
                  <a:srgbClr val="272525"/>
                </a:solidFill>
                <a:latin typeface="Inter" panose="02000503000000020004"/>
                <a:ea typeface="Inter" panose="02000503000000020004"/>
                <a:cs typeface="Inter" panose="02000503000000020004"/>
                <a:sym typeface="Inter" panose="02000503000000020004"/>
              </a:rPr>
              <a:t>3</a:t>
            </a:r>
            <a:endParaRPr sz="1850" b="0" i="0" u="none" strike="noStrike" cap="none"/>
          </a:p>
        </p:txBody>
      </p:sp>
      <p:sp>
        <p:nvSpPr>
          <p:cNvPr id="193" name="Google Shape;193;p20"/>
          <p:cNvSpPr/>
          <p:nvPr>
            <p:custDataLst>
              <p:tags r:id="rId11"/>
            </p:custDataLst>
          </p:nvPr>
        </p:nvSpPr>
        <p:spPr>
          <a:xfrm>
            <a:off x="1587500" y="4547235"/>
            <a:ext cx="3587750" cy="269875"/>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272525"/>
              </a:buClr>
              <a:buSzPts val="1550"/>
              <a:buFont typeface="Inter" panose="02000503000000020004"/>
              <a:buNone/>
            </a:pPr>
            <a:r>
              <a:rPr lang="en-US" sz="18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Resource Efficiency</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94" name="Google Shape;194;p20"/>
          <p:cNvSpPr/>
          <p:nvPr>
            <p:custDataLst>
              <p:tags r:id="rId12"/>
            </p:custDataLst>
          </p:nvPr>
        </p:nvSpPr>
        <p:spPr>
          <a:xfrm>
            <a:off x="1587579" y="4890611"/>
            <a:ext cx="12249031" cy="254079"/>
          </a:xfrm>
          <a:prstGeom prst="rect">
            <a:avLst/>
          </a:prstGeom>
          <a:noFill/>
          <a:ln>
            <a:noFill/>
          </a:ln>
        </p:spPr>
        <p:txBody>
          <a:bodyPr spcFirstLastPara="1" wrap="square" lIns="0" tIns="0" rIns="0" bIns="0" anchor="t" anchorCtr="0">
            <a:noAutofit/>
          </a:bodyPr>
          <a:lstStyle/>
          <a:p>
            <a:pPr marL="0" marR="0" lvl="0" indent="0" algn="l" rtl="0">
              <a:lnSpc>
                <a:spcPct val="160000"/>
              </a:lnSpc>
              <a:spcBef>
                <a:spcPts val="0"/>
              </a:spcBef>
              <a:spcAft>
                <a:spcPts val="0"/>
              </a:spcAft>
              <a:buClr>
                <a:srgbClr val="272525"/>
              </a:buClr>
              <a:buSzPts val="1250"/>
              <a:buFont typeface="Inter" panose="02000503000000020004"/>
              <a:buNone/>
            </a:pPr>
            <a:r>
              <a:rPr lang="en-US" sz="18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Implementing strategies to minimize computational overhead and operational costs across the system.</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95" name="Google Shape;195;p20"/>
          <p:cNvSpPr/>
          <p:nvPr>
            <p:custDataLst>
              <p:tags r:id="rId13"/>
            </p:custDataLst>
          </p:nvPr>
        </p:nvSpPr>
        <p:spPr>
          <a:xfrm>
            <a:off x="793790" y="5499973"/>
            <a:ext cx="635079" cy="952619"/>
          </a:xfrm>
          <a:prstGeom prst="roundRect">
            <a:avLst>
              <a:gd name="adj" fmla="val 360023"/>
            </a:avLst>
          </a:prstGeom>
          <a:solidFill>
            <a:srgbClr val="DADBF1"/>
          </a:solidFill>
          <a:ln w="952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20"/>
          <p:cNvSpPr/>
          <p:nvPr>
            <p:custDataLst>
              <p:tags r:id="rId14"/>
            </p:custDataLst>
          </p:nvPr>
        </p:nvSpPr>
        <p:spPr>
          <a:xfrm>
            <a:off x="992267" y="5827395"/>
            <a:ext cx="238125" cy="29765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72525"/>
              </a:buClr>
              <a:buSzPts val="1850"/>
              <a:buFont typeface="Inter" panose="02000503000000020004"/>
              <a:buNone/>
            </a:pPr>
            <a:r>
              <a:rPr lang="en-US" sz="1850" b="1" i="0" u="none" strike="noStrike" cap="none">
                <a:solidFill>
                  <a:srgbClr val="272525"/>
                </a:solidFill>
                <a:latin typeface="Inter" panose="02000503000000020004"/>
                <a:ea typeface="Inter" panose="02000503000000020004"/>
                <a:cs typeface="Inter" panose="02000503000000020004"/>
                <a:sym typeface="Inter" panose="02000503000000020004"/>
              </a:rPr>
              <a:t>4</a:t>
            </a:r>
            <a:endParaRPr sz="1850" b="0" i="0" u="none" strike="noStrike" cap="none"/>
          </a:p>
        </p:txBody>
      </p:sp>
      <p:sp>
        <p:nvSpPr>
          <p:cNvPr id="197" name="Google Shape;197;p20"/>
          <p:cNvSpPr/>
          <p:nvPr>
            <p:custDataLst>
              <p:tags r:id="rId15"/>
            </p:custDataLst>
          </p:nvPr>
        </p:nvSpPr>
        <p:spPr>
          <a:xfrm>
            <a:off x="1587500" y="5658485"/>
            <a:ext cx="4885055" cy="264160"/>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272525"/>
              </a:buClr>
              <a:buSzPts val="1550"/>
              <a:buFont typeface="Inter" panose="02000503000000020004"/>
              <a:buNone/>
            </a:pPr>
            <a:r>
              <a:rPr lang="en-US" sz="18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Integrated Feedback Loop</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98" name="Google Shape;198;p20"/>
          <p:cNvSpPr/>
          <p:nvPr>
            <p:custDataLst>
              <p:tags r:id="rId16"/>
            </p:custDataLst>
          </p:nvPr>
        </p:nvSpPr>
        <p:spPr>
          <a:xfrm>
            <a:off x="1587579" y="6001941"/>
            <a:ext cx="12249031" cy="254079"/>
          </a:xfrm>
          <a:prstGeom prst="rect">
            <a:avLst/>
          </a:prstGeom>
          <a:noFill/>
          <a:ln>
            <a:noFill/>
          </a:ln>
        </p:spPr>
        <p:txBody>
          <a:bodyPr spcFirstLastPara="1" wrap="square" lIns="0" tIns="0" rIns="0" bIns="0" anchor="t" anchorCtr="0">
            <a:noAutofit/>
          </a:bodyPr>
          <a:lstStyle/>
          <a:p>
            <a:pPr marL="0" marR="0" lvl="0" indent="0" algn="l" rtl="0">
              <a:lnSpc>
                <a:spcPct val="160000"/>
              </a:lnSpc>
              <a:spcBef>
                <a:spcPts val="0"/>
              </a:spcBef>
              <a:spcAft>
                <a:spcPts val="0"/>
              </a:spcAft>
              <a:buClr>
                <a:srgbClr val="272525"/>
              </a:buClr>
              <a:buSzPts val="1250"/>
              <a:buFont typeface="Inter" panose="02000503000000020004"/>
              <a:buNone/>
            </a:pPr>
            <a:r>
              <a:rPr lang="en-US" sz="18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Designing a mechanism for continuous learning and adaptation based on system performance and user interactions.</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199" name="Google Shape;199;p20"/>
          <p:cNvSpPr/>
          <p:nvPr>
            <p:custDataLst>
              <p:tags r:id="rId17"/>
            </p:custDataLst>
          </p:nvPr>
        </p:nvSpPr>
        <p:spPr>
          <a:xfrm>
            <a:off x="793790" y="6611303"/>
            <a:ext cx="635079" cy="952619"/>
          </a:xfrm>
          <a:prstGeom prst="roundRect">
            <a:avLst>
              <a:gd name="adj" fmla="val 360023"/>
            </a:avLst>
          </a:prstGeom>
          <a:solidFill>
            <a:srgbClr val="DADBF1"/>
          </a:solidFill>
          <a:ln w="9525" cap="flat" cmpd="sng">
            <a:solidFill>
              <a:srgbClr val="C0C1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0"/>
          <p:cNvSpPr/>
          <p:nvPr>
            <p:custDataLst>
              <p:tags r:id="rId18"/>
            </p:custDataLst>
          </p:nvPr>
        </p:nvSpPr>
        <p:spPr>
          <a:xfrm>
            <a:off x="992267" y="6938724"/>
            <a:ext cx="238125" cy="29765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72525"/>
              </a:buClr>
              <a:buSzPts val="1850"/>
              <a:buFont typeface="Inter" panose="02000503000000020004"/>
              <a:buNone/>
            </a:pPr>
            <a:r>
              <a:rPr lang="en-US" sz="1850" b="1" i="0" u="none" strike="noStrike" cap="none">
                <a:solidFill>
                  <a:srgbClr val="272525"/>
                </a:solidFill>
                <a:latin typeface="Inter" panose="02000503000000020004"/>
                <a:ea typeface="Inter" panose="02000503000000020004"/>
                <a:cs typeface="Inter" panose="02000503000000020004"/>
                <a:sym typeface="Inter" panose="02000503000000020004"/>
              </a:rPr>
              <a:t>5</a:t>
            </a:r>
            <a:endParaRPr sz="1850" b="0" i="0" u="none" strike="noStrike" cap="none"/>
          </a:p>
        </p:txBody>
      </p:sp>
      <p:sp>
        <p:nvSpPr>
          <p:cNvPr id="201" name="Google Shape;201;p20"/>
          <p:cNvSpPr/>
          <p:nvPr>
            <p:custDataLst>
              <p:tags r:id="rId19"/>
            </p:custDataLst>
          </p:nvPr>
        </p:nvSpPr>
        <p:spPr>
          <a:xfrm>
            <a:off x="1587500" y="6769735"/>
            <a:ext cx="5583555" cy="300355"/>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272525"/>
              </a:buClr>
              <a:buSzPts val="1550"/>
              <a:buFont typeface="Inter" panose="02000503000000020004"/>
              <a:buNone/>
            </a:pPr>
            <a:r>
              <a:rPr lang="en-US" sz="18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Real-World Application Testing</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02" name="Google Shape;202;p20"/>
          <p:cNvSpPr/>
          <p:nvPr>
            <p:custDataLst>
              <p:tags r:id="rId20"/>
            </p:custDataLst>
          </p:nvPr>
        </p:nvSpPr>
        <p:spPr>
          <a:xfrm>
            <a:off x="1587579" y="7113270"/>
            <a:ext cx="12249031" cy="254079"/>
          </a:xfrm>
          <a:prstGeom prst="rect">
            <a:avLst/>
          </a:prstGeom>
          <a:noFill/>
          <a:ln>
            <a:noFill/>
          </a:ln>
        </p:spPr>
        <p:txBody>
          <a:bodyPr spcFirstLastPara="1" wrap="square" lIns="0" tIns="0" rIns="0" bIns="0" anchor="t" anchorCtr="0">
            <a:noAutofit/>
          </a:bodyPr>
          <a:lstStyle/>
          <a:p>
            <a:pPr marL="0" marR="0" lvl="0" indent="0" algn="l" rtl="0">
              <a:lnSpc>
                <a:spcPct val="160000"/>
              </a:lnSpc>
              <a:spcBef>
                <a:spcPts val="0"/>
              </a:spcBef>
              <a:spcAft>
                <a:spcPts val="0"/>
              </a:spcAft>
              <a:buClr>
                <a:srgbClr val="272525"/>
              </a:buClr>
              <a:buSzPts val="1250"/>
              <a:buFont typeface="Inter" panose="02000503000000020004"/>
              <a:buNone/>
            </a:pPr>
            <a:r>
              <a:rPr lang="en-US" sz="18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Validating the system's performance and effectiveness through rigorous testing in practical scenarios.</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pic>
        <p:nvPicPr>
          <p:cNvPr id="203" name="Google Shape;203;p20"/>
          <p:cNvPicPr preferRelativeResize="0"/>
          <p:nvPr/>
        </p:nvPicPr>
        <p:blipFill>
          <a:blip r:embed="rId21"/>
          <a:stretch>
            <a:fillRect/>
          </a:stretch>
        </p:blipFill>
        <p:spPr>
          <a:xfrm>
            <a:off x="12902000" y="78050"/>
            <a:ext cx="1618500" cy="1238675"/>
          </a:xfrm>
          <a:prstGeom prst="rect">
            <a:avLst/>
          </a:prstGeom>
          <a:noFill/>
          <a:ln>
            <a:noFill/>
          </a:ln>
        </p:spPr>
      </p:pic>
      <p:sp>
        <p:nvSpPr>
          <p:cNvPr id="204" name="Google Shape;204;p20"/>
          <p:cNvSpPr txBox="1"/>
          <p:nvPr/>
        </p:nvSpPr>
        <p:spPr>
          <a:xfrm>
            <a:off x="12666875" y="7547725"/>
            <a:ext cx="1963500" cy="6819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 name="Text Box 1"/>
          <p:cNvSpPr txBox="1"/>
          <p:nvPr/>
        </p:nvSpPr>
        <p:spPr>
          <a:xfrm>
            <a:off x="1894840" y="3053080"/>
            <a:ext cx="4876800" cy="306705"/>
          </a:xfrm>
          <a:prstGeom prst="rect">
            <a:avLst/>
          </a:prstGeom>
          <a:noFill/>
        </p:spPr>
        <p:txBody>
          <a:bodyPr wrap="square" rtlCol="0">
            <a:spAutoFit/>
          </a:bodyPr>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P spid="183" grpId="0" bldLvl="0" animBg="1"/>
      <p:bldP spid="185" grpId="0"/>
      <p:bldP spid="186" grpId="0"/>
      <p:bldP spid="184" grpId="1"/>
      <p:bldP spid="183" grpId="1" animBg="1"/>
      <p:bldP spid="185" grpId="1"/>
      <p:bldP spid="186" grpId="1"/>
      <p:bldP spid="188" grpId="0"/>
      <p:bldP spid="187" grpId="0" animBg="1"/>
      <p:bldP spid="189" grpId="0"/>
      <p:bldP spid="190" grpId="0"/>
      <p:bldP spid="188" grpId="1"/>
      <p:bldP spid="187" grpId="1" animBg="1"/>
      <p:bldP spid="189" grpId="1"/>
      <p:bldP spid="190" grpId="1"/>
      <p:bldP spid="192" grpId="0"/>
      <p:bldP spid="191" grpId="0" animBg="1"/>
      <p:bldP spid="193" grpId="0"/>
      <p:bldP spid="194" grpId="0"/>
      <p:bldP spid="192" grpId="1"/>
      <p:bldP spid="191" grpId="1" animBg="1"/>
      <p:bldP spid="193" grpId="1"/>
      <p:bldP spid="194" grpId="1"/>
      <p:bldP spid="196" grpId="0"/>
      <p:bldP spid="195" grpId="0" animBg="1"/>
      <p:bldP spid="197" grpId="0"/>
      <p:bldP spid="198" grpId="0"/>
      <p:bldP spid="196" grpId="1"/>
      <p:bldP spid="195" grpId="1" animBg="1"/>
      <p:bldP spid="197" grpId="1"/>
      <p:bldP spid="198" grpId="1"/>
      <p:bldP spid="200" grpId="0"/>
      <p:bldP spid="199" grpId="0" animBg="1"/>
      <p:bldP spid="201" grpId="0"/>
      <p:bldP spid="202" grpId="0"/>
      <p:bldP spid="200" grpId="1"/>
      <p:bldP spid="199" grpId="1" animBg="1"/>
      <p:bldP spid="201" grpId="1"/>
      <p:bldP spid="20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21"/>
          <p:cNvSpPr/>
          <p:nvPr/>
        </p:nvSpPr>
        <p:spPr>
          <a:xfrm>
            <a:off x="793790" y="867966"/>
            <a:ext cx="5387102" cy="673418"/>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000000"/>
              </a:buClr>
              <a:buSzPts val="4200"/>
              <a:buFont typeface="Inter" panose="02000503000000020004"/>
              <a:buNone/>
            </a:pPr>
            <a:r>
              <a:rPr lang="en-US" sz="4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Goals: </a:t>
            </a:r>
            <a:endParaRPr sz="42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11" name="Google Shape;211;p21"/>
          <p:cNvSpPr/>
          <p:nvPr/>
        </p:nvSpPr>
        <p:spPr>
          <a:xfrm>
            <a:off x="793750" y="1649730"/>
            <a:ext cx="13042900" cy="1012190"/>
          </a:xfrm>
          <a:prstGeom prst="rect">
            <a:avLst/>
          </a:prstGeom>
          <a:noFill/>
          <a:ln>
            <a:noFill/>
          </a:ln>
        </p:spPr>
        <p:txBody>
          <a:bodyPr spcFirstLastPara="1" wrap="square" lIns="0" tIns="0" rIns="0" bIns="0" anchor="t" anchorCtr="0">
            <a:noAutofit/>
          </a:bodyPr>
          <a:lstStyle/>
          <a:p>
            <a:pPr marL="0" marR="0" lvl="0" indent="0" algn="l" rtl="0">
              <a:lnSpc>
                <a:spcPct val="164000"/>
              </a:lnSpc>
              <a:spcBef>
                <a:spcPts val="0"/>
              </a:spcBef>
              <a:spcAft>
                <a:spcPts val="0"/>
              </a:spcAft>
              <a:buClr>
                <a:srgbClr val="272525"/>
              </a:buClr>
              <a:buSzPts val="1650"/>
              <a:buFont typeface="Inter" panose="02000503000000020004"/>
              <a:buNone/>
            </a:pPr>
            <a:r>
              <a:rPr lang="en-US" sz="180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Our overarching goal is to design and implement an AI routing system that is not only efficient and adaptive but also fully transparent, fostering user trust through explainable decisions and validated real-world performance.</a:t>
            </a:r>
            <a:endParaRPr sz="18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12" name="Google Shape;212;p21"/>
          <p:cNvSpPr/>
          <p:nvPr/>
        </p:nvSpPr>
        <p:spPr>
          <a:xfrm>
            <a:off x="2237899" y="2904292"/>
            <a:ext cx="2693551" cy="336590"/>
          </a:xfrm>
          <a:prstGeom prst="rect">
            <a:avLst/>
          </a:prstGeom>
          <a:noFill/>
          <a:ln>
            <a:noFill/>
          </a:ln>
        </p:spPr>
        <p:txBody>
          <a:bodyPr spcFirstLastPara="1" wrap="square" lIns="0" tIns="0" rIns="0" bIns="0" anchor="t" anchorCtr="0">
            <a:noAutofit/>
          </a:bodyPr>
          <a:lstStyle/>
          <a:p>
            <a:pPr marL="0" marR="0" lvl="0" indent="0" algn="r" rtl="0">
              <a:lnSpc>
                <a:spcPct val="126000"/>
              </a:lnSpc>
              <a:spcBef>
                <a:spcPts val="0"/>
              </a:spcBef>
              <a:spcAft>
                <a:spcPts val="0"/>
              </a:spcAft>
              <a:buClr>
                <a:srgbClr val="272525"/>
              </a:buClr>
              <a:buSzPts val="2100"/>
              <a:buFont typeface="Inter" panose="02000503000000020004"/>
              <a:buNone/>
            </a:pPr>
            <a:r>
              <a:rPr lang="en-US" sz="21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Lightweight Router</a:t>
            </a:r>
            <a:endParaRPr sz="21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13" name="Google Shape;213;p21"/>
          <p:cNvSpPr/>
          <p:nvPr/>
        </p:nvSpPr>
        <p:spPr>
          <a:xfrm>
            <a:off x="793790" y="3370064"/>
            <a:ext cx="4137660" cy="689610"/>
          </a:xfrm>
          <a:prstGeom prst="rect">
            <a:avLst/>
          </a:prstGeom>
          <a:noFill/>
          <a:ln>
            <a:noFill/>
          </a:ln>
        </p:spPr>
        <p:txBody>
          <a:bodyPr spcFirstLastPara="1" wrap="square" lIns="0" tIns="0" rIns="0" bIns="0" anchor="t" anchorCtr="0">
            <a:noAutofit/>
          </a:bodyPr>
          <a:lstStyle/>
          <a:p>
            <a:pPr marL="0" marR="0" lvl="0" indent="0" algn="r" rtl="0">
              <a:lnSpc>
                <a:spcPct val="164000"/>
              </a:lnSpc>
              <a:spcBef>
                <a:spcPts val="0"/>
              </a:spcBef>
              <a:spcAft>
                <a:spcPts val="0"/>
              </a:spcAft>
              <a:buClr>
                <a:srgbClr val="272525"/>
              </a:buClr>
              <a:buSzPts val="1650"/>
              <a:buFont typeface="Inter" panose="02000503000000020004"/>
              <a:buNone/>
            </a:pPr>
            <a:r>
              <a:rPr lang="en-US" sz="16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Develop a compact and efficient routing mechanism for diverse AI tasks.</a:t>
            </a:r>
            <a:endParaRPr sz="16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pic>
        <p:nvPicPr>
          <p:cNvPr id="214" name="Google Shape;214;p21" descr="preencoded.png"/>
          <p:cNvPicPr preferRelativeResize="0"/>
          <p:nvPr/>
        </p:nvPicPr>
        <p:blipFill rotWithShape="1">
          <a:blip r:embed="rId1"/>
          <a:srcRect/>
          <a:stretch>
            <a:fillRect/>
          </a:stretch>
        </p:blipFill>
        <p:spPr>
          <a:xfrm>
            <a:off x="5146834" y="2964537"/>
            <a:ext cx="4336733" cy="4336733"/>
          </a:xfrm>
          <a:prstGeom prst="rect">
            <a:avLst/>
          </a:prstGeom>
          <a:noFill/>
          <a:ln>
            <a:noFill/>
          </a:ln>
        </p:spPr>
      </p:pic>
      <p:pic>
        <p:nvPicPr>
          <p:cNvPr id="215" name="Google Shape;215;p21" descr="preencoded.png"/>
          <p:cNvPicPr preferRelativeResize="0"/>
          <p:nvPr/>
        </p:nvPicPr>
        <p:blipFill rotWithShape="1">
          <a:blip r:embed="rId2"/>
          <a:srcRect/>
          <a:stretch>
            <a:fillRect/>
          </a:stretch>
        </p:blipFill>
        <p:spPr>
          <a:xfrm>
            <a:off x="6394966" y="3616762"/>
            <a:ext cx="322421" cy="403027"/>
          </a:xfrm>
          <a:prstGeom prst="rect">
            <a:avLst/>
          </a:prstGeom>
          <a:noFill/>
          <a:ln>
            <a:noFill/>
          </a:ln>
        </p:spPr>
      </p:pic>
      <p:sp>
        <p:nvSpPr>
          <p:cNvPr id="216" name="Google Shape;216;p21"/>
          <p:cNvSpPr/>
          <p:nvPr/>
        </p:nvSpPr>
        <p:spPr>
          <a:xfrm>
            <a:off x="9698950" y="2904292"/>
            <a:ext cx="2693551" cy="336590"/>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272525"/>
              </a:buClr>
              <a:buSzPts val="2100"/>
              <a:buFont typeface="Inter" panose="02000503000000020004"/>
              <a:buNone/>
            </a:pPr>
            <a:r>
              <a:rPr lang="en-US" sz="21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Adaptive Feedback</a:t>
            </a:r>
            <a:endParaRPr sz="21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17" name="Google Shape;217;p21"/>
          <p:cNvSpPr/>
          <p:nvPr/>
        </p:nvSpPr>
        <p:spPr>
          <a:xfrm>
            <a:off x="9698950" y="3370064"/>
            <a:ext cx="4137660" cy="689610"/>
          </a:xfrm>
          <a:prstGeom prst="rect">
            <a:avLst/>
          </a:prstGeom>
          <a:noFill/>
          <a:ln>
            <a:noFill/>
          </a:ln>
        </p:spPr>
        <p:txBody>
          <a:bodyPr spcFirstLastPara="1" wrap="square" lIns="0" tIns="0" rIns="0" bIns="0" anchor="t" anchorCtr="0">
            <a:noAutofit/>
          </a:bodyPr>
          <a:lstStyle/>
          <a:p>
            <a:pPr marL="0" marR="0" lvl="0" indent="0" algn="l" rtl="0">
              <a:lnSpc>
                <a:spcPct val="164000"/>
              </a:lnSpc>
              <a:spcBef>
                <a:spcPts val="0"/>
              </a:spcBef>
              <a:spcAft>
                <a:spcPts val="0"/>
              </a:spcAft>
              <a:buClr>
                <a:srgbClr val="272525"/>
              </a:buClr>
              <a:buSzPts val="1650"/>
              <a:buFont typeface="Inter" panose="02000503000000020004"/>
              <a:buNone/>
            </a:pPr>
            <a:r>
              <a:rPr lang="en-US" sz="16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Integrate a continuous learning loop to enhance routing accuracy over time.</a:t>
            </a:r>
            <a:endParaRPr sz="16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pic>
        <p:nvPicPr>
          <p:cNvPr id="218" name="Google Shape;218;p21" descr="preencoded.png"/>
          <p:cNvPicPr preferRelativeResize="0"/>
          <p:nvPr/>
        </p:nvPicPr>
        <p:blipFill rotWithShape="1">
          <a:blip r:embed="rId3"/>
          <a:srcRect/>
          <a:stretch>
            <a:fillRect/>
          </a:stretch>
        </p:blipFill>
        <p:spPr>
          <a:xfrm>
            <a:off x="5146834" y="2964537"/>
            <a:ext cx="4336733" cy="4336733"/>
          </a:xfrm>
          <a:prstGeom prst="rect">
            <a:avLst/>
          </a:prstGeom>
          <a:noFill/>
          <a:ln>
            <a:noFill/>
          </a:ln>
        </p:spPr>
      </p:pic>
      <p:pic>
        <p:nvPicPr>
          <p:cNvPr id="219" name="Google Shape;219;p21" descr="preencoded.png"/>
          <p:cNvPicPr preferRelativeResize="0"/>
          <p:nvPr/>
        </p:nvPicPr>
        <p:blipFill rotWithShape="1">
          <a:blip r:embed="rId4"/>
          <a:srcRect/>
          <a:stretch>
            <a:fillRect/>
          </a:stretch>
        </p:blipFill>
        <p:spPr>
          <a:xfrm>
            <a:off x="7912894" y="3616762"/>
            <a:ext cx="322421" cy="403027"/>
          </a:xfrm>
          <a:prstGeom prst="rect">
            <a:avLst/>
          </a:prstGeom>
          <a:noFill/>
          <a:ln>
            <a:noFill/>
          </a:ln>
        </p:spPr>
      </p:pic>
      <p:sp>
        <p:nvSpPr>
          <p:cNvPr id="220" name="Google Shape;220;p21"/>
          <p:cNvSpPr/>
          <p:nvPr/>
        </p:nvSpPr>
        <p:spPr>
          <a:xfrm>
            <a:off x="9914453" y="4382810"/>
            <a:ext cx="2693551" cy="336590"/>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272525"/>
              </a:buClr>
              <a:buSzPts val="2100"/>
              <a:buFont typeface="Inter" panose="02000503000000020004"/>
              <a:buNone/>
            </a:pPr>
            <a:r>
              <a:rPr lang="en-US" sz="21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Resource Efficiency</a:t>
            </a:r>
            <a:endParaRPr sz="21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21" name="Google Shape;221;p21"/>
          <p:cNvSpPr/>
          <p:nvPr/>
        </p:nvSpPr>
        <p:spPr>
          <a:xfrm>
            <a:off x="9914453" y="4848582"/>
            <a:ext cx="3922157" cy="1034415"/>
          </a:xfrm>
          <a:prstGeom prst="rect">
            <a:avLst/>
          </a:prstGeom>
          <a:noFill/>
          <a:ln>
            <a:noFill/>
          </a:ln>
        </p:spPr>
        <p:txBody>
          <a:bodyPr spcFirstLastPara="1" wrap="square" lIns="0" tIns="0" rIns="0" bIns="0" anchor="t" anchorCtr="0">
            <a:noAutofit/>
          </a:bodyPr>
          <a:lstStyle/>
          <a:p>
            <a:pPr marL="0" marR="0" lvl="0" indent="0" algn="l" rtl="0">
              <a:lnSpc>
                <a:spcPct val="164000"/>
              </a:lnSpc>
              <a:spcBef>
                <a:spcPts val="0"/>
              </a:spcBef>
              <a:spcAft>
                <a:spcPts val="0"/>
              </a:spcAft>
              <a:buClr>
                <a:srgbClr val="272525"/>
              </a:buClr>
              <a:buSzPts val="1650"/>
              <a:buFont typeface="Inter" panose="02000503000000020004"/>
              <a:buNone/>
            </a:pPr>
            <a:r>
              <a:rPr lang="en-US" sz="16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Ensure optimal utilization of computational resources to minimize costs.</a:t>
            </a:r>
            <a:endParaRPr sz="16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pic>
        <p:nvPicPr>
          <p:cNvPr id="222" name="Google Shape;222;p21" descr="preencoded.png"/>
          <p:cNvPicPr preferRelativeResize="0"/>
          <p:nvPr/>
        </p:nvPicPr>
        <p:blipFill rotWithShape="1">
          <a:blip r:embed="rId5"/>
          <a:srcRect/>
          <a:stretch>
            <a:fillRect/>
          </a:stretch>
        </p:blipFill>
        <p:spPr>
          <a:xfrm>
            <a:off x="5146834" y="2964537"/>
            <a:ext cx="4336733" cy="4336733"/>
          </a:xfrm>
          <a:prstGeom prst="rect">
            <a:avLst/>
          </a:prstGeom>
          <a:noFill/>
          <a:ln>
            <a:noFill/>
          </a:ln>
        </p:spPr>
      </p:pic>
      <p:pic>
        <p:nvPicPr>
          <p:cNvPr id="223" name="Google Shape;223;p21" descr="preencoded.png"/>
          <p:cNvPicPr preferRelativeResize="0"/>
          <p:nvPr/>
        </p:nvPicPr>
        <p:blipFill rotWithShape="1">
          <a:blip r:embed="rId6"/>
          <a:srcRect/>
          <a:stretch>
            <a:fillRect/>
          </a:stretch>
        </p:blipFill>
        <p:spPr>
          <a:xfrm>
            <a:off x="8671798" y="4931331"/>
            <a:ext cx="322421" cy="403027"/>
          </a:xfrm>
          <a:prstGeom prst="rect">
            <a:avLst/>
          </a:prstGeom>
          <a:noFill/>
          <a:ln>
            <a:noFill/>
          </a:ln>
        </p:spPr>
      </p:pic>
      <p:sp>
        <p:nvSpPr>
          <p:cNvPr id="224" name="Google Shape;224;p21"/>
          <p:cNvSpPr/>
          <p:nvPr/>
        </p:nvSpPr>
        <p:spPr>
          <a:xfrm>
            <a:off x="9698950" y="6206133"/>
            <a:ext cx="2693551" cy="336590"/>
          </a:xfrm>
          <a:prstGeom prst="rect">
            <a:avLst/>
          </a:prstGeom>
          <a:noFill/>
          <a:ln>
            <a:noFill/>
          </a:ln>
        </p:spPr>
        <p:txBody>
          <a:bodyPr spcFirstLastPara="1" wrap="square" lIns="0" tIns="0" rIns="0" bIns="0" anchor="t" anchorCtr="0">
            <a:noAutofit/>
          </a:bodyPr>
          <a:lstStyle/>
          <a:p>
            <a:pPr marL="0" marR="0" lvl="0" indent="0" algn="l" rtl="0">
              <a:lnSpc>
                <a:spcPct val="126000"/>
              </a:lnSpc>
              <a:spcBef>
                <a:spcPts val="0"/>
              </a:spcBef>
              <a:spcAft>
                <a:spcPts val="0"/>
              </a:spcAft>
              <a:buClr>
                <a:srgbClr val="272525"/>
              </a:buClr>
              <a:buSzPts val="2100"/>
              <a:buFont typeface="Inter" panose="02000503000000020004"/>
              <a:buNone/>
            </a:pPr>
            <a:r>
              <a:rPr lang="en-US" sz="21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Explainability Layer</a:t>
            </a:r>
            <a:endParaRPr sz="21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25" name="Google Shape;225;p21"/>
          <p:cNvSpPr/>
          <p:nvPr/>
        </p:nvSpPr>
        <p:spPr>
          <a:xfrm>
            <a:off x="9698950" y="6671905"/>
            <a:ext cx="4137660" cy="689610"/>
          </a:xfrm>
          <a:prstGeom prst="rect">
            <a:avLst/>
          </a:prstGeom>
          <a:noFill/>
          <a:ln>
            <a:noFill/>
          </a:ln>
        </p:spPr>
        <p:txBody>
          <a:bodyPr spcFirstLastPara="1" wrap="square" lIns="0" tIns="0" rIns="0" bIns="0" anchor="t" anchorCtr="0">
            <a:noAutofit/>
          </a:bodyPr>
          <a:lstStyle/>
          <a:p>
            <a:pPr marL="0" marR="0" lvl="0" indent="0" algn="l" rtl="0">
              <a:lnSpc>
                <a:spcPct val="164000"/>
              </a:lnSpc>
              <a:spcBef>
                <a:spcPts val="0"/>
              </a:spcBef>
              <a:spcAft>
                <a:spcPts val="0"/>
              </a:spcAft>
              <a:buClr>
                <a:srgbClr val="272525"/>
              </a:buClr>
              <a:buSzPts val="1650"/>
              <a:buFont typeface="Inter" panose="02000503000000020004"/>
              <a:buNone/>
            </a:pPr>
            <a:r>
              <a:rPr lang="en-US" sz="16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Provide clear justifications for every routing decision made by the system.</a:t>
            </a:r>
            <a:endParaRPr sz="16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pic>
        <p:nvPicPr>
          <p:cNvPr id="226" name="Google Shape;226;p21" descr="preencoded.png"/>
          <p:cNvPicPr preferRelativeResize="0"/>
          <p:nvPr/>
        </p:nvPicPr>
        <p:blipFill rotWithShape="1">
          <a:blip r:embed="rId7"/>
          <a:srcRect/>
          <a:stretch>
            <a:fillRect/>
          </a:stretch>
        </p:blipFill>
        <p:spPr>
          <a:xfrm>
            <a:off x="5146834" y="2964537"/>
            <a:ext cx="4336733" cy="4336733"/>
          </a:xfrm>
          <a:prstGeom prst="rect">
            <a:avLst/>
          </a:prstGeom>
          <a:noFill/>
          <a:ln>
            <a:noFill/>
          </a:ln>
        </p:spPr>
      </p:pic>
      <p:pic>
        <p:nvPicPr>
          <p:cNvPr id="227" name="Google Shape;227;p21" descr="preencoded.png"/>
          <p:cNvPicPr preferRelativeResize="0"/>
          <p:nvPr/>
        </p:nvPicPr>
        <p:blipFill rotWithShape="1">
          <a:blip r:embed="rId8"/>
          <a:srcRect/>
          <a:stretch>
            <a:fillRect/>
          </a:stretch>
        </p:blipFill>
        <p:spPr>
          <a:xfrm>
            <a:off x="7912894" y="6286024"/>
            <a:ext cx="322421" cy="322421"/>
          </a:xfrm>
          <a:prstGeom prst="rect">
            <a:avLst/>
          </a:prstGeom>
          <a:noFill/>
          <a:ln>
            <a:noFill/>
          </a:ln>
        </p:spPr>
      </p:pic>
      <p:sp>
        <p:nvSpPr>
          <p:cNvPr id="228" name="Google Shape;228;p21"/>
          <p:cNvSpPr/>
          <p:nvPr/>
        </p:nvSpPr>
        <p:spPr>
          <a:xfrm>
            <a:off x="2225040" y="6206133"/>
            <a:ext cx="2706410" cy="336590"/>
          </a:xfrm>
          <a:prstGeom prst="rect">
            <a:avLst/>
          </a:prstGeom>
          <a:noFill/>
          <a:ln>
            <a:noFill/>
          </a:ln>
        </p:spPr>
        <p:txBody>
          <a:bodyPr spcFirstLastPara="1" wrap="square" lIns="0" tIns="0" rIns="0" bIns="0" anchor="t" anchorCtr="0">
            <a:noAutofit/>
          </a:bodyPr>
          <a:lstStyle/>
          <a:p>
            <a:pPr marL="0" marR="0" lvl="0" indent="0" algn="r" rtl="0">
              <a:lnSpc>
                <a:spcPct val="126000"/>
              </a:lnSpc>
              <a:spcBef>
                <a:spcPts val="0"/>
              </a:spcBef>
              <a:spcAft>
                <a:spcPts val="0"/>
              </a:spcAft>
              <a:buClr>
                <a:srgbClr val="272525"/>
              </a:buClr>
              <a:buSzPts val="2100"/>
              <a:buFont typeface="Inter" panose="02000503000000020004"/>
              <a:buNone/>
            </a:pPr>
            <a:r>
              <a:rPr lang="en-US" sz="21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Orchestrate AI Assets</a:t>
            </a:r>
            <a:endParaRPr sz="21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29" name="Google Shape;229;p21"/>
          <p:cNvSpPr/>
          <p:nvPr/>
        </p:nvSpPr>
        <p:spPr>
          <a:xfrm>
            <a:off x="793790" y="6671905"/>
            <a:ext cx="4137660" cy="689610"/>
          </a:xfrm>
          <a:prstGeom prst="rect">
            <a:avLst/>
          </a:prstGeom>
          <a:noFill/>
          <a:ln>
            <a:noFill/>
          </a:ln>
        </p:spPr>
        <p:txBody>
          <a:bodyPr spcFirstLastPara="1" wrap="square" lIns="0" tIns="0" rIns="0" bIns="0" anchor="t" anchorCtr="0">
            <a:noAutofit/>
          </a:bodyPr>
          <a:lstStyle/>
          <a:p>
            <a:pPr marL="0" marR="0" lvl="0" indent="0" algn="r" rtl="0">
              <a:lnSpc>
                <a:spcPct val="164000"/>
              </a:lnSpc>
              <a:spcBef>
                <a:spcPts val="0"/>
              </a:spcBef>
              <a:spcAft>
                <a:spcPts val="0"/>
              </a:spcAft>
              <a:buClr>
                <a:srgbClr val="272525"/>
              </a:buClr>
              <a:buSzPts val="1650"/>
              <a:buFont typeface="Inter" panose="02000503000000020004"/>
              <a:buNone/>
            </a:pPr>
            <a:r>
              <a:rPr lang="en-US" sz="16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Direct queries to either specialized agents or general-purpose models.</a:t>
            </a:r>
            <a:endParaRPr sz="16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pic>
        <p:nvPicPr>
          <p:cNvPr id="230" name="Google Shape;230;p21" descr="preencoded.png"/>
          <p:cNvPicPr preferRelativeResize="0"/>
          <p:nvPr/>
        </p:nvPicPr>
        <p:blipFill rotWithShape="1">
          <a:blip r:embed="rId9"/>
          <a:srcRect/>
          <a:stretch>
            <a:fillRect/>
          </a:stretch>
        </p:blipFill>
        <p:spPr>
          <a:xfrm>
            <a:off x="5146834" y="2964537"/>
            <a:ext cx="4336733" cy="4336733"/>
          </a:xfrm>
          <a:prstGeom prst="rect">
            <a:avLst/>
          </a:prstGeom>
          <a:noFill/>
          <a:ln>
            <a:noFill/>
          </a:ln>
        </p:spPr>
      </p:pic>
      <p:pic>
        <p:nvPicPr>
          <p:cNvPr id="231" name="Google Shape;231;p21" descr="preencoded.png"/>
          <p:cNvPicPr preferRelativeResize="0"/>
          <p:nvPr/>
        </p:nvPicPr>
        <p:blipFill rotWithShape="1">
          <a:blip r:embed="rId10"/>
          <a:srcRect/>
          <a:stretch>
            <a:fillRect/>
          </a:stretch>
        </p:blipFill>
        <p:spPr>
          <a:xfrm>
            <a:off x="6394966" y="6245781"/>
            <a:ext cx="322421" cy="403027"/>
          </a:xfrm>
          <a:prstGeom prst="rect">
            <a:avLst/>
          </a:prstGeom>
          <a:noFill/>
          <a:ln>
            <a:noFill/>
          </a:ln>
        </p:spPr>
      </p:pic>
      <p:sp>
        <p:nvSpPr>
          <p:cNvPr id="232" name="Google Shape;232;p21"/>
          <p:cNvSpPr/>
          <p:nvPr/>
        </p:nvSpPr>
        <p:spPr>
          <a:xfrm>
            <a:off x="2022396" y="4555212"/>
            <a:ext cx="2693551" cy="336590"/>
          </a:xfrm>
          <a:prstGeom prst="rect">
            <a:avLst/>
          </a:prstGeom>
          <a:noFill/>
          <a:ln>
            <a:noFill/>
          </a:ln>
        </p:spPr>
        <p:txBody>
          <a:bodyPr spcFirstLastPara="1" wrap="square" lIns="0" tIns="0" rIns="0" bIns="0" anchor="t" anchorCtr="0">
            <a:noAutofit/>
          </a:bodyPr>
          <a:lstStyle/>
          <a:p>
            <a:pPr marL="0" marR="0" lvl="0" indent="0" algn="r" rtl="0">
              <a:lnSpc>
                <a:spcPct val="126000"/>
              </a:lnSpc>
              <a:spcBef>
                <a:spcPts val="0"/>
              </a:spcBef>
              <a:spcAft>
                <a:spcPts val="0"/>
              </a:spcAft>
              <a:buClr>
                <a:srgbClr val="272525"/>
              </a:buClr>
              <a:buSzPts val="2100"/>
              <a:buFont typeface="Inter" panose="02000503000000020004"/>
              <a:buNone/>
            </a:pPr>
            <a:r>
              <a:rPr lang="en-US" sz="2100" b="1"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Real-World Testing</a:t>
            </a:r>
            <a:endParaRPr sz="210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sp>
        <p:nvSpPr>
          <p:cNvPr id="233" name="Google Shape;233;p21"/>
          <p:cNvSpPr/>
          <p:nvPr/>
        </p:nvSpPr>
        <p:spPr>
          <a:xfrm>
            <a:off x="793790" y="5020985"/>
            <a:ext cx="3922157" cy="689610"/>
          </a:xfrm>
          <a:prstGeom prst="rect">
            <a:avLst/>
          </a:prstGeom>
          <a:noFill/>
          <a:ln>
            <a:noFill/>
          </a:ln>
        </p:spPr>
        <p:txBody>
          <a:bodyPr spcFirstLastPara="1" wrap="square" lIns="0" tIns="0" rIns="0" bIns="0" anchor="t" anchorCtr="0">
            <a:noAutofit/>
          </a:bodyPr>
          <a:lstStyle/>
          <a:p>
            <a:pPr marL="0" marR="0" lvl="0" indent="0" algn="r" rtl="0">
              <a:lnSpc>
                <a:spcPct val="164000"/>
              </a:lnSpc>
              <a:spcBef>
                <a:spcPts val="0"/>
              </a:spcBef>
              <a:spcAft>
                <a:spcPts val="0"/>
              </a:spcAft>
              <a:buClr>
                <a:srgbClr val="272525"/>
              </a:buClr>
              <a:buSzPts val="1650"/>
              <a:buFont typeface="Inter" panose="02000503000000020004"/>
              <a:buNone/>
            </a:pPr>
            <a:r>
              <a:rPr lang="en-US" sz="1650" i="0" u="none" strike="noStrike" cap="none">
                <a:solidFill>
                  <a:srgbClr val="272525"/>
                </a:solidFill>
                <a:latin typeface="Times New Roman" panose="02020603050405020304"/>
                <a:ea typeface="Times New Roman" panose="02020603050405020304"/>
                <a:cs typeface="Times New Roman" panose="02020603050405020304"/>
                <a:sym typeface="Times New Roman" panose="02020603050405020304"/>
              </a:rPr>
              <a:t>Validate system performance and reliability through practical applications.</a:t>
            </a:r>
            <a:endParaRPr sz="1650" i="0" u="none" strike="noStrike" cap="none">
              <a:latin typeface="Times New Roman" panose="02020603050405020304"/>
              <a:ea typeface="Times New Roman" panose="02020603050405020304"/>
              <a:cs typeface="Times New Roman" panose="02020603050405020304"/>
              <a:sym typeface="Times New Roman" panose="02020603050405020304"/>
            </a:endParaRPr>
          </a:p>
        </p:txBody>
      </p:sp>
      <p:pic>
        <p:nvPicPr>
          <p:cNvPr id="234" name="Google Shape;234;p21" descr="preencoded.png"/>
          <p:cNvPicPr preferRelativeResize="0"/>
          <p:nvPr/>
        </p:nvPicPr>
        <p:blipFill rotWithShape="1">
          <a:blip r:embed="rId11"/>
          <a:srcRect/>
          <a:stretch>
            <a:fillRect/>
          </a:stretch>
        </p:blipFill>
        <p:spPr>
          <a:xfrm>
            <a:off x="5146834" y="2964537"/>
            <a:ext cx="4336733" cy="4336733"/>
          </a:xfrm>
          <a:prstGeom prst="rect">
            <a:avLst/>
          </a:prstGeom>
          <a:noFill/>
          <a:ln>
            <a:noFill/>
          </a:ln>
        </p:spPr>
      </p:pic>
      <p:pic>
        <p:nvPicPr>
          <p:cNvPr id="235" name="Google Shape;235;p21" descr="preencoded.png"/>
          <p:cNvPicPr preferRelativeResize="0"/>
          <p:nvPr/>
        </p:nvPicPr>
        <p:blipFill rotWithShape="1">
          <a:blip r:embed="rId12"/>
          <a:srcRect/>
          <a:stretch>
            <a:fillRect/>
          </a:stretch>
        </p:blipFill>
        <p:spPr>
          <a:xfrm>
            <a:off x="5636062" y="4971574"/>
            <a:ext cx="322421" cy="322421"/>
          </a:xfrm>
          <a:prstGeom prst="rect">
            <a:avLst/>
          </a:prstGeom>
          <a:noFill/>
          <a:ln>
            <a:noFill/>
          </a:ln>
        </p:spPr>
      </p:pic>
      <p:pic>
        <p:nvPicPr>
          <p:cNvPr id="236" name="Google Shape;236;p21"/>
          <p:cNvPicPr preferRelativeResize="0"/>
          <p:nvPr/>
        </p:nvPicPr>
        <p:blipFill>
          <a:blip r:embed="rId13"/>
          <a:stretch>
            <a:fillRect/>
          </a:stretch>
        </p:blipFill>
        <p:spPr>
          <a:xfrm>
            <a:off x="12513892" y="118800"/>
            <a:ext cx="1667470" cy="1667470"/>
          </a:xfrm>
          <a:prstGeom prst="rect">
            <a:avLst/>
          </a:prstGeom>
          <a:noFill/>
          <a:ln>
            <a:noFill/>
          </a:ln>
        </p:spPr>
      </p:pic>
      <p:sp>
        <p:nvSpPr>
          <p:cNvPr id="237" name="Google Shape;237;p21"/>
          <p:cNvSpPr txBox="1"/>
          <p:nvPr/>
        </p:nvSpPr>
        <p:spPr>
          <a:xfrm>
            <a:off x="12868400" y="7581300"/>
            <a:ext cx="1761900" cy="5544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p:bldP spid="213" grpId="0"/>
      <p:bldP spid="212" grpId="1"/>
      <p:bldP spid="213" grpId="1"/>
      <p:bldP spid="216" grpId="0"/>
      <p:bldP spid="217" grpId="0"/>
      <p:bldP spid="216" grpId="1"/>
      <p:bldP spid="217" grpId="1"/>
      <p:bldP spid="220" grpId="0"/>
      <p:bldP spid="221" grpId="0"/>
      <p:bldP spid="220" grpId="1"/>
      <p:bldP spid="221" grpId="1"/>
      <p:bldP spid="224" grpId="0"/>
      <p:bldP spid="225" grpId="0"/>
      <p:bldP spid="224" grpId="1"/>
      <p:bldP spid="225" grpId="1"/>
      <p:bldP spid="228" grpId="0"/>
      <p:bldP spid="229" grpId="0"/>
      <p:bldP spid="228" grpId="1"/>
      <p:bldP spid="229" grpId="1"/>
      <p:bldP spid="232" grpId="0"/>
      <p:bldP spid="233" grpId="0"/>
      <p:bldP spid="232" grpId="1"/>
      <p:bldP spid="233" grpId="1"/>
    </p:bldLst>
  </p:timing>
</p:sld>
</file>

<file path=ppt/tags/tag1.xml><?xml version="1.0" encoding="utf-8"?>
<p:tagLst xmlns:p="http://schemas.openxmlformats.org/presentationml/2006/main">
  <p:tag name="KSO_WM_DIAGRAM_VIRTUALLY_FRAME" val="{&quot;height&quot;:290.42811023622045,&quot;left&quot;:60.10314960629921,&quot;top&quot;:258.70314960629923,&quot;width&quot;:1029.3937795275592}"/>
</p:tagLst>
</file>

<file path=ppt/tags/tag10.xml><?xml version="1.0" encoding="utf-8"?>
<p:tagLst xmlns:p="http://schemas.openxmlformats.org/presentationml/2006/main">
  <p:tag name="KSO_WM_DIAGRAM_VIRTUALLY_FRAME" val="{&quot;height&quot;:290.42811023622045,&quot;left&quot;:60.10314960629921,&quot;top&quot;:258.70314960629923,&quot;width&quot;:1029.3937795275592}"/>
</p:tagLst>
</file>

<file path=ppt/tags/tag11.xml><?xml version="1.0" encoding="utf-8"?>
<p:tagLst xmlns:p="http://schemas.openxmlformats.org/presentationml/2006/main">
  <p:tag name="KSO_WM_DIAGRAM_VIRTUALLY_FRAME" val="{&quot;height&quot;:290.42811023622045,&quot;left&quot;:60.10314960629921,&quot;top&quot;:258.70314960629923,&quot;width&quot;:1029.3937795275592}"/>
</p:tagLst>
</file>

<file path=ppt/tags/tag12.xml><?xml version="1.0" encoding="utf-8"?>
<p:tagLst xmlns:p="http://schemas.openxmlformats.org/presentationml/2006/main">
  <p:tag name="KSO_WM_DIAGRAM_VIRTUALLY_FRAME" val="{&quot;height&quot;:290.42811023622045,&quot;left&quot;:60.10314960629921,&quot;top&quot;:258.70314960629923,&quot;width&quot;:1029.3937795275592}"/>
</p:tagLst>
</file>

<file path=ppt/tags/tag13.xml><?xml version="1.0" encoding="utf-8"?>
<p:tagLst xmlns:p="http://schemas.openxmlformats.org/presentationml/2006/main">
  <p:tag name="KSO_WM_DIAGRAM_VIRTUALLY_FRAME" val="{&quot;height&quot;:290.42811023622045,&quot;left&quot;:60.10314960629921,&quot;top&quot;:258.70314960629923,&quot;width&quot;:1029.3937795275592}"/>
</p:tagLst>
</file>

<file path=ppt/tags/tag14.xml><?xml version="1.0" encoding="utf-8"?>
<p:tagLst xmlns:p="http://schemas.openxmlformats.org/presentationml/2006/main">
  <p:tag name="KSO_WM_DIAGRAM_VIRTUALLY_FRAME" val="{&quot;height&quot;:290.42811023622045,&quot;left&quot;:60.10314960629921,&quot;top&quot;:258.70314960629923,&quot;width&quot;:1029.3937795275592}"/>
</p:tagLst>
</file>

<file path=ppt/tags/tag15.xml><?xml version="1.0" encoding="utf-8"?>
<p:tagLst xmlns:p="http://schemas.openxmlformats.org/presentationml/2006/main">
  <p:tag name="KSO_WM_DIAGRAM_VIRTUALLY_FRAME" val="{&quot;height&quot;:290.42811023622045,&quot;left&quot;:60.10314960629921,&quot;top&quot;:258.70314960629923,&quot;width&quot;:1029.3937795275592}"/>
</p:tagLst>
</file>

<file path=ppt/tags/tag16.xml><?xml version="1.0" encoding="utf-8"?>
<p:tagLst xmlns:p="http://schemas.openxmlformats.org/presentationml/2006/main">
  <p:tag name="KSO_WM_DIAGRAM_VIRTUALLY_FRAME" val="{&quot;height&quot;:290.42811023622045,&quot;left&quot;:60.10314960629921,&quot;top&quot;:258.70314960629923,&quot;width&quot;:1029.3937795275592}"/>
</p:tagLst>
</file>

<file path=ppt/tags/tag17.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18.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19.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2.xml><?xml version="1.0" encoding="utf-8"?>
<p:tagLst xmlns:p="http://schemas.openxmlformats.org/presentationml/2006/main">
  <p:tag name="KSO_WM_DIAGRAM_VIRTUALLY_FRAME" val="{&quot;height&quot;:290.42811023622045,&quot;left&quot;:60.10314960629921,&quot;top&quot;:258.70314960629923,&quot;width&quot;:1029.3937795275592}"/>
</p:tagLst>
</file>

<file path=ppt/tags/tag20.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21.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22.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23.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24.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25.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26.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27.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28.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29.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3.xml><?xml version="1.0" encoding="utf-8"?>
<p:tagLst xmlns:p="http://schemas.openxmlformats.org/presentationml/2006/main">
  <p:tag name="KSO_WM_DIAGRAM_VIRTUALLY_FRAME" val="{&quot;height&quot;:290.42811023622045,&quot;left&quot;:60.10314960629921,&quot;top&quot;:258.70314960629923,&quot;width&quot;:1029.3937795275592}"/>
</p:tagLst>
</file>

<file path=ppt/tags/tag30.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31.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32.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33.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34.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35.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36.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37.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38.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39.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4.xml><?xml version="1.0" encoding="utf-8"?>
<p:tagLst xmlns:p="http://schemas.openxmlformats.org/presentationml/2006/main">
  <p:tag name="KSO_WM_DIAGRAM_VIRTUALLY_FRAME" val="{&quot;height&quot;:290.42811023622045,&quot;left&quot;:60.10314960629921,&quot;top&quot;:258.70314960629923,&quot;width&quot;:1029.3937795275592}"/>
</p:tagLst>
</file>

<file path=ppt/tags/tag40.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41.xml><?xml version="1.0" encoding="utf-8"?>
<p:tagLst xmlns:p="http://schemas.openxmlformats.org/presentationml/2006/main">
  <p:tag name="KSO_WM_DIAGRAM_VIRTUALLY_FRAME" val="{&quot;height&quot;:463.45307086614173,&quot;left&quot;:59.72188976377953,&quot;top&quot;:136.63125984251968,&quot;width&quot;:1031.406220472441}"/>
</p:tagLst>
</file>

<file path=ppt/tags/tag42.xml><?xml version="1.0" encoding="utf-8"?>
<p:tagLst xmlns:p="http://schemas.openxmlformats.org/presentationml/2006/main">
  <p:tag name="KSO_WM_DIAGRAM_VIRTUALLY_FRAME" val="{&quot;height&quot;:425.03440944881896,&quot;left&quot;:62.5,&quot;top&quot;:170.55,&quot;width&quot;:1026.9968503937007}"/>
</p:tagLst>
</file>

<file path=ppt/tags/tag43.xml><?xml version="1.0" encoding="utf-8"?>
<p:tagLst xmlns:p="http://schemas.openxmlformats.org/presentationml/2006/main">
  <p:tag name="KSO_WM_DIAGRAM_VIRTUALLY_FRAME" val="{&quot;height&quot;:425.03440944881896,&quot;left&quot;:62.5,&quot;top&quot;:170.55,&quot;width&quot;:1026.9968503937007}"/>
</p:tagLst>
</file>

<file path=ppt/tags/tag44.xml><?xml version="1.0" encoding="utf-8"?>
<p:tagLst xmlns:p="http://schemas.openxmlformats.org/presentationml/2006/main">
  <p:tag name="KSO_WM_DIAGRAM_VIRTUALLY_FRAME" val="{&quot;height&quot;:425.03440944881896,&quot;left&quot;:62.5,&quot;top&quot;:170.55,&quot;width&quot;:1026.9968503937007}"/>
</p:tagLst>
</file>

<file path=ppt/tags/tag45.xml><?xml version="1.0" encoding="utf-8"?>
<p:tagLst xmlns:p="http://schemas.openxmlformats.org/presentationml/2006/main">
  <p:tag name="KSO_WM_DIAGRAM_VIRTUALLY_FRAME" val="{&quot;height&quot;:425.03440944881896,&quot;left&quot;:62.5,&quot;top&quot;:170.55,&quot;width&quot;:1026.9968503937007}"/>
</p:tagLst>
</file>

<file path=ppt/tags/tag46.xml><?xml version="1.0" encoding="utf-8"?>
<p:tagLst xmlns:p="http://schemas.openxmlformats.org/presentationml/2006/main">
  <p:tag name="KSO_WM_DIAGRAM_VIRTUALLY_FRAME" val="{&quot;height&quot;:425.03440944881896,&quot;left&quot;:62.5,&quot;top&quot;:170.55,&quot;width&quot;:1026.9968503937007}"/>
</p:tagLst>
</file>

<file path=ppt/tags/tag47.xml><?xml version="1.0" encoding="utf-8"?>
<p:tagLst xmlns:p="http://schemas.openxmlformats.org/presentationml/2006/main">
  <p:tag name="KSO_WM_DIAGRAM_VIRTUALLY_FRAME" val="{&quot;height&quot;:425.03440944881896,&quot;left&quot;:62.5,&quot;top&quot;:170.55,&quot;width&quot;:1026.9968503937007}"/>
</p:tagLst>
</file>

<file path=ppt/tags/tag48.xml><?xml version="1.0" encoding="utf-8"?>
<p:tagLst xmlns:p="http://schemas.openxmlformats.org/presentationml/2006/main">
  <p:tag name="KSO_WM_DIAGRAM_VIRTUALLY_FRAME" val="{&quot;height&quot;:425.03440944881896,&quot;left&quot;:62.5,&quot;top&quot;:170.55,&quot;width&quot;:1026.9968503937007}"/>
</p:tagLst>
</file>

<file path=ppt/tags/tag49.xml><?xml version="1.0" encoding="utf-8"?>
<p:tagLst xmlns:p="http://schemas.openxmlformats.org/presentationml/2006/main">
  <p:tag name="KSO_WM_DIAGRAM_VIRTUALLY_FRAME" val="{&quot;height&quot;:425.03440944881896,&quot;left&quot;:62.5,&quot;top&quot;:170.55,&quot;width&quot;:1026.9968503937007}"/>
</p:tagLst>
</file>

<file path=ppt/tags/tag5.xml><?xml version="1.0" encoding="utf-8"?>
<p:tagLst xmlns:p="http://schemas.openxmlformats.org/presentationml/2006/main">
  <p:tag name="KSO_WM_DIAGRAM_VIRTUALLY_FRAME" val="{&quot;height&quot;:290.42811023622045,&quot;left&quot;:60.10314960629921,&quot;top&quot;:258.70314960629923,&quot;width&quot;:1029.3937795275592}"/>
</p:tagLst>
</file>

<file path=ppt/tags/tag50.xml><?xml version="1.0" encoding="utf-8"?>
<p:tagLst xmlns:p="http://schemas.openxmlformats.org/presentationml/2006/main">
  <p:tag name="KSO_WM_DIAGRAM_VIRTUALLY_FRAME" val="{&quot;height&quot;:425.03440944881896,&quot;left&quot;:62.5,&quot;top&quot;:170.55,&quot;width&quot;:1026.9968503937007}"/>
</p:tagLst>
</file>

<file path=ppt/tags/tag51.xml><?xml version="1.0" encoding="utf-8"?>
<p:tagLst xmlns:p="http://schemas.openxmlformats.org/presentationml/2006/main">
  <p:tag name="KSO_WM_DIAGRAM_VIRTUALLY_FRAME" val="{&quot;height&quot;:425.03440944881896,&quot;left&quot;:62.5,&quot;top&quot;:170.55,&quot;width&quot;:1026.9968503937007}"/>
</p:tagLst>
</file>

<file path=ppt/tags/tag52.xml><?xml version="1.0" encoding="utf-8"?>
<p:tagLst xmlns:p="http://schemas.openxmlformats.org/presentationml/2006/main">
  <p:tag name="KSO_WM_DIAGRAM_VIRTUALLY_FRAME" val="{&quot;height&quot;:425.03440944881896,&quot;left&quot;:62.5,&quot;top&quot;:170.55,&quot;width&quot;:1026.9968503937007}"/>
</p:tagLst>
</file>

<file path=ppt/tags/tag53.xml><?xml version="1.0" encoding="utf-8"?>
<p:tagLst xmlns:p="http://schemas.openxmlformats.org/presentationml/2006/main">
  <p:tag name="KSO_WM_DIAGRAM_VIRTUALLY_FRAME" val="{&quot;height&quot;:425.03440944881896,&quot;left&quot;:62.5,&quot;top&quot;:170.55,&quot;width&quot;:1026.9968503937007}"/>
</p:tagLst>
</file>

<file path=ppt/tags/tag54.xml><?xml version="1.0" encoding="utf-8"?>
<p:tagLst xmlns:p="http://schemas.openxmlformats.org/presentationml/2006/main">
  <p:tag name="KSO_WM_DIAGRAM_VIRTUALLY_FRAME" val="{&quot;height&quot;:425.03440944881896,&quot;left&quot;:62.5,&quot;top&quot;:170.55,&quot;width&quot;:1026.9968503937007}"/>
</p:tagLst>
</file>

<file path=ppt/tags/tag55.xml><?xml version="1.0" encoding="utf-8"?>
<p:tagLst xmlns:p="http://schemas.openxmlformats.org/presentationml/2006/main">
  <p:tag name="KSO_WM_DIAGRAM_VIRTUALLY_FRAME" val="{&quot;height&quot;:425.03440944881896,&quot;left&quot;:62.5,&quot;top&quot;:170.55,&quot;width&quot;:1026.9968503937007}"/>
</p:tagLst>
</file>

<file path=ppt/tags/tag56.xml><?xml version="1.0" encoding="utf-8"?>
<p:tagLst xmlns:p="http://schemas.openxmlformats.org/presentationml/2006/main">
  <p:tag name="KSO_WM_DIAGRAM_VIRTUALLY_FRAME" val="{&quot;height&quot;:425.03440944881896,&quot;left&quot;:62.5,&quot;top&quot;:170.55,&quot;width&quot;:1026.9968503937007}"/>
</p:tagLst>
</file>

<file path=ppt/tags/tag57.xml><?xml version="1.0" encoding="utf-8"?>
<p:tagLst xmlns:p="http://schemas.openxmlformats.org/presentationml/2006/main">
  <p:tag name="KSO_WM_DIAGRAM_VIRTUALLY_FRAME" val="{&quot;height&quot;:425.03440944881896,&quot;left&quot;:62.5,&quot;top&quot;:170.55,&quot;width&quot;:1026.9968503937007}"/>
</p:tagLst>
</file>

<file path=ppt/tags/tag58.xml><?xml version="1.0" encoding="utf-8"?>
<p:tagLst xmlns:p="http://schemas.openxmlformats.org/presentationml/2006/main">
  <p:tag name="KSO_WM_DIAGRAM_VIRTUALLY_FRAME" val="{&quot;height&quot;:425.03440944881896,&quot;left&quot;:62.5,&quot;top&quot;:170.55,&quot;width&quot;:1026.9968503937007}"/>
</p:tagLst>
</file>

<file path=ppt/tags/tag59.xml><?xml version="1.0" encoding="utf-8"?>
<p:tagLst xmlns:p="http://schemas.openxmlformats.org/presentationml/2006/main">
  <p:tag name="KSO_WM_DIAGRAM_VIRTUALLY_FRAME" val="{&quot;height&quot;:425.03440944881896,&quot;left&quot;:62.5,&quot;top&quot;:170.55,&quot;width&quot;:1026.9968503937007}"/>
</p:tagLst>
</file>

<file path=ppt/tags/tag6.xml><?xml version="1.0" encoding="utf-8"?>
<p:tagLst xmlns:p="http://schemas.openxmlformats.org/presentationml/2006/main">
  <p:tag name="KSO_WM_DIAGRAM_VIRTUALLY_FRAME" val="{&quot;height&quot;:290.42811023622045,&quot;left&quot;:60.10314960629921,&quot;top&quot;:258.70314960629923,&quot;width&quot;:1029.3937795275592}"/>
</p:tagLst>
</file>

<file path=ppt/tags/tag60.xml><?xml version="1.0" encoding="utf-8"?>
<p:tagLst xmlns:p="http://schemas.openxmlformats.org/presentationml/2006/main">
  <p:tag name="KSO_WM_DIAGRAM_VIRTUALLY_FRAME" val="{&quot;height&quot;:425.03440944881896,&quot;left&quot;:62.5,&quot;top&quot;:170.55,&quot;width&quot;:1026.9968503937007}"/>
</p:tagLst>
</file>

<file path=ppt/tags/tag61.xml><?xml version="1.0" encoding="utf-8"?>
<p:tagLst xmlns:p="http://schemas.openxmlformats.org/presentationml/2006/main">
  <p:tag name="KSO_WM_DIAGRAM_VIRTUALLY_FRAME" val="{&quot;height&quot;:425.03440944881896,&quot;left&quot;:62.5,&quot;top&quot;:170.55,&quot;width&quot;:1026.9968503937007}"/>
</p:tagLst>
</file>

<file path=ppt/tags/tag62.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63.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64.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65.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66.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67.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68.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69.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7.xml><?xml version="1.0" encoding="utf-8"?>
<p:tagLst xmlns:p="http://schemas.openxmlformats.org/presentationml/2006/main">
  <p:tag name="KSO_WM_DIAGRAM_VIRTUALLY_FRAME" val="{&quot;height&quot;:290.42811023622045,&quot;left&quot;:60.10314960629921,&quot;top&quot;:258.70314960629923,&quot;width&quot;:1029.3937795275592}"/>
</p:tagLst>
</file>

<file path=ppt/tags/tag70.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71.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72.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73.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74.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75.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76.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77.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78.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79.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8.xml><?xml version="1.0" encoding="utf-8"?>
<p:tagLst xmlns:p="http://schemas.openxmlformats.org/presentationml/2006/main">
  <p:tag name="KSO_WM_DIAGRAM_VIRTUALLY_FRAME" val="{&quot;height&quot;:290.42811023622045,&quot;left&quot;:60.10314960629921,&quot;top&quot;:258.70314960629923,&quot;width&quot;:1029.3937795275592}"/>
</p:tagLst>
</file>

<file path=ppt/tags/tag80.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81.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82.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83.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84.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85.xml><?xml version="1.0" encoding="utf-8"?>
<p:tagLst xmlns:p="http://schemas.openxmlformats.org/presentationml/2006/main">
  <p:tag name="KSO_WM_DIAGRAM_VIRTUALLY_FRAME" val="{&quot;height&quot;:432.9843307086614,&quot;left&quot;:62.50314960629921,&quot;top&quot;:156.57188976377952,&quot;width&quot;:1026.9937007874014}"/>
</p:tagLst>
</file>

<file path=ppt/tags/tag9.xml><?xml version="1.0" encoding="utf-8"?>
<p:tagLst xmlns:p="http://schemas.openxmlformats.org/presentationml/2006/main">
  <p:tag name="KSO_WM_DIAGRAM_VIRTUALLY_FRAME" val="{&quot;height&quot;:290.42811023622045,&quot;left&quot;:60.10314960629921,&quot;top&quot;:258.70314960629923,&quot;width&quot;:1029.3937795275592}"/>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6860</Words>
  <Application>WPS Presentation</Application>
  <PresentationFormat/>
  <Paragraphs>217</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Arial</vt:lpstr>
      <vt:lpstr>Calibri</vt:lpstr>
      <vt:lpstr>Inter</vt:lpstr>
      <vt:lpstr>Times New Roman</vt:lpstr>
      <vt:lpstr>Times New Roman</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WPS_1692207646</cp:lastModifiedBy>
  <cp:revision>13</cp:revision>
  <dcterms:created xsi:type="dcterms:W3CDTF">2025-09-29T19:29:00Z</dcterms:created>
  <dcterms:modified xsi:type="dcterms:W3CDTF">2025-09-30T19:58:08Z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EBE50AF7A4D14F2CBBD4D4EA15C758EC_12</vt:lpwstr>
  </property>
  <property fmtid="{D5CDD505-2E9C-101B-9397-08002B2CF9AE}" pid="3" name="KSOProductBuildVer">
    <vt:lpwstr>1033-12.2.0.22549</vt:lpwstr>
  </property>
</Properties>
</file>