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61" r:id="rId3"/>
    <p:sldId id="258" r:id="rId4"/>
    <p:sldId id="257" r:id="rId5"/>
    <p:sldId id="285" r:id="rId6"/>
    <p:sldId id="286" r:id="rId7"/>
    <p:sldId id="295" r:id="rId8"/>
    <p:sldId id="292" r:id="rId9"/>
    <p:sldId id="287" r:id="rId10"/>
    <p:sldId id="288" r:id="rId11"/>
    <p:sldId id="289" r:id="rId12"/>
    <p:sldId id="290" r:id="rId13"/>
    <p:sldId id="293" r:id="rId14"/>
    <p:sldId id="294" r:id="rId15"/>
    <p:sldId id="296" r:id="rId16"/>
    <p:sldId id="298" r:id="rId17"/>
    <p:sldId id="259" r:id="rId18"/>
    <p:sldId id="291" r:id="rId19"/>
    <p:sldId id="281"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9079980" TargetMode="External"/><Relationship Id="rId2" Type="http://schemas.openxmlformats.org/officeDocument/2006/relationships/hyperlink" Target="https://en.wikipedia.org/wiki/Uber" TargetMode="External"/><Relationship Id="rId1" Type="http://schemas.openxmlformats.org/officeDocument/2006/relationships/slideLayout" Target="../slideLayouts/slideLayout2.xml"/><Relationship Id="rId4" Type="http://schemas.openxmlformats.org/officeDocument/2006/relationships/hyperlink" Target="https://www.kaggle.com/datasets/fivethirtyeight/uber-pickups-in-new-york-city?select=uber-raw-data-apr14.csv"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831130" y="268571"/>
            <a:ext cx="10529739" cy="1772654"/>
          </a:xfrm>
          <a:prstGeom prst="rect">
            <a:avLst/>
          </a:prstGeom>
          <a:noFill/>
          <a:ln>
            <a:noFill/>
          </a:ln>
        </p:spPr>
        <p:txBody>
          <a:bodyPr spcFirstLastPara="1" wrap="square" lIns="91425" tIns="45700" rIns="91425" bIns="45700" anchor="b" anchorCtr="0">
            <a:noAutofit/>
          </a:bodyPr>
          <a:lstStyle/>
          <a:p>
            <a:pPr lvl="0" algn="ctr">
              <a:lnSpc>
                <a:spcPct val="90000"/>
              </a:lnSpc>
              <a:buClr>
                <a:schemeClr val="dk1"/>
              </a:buClr>
              <a:buSzPts val="3200"/>
            </a:pPr>
            <a:endParaRPr lang="en-US" sz="2400" b="1" dirty="0">
              <a:solidFill>
                <a:schemeClr val="dk1"/>
              </a:solidFill>
              <a:latin typeface="Times New Roman"/>
              <a:ea typeface="Times New Roman"/>
              <a:cs typeface="Times New Roman"/>
              <a:sym typeface="Times New Roman"/>
            </a:endParaRPr>
          </a:p>
          <a:p>
            <a:pPr lvl="0" algn="ctr">
              <a:lnSpc>
                <a:spcPct val="90000"/>
              </a:lnSpc>
              <a:buClr>
                <a:schemeClr val="dk1"/>
              </a:buClr>
              <a:buSzPts val="3200"/>
            </a:pPr>
            <a:r>
              <a:rPr lang="en-US" sz="4400" b="1" dirty="0">
                <a:solidFill>
                  <a:schemeClr val="dk1"/>
                </a:solidFill>
                <a:latin typeface="Times New Roman" panose="02020603050405020304" pitchFamily="18" charset="0"/>
                <a:ea typeface="Teko"/>
                <a:cs typeface="Times New Roman" panose="02020603050405020304" pitchFamily="18" charset="0"/>
                <a:sym typeface="Teko"/>
              </a:rPr>
              <a:t>Uber Data Analysis</a:t>
            </a:r>
            <a:endParaRPr lang="en-US" sz="4400" b="1" dirty="0">
              <a:latin typeface="Times New Roman" panose="02020603050405020304" pitchFamily="18" charset="0"/>
              <a:cs typeface="Times New Roman" panose="02020603050405020304" pitchFamily="18" charset="0"/>
            </a:endParaRPr>
          </a:p>
          <a:p>
            <a:pPr lvl="0" algn="ctr">
              <a:lnSpc>
                <a:spcPct val="90000"/>
              </a:lnSpc>
              <a:buClr>
                <a:schemeClr val="dk1"/>
              </a:buClr>
              <a:buSzPts val="3200"/>
            </a:pPr>
            <a:endParaRPr lang="en-US" sz="24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lang="en-US" sz="2400" dirty="0">
              <a:solidFill>
                <a:schemeClr val="dk1"/>
              </a:solidFill>
            </a:endParaRPr>
          </a:p>
        </p:txBody>
      </p:sp>
      <p:sp>
        <p:nvSpPr>
          <p:cNvPr id="89" name="Google Shape;89;p13"/>
          <p:cNvSpPr txBox="1"/>
          <p:nvPr/>
        </p:nvSpPr>
        <p:spPr>
          <a:xfrm>
            <a:off x="3537105" y="4437112"/>
            <a:ext cx="5117785" cy="58473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IN" sz="2400" b="1" i="0" u="none" strike="noStrike" cap="none" dirty="0">
                <a:solidFill>
                  <a:schemeClr val="dk1"/>
                </a:solidFill>
                <a:latin typeface="Times New Roman"/>
                <a:ea typeface="Times New Roman"/>
                <a:cs typeface="Times New Roman"/>
                <a:sym typeface="Times New Roman"/>
              </a:rPr>
              <a:t>Presenter:</a:t>
            </a:r>
            <a:r>
              <a:rPr lang="en-IN" sz="1800" b="1" i="0" u="none" strike="noStrike" cap="none" dirty="0">
                <a:ea typeface="Times New Roman"/>
              </a:rPr>
              <a:t> </a:t>
            </a:r>
            <a:r>
              <a:rPr lang="en-US" sz="2000" dirty="0">
                <a:solidFill>
                  <a:schemeClr val="dk1"/>
                </a:solidFill>
                <a:latin typeface="Times New Roman"/>
                <a:ea typeface="Times New Roman"/>
                <a:cs typeface="Times New Roman"/>
                <a:sym typeface="Times New Roman"/>
              </a:rPr>
              <a:t>Tazeem Nazir  (2020A1R017)</a:t>
            </a: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1" name="Google Shape;91;p13"/>
          <p:cNvSpPr txBox="1"/>
          <p:nvPr/>
        </p:nvSpPr>
        <p:spPr>
          <a:xfrm>
            <a:off x="1473930" y="5478758"/>
            <a:ext cx="924413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DEPARTMENT OF COMPUTER SCIENCE AND ENGINEERING</a:t>
            </a:r>
            <a:endParaRPr sz="1600" dirty="0"/>
          </a:p>
          <a:p>
            <a:pPr marL="0" marR="0" lvl="0" indent="0" algn="ctr" rtl="0">
              <a:spcBef>
                <a:spcPts val="0"/>
              </a:spcBef>
              <a:spcAft>
                <a:spcPts val="0"/>
              </a:spcAft>
              <a:buNone/>
            </a:pPr>
            <a:r>
              <a:rPr lang="en-IN" sz="1600" b="1" i="0" u="none" strike="noStrike" cap="none" dirty="0">
                <a:solidFill>
                  <a:schemeClr val="dk1"/>
                </a:solidFill>
                <a:latin typeface="Times New Roman"/>
                <a:ea typeface="Times New Roman"/>
                <a:cs typeface="Times New Roman"/>
                <a:sym typeface="Times New Roman"/>
              </a:rPr>
              <a:t>MIET(Autonomous), JAMMU</a:t>
            </a:r>
            <a:endParaRPr sz="1600" b="1" i="0" u="none" strike="noStrike" cap="none" dirty="0">
              <a:solidFill>
                <a:schemeClr val="dk1"/>
              </a:solidFill>
              <a:latin typeface="Times New Roman"/>
              <a:ea typeface="Times New Roman"/>
              <a:cs typeface="Times New Roman"/>
              <a:sym typeface="Times New Roman"/>
            </a:endParaRPr>
          </a:p>
        </p:txBody>
      </p:sp>
      <p:sp>
        <p:nvSpPr>
          <p:cNvPr id="92" name="Google Shape;92;p13"/>
          <p:cNvSpPr txBox="1"/>
          <p:nvPr/>
        </p:nvSpPr>
        <p:spPr>
          <a:xfrm>
            <a:off x="2285999" y="1544981"/>
            <a:ext cx="76200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i="0" u="none" strike="noStrike" cap="none" dirty="0">
                <a:solidFill>
                  <a:srgbClr val="002060"/>
                </a:solidFill>
                <a:latin typeface="Times New Roman"/>
                <a:ea typeface="Times New Roman"/>
                <a:cs typeface="Times New Roman"/>
                <a:sym typeface="Times New Roman"/>
              </a:rPr>
              <a:t>Final Evaluation</a:t>
            </a:r>
            <a:endParaRPr dirty="0"/>
          </a:p>
        </p:txBody>
      </p:sp>
      <p:pic>
        <p:nvPicPr>
          <p:cNvPr id="93" name="Google Shape;93;p13"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4283261" y="2269668"/>
            <a:ext cx="3625477" cy="1428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7FCE1B-E20D-49B2-9817-D098B70C2741}"/>
              </a:ext>
            </a:extLst>
          </p:cNvPr>
          <p:cNvSpPr>
            <a:spLocks noGrp="1"/>
          </p:cNvSpPr>
          <p:nvPr>
            <p:ph type="body" idx="1"/>
          </p:nvPr>
        </p:nvSpPr>
        <p:spPr>
          <a:xfrm>
            <a:off x="827436" y="764704"/>
            <a:ext cx="10526363" cy="5328592"/>
          </a:xfrm>
        </p:spPr>
        <p:txBody>
          <a:bodyPr/>
          <a:lstStyle/>
          <a:p>
            <a:pPr marL="114300" indent="0">
              <a:buNone/>
            </a:pPr>
            <a:r>
              <a:rPr lang="en-US" sz="3200" b="1" dirty="0"/>
              <a:t>Step2: Reading and Cleaning the data:</a:t>
            </a:r>
          </a:p>
          <a:p>
            <a:pPr marL="114300" indent="0">
              <a:buNone/>
            </a:pPr>
            <a:endParaRPr lang="en-US" b="1" dirty="0"/>
          </a:p>
          <a:p>
            <a:pPr marL="114300" indent="0">
              <a:buNone/>
            </a:pPr>
            <a:endParaRPr lang="en-US" b="1" dirty="0"/>
          </a:p>
        </p:txBody>
      </p:sp>
      <p:sp>
        <p:nvSpPr>
          <p:cNvPr id="6" name="Slide Number Placeholder 5">
            <a:extLst>
              <a:ext uri="{FF2B5EF4-FFF2-40B4-BE49-F238E27FC236}">
                <a16:creationId xmlns:a16="http://schemas.microsoft.com/office/drawing/2014/main" id="{0BC3417E-0D08-4F86-B07C-9471AAA95E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pic>
        <p:nvPicPr>
          <p:cNvPr id="9" name="Picture 8">
            <a:extLst>
              <a:ext uri="{FF2B5EF4-FFF2-40B4-BE49-F238E27FC236}">
                <a16:creationId xmlns:a16="http://schemas.microsoft.com/office/drawing/2014/main" id="{D4BC1DCE-8BB5-4C07-8825-861DE39852FE}"/>
              </a:ext>
            </a:extLst>
          </p:cNvPr>
          <p:cNvPicPr>
            <a:picLocks noChangeAspect="1"/>
          </p:cNvPicPr>
          <p:nvPr/>
        </p:nvPicPr>
        <p:blipFill>
          <a:blip r:embed="rId2"/>
          <a:stretch>
            <a:fillRect/>
          </a:stretch>
        </p:blipFill>
        <p:spPr>
          <a:xfrm>
            <a:off x="3276692" y="1772816"/>
            <a:ext cx="5627850" cy="4038165"/>
          </a:xfrm>
          <a:prstGeom prst="rect">
            <a:avLst/>
          </a:prstGeom>
        </p:spPr>
      </p:pic>
      <p:sp>
        <p:nvSpPr>
          <p:cNvPr id="4" name="TextBox 3">
            <a:extLst>
              <a:ext uri="{FF2B5EF4-FFF2-40B4-BE49-F238E27FC236}">
                <a16:creationId xmlns:a16="http://schemas.microsoft.com/office/drawing/2014/main" id="{343F7122-1279-4C1D-88F8-E08F06EB02E9}"/>
              </a:ext>
            </a:extLst>
          </p:cNvPr>
          <p:cNvSpPr txBox="1"/>
          <p:nvPr/>
        </p:nvSpPr>
        <p:spPr>
          <a:xfrm>
            <a:off x="838201" y="6237312"/>
            <a:ext cx="2743200"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Datasets taken from Kaggle. [3]</a:t>
            </a:r>
          </a:p>
        </p:txBody>
      </p:sp>
    </p:spTree>
    <p:extLst>
      <p:ext uri="{BB962C8B-B14F-4D97-AF65-F5344CB8AC3E}">
        <p14:creationId xmlns:p14="http://schemas.microsoft.com/office/powerpoint/2010/main" val="231191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7FCE1B-E20D-49B2-9817-D098B70C2741}"/>
              </a:ext>
            </a:extLst>
          </p:cNvPr>
          <p:cNvSpPr>
            <a:spLocks noGrp="1"/>
          </p:cNvSpPr>
          <p:nvPr>
            <p:ph type="body" idx="1"/>
          </p:nvPr>
        </p:nvSpPr>
        <p:spPr>
          <a:xfrm>
            <a:off x="827436" y="764704"/>
            <a:ext cx="10526363" cy="5328592"/>
          </a:xfrm>
        </p:spPr>
        <p:txBody>
          <a:bodyPr/>
          <a:lstStyle/>
          <a:p>
            <a:pPr marL="114300" indent="0">
              <a:buNone/>
            </a:pPr>
            <a:r>
              <a:rPr lang="en-US" sz="3200" b="1" dirty="0"/>
              <a:t>Step3: Transforming the data:</a:t>
            </a:r>
            <a:endParaRPr lang="en-US" b="1" dirty="0"/>
          </a:p>
          <a:p>
            <a:pPr marL="114300" indent="0">
              <a:buNone/>
            </a:pPr>
            <a:r>
              <a:rPr lang="en-US" sz="2000" dirty="0"/>
              <a:t>Getting hour, days of week, a month from the date of the trip.</a:t>
            </a:r>
          </a:p>
          <a:p>
            <a:pPr marL="114300" indent="0">
              <a:buNone/>
            </a:pPr>
            <a:endParaRPr lang="en-US" b="1" dirty="0"/>
          </a:p>
        </p:txBody>
      </p:sp>
      <p:sp>
        <p:nvSpPr>
          <p:cNvPr id="6" name="Slide Number Placeholder 5">
            <a:extLst>
              <a:ext uri="{FF2B5EF4-FFF2-40B4-BE49-F238E27FC236}">
                <a16:creationId xmlns:a16="http://schemas.microsoft.com/office/drawing/2014/main" id="{0BC3417E-0D08-4F86-B07C-9471AAA95E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11</a:t>
            </a:fld>
            <a:endParaRPr lang="en-IN"/>
          </a:p>
        </p:txBody>
      </p:sp>
      <p:pic>
        <p:nvPicPr>
          <p:cNvPr id="4" name="Picture 3">
            <a:extLst>
              <a:ext uri="{FF2B5EF4-FFF2-40B4-BE49-F238E27FC236}">
                <a16:creationId xmlns:a16="http://schemas.microsoft.com/office/drawing/2014/main" id="{38B651C1-D9B5-487C-A187-3630E7B80AFA}"/>
              </a:ext>
            </a:extLst>
          </p:cNvPr>
          <p:cNvPicPr>
            <a:picLocks noChangeAspect="1"/>
          </p:cNvPicPr>
          <p:nvPr/>
        </p:nvPicPr>
        <p:blipFill>
          <a:blip r:embed="rId2"/>
          <a:stretch>
            <a:fillRect/>
          </a:stretch>
        </p:blipFill>
        <p:spPr>
          <a:xfrm>
            <a:off x="1110390" y="2348880"/>
            <a:ext cx="9960454" cy="3024336"/>
          </a:xfrm>
          <a:prstGeom prst="rect">
            <a:avLst/>
          </a:prstGeom>
        </p:spPr>
      </p:pic>
    </p:spTree>
    <p:extLst>
      <p:ext uri="{BB962C8B-B14F-4D97-AF65-F5344CB8AC3E}">
        <p14:creationId xmlns:p14="http://schemas.microsoft.com/office/powerpoint/2010/main" val="354615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7FCE1B-E20D-49B2-9817-D098B70C2741}"/>
              </a:ext>
            </a:extLst>
          </p:cNvPr>
          <p:cNvSpPr>
            <a:spLocks noGrp="1"/>
          </p:cNvSpPr>
          <p:nvPr>
            <p:ph type="body" idx="1"/>
          </p:nvPr>
        </p:nvSpPr>
        <p:spPr>
          <a:xfrm>
            <a:off x="827436" y="764704"/>
            <a:ext cx="10526363" cy="5328592"/>
          </a:xfrm>
        </p:spPr>
        <p:txBody>
          <a:bodyPr/>
          <a:lstStyle/>
          <a:p>
            <a:pPr marL="114300" indent="0">
              <a:buNone/>
            </a:pPr>
            <a:r>
              <a:rPr lang="en-US" sz="3200" b="1" dirty="0"/>
              <a:t>Step4: Visualizing the Data.</a:t>
            </a:r>
            <a:endParaRPr lang="en-US" sz="3200" dirty="0"/>
          </a:p>
          <a:p>
            <a:pPr marL="114300" indent="0">
              <a:buNone/>
            </a:pPr>
            <a:endParaRPr lang="en-US" b="1" dirty="0"/>
          </a:p>
        </p:txBody>
      </p:sp>
      <p:sp>
        <p:nvSpPr>
          <p:cNvPr id="6" name="Slide Number Placeholder 5">
            <a:extLst>
              <a:ext uri="{FF2B5EF4-FFF2-40B4-BE49-F238E27FC236}">
                <a16:creationId xmlns:a16="http://schemas.microsoft.com/office/drawing/2014/main" id="{0BC3417E-0D08-4F86-B07C-9471AAA95E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12</a:t>
            </a:fld>
            <a:endParaRPr lang="en-IN"/>
          </a:p>
        </p:txBody>
      </p:sp>
      <p:pic>
        <p:nvPicPr>
          <p:cNvPr id="4" name="Picture 3">
            <a:extLst>
              <a:ext uri="{FF2B5EF4-FFF2-40B4-BE49-F238E27FC236}">
                <a16:creationId xmlns:a16="http://schemas.microsoft.com/office/drawing/2014/main" id="{A4576C3A-2B67-40B0-97D2-ECE3EBCC13C8}"/>
              </a:ext>
            </a:extLst>
          </p:cNvPr>
          <p:cNvPicPr>
            <a:picLocks noChangeAspect="1"/>
          </p:cNvPicPr>
          <p:nvPr/>
        </p:nvPicPr>
        <p:blipFill rotWithShape="1">
          <a:blip r:embed="rId2"/>
          <a:srcRect t="-123" b="123"/>
          <a:stretch/>
        </p:blipFill>
        <p:spPr>
          <a:xfrm>
            <a:off x="1458504" y="1551213"/>
            <a:ext cx="9264226" cy="4536504"/>
          </a:xfrm>
          <a:prstGeom prst="rect">
            <a:avLst/>
          </a:prstGeom>
        </p:spPr>
      </p:pic>
      <p:sp>
        <p:nvSpPr>
          <p:cNvPr id="7" name="TextBox 6">
            <a:extLst>
              <a:ext uri="{FF2B5EF4-FFF2-40B4-BE49-F238E27FC236}">
                <a16:creationId xmlns:a16="http://schemas.microsoft.com/office/drawing/2014/main" id="{CCD2AD86-5591-4D58-AC1F-78156CC5F1B6}"/>
              </a:ext>
            </a:extLst>
          </p:cNvPr>
          <p:cNvSpPr txBox="1"/>
          <p:nvPr/>
        </p:nvSpPr>
        <p:spPr>
          <a:xfrm>
            <a:off x="4888204" y="6200358"/>
            <a:ext cx="2404826" cy="338554"/>
          </a:xfrm>
          <a:prstGeom prst="rect">
            <a:avLst/>
          </a:prstGeom>
          <a:noFill/>
        </p:spPr>
        <p:txBody>
          <a:bodyPr wrap="none" rtlCol="0">
            <a:spAutoFit/>
          </a:bodyPr>
          <a:lstStyle/>
          <a:p>
            <a:pPr algn="ctr"/>
            <a:r>
              <a:rPr lang="en-US" sz="1600" i="1" dirty="0">
                <a:latin typeface="Times New Roman" panose="02020603050405020304" pitchFamily="18" charset="0"/>
                <a:cs typeface="Times New Roman" panose="02020603050405020304" pitchFamily="18" charset="0"/>
              </a:rPr>
              <a:t>Fig: Analyze the week day.</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14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5D09-021B-4DDD-9040-54A44A14DC09}"/>
              </a:ext>
            </a:extLst>
          </p:cNvPr>
          <p:cNvSpPr>
            <a:spLocks noGrp="1"/>
          </p:cNvSpPr>
          <p:nvPr>
            <p:ph type="title"/>
          </p:nvPr>
        </p:nvSpPr>
        <p:spPr>
          <a:xfrm>
            <a:off x="838200" y="365126"/>
            <a:ext cx="10442376" cy="894174"/>
          </a:xfrm>
        </p:spPr>
        <p:txBody>
          <a:bodyPr>
            <a:normAutofit/>
          </a:bodyPr>
          <a:lstStyle/>
          <a:p>
            <a:r>
              <a:rPr lang="en-US" sz="2800" dirty="0"/>
              <a:t>Analyzing peak time in all 6 months</a:t>
            </a:r>
          </a:p>
        </p:txBody>
      </p:sp>
      <p:sp>
        <p:nvSpPr>
          <p:cNvPr id="6" name="Slide Number Placeholder 5">
            <a:extLst>
              <a:ext uri="{FF2B5EF4-FFF2-40B4-BE49-F238E27FC236}">
                <a16:creationId xmlns:a16="http://schemas.microsoft.com/office/drawing/2014/main" id="{CA11E0F3-26F6-4815-8EBE-921C731139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13</a:t>
            </a:fld>
            <a:endParaRPr lang="en-IN"/>
          </a:p>
        </p:txBody>
      </p:sp>
      <p:pic>
        <p:nvPicPr>
          <p:cNvPr id="11" name="Picture 10">
            <a:extLst>
              <a:ext uri="{FF2B5EF4-FFF2-40B4-BE49-F238E27FC236}">
                <a16:creationId xmlns:a16="http://schemas.microsoft.com/office/drawing/2014/main" id="{7D87A0B7-94AC-4B08-A94D-A58DCE0C944D}"/>
              </a:ext>
            </a:extLst>
          </p:cNvPr>
          <p:cNvPicPr>
            <a:picLocks noChangeAspect="1"/>
          </p:cNvPicPr>
          <p:nvPr/>
        </p:nvPicPr>
        <p:blipFill>
          <a:blip r:embed="rId2"/>
          <a:stretch>
            <a:fillRect/>
          </a:stretch>
        </p:blipFill>
        <p:spPr>
          <a:xfrm>
            <a:off x="1362342" y="1363741"/>
            <a:ext cx="9467315" cy="5186139"/>
          </a:xfrm>
          <a:prstGeom prst="rect">
            <a:avLst/>
          </a:prstGeom>
        </p:spPr>
      </p:pic>
    </p:spTree>
    <p:extLst>
      <p:ext uri="{BB962C8B-B14F-4D97-AF65-F5344CB8AC3E}">
        <p14:creationId xmlns:p14="http://schemas.microsoft.com/office/powerpoint/2010/main" val="182076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5D09-021B-4DDD-9040-54A44A14DC09}"/>
              </a:ext>
            </a:extLst>
          </p:cNvPr>
          <p:cNvSpPr>
            <a:spLocks noGrp="1"/>
          </p:cNvSpPr>
          <p:nvPr>
            <p:ph type="title"/>
          </p:nvPr>
        </p:nvSpPr>
        <p:spPr>
          <a:xfrm>
            <a:off x="1486879" y="5733256"/>
            <a:ext cx="9218241" cy="750876"/>
          </a:xfrm>
        </p:spPr>
        <p:txBody>
          <a:bodyPr>
            <a:noAutofit/>
          </a:bodyPr>
          <a:lstStyle/>
          <a:p>
            <a:pPr algn="ctr"/>
            <a:r>
              <a:rPr lang="en-US" sz="2000" b="1" dirty="0"/>
              <a:t>B02617</a:t>
            </a:r>
            <a:r>
              <a:rPr lang="en-US" sz="2000" dirty="0"/>
              <a:t> is the popular base number by month</a:t>
            </a:r>
            <a:endParaRPr lang="en-US" sz="1600" dirty="0"/>
          </a:p>
        </p:txBody>
      </p:sp>
      <p:sp>
        <p:nvSpPr>
          <p:cNvPr id="6" name="Slide Number Placeholder 5">
            <a:extLst>
              <a:ext uri="{FF2B5EF4-FFF2-40B4-BE49-F238E27FC236}">
                <a16:creationId xmlns:a16="http://schemas.microsoft.com/office/drawing/2014/main" id="{CA11E0F3-26F6-4815-8EBE-921C731139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14</a:t>
            </a:fld>
            <a:endParaRPr lang="en-IN"/>
          </a:p>
        </p:txBody>
      </p:sp>
      <p:pic>
        <p:nvPicPr>
          <p:cNvPr id="4" name="Picture 3">
            <a:extLst>
              <a:ext uri="{FF2B5EF4-FFF2-40B4-BE49-F238E27FC236}">
                <a16:creationId xmlns:a16="http://schemas.microsoft.com/office/drawing/2014/main" id="{4A5FB618-7CC2-4147-9DD8-9EF9F60E9906}"/>
              </a:ext>
            </a:extLst>
          </p:cNvPr>
          <p:cNvPicPr>
            <a:picLocks noChangeAspect="1"/>
          </p:cNvPicPr>
          <p:nvPr/>
        </p:nvPicPr>
        <p:blipFill>
          <a:blip r:embed="rId2"/>
          <a:stretch>
            <a:fillRect/>
          </a:stretch>
        </p:blipFill>
        <p:spPr>
          <a:xfrm>
            <a:off x="1059724" y="373868"/>
            <a:ext cx="10072551" cy="5547628"/>
          </a:xfrm>
          <a:prstGeom prst="rect">
            <a:avLst/>
          </a:prstGeom>
        </p:spPr>
      </p:pic>
    </p:spTree>
    <p:extLst>
      <p:ext uri="{BB962C8B-B14F-4D97-AF65-F5344CB8AC3E}">
        <p14:creationId xmlns:p14="http://schemas.microsoft.com/office/powerpoint/2010/main" val="2798640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5D09-021B-4DDD-9040-54A44A14DC09}"/>
              </a:ext>
            </a:extLst>
          </p:cNvPr>
          <p:cNvSpPr>
            <a:spLocks noGrp="1"/>
          </p:cNvSpPr>
          <p:nvPr>
            <p:ph type="title"/>
          </p:nvPr>
        </p:nvSpPr>
        <p:spPr>
          <a:xfrm>
            <a:off x="3035506" y="5808070"/>
            <a:ext cx="6120985" cy="548280"/>
          </a:xfrm>
        </p:spPr>
        <p:txBody>
          <a:bodyPr>
            <a:noAutofit/>
          </a:bodyPr>
          <a:lstStyle/>
          <a:p>
            <a:pPr algn="ctr"/>
            <a:r>
              <a:rPr lang="en-US" sz="1800" i="1" dirty="0"/>
              <a:t>Fig: Heat Map showing the number of transactions that had taken place over both the latitude and the longitude.</a:t>
            </a:r>
            <a:endParaRPr lang="en-US" sz="1400" i="1" dirty="0"/>
          </a:p>
        </p:txBody>
      </p:sp>
      <p:sp>
        <p:nvSpPr>
          <p:cNvPr id="6" name="Slide Number Placeholder 5">
            <a:extLst>
              <a:ext uri="{FF2B5EF4-FFF2-40B4-BE49-F238E27FC236}">
                <a16:creationId xmlns:a16="http://schemas.microsoft.com/office/drawing/2014/main" id="{CA11E0F3-26F6-4815-8EBE-921C731139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15</a:t>
            </a:fld>
            <a:endParaRPr lang="en-IN"/>
          </a:p>
        </p:txBody>
      </p:sp>
      <p:pic>
        <p:nvPicPr>
          <p:cNvPr id="5" name="Picture 4">
            <a:extLst>
              <a:ext uri="{FF2B5EF4-FFF2-40B4-BE49-F238E27FC236}">
                <a16:creationId xmlns:a16="http://schemas.microsoft.com/office/drawing/2014/main" id="{2E2D7725-6FEC-4ED5-B822-3F25D9704F9C}"/>
              </a:ext>
            </a:extLst>
          </p:cNvPr>
          <p:cNvPicPr>
            <a:picLocks noChangeAspect="1"/>
          </p:cNvPicPr>
          <p:nvPr/>
        </p:nvPicPr>
        <p:blipFill>
          <a:blip r:embed="rId2"/>
          <a:stretch>
            <a:fillRect/>
          </a:stretch>
        </p:blipFill>
        <p:spPr>
          <a:xfrm>
            <a:off x="901696" y="535930"/>
            <a:ext cx="10388604" cy="5152197"/>
          </a:xfrm>
          <a:prstGeom prst="rect">
            <a:avLst/>
          </a:prstGeom>
        </p:spPr>
      </p:pic>
    </p:spTree>
    <p:extLst>
      <p:ext uri="{BB962C8B-B14F-4D97-AF65-F5344CB8AC3E}">
        <p14:creationId xmlns:p14="http://schemas.microsoft.com/office/powerpoint/2010/main" val="44699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0FFE-1E06-4403-AFC6-1CDCBDA310F8}"/>
              </a:ext>
            </a:extLst>
          </p:cNvPr>
          <p:cNvSpPr>
            <a:spLocks noGrp="1"/>
          </p:cNvSpPr>
          <p:nvPr>
            <p:ph type="title"/>
          </p:nvPr>
        </p:nvSpPr>
        <p:spPr>
          <a:xfrm>
            <a:off x="623392" y="566268"/>
            <a:ext cx="10369152" cy="1062532"/>
          </a:xfrm>
        </p:spPr>
        <p:txBody>
          <a:bodyPr>
            <a:normAutofit/>
          </a:bodyPr>
          <a:lstStyle/>
          <a:p>
            <a:r>
              <a:rPr lang="en-US" sz="3200" b="1" dirty="0"/>
              <a:t>Conclusion</a:t>
            </a:r>
          </a:p>
        </p:txBody>
      </p:sp>
      <p:sp>
        <p:nvSpPr>
          <p:cNvPr id="5" name="Text Placeholder 4">
            <a:extLst>
              <a:ext uri="{FF2B5EF4-FFF2-40B4-BE49-F238E27FC236}">
                <a16:creationId xmlns:a16="http://schemas.microsoft.com/office/drawing/2014/main" id="{6E25B665-1988-4073-A370-48983DAB3F55}"/>
              </a:ext>
            </a:extLst>
          </p:cNvPr>
          <p:cNvSpPr>
            <a:spLocks noGrp="1"/>
          </p:cNvSpPr>
          <p:nvPr>
            <p:ph type="body" idx="1"/>
          </p:nvPr>
        </p:nvSpPr>
        <p:spPr>
          <a:xfrm>
            <a:off x="623392" y="1772815"/>
            <a:ext cx="10945216" cy="4494255"/>
          </a:xfrm>
        </p:spPr>
        <p:txBody>
          <a:bodyPr>
            <a:normAutofit/>
          </a:bodyPr>
          <a:lstStyle/>
          <a:p>
            <a:pPr algn="just"/>
            <a:r>
              <a:rPr lang="en-US" dirty="0"/>
              <a:t>From the analysis we come to know the busy zones in the interior of the city. This information will be useful in knowing the taxi necessities of each zone within the city limits and also in the outskirts.</a:t>
            </a:r>
          </a:p>
          <a:p>
            <a:pPr marL="114300" indent="0" algn="just">
              <a:buNone/>
            </a:pPr>
            <a:endParaRPr lang="en-US" dirty="0"/>
          </a:p>
          <a:p>
            <a:pPr algn="just"/>
            <a:r>
              <a:rPr lang="en-US" dirty="0"/>
              <a:t>The peak hours calculated is helpful in predicting the taxi necessities at each hour of a day which is useful in planning the time of the taxi pickup accordingly.</a:t>
            </a:r>
          </a:p>
        </p:txBody>
      </p:sp>
      <p:sp>
        <p:nvSpPr>
          <p:cNvPr id="6" name="Slide Number Placeholder 5">
            <a:extLst>
              <a:ext uri="{FF2B5EF4-FFF2-40B4-BE49-F238E27FC236}">
                <a16:creationId xmlns:a16="http://schemas.microsoft.com/office/drawing/2014/main" id="{FDA875D3-906D-42A0-9C50-35516F6228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16</a:t>
            </a:fld>
            <a:endParaRPr lang="en-IN"/>
          </a:p>
        </p:txBody>
      </p:sp>
    </p:spTree>
    <p:extLst>
      <p:ext uri="{BB962C8B-B14F-4D97-AF65-F5344CB8AC3E}">
        <p14:creationId xmlns:p14="http://schemas.microsoft.com/office/powerpoint/2010/main" val="658017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2" name="Google Shape;1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sp>
        <p:nvSpPr>
          <p:cNvPr id="7" name="Title 6"/>
          <p:cNvSpPr>
            <a:spLocks noGrp="1"/>
          </p:cNvSpPr>
          <p:nvPr>
            <p:ph type="title"/>
          </p:nvPr>
        </p:nvSpPr>
        <p:spPr>
          <a:xfrm>
            <a:off x="838200" y="530247"/>
            <a:ext cx="10515600" cy="1325563"/>
          </a:xfrm>
        </p:spPr>
        <p:txBody>
          <a:bodyPr>
            <a:normAutofit/>
          </a:bodyPr>
          <a:lstStyle/>
          <a:p>
            <a:r>
              <a:rPr lang="en-US" altLang="zh-CN" sz="3200" b="1" dirty="0">
                <a:solidFill>
                  <a:schemeClr val="tx1"/>
                </a:solidFill>
              </a:rPr>
              <a:t>Tech Stack</a:t>
            </a:r>
            <a:endParaRPr lang="en-US" sz="3200" dirty="0">
              <a:solidFill>
                <a:schemeClr val="tx1"/>
              </a:solidFill>
            </a:endParaRPr>
          </a:p>
        </p:txBody>
      </p:sp>
      <p:sp>
        <p:nvSpPr>
          <p:cNvPr id="10" name="Rectangle 9"/>
          <p:cNvSpPr/>
          <p:nvPr/>
        </p:nvSpPr>
        <p:spPr>
          <a:xfrm>
            <a:off x="1415480" y="1890726"/>
            <a:ext cx="6096000" cy="3076548"/>
          </a:xfrm>
          <a:prstGeom prst="rect">
            <a:avLst/>
          </a:prstGeom>
        </p:spPr>
        <p:txBody>
          <a:bodyPr>
            <a:spAutoFit/>
          </a:bodyPr>
          <a:lstStyle/>
          <a:p>
            <a:pPr marL="457200" lvl="0" indent="-381000">
              <a:lnSpc>
                <a:spcPct val="150000"/>
              </a:lnSpc>
              <a:buSzPts val="2400"/>
              <a:buFont typeface="Arial" pitchFamily="34" charset="0"/>
              <a:buChar char="•"/>
            </a:pPr>
            <a:r>
              <a:rPr lang="en-US" sz="2200" dirty="0"/>
              <a:t>Python </a:t>
            </a:r>
          </a:p>
          <a:p>
            <a:pPr marL="457200" lvl="0" indent="-381000">
              <a:lnSpc>
                <a:spcPct val="150000"/>
              </a:lnSpc>
              <a:buSzPts val="2400"/>
              <a:buFont typeface="Arial" pitchFamily="34" charset="0"/>
              <a:buChar char="•"/>
            </a:pPr>
            <a:r>
              <a:rPr lang="en-US" sz="2200" dirty="0" err="1"/>
              <a:t>Numpy</a:t>
            </a:r>
            <a:endParaRPr lang="en-US" sz="2200" dirty="0"/>
          </a:p>
          <a:p>
            <a:pPr marL="457200" lvl="0" indent="-381000">
              <a:lnSpc>
                <a:spcPct val="150000"/>
              </a:lnSpc>
              <a:buSzPts val="2400"/>
              <a:buFont typeface="Arial" pitchFamily="34" charset="0"/>
              <a:buChar char="•"/>
            </a:pPr>
            <a:r>
              <a:rPr lang="en-US" sz="2200" dirty="0"/>
              <a:t>Pandas</a:t>
            </a:r>
          </a:p>
          <a:p>
            <a:pPr marL="457200" lvl="0" indent="-381000">
              <a:lnSpc>
                <a:spcPct val="150000"/>
              </a:lnSpc>
              <a:buSzPts val="2400"/>
              <a:buFont typeface="Arial" pitchFamily="34" charset="0"/>
              <a:buChar char="•"/>
            </a:pPr>
            <a:r>
              <a:rPr lang="en-US" sz="2200" dirty="0"/>
              <a:t>Matplotlib</a:t>
            </a:r>
          </a:p>
          <a:p>
            <a:pPr marL="457200" indent="-381000">
              <a:lnSpc>
                <a:spcPct val="150000"/>
              </a:lnSpc>
              <a:buSzPts val="2400"/>
              <a:buFont typeface="Arial" pitchFamily="34" charset="0"/>
              <a:buChar char="•"/>
            </a:pPr>
            <a:r>
              <a:rPr lang="en-US" sz="2200" dirty="0"/>
              <a:t>Jupyter Notebook</a:t>
            </a:r>
          </a:p>
          <a:p>
            <a:pPr marL="457200" indent="-381000">
              <a:lnSpc>
                <a:spcPct val="150000"/>
              </a:lnSpc>
              <a:buSzPts val="2400"/>
              <a:buFont typeface="Arial" pitchFamily="34" charset="0"/>
              <a:buChar char="•"/>
            </a:pPr>
            <a:r>
              <a:rPr lang="en-US" sz="2200" dirty="0"/>
              <a:t>Seaborn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F17F-BC36-474F-B0AC-5445C186EF14}"/>
              </a:ext>
            </a:extLst>
          </p:cNvPr>
          <p:cNvSpPr>
            <a:spLocks noGrp="1"/>
          </p:cNvSpPr>
          <p:nvPr>
            <p:ph type="title"/>
          </p:nvPr>
        </p:nvSpPr>
        <p:spPr>
          <a:xfrm>
            <a:off x="838200" y="484789"/>
            <a:ext cx="10515600" cy="1325563"/>
          </a:xfrm>
        </p:spPr>
        <p:txBody>
          <a:bodyPr>
            <a:normAutofit/>
          </a:bodyPr>
          <a:lstStyle/>
          <a:p>
            <a:r>
              <a:rPr lang="en-US" sz="3200" b="1" dirty="0"/>
              <a:t>References:</a:t>
            </a:r>
          </a:p>
        </p:txBody>
      </p:sp>
      <p:sp>
        <p:nvSpPr>
          <p:cNvPr id="3" name="Text Placeholder 2">
            <a:extLst>
              <a:ext uri="{FF2B5EF4-FFF2-40B4-BE49-F238E27FC236}">
                <a16:creationId xmlns:a16="http://schemas.microsoft.com/office/drawing/2014/main" id="{95B8A9A6-80EB-42A4-B2D7-1B5FA791043E}"/>
              </a:ext>
            </a:extLst>
          </p:cNvPr>
          <p:cNvSpPr>
            <a:spLocks noGrp="1"/>
          </p:cNvSpPr>
          <p:nvPr>
            <p:ph type="body" idx="1"/>
          </p:nvPr>
        </p:nvSpPr>
        <p:spPr/>
        <p:txBody>
          <a:bodyPr/>
          <a:lstStyle/>
          <a:p>
            <a:pPr marL="114300" indent="0">
              <a:lnSpc>
                <a:spcPct val="150000"/>
              </a:lnSpc>
              <a:buNone/>
            </a:pPr>
            <a:r>
              <a:rPr lang="en-US" sz="1800" dirty="0"/>
              <a:t>[1]</a:t>
            </a:r>
            <a:r>
              <a:rPr lang="en-US" sz="2000" dirty="0"/>
              <a:t> </a:t>
            </a:r>
            <a:r>
              <a:rPr lang="en-US" sz="2400" dirty="0"/>
              <a:t>Uber (</a:t>
            </a:r>
            <a:r>
              <a:rPr lang="en-US" sz="2400" i="1" dirty="0"/>
              <a:t>Definition</a:t>
            </a:r>
            <a:r>
              <a:rPr lang="en-US" sz="2400" dirty="0"/>
              <a:t>) - </a:t>
            </a:r>
            <a:r>
              <a:rPr lang="en-US" sz="2400" u="sng" dirty="0">
                <a:hlinkClick r:id="rId2"/>
              </a:rPr>
              <a:t>https://en.wikipedia.org/wiki/Uber</a:t>
            </a:r>
            <a:endParaRPr lang="en-US" sz="2400" u="sng" dirty="0"/>
          </a:p>
          <a:p>
            <a:pPr marL="114300" indent="0">
              <a:lnSpc>
                <a:spcPct val="150000"/>
              </a:lnSpc>
              <a:buNone/>
            </a:pPr>
            <a:r>
              <a:rPr lang="en-US" sz="1800" dirty="0"/>
              <a:t>[2] </a:t>
            </a:r>
            <a:r>
              <a:rPr lang="en-US" sz="2400" dirty="0"/>
              <a:t>Research Paper – (</a:t>
            </a:r>
            <a:r>
              <a:rPr lang="en-US" sz="2400" i="1" dirty="0"/>
              <a:t>IEEE)</a:t>
            </a:r>
            <a:r>
              <a:rPr lang="en-US" sz="2400" dirty="0"/>
              <a:t> </a:t>
            </a:r>
            <a:r>
              <a:rPr lang="en-US" sz="2400" dirty="0">
                <a:hlinkClick r:id="rId3"/>
              </a:rPr>
              <a:t>https://ieeexplore.ieee.org/document/9079980</a:t>
            </a:r>
            <a:endParaRPr lang="en-US" sz="2400" dirty="0"/>
          </a:p>
          <a:p>
            <a:pPr marL="114300" indent="0">
              <a:lnSpc>
                <a:spcPct val="150000"/>
              </a:lnSpc>
              <a:buNone/>
            </a:pPr>
            <a:r>
              <a:rPr lang="en-US" sz="1800" dirty="0"/>
              <a:t>[3] </a:t>
            </a:r>
            <a:r>
              <a:rPr lang="en-US" sz="2400" dirty="0"/>
              <a:t>Datasets - (</a:t>
            </a:r>
            <a:r>
              <a:rPr lang="en-US" sz="2400" i="1" dirty="0"/>
              <a:t>Kaggle</a:t>
            </a:r>
            <a:r>
              <a:rPr lang="en-US" sz="2400" dirty="0"/>
              <a:t>) </a:t>
            </a:r>
            <a:r>
              <a:rPr lang="en-US" sz="2400" dirty="0">
                <a:hlinkClick r:id="rId4"/>
              </a:rPr>
              <a:t>Link</a:t>
            </a:r>
            <a:endParaRPr lang="en-US" sz="1800" dirty="0"/>
          </a:p>
        </p:txBody>
      </p:sp>
      <p:sp>
        <p:nvSpPr>
          <p:cNvPr id="6" name="Slide Number Placeholder 5">
            <a:extLst>
              <a:ext uri="{FF2B5EF4-FFF2-40B4-BE49-F238E27FC236}">
                <a16:creationId xmlns:a16="http://schemas.microsoft.com/office/drawing/2014/main" id="{8F7C758E-B95F-44C1-8F49-70F01F57F4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18</a:t>
            </a:fld>
            <a:endParaRPr lang="en-IN"/>
          </a:p>
        </p:txBody>
      </p:sp>
    </p:spTree>
    <p:extLst>
      <p:ext uri="{BB962C8B-B14F-4D97-AF65-F5344CB8AC3E}">
        <p14:creationId xmlns:p14="http://schemas.microsoft.com/office/powerpoint/2010/main" val="4178841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6B5EC66-4B57-7A1C-3B4A-642A0DA75591}"/>
              </a:ext>
            </a:extLst>
          </p:cNvPr>
          <p:cNvPicPr>
            <a:picLocks noChangeAspect="1"/>
          </p:cNvPicPr>
          <p:nvPr/>
        </p:nvPicPr>
        <p:blipFill>
          <a:blip r:embed="rId2"/>
          <a:stretch>
            <a:fillRect/>
          </a:stretch>
        </p:blipFill>
        <p:spPr>
          <a:xfrm>
            <a:off x="2220516" y="1869282"/>
            <a:ext cx="7750969" cy="3119437"/>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19</a:t>
            </a:fld>
            <a:endParaRPr lang="en-IN"/>
          </a:p>
        </p:txBody>
      </p:sp>
    </p:spTree>
    <p:extLst>
      <p:ext uri="{BB962C8B-B14F-4D97-AF65-F5344CB8AC3E}">
        <p14:creationId xmlns:p14="http://schemas.microsoft.com/office/powerpoint/2010/main" val="268620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3805"/>
            <a:ext cx="10515600" cy="1119659"/>
          </a:xfrm>
        </p:spPr>
        <p:txBody>
          <a:bodyPr/>
          <a:lstStyle/>
          <a:p>
            <a:r>
              <a:rPr lang="en-US" sz="3200" b="1" dirty="0"/>
              <a:t>Contents</a:t>
            </a:r>
          </a:p>
        </p:txBody>
      </p:sp>
      <p:sp>
        <p:nvSpPr>
          <p:cNvPr id="3" name="Text Placeholder 2"/>
          <p:cNvSpPr>
            <a:spLocks noGrp="1"/>
          </p:cNvSpPr>
          <p:nvPr>
            <p:ph type="body" idx="1"/>
          </p:nvPr>
        </p:nvSpPr>
        <p:spPr>
          <a:xfrm>
            <a:off x="838200" y="1366112"/>
            <a:ext cx="10515600" cy="5087590"/>
          </a:xfrm>
        </p:spPr>
        <p:txBody>
          <a:bodyPr>
            <a:normAutofit fontScale="92500" lnSpcReduction="10000"/>
          </a:bodyPr>
          <a:lstStyle/>
          <a:p>
            <a:pPr lvl="0" indent="-381000">
              <a:lnSpc>
                <a:spcPct val="150000"/>
              </a:lnSpc>
              <a:buSzPts val="2400"/>
              <a:buFont typeface="Arial" pitchFamily="34" charset="0"/>
              <a:buChar char="•"/>
            </a:pPr>
            <a:r>
              <a:rPr lang="en-US" sz="2400" dirty="0"/>
              <a:t>Internship Overview</a:t>
            </a:r>
          </a:p>
          <a:p>
            <a:pPr lvl="0" indent="-381000">
              <a:lnSpc>
                <a:spcPct val="150000"/>
              </a:lnSpc>
              <a:buSzPts val="2400"/>
              <a:buFont typeface="Arial" pitchFamily="34" charset="0"/>
              <a:buChar char="•"/>
            </a:pPr>
            <a:r>
              <a:rPr lang="en-US" sz="2400" dirty="0"/>
              <a:t>Introduction</a:t>
            </a:r>
          </a:p>
          <a:p>
            <a:pPr lvl="0" indent="-381000">
              <a:lnSpc>
                <a:spcPct val="150000"/>
              </a:lnSpc>
              <a:buSzPts val="2400"/>
              <a:buFont typeface="Arial" pitchFamily="34" charset="0"/>
              <a:buChar char="•"/>
            </a:pPr>
            <a:r>
              <a:rPr lang="en-US" sz="2400" dirty="0"/>
              <a:t>Objective</a:t>
            </a:r>
          </a:p>
          <a:p>
            <a:pPr lvl="0" indent="-381000">
              <a:lnSpc>
                <a:spcPct val="150000"/>
              </a:lnSpc>
              <a:buSzPts val="2400"/>
              <a:buFont typeface="Arial" pitchFamily="34" charset="0"/>
              <a:buChar char="•"/>
            </a:pPr>
            <a:r>
              <a:rPr lang="en-US" sz="2400" dirty="0"/>
              <a:t>Flow Diagram</a:t>
            </a:r>
          </a:p>
          <a:p>
            <a:pPr lvl="0" indent="-381000">
              <a:lnSpc>
                <a:spcPct val="150000"/>
              </a:lnSpc>
              <a:buSzPts val="2400"/>
              <a:buFont typeface="Arial" pitchFamily="34" charset="0"/>
              <a:buChar char="•"/>
            </a:pPr>
            <a:r>
              <a:rPr lang="en-US" sz="2400" dirty="0"/>
              <a:t>Implementation</a:t>
            </a:r>
          </a:p>
          <a:p>
            <a:pPr lvl="0" indent="-381000">
              <a:lnSpc>
                <a:spcPct val="150000"/>
              </a:lnSpc>
              <a:buSzPts val="2400"/>
              <a:buFont typeface="Arial" pitchFamily="34" charset="0"/>
              <a:buChar char="•"/>
            </a:pPr>
            <a:r>
              <a:rPr lang="en-US" sz="2400" dirty="0"/>
              <a:t>Conclusion</a:t>
            </a:r>
          </a:p>
          <a:p>
            <a:pPr lvl="0" indent="-381000">
              <a:lnSpc>
                <a:spcPct val="150000"/>
              </a:lnSpc>
              <a:buSzPts val="2400"/>
              <a:buFont typeface="Arial" pitchFamily="34" charset="0"/>
              <a:buChar char="•"/>
            </a:pPr>
            <a:r>
              <a:rPr lang="en-US" sz="2400" dirty="0"/>
              <a:t>Tech Stack</a:t>
            </a:r>
          </a:p>
          <a:p>
            <a:pPr lvl="0" indent="-381000">
              <a:lnSpc>
                <a:spcPct val="150000"/>
              </a:lnSpc>
              <a:buSzPts val="2400"/>
              <a:buFont typeface="Arial" pitchFamily="34" charset="0"/>
              <a:buChar char="•"/>
            </a:pPr>
            <a:r>
              <a:rPr lang="en-US" sz="2400" dirty="0"/>
              <a:t>References</a:t>
            </a:r>
          </a:p>
          <a:p>
            <a:pPr marL="76200" lvl="0" indent="0">
              <a:lnSpc>
                <a:spcPct val="150000"/>
              </a:lnSpc>
              <a:buSzPts val="2400"/>
              <a:buNone/>
            </a:pPr>
            <a:endParaRPr lang="en-US" sz="2400" dirty="0"/>
          </a:p>
          <a:p>
            <a:pPr>
              <a:lnSpc>
                <a:spcPct val="100000"/>
              </a:lnSpc>
              <a:buFont typeface="Arial" pitchFamily="34" charset="0"/>
              <a:buChar char="•"/>
            </a:pPr>
            <a:endParaRPr lang="en-US" altLang="zh-C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730796" y="476672"/>
            <a:ext cx="10730408" cy="1047650"/>
          </a:xfrm>
          <a:prstGeom prst="rect">
            <a:avLst/>
          </a:prstGeom>
          <a:noFill/>
          <a:ln>
            <a:noFill/>
          </a:ln>
        </p:spPr>
        <p:txBody>
          <a:bodyPr spcFirstLastPara="1" wrap="square" lIns="91425" tIns="45700" rIns="91425" bIns="45700" anchor="ctr" anchorCtr="0">
            <a:normAutofit/>
          </a:bodyPr>
          <a:lstStyle/>
          <a:p>
            <a:pPr>
              <a:buSzPts val="3200"/>
            </a:pPr>
            <a:r>
              <a:rPr lang="en-IN" sz="3200" b="1" dirty="0"/>
              <a:t>Internship Overview</a:t>
            </a:r>
            <a:r>
              <a:rPr lang="en-US" sz="3200" b="1" dirty="0"/>
              <a:t> – </a:t>
            </a:r>
            <a:r>
              <a:rPr lang="en-US" sz="2800" b="1" dirty="0"/>
              <a:t>(</a:t>
            </a:r>
            <a:r>
              <a:rPr lang="en-US" sz="2800" dirty="0"/>
              <a:t>Python with Machine Learning)</a:t>
            </a:r>
            <a:endParaRPr sz="3200" b="1" dirty="0"/>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
        <p:nvSpPr>
          <p:cNvPr id="3" name="Text Placeholder 2">
            <a:extLst>
              <a:ext uri="{FF2B5EF4-FFF2-40B4-BE49-F238E27FC236}">
                <a16:creationId xmlns:a16="http://schemas.microsoft.com/office/drawing/2014/main" id="{E528C1FD-0C14-4A59-AE8E-D7F53DB80699}"/>
              </a:ext>
            </a:extLst>
          </p:cNvPr>
          <p:cNvSpPr>
            <a:spLocks noGrp="1"/>
          </p:cNvSpPr>
          <p:nvPr>
            <p:ph type="body" idx="1"/>
          </p:nvPr>
        </p:nvSpPr>
        <p:spPr>
          <a:xfrm>
            <a:off x="838200" y="1628800"/>
            <a:ext cx="10515600" cy="4351338"/>
          </a:xfrm>
        </p:spPr>
        <p:txBody>
          <a:bodyPr>
            <a:normAutofit/>
          </a:bodyPr>
          <a:lstStyle/>
          <a:p>
            <a:r>
              <a:rPr lang="en-US" dirty="0"/>
              <a:t>Python Basics:</a:t>
            </a:r>
          </a:p>
          <a:p>
            <a:pPr lvl="1"/>
            <a:r>
              <a:rPr lang="en-US" dirty="0"/>
              <a:t>Data Types</a:t>
            </a:r>
          </a:p>
          <a:p>
            <a:pPr lvl="1"/>
            <a:r>
              <a:rPr lang="en-US" dirty="0"/>
              <a:t>Functions</a:t>
            </a:r>
          </a:p>
          <a:p>
            <a:pPr lvl="1"/>
            <a:r>
              <a:rPr lang="en-US" dirty="0"/>
              <a:t>Conditional Statements</a:t>
            </a:r>
          </a:p>
          <a:p>
            <a:pPr lvl="1"/>
            <a:r>
              <a:rPr lang="en-US" dirty="0"/>
              <a:t>Loops</a:t>
            </a:r>
          </a:p>
          <a:p>
            <a:r>
              <a:rPr lang="en-US" dirty="0"/>
              <a:t>OOP Concepts</a:t>
            </a:r>
          </a:p>
          <a:p>
            <a:r>
              <a:rPr lang="en-US" dirty="0"/>
              <a:t>Libraries:</a:t>
            </a:r>
          </a:p>
          <a:p>
            <a:pPr lvl="1"/>
            <a:r>
              <a:rPr lang="en-US" dirty="0" err="1"/>
              <a:t>Numpy</a:t>
            </a:r>
            <a:r>
              <a:rPr lang="en-US" dirty="0"/>
              <a:t>, pandas, </a:t>
            </a:r>
            <a:r>
              <a:rPr lang="en-US" dirty="0" err="1"/>
              <a:t>tkinter</a:t>
            </a:r>
            <a:r>
              <a:rPr lang="en-US" dirty="0"/>
              <a:t>, Matplotlib, seaborn etc.</a:t>
            </a:r>
          </a:p>
          <a:p>
            <a:r>
              <a:rPr lang="en-US" dirty="0"/>
              <a:t>Machine Learning Basics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8200" y="404664"/>
            <a:ext cx="10298360" cy="72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200" b="1" dirty="0"/>
              <a:t>Mini Project:</a:t>
            </a:r>
            <a:endParaRPr sz="3200" b="1" dirty="0"/>
          </a:p>
        </p:txBody>
      </p:sp>
      <p:sp>
        <p:nvSpPr>
          <p:cNvPr id="102" name="Google Shape;10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pic>
        <p:nvPicPr>
          <p:cNvPr id="13" name="Picture 12">
            <a:extLst>
              <a:ext uri="{FF2B5EF4-FFF2-40B4-BE49-F238E27FC236}">
                <a16:creationId xmlns:a16="http://schemas.microsoft.com/office/drawing/2014/main" id="{7DE6313F-7CFF-42DB-9870-8A4453612818}"/>
              </a:ext>
            </a:extLst>
          </p:cNvPr>
          <p:cNvPicPr>
            <a:picLocks noChangeAspect="1"/>
          </p:cNvPicPr>
          <p:nvPr/>
        </p:nvPicPr>
        <p:blipFill rotWithShape="1">
          <a:blip r:embed="rId3">
            <a:extLst>
              <a:ext uri="{28A0092B-C50C-407E-A947-70E740481C1C}">
                <a14:useLocalDpi xmlns:a14="http://schemas.microsoft.com/office/drawing/2010/main" val="0"/>
              </a:ext>
            </a:extLst>
          </a:blip>
          <a:srcRect l="366" r="1072"/>
          <a:stretch/>
        </p:blipFill>
        <p:spPr>
          <a:xfrm>
            <a:off x="2567608" y="2060848"/>
            <a:ext cx="6846896" cy="4137199"/>
          </a:xfrm>
          <a:prstGeom prst="rect">
            <a:avLst/>
          </a:prstGeom>
        </p:spPr>
      </p:pic>
      <p:sp>
        <p:nvSpPr>
          <p:cNvPr id="16" name="Google Shape;98;p14">
            <a:extLst>
              <a:ext uri="{FF2B5EF4-FFF2-40B4-BE49-F238E27FC236}">
                <a16:creationId xmlns:a16="http://schemas.microsoft.com/office/drawing/2014/main" id="{433D8FEF-5578-455D-B318-53205214E9DD}"/>
              </a:ext>
            </a:extLst>
          </p:cNvPr>
          <p:cNvSpPr txBox="1">
            <a:spLocks/>
          </p:cNvSpPr>
          <p:nvPr/>
        </p:nvSpPr>
        <p:spPr>
          <a:xfrm>
            <a:off x="838200" y="1052736"/>
            <a:ext cx="10515600" cy="7941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2800" dirty="0"/>
              <a:t>Scientific Calculator using </a:t>
            </a:r>
            <a:r>
              <a:rPr lang="en-US" sz="2800" dirty="0" err="1"/>
              <a:t>Tkinter</a:t>
            </a:r>
            <a:r>
              <a:rPr lang="en-US" sz="2800" dirty="0"/>
              <a:t> GUI.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F764-9A31-44FC-80D7-5B2630453273}"/>
              </a:ext>
            </a:extLst>
          </p:cNvPr>
          <p:cNvSpPr>
            <a:spLocks noGrp="1"/>
          </p:cNvSpPr>
          <p:nvPr>
            <p:ph type="title"/>
          </p:nvPr>
        </p:nvSpPr>
        <p:spPr/>
        <p:txBody>
          <a:bodyPr>
            <a:normAutofit/>
          </a:bodyPr>
          <a:lstStyle/>
          <a:p>
            <a:r>
              <a:rPr lang="en-US" sz="3600" b="1" dirty="0"/>
              <a:t>Introduction – </a:t>
            </a:r>
            <a:r>
              <a:rPr lang="en-US" sz="2800" b="1" dirty="0"/>
              <a:t>(Uber Data Analysis)</a:t>
            </a:r>
            <a:endParaRPr lang="en-US" sz="3600" b="1" dirty="0"/>
          </a:p>
        </p:txBody>
      </p:sp>
      <p:sp>
        <p:nvSpPr>
          <p:cNvPr id="3" name="Text Placeholder 2">
            <a:extLst>
              <a:ext uri="{FF2B5EF4-FFF2-40B4-BE49-F238E27FC236}">
                <a16:creationId xmlns:a16="http://schemas.microsoft.com/office/drawing/2014/main" id="{B9D310A4-8916-48AF-A910-D618974713C8}"/>
              </a:ext>
            </a:extLst>
          </p:cNvPr>
          <p:cNvSpPr>
            <a:spLocks noGrp="1"/>
          </p:cNvSpPr>
          <p:nvPr>
            <p:ph type="body" idx="1"/>
          </p:nvPr>
        </p:nvSpPr>
        <p:spPr>
          <a:xfrm>
            <a:off x="694792" y="1844824"/>
            <a:ext cx="10802416" cy="2448272"/>
          </a:xfrm>
        </p:spPr>
        <p:txBody>
          <a:bodyPr>
            <a:normAutofit/>
          </a:bodyPr>
          <a:lstStyle/>
          <a:p>
            <a:pPr marL="114300" indent="0" algn="just">
              <a:buNone/>
            </a:pPr>
            <a:r>
              <a:rPr lang="en-US" b="1" dirty="0"/>
              <a:t>Uber Technologies, Inc. (Uber),</a:t>
            </a:r>
            <a:r>
              <a:rPr lang="en-US" dirty="0"/>
              <a:t> formerly </a:t>
            </a:r>
            <a:r>
              <a:rPr lang="en-US" dirty="0" err="1"/>
              <a:t>UberCab</a:t>
            </a:r>
            <a:r>
              <a:rPr lang="en-US" dirty="0"/>
              <a:t> is an American mobility as a service provider, allowing users to book a car and driver to transport them in a way similar to a taxi. It is based in San Francisco with operations in approximately 72 countries and 10,500 cities in 2021. </a:t>
            </a:r>
            <a:r>
              <a:rPr lang="en-US" sz="2000" dirty="0"/>
              <a:t>[1] </a:t>
            </a:r>
            <a:endParaRPr lang="en-US" sz="3200" b="1" dirty="0"/>
          </a:p>
        </p:txBody>
      </p:sp>
      <p:sp>
        <p:nvSpPr>
          <p:cNvPr id="6" name="Slide Number Placeholder 5">
            <a:extLst>
              <a:ext uri="{FF2B5EF4-FFF2-40B4-BE49-F238E27FC236}">
                <a16:creationId xmlns:a16="http://schemas.microsoft.com/office/drawing/2014/main" id="{270143E5-392B-4DA3-BB16-B1B3F5794D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spTree>
    <p:extLst>
      <p:ext uri="{BB962C8B-B14F-4D97-AF65-F5344CB8AC3E}">
        <p14:creationId xmlns:p14="http://schemas.microsoft.com/office/powerpoint/2010/main" val="398329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38FD-9448-4A03-9F60-303EB5631252}"/>
              </a:ext>
            </a:extLst>
          </p:cNvPr>
          <p:cNvSpPr>
            <a:spLocks noGrp="1"/>
          </p:cNvSpPr>
          <p:nvPr>
            <p:ph type="title"/>
          </p:nvPr>
        </p:nvSpPr>
        <p:spPr/>
        <p:txBody>
          <a:bodyPr>
            <a:normAutofit/>
          </a:bodyPr>
          <a:lstStyle/>
          <a:p>
            <a:r>
              <a:rPr lang="en-US" sz="3600" b="1" dirty="0"/>
              <a:t>Objective:</a:t>
            </a:r>
          </a:p>
        </p:txBody>
      </p:sp>
      <p:sp>
        <p:nvSpPr>
          <p:cNvPr id="3" name="Text Placeholder 2">
            <a:extLst>
              <a:ext uri="{FF2B5EF4-FFF2-40B4-BE49-F238E27FC236}">
                <a16:creationId xmlns:a16="http://schemas.microsoft.com/office/drawing/2014/main" id="{B97FCE1B-E20D-49B2-9817-D098B70C2741}"/>
              </a:ext>
            </a:extLst>
          </p:cNvPr>
          <p:cNvSpPr>
            <a:spLocks noGrp="1"/>
          </p:cNvSpPr>
          <p:nvPr>
            <p:ph type="body" idx="1"/>
          </p:nvPr>
        </p:nvSpPr>
        <p:spPr/>
        <p:txBody>
          <a:bodyPr/>
          <a:lstStyle/>
          <a:p>
            <a:pPr algn="just"/>
            <a:r>
              <a:rPr lang="en-US" dirty="0"/>
              <a:t>Study the data of Uber which is present in tabular format using different libraries like NumPy, pandas and matplotlib etc.</a:t>
            </a:r>
          </a:p>
          <a:p>
            <a:pPr algn="just"/>
            <a:r>
              <a:rPr lang="en-US" dirty="0"/>
              <a:t>To use data analytics to analyze the transaction dataset provided by Uber to predict the possible outcomes and the changes to be made. </a:t>
            </a:r>
          </a:p>
        </p:txBody>
      </p:sp>
      <p:sp>
        <p:nvSpPr>
          <p:cNvPr id="6" name="Slide Number Placeholder 5">
            <a:extLst>
              <a:ext uri="{FF2B5EF4-FFF2-40B4-BE49-F238E27FC236}">
                <a16:creationId xmlns:a16="http://schemas.microsoft.com/office/drawing/2014/main" id="{0BC3417E-0D08-4F86-B07C-9471AAA95E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a:p>
        </p:txBody>
      </p:sp>
    </p:spTree>
    <p:extLst>
      <p:ext uri="{BB962C8B-B14F-4D97-AF65-F5344CB8AC3E}">
        <p14:creationId xmlns:p14="http://schemas.microsoft.com/office/powerpoint/2010/main" val="426642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0FFE-1E06-4403-AFC6-1CDCBDA310F8}"/>
              </a:ext>
            </a:extLst>
          </p:cNvPr>
          <p:cNvSpPr>
            <a:spLocks noGrp="1"/>
          </p:cNvSpPr>
          <p:nvPr>
            <p:ph type="title"/>
          </p:nvPr>
        </p:nvSpPr>
        <p:spPr>
          <a:xfrm>
            <a:off x="839416" y="566268"/>
            <a:ext cx="10010328" cy="615603"/>
          </a:xfrm>
        </p:spPr>
        <p:txBody>
          <a:bodyPr>
            <a:normAutofit/>
          </a:bodyPr>
          <a:lstStyle/>
          <a:p>
            <a:r>
              <a:rPr lang="en-US" sz="3200" b="1" dirty="0"/>
              <a:t>Based on a Research Paper:</a:t>
            </a:r>
          </a:p>
        </p:txBody>
      </p:sp>
      <p:sp>
        <p:nvSpPr>
          <p:cNvPr id="5" name="Text Placeholder 4">
            <a:extLst>
              <a:ext uri="{FF2B5EF4-FFF2-40B4-BE49-F238E27FC236}">
                <a16:creationId xmlns:a16="http://schemas.microsoft.com/office/drawing/2014/main" id="{6E25B665-1988-4073-A370-48983DAB3F55}"/>
              </a:ext>
            </a:extLst>
          </p:cNvPr>
          <p:cNvSpPr>
            <a:spLocks noGrp="1"/>
          </p:cNvSpPr>
          <p:nvPr>
            <p:ph type="body" idx="1"/>
          </p:nvPr>
        </p:nvSpPr>
        <p:spPr>
          <a:xfrm>
            <a:off x="839416" y="1226511"/>
            <a:ext cx="10513168" cy="5040560"/>
          </a:xfrm>
        </p:spPr>
        <p:txBody>
          <a:bodyPr>
            <a:normAutofit/>
          </a:bodyPr>
          <a:lstStyle/>
          <a:p>
            <a:pPr marL="114300" indent="0" algn="ctr">
              <a:buNone/>
            </a:pPr>
            <a:endParaRPr lang="en-US" sz="2400" b="1" dirty="0"/>
          </a:p>
          <a:p>
            <a:pPr marL="114300" indent="0" algn="ctr">
              <a:buNone/>
            </a:pPr>
            <a:r>
              <a:rPr lang="en-US" sz="2400" b="1" dirty="0"/>
              <a:t>“An approach to predict taxi-passenger demand using </a:t>
            </a:r>
          </a:p>
          <a:p>
            <a:pPr marL="114300" indent="0" algn="ctr">
              <a:buNone/>
            </a:pPr>
            <a:r>
              <a:rPr lang="en-US" sz="2400" b="1" dirty="0"/>
              <a:t>quantitative histogram on Uber data.” </a:t>
            </a:r>
            <a:r>
              <a:rPr lang="en-US" sz="1800" dirty="0"/>
              <a:t>[2]</a:t>
            </a:r>
          </a:p>
          <a:p>
            <a:pPr marL="114300" indent="0" algn="ctr">
              <a:buNone/>
            </a:pPr>
            <a:endParaRPr lang="en-US" dirty="0"/>
          </a:p>
          <a:p>
            <a:pPr marL="114300" indent="0" algn="just">
              <a:lnSpc>
                <a:spcPct val="110000"/>
              </a:lnSpc>
              <a:buNone/>
            </a:pPr>
            <a:r>
              <a:rPr lang="en-US" sz="2400" dirty="0"/>
              <a:t>This paper presents the use of data analytics in analyzing the transaction dataset provided by Uber to predict the possible outcomes and the changes to be made. The histograms and heat maps drawn provide us a clear visualization of the dataset and we must predict the rest out of it.</a:t>
            </a:r>
          </a:p>
        </p:txBody>
      </p:sp>
      <p:sp>
        <p:nvSpPr>
          <p:cNvPr id="6" name="Slide Number Placeholder 5">
            <a:extLst>
              <a:ext uri="{FF2B5EF4-FFF2-40B4-BE49-F238E27FC236}">
                <a16:creationId xmlns:a16="http://schemas.microsoft.com/office/drawing/2014/main" id="{FDA875D3-906D-42A0-9C50-35516F6228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sp>
        <p:nvSpPr>
          <p:cNvPr id="3" name="TextBox 2">
            <a:extLst>
              <a:ext uri="{FF2B5EF4-FFF2-40B4-BE49-F238E27FC236}">
                <a16:creationId xmlns:a16="http://schemas.microsoft.com/office/drawing/2014/main" id="{486E7C50-DED8-49FC-93CB-34D1357B8DEF}"/>
              </a:ext>
            </a:extLst>
          </p:cNvPr>
          <p:cNvSpPr txBox="1"/>
          <p:nvPr/>
        </p:nvSpPr>
        <p:spPr>
          <a:xfrm>
            <a:off x="4134390" y="2708920"/>
            <a:ext cx="3420380" cy="307777"/>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Published By: IEEE in 2019</a:t>
            </a:r>
          </a:p>
        </p:txBody>
      </p:sp>
    </p:spTree>
    <p:extLst>
      <p:ext uri="{BB962C8B-B14F-4D97-AF65-F5344CB8AC3E}">
        <p14:creationId xmlns:p14="http://schemas.microsoft.com/office/powerpoint/2010/main" val="4942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0FFE-1E06-4403-AFC6-1CDCBDA310F8}"/>
              </a:ext>
            </a:extLst>
          </p:cNvPr>
          <p:cNvSpPr>
            <a:spLocks noGrp="1"/>
          </p:cNvSpPr>
          <p:nvPr>
            <p:ph type="title"/>
          </p:nvPr>
        </p:nvSpPr>
        <p:spPr>
          <a:xfrm>
            <a:off x="838200" y="365125"/>
            <a:ext cx="9722296" cy="831627"/>
          </a:xfrm>
        </p:spPr>
        <p:txBody>
          <a:bodyPr>
            <a:normAutofit/>
          </a:bodyPr>
          <a:lstStyle/>
          <a:p>
            <a:r>
              <a:rPr lang="en-US" sz="3200" b="1" dirty="0"/>
              <a:t>Flow Diagram:</a:t>
            </a:r>
            <a:endParaRPr lang="en-US" sz="4000" dirty="0"/>
          </a:p>
        </p:txBody>
      </p:sp>
      <p:sp>
        <p:nvSpPr>
          <p:cNvPr id="6" name="Slide Number Placeholder 5">
            <a:extLst>
              <a:ext uri="{FF2B5EF4-FFF2-40B4-BE49-F238E27FC236}">
                <a16:creationId xmlns:a16="http://schemas.microsoft.com/office/drawing/2014/main" id="{FDA875D3-906D-42A0-9C50-35516F6228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a:p>
        </p:txBody>
      </p:sp>
      <p:pic>
        <p:nvPicPr>
          <p:cNvPr id="7" name="Picture 6">
            <a:extLst>
              <a:ext uri="{FF2B5EF4-FFF2-40B4-BE49-F238E27FC236}">
                <a16:creationId xmlns:a16="http://schemas.microsoft.com/office/drawing/2014/main" id="{FD092624-C25E-4626-8BB8-578E8CDD04BF}"/>
              </a:ext>
            </a:extLst>
          </p:cNvPr>
          <p:cNvPicPr>
            <a:picLocks noChangeAspect="1"/>
          </p:cNvPicPr>
          <p:nvPr/>
        </p:nvPicPr>
        <p:blipFill>
          <a:blip r:embed="rId2"/>
          <a:stretch>
            <a:fillRect/>
          </a:stretch>
        </p:blipFill>
        <p:spPr>
          <a:xfrm>
            <a:off x="2351584" y="1196752"/>
            <a:ext cx="7034460" cy="4885318"/>
          </a:xfrm>
          <a:prstGeom prst="rect">
            <a:avLst/>
          </a:prstGeom>
        </p:spPr>
      </p:pic>
      <p:sp>
        <p:nvSpPr>
          <p:cNvPr id="8" name="TextBox 7">
            <a:extLst>
              <a:ext uri="{FF2B5EF4-FFF2-40B4-BE49-F238E27FC236}">
                <a16:creationId xmlns:a16="http://schemas.microsoft.com/office/drawing/2014/main" id="{97B28A53-AC14-4EAC-81D9-659D724D65B1}"/>
              </a:ext>
            </a:extLst>
          </p:cNvPr>
          <p:cNvSpPr txBox="1"/>
          <p:nvPr/>
        </p:nvSpPr>
        <p:spPr>
          <a:xfrm>
            <a:off x="479376" y="6208371"/>
            <a:ext cx="5034880" cy="307777"/>
          </a:xfrm>
          <a:prstGeom prst="rect">
            <a:avLst/>
          </a:prstGeom>
          <a:noFill/>
        </p:spPr>
        <p:txBody>
          <a:bodyPr wrap="square" rtlCol="0">
            <a:spAutoFit/>
          </a:bodyPr>
          <a:lstStyle/>
          <a:p>
            <a:r>
              <a:rPr lang="en-US" i="1" dirty="0"/>
              <a:t>Diagram taken from Research paper. [2]</a:t>
            </a:r>
          </a:p>
        </p:txBody>
      </p:sp>
    </p:spTree>
    <p:extLst>
      <p:ext uri="{BB962C8B-B14F-4D97-AF65-F5344CB8AC3E}">
        <p14:creationId xmlns:p14="http://schemas.microsoft.com/office/powerpoint/2010/main" val="49842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38FD-9448-4A03-9F60-303EB5631252}"/>
              </a:ext>
            </a:extLst>
          </p:cNvPr>
          <p:cNvSpPr>
            <a:spLocks noGrp="1"/>
          </p:cNvSpPr>
          <p:nvPr>
            <p:ph type="title"/>
          </p:nvPr>
        </p:nvSpPr>
        <p:spPr>
          <a:xfrm>
            <a:off x="838200" y="365125"/>
            <a:ext cx="10515600" cy="1030867"/>
          </a:xfrm>
        </p:spPr>
        <p:txBody>
          <a:bodyPr>
            <a:normAutofit/>
          </a:bodyPr>
          <a:lstStyle/>
          <a:p>
            <a:r>
              <a:rPr lang="en-US" sz="4000" b="1" dirty="0"/>
              <a:t>Implementation:</a:t>
            </a:r>
          </a:p>
        </p:txBody>
      </p:sp>
      <p:sp>
        <p:nvSpPr>
          <p:cNvPr id="3" name="Text Placeholder 2">
            <a:extLst>
              <a:ext uri="{FF2B5EF4-FFF2-40B4-BE49-F238E27FC236}">
                <a16:creationId xmlns:a16="http://schemas.microsoft.com/office/drawing/2014/main" id="{B97FCE1B-E20D-49B2-9817-D098B70C2741}"/>
              </a:ext>
            </a:extLst>
          </p:cNvPr>
          <p:cNvSpPr>
            <a:spLocks noGrp="1"/>
          </p:cNvSpPr>
          <p:nvPr>
            <p:ph type="body" idx="1"/>
          </p:nvPr>
        </p:nvSpPr>
        <p:spPr>
          <a:xfrm>
            <a:off x="695400" y="1523004"/>
            <a:ext cx="10585176" cy="4833345"/>
          </a:xfrm>
        </p:spPr>
        <p:txBody>
          <a:bodyPr/>
          <a:lstStyle/>
          <a:p>
            <a:pPr marL="114300" indent="0">
              <a:buNone/>
            </a:pPr>
            <a:r>
              <a:rPr lang="en-US" b="1" dirty="0"/>
              <a:t>Step1: Importing libraries and data:</a:t>
            </a:r>
          </a:p>
          <a:p>
            <a:pPr marL="114300" indent="0">
              <a:buNone/>
            </a:pPr>
            <a:endParaRPr lang="en-US" b="1" dirty="0"/>
          </a:p>
        </p:txBody>
      </p:sp>
      <p:sp>
        <p:nvSpPr>
          <p:cNvPr id="6" name="Slide Number Placeholder 5">
            <a:extLst>
              <a:ext uri="{FF2B5EF4-FFF2-40B4-BE49-F238E27FC236}">
                <a16:creationId xmlns:a16="http://schemas.microsoft.com/office/drawing/2014/main" id="{0BC3417E-0D08-4F86-B07C-9471AAA95E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a:t>
            </a:fld>
            <a:endParaRPr lang="en-IN"/>
          </a:p>
        </p:txBody>
      </p:sp>
      <p:pic>
        <p:nvPicPr>
          <p:cNvPr id="5" name="Picture 4">
            <a:extLst>
              <a:ext uri="{FF2B5EF4-FFF2-40B4-BE49-F238E27FC236}">
                <a16:creationId xmlns:a16="http://schemas.microsoft.com/office/drawing/2014/main" id="{C698151D-52D3-4FCF-9DA4-6F136F3CDE4D}"/>
              </a:ext>
            </a:extLst>
          </p:cNvPr>
          <p:cNvPicPr>
            <a:picLocks noChangeAspect="1"/>
          </p:cNvPicPr>
          <p:nvPr/>
        </p:nvPicPr>
        <p:blipFill>
          <a:blip r:embed="rId2"/>
          <a:stretch>
            <a:fillRect/>
          </a:stretch>
        </p:blipFill>
        <p:spPr>
          <a:xfrm>
            <a:off x="1941968" y="2204864"/>
            <a:ext cx="8308064" cy="3952465"/>
          </a:xfrm>
          <a:prstGeom prst="rect">
            <a:avLst/>
          </a:prstGeom>
        </p:spPr>
      </p:pic>
    </p:spTree>
    <p:extLst>
      <p:ext uri="{BB962C8B-B14F-4D97-AF65-F5344CB8AC3E}">
        <p14:creationId xmlns:p14="http://schemas.microsoft.com/office/powerpoint/2010/main" val="9609333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524</Words>
  <Application>Microsoft Office PowerPoint</Application>
  <PresentationFormat>Widescreen</PresentationFormat>
  <Paragraphs>85</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PowerPoint Presentation</vt:lpstr>
      <vt:lpstr>Contents</vt:lpstr>
      <vt:lpstr>Internship Overview – (Python with Machine Learning)</vt:lpstr>
      <vt:lpstr>Mini Project:</vt:lpstr>
      <vt:lpstr>Introduction – (Uber Data Analysis)</vt:lpstr>
      <vt:lpstr>Objective:</vt:lpstr>
      <vt:lpstr>Based on a Research Paper:</vt:lpstr>
      <vt:lpstr>Flow Diagram:</vt:lpstr>
      <vt:lpstr>Implementation:</vt:lpstr>
      <vt:lpstr>PowerPoint Presentation</vt:lpstr>
      <vt:lpstr>PowerPoint Presentation</vt:lpstr>
      <vt:lpstr>PowerPoint Presentation</vt:lpstr>
      <vt:lpstr>Analyzing peak time in all 6 months</vt:lpstr>
      <vt:lpstr>B02617 is the popular base number by month</vt:lpstr>
      <vt:lpstr>Fig: Heat Map showing the number of transactions that had taken place over both the latitude and the longitude.</vt:lpstr>
      <vt:lpstr>Conclusion</vt:lpstr>
      <vt:lpstr>Tech Stack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Tazeem Bhat</cp:lastModifiedBy>
  <cp:revision>83</cp:revision>
  <dcterms:modified xsi:type="dcterms:W3CDTF">2022-09-29T04:53:06Z</dcterms:modified>
</cp:coreProperties>
</file>