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264" r:id="rId3"/>
    <p:sldId id="268" r:id="rId4"/>
    <p:sldId id="261" r:id="rId5"/>
    <p:sldId id="262" r:id="rId6"/>
    <p:sldId id="263" r:id="rId7"/>
    <p:sldId id="266" r:id="rId8"/>
    <p:sldId id="265" r:id="rId9"/>
    <p:sldId id="267" r:id="rId10"/>
    <p:sldId id="257" r:id="rId11"/>
    <p:sldId id="258" r:id="rId12"/>
    <p:sldId id="259" r:id="rId13"/>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74"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9888A-908F-4EEF-9467-C8AD6F26AEC8}" type="datetimeFigureOut">
              <a:rPr lang="uk-UA" smtClean="0"/>
              <a:t>12.02.2016</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53D9E-9118-498E-A1B2-A1E14A71459D}" type="slidenum">
              <a:rPr lang="uk-UA" smtClean="0"/>
              <a:t>‹#›</a:t>
            </a:fld>
            <a:endParaRPr lang="uk-UA"/>
          </a:p>
        </p:txBody>
      </p:sp>
    </p:spTree>
    <p:extLst>
      <p:ext uri="{BB962C8B-B14F-4D97-AF65-F5344CB8AC3E}">
        <p14:creationId xmlns:p14="http://schemas.microsoft.com/office/powerpoint/2010/main" val="112227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88724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68" name="Shape 6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4</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850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Каждому потоку назначается уровень приоритета с нулевого (самого низкого)</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до 31 (самого высокого). При выборе потока, который будет передан процессору,</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сначала рассматриваются потоки с самым высоким приоритетом и ставятся в оче-</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редь в цикле. При обнаружении потока с приоритетом 31 он передается процессору.</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При наличии в очереди потоков с приоритетом 31 система никогда не передаст</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процессору поток с меньшим приоритетом. Это условие называется </a:t>
            </a:r>
            <a:r>
              <a:rPr lang="en-US" sz="900" b="0" i="1" u="none" strike="noStrike" cap="none" baseline="0">
                <a:solidFill>
                  <a:schemeClr val="dk1"/>
                </a:solidFill>
                <a:latin typeface="Calibri"/>
                <a:ea typeface="Calibri"/>
                <a:cs typeface="Calibri"/>
                <a:sym typeface="Calibri"/>
              </a:rPr>
              <a:t>зависанием</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(starvation), а возникает оно в случае, когда потоки с высоким приоритетом по-</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требляют практически все время процессора и не дают исполняться потокам более</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низкого приоритета.</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p:txBody>
      </p:sp>
      <p:sp>
        <p:nvSpPr>
          <p:cNvPr id="76" name="Shape 7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5</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67110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Cоздание и уничтожение потока занимает изрядное время. Кроме того, при наличии множества потоков впустую расходуется</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память и снижается производительность, ведь операционной системе приходится</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планировать исполнение потоков и выполнять переключения контекста. К счастью,</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среда CLR способна управлять собственным пулом потоков, то есть набором готовых</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потоков, доступных для использования приложениями.</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При инициализации CLR пул потоков пуст. В его внутренней реализации поддер-</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живается очередь запросов на выполнение операций. Для выполнения приложением</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асинхронной операции вызывается метод, размещающий соответствующий запрос</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в очереди пула потоков. Код пула извлекает записи из очереди и распределяет их</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среди потоков из пула. Если пул пуст, создается новый поток</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Пул потоков действует по эвристическому алгоритму. Если приложение должно</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выполнить множество заданий и при этом имеются доступные процессоры, пул</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создает больше потоков. При снижении загрузки приложения потоки из пула</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Самоуничтожаются</a:t>
            </a:r>
          </a:p>
          <a:p>
            <a:pPr marL="0" marR="0" lvl="0" indent="0" algn="l" rtl="0">
              <a:spcBef>
                <a:spcPts val="0"/>
              </a:spcBef>
              <a:buNone/>
            </a:pPr>
            <a:endParaRPr sz="9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Для кратких задач</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Фоновые потоки</a:t>
            </a:r>
          </a:p>
          <a:p>
            <a:pPr marL="0" marR="0" lvl="0" indent="0" algn="l" rtl="0">
              <a:spcBef>
                <a:spcPts val="0"/>
              </a:spcBef>
              <a:buSzPct val="25000"/>
              <a:buNone/>
            </a:pPr>
            <a:r>
              <a:rPr lang="en-US" sz="900" b="0" i="0" u="none" strike="noStrike" cap="none" baseline="0">
                <a:solidFill>
                  <a:schemeClr val="dk1"/>
                </a:solidFill>
                <a:latin typeface="Calibri"/>
                <a:ea typeface="Calibri"/>
                <a:cs typeface="Calibri"/>
                <a:sym typeface="Calibri"/>
              </a:rPr>
              <a:t>Нельзя изменить приоритет</a:t>
            </a:r>
          </a:p>
        </p:txBody>
      </p:sp>
      <p:sp>
        <p:nvSpPr>
          <p:cNvPr id="145" name="Shape 14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6</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7075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FDB10619-1D7D-4658-AE5E-A1B8170FDD82}" type="datetimeFigureOut">
              <a:rPr lang="uk-UA" smtClean="0"/>
              <a:t>12.02.2016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1E7A8BD0-57B5-4899-964C-5BDFEDF8A36B}" type="slidenum">
              <a:rPr lang="uk-UA" smtClean="0"/>
              <a:t>‹#›</a:t>
            </a:fld>
            <a:endParaRPr lang="uk-UA"/>
          </a:p>
        </p:txBody>
      </p:sp>
    </p:spTree>
    <p:extLst>
      <p:ext uri="{BB962C8B-B14F-4D97-AF65-F5344CB8AC3E}">
        <p14:creationId xmlns:p14="http://schemas.microsoft.com/office/powerpoint/2010/main" val="305067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FDB10619-1D7D-4658-AE5E-A1B8170FDD82}" type="datetimeFigureOut">
              <a:rPr lang="uk-UA" smtClean="0"/>
              <a:t>12.02.2016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1E7A8BD0-57B5-4899-964C-5BDFEDF8A36B}" type="slidenum">
              <a:rPr lang="uk-UA" smtClean="0"/>
              <a:t>‹#›</a:t>
            </a:fld>
            <a:endParaRPr lang="uk-UA"/>
          </a:p>
        </p:txBody>
      </p:sp>
    </p:spTree>
    <p:extLst>
      <p:ext uri="{BB962C8B-B14F-4D97-AF65-F5344CB8AC3E}">
        <p14:creationId xmlns:p14="http://schemas.microsoft.com/office/powerpoint/2010/main" val="207903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FDB10619-1D7D-4658-AE5E-A1B8170FDD82}" type="datetimeFigureOut">
              <a:rPr lang="uk-UA" smtClean="0"/>
              <a:t>12.02.2016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1E7A8BD0-57B5-4899-964C-5BDFEDF8A36B}" type="slidenum">
              <a:rPr lang="uk-UA" smtClean="0"/>
              <a:t>‹#›</a:t>
            </a:fld>
            <a:endParaRPr lang="uk-UA"/>
          </a:p>
        </p:txBody>
      </p:sp>
    </p:spTree>
    <p:extLst>
      <p:ext uri="{BB962C8B-B14F-4D97-AF65-F5344CB8AC3E}">
        <p14:creationId xmlns:p14="http://schemas.microsoft.com/office/powerpoint/2010/main" val="3000035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Image Title">
    <p:spTree>
      <p:nvGrpSpPr>
        <p:cNvPr id="1" name="Shape 14"/>
        <p:cNvGrpSpPr/>
        <p:nvPr/>
      </p:nvGrpSpPr>
      <p:grpSpPr>
        <a:xfrm>
          <a:off x="0" y="0"/>
          <a:ext cx="0" cy="0"/>
          <a:chOff x="0" y="0"/>
          <a:chExt cx="0" cy="0"/>
        </a:xfrm>
      </p:grpSpPr>
      <p:sp>
        <p:nvSpPr>
          <p:cNvPr id="15" name="Shape 15"/>
          <p:cNvSpPr>
            <a:spLocks noGrp="1"/>
          </p:cNvSpPr>
          <p:nvPr>
            <p:ph type="pic" idx="2"/>
          </p:nvPr>
        </p:nvSpPr>
        <p:spPr>
          <a:xfrm>
            <a:off x="0" y="1"/>
            <a:ext cx="12192000" cy="6857999"/>
          </a:xfrm>
          <a:prstGeom prst="rect">
            <a:avLst/>
          </a:prstGeom>
          <a:noFill/>
          <a:ln>
            <a:noFill/>
          </a:ln>
        </p:spPr>
      </p:sp>
      <p:sp>
        <p:nvSpPr>
          <p:cNvPr id="16" name="Shape 16"/>
          <p:cNvSpPr txBox="1">
            <a:spLocks noGrp="1"/>
          </p:cNvSpPr>
          <p:nvPr>
            <p:ph type="body" idx="1"/>
          </p:nvPr>
        </p:nvSpPr>
        <p:spPr>
          <a:xfrm>
            <a:off x="842433" y="2075578"/>
            <a:ext cx="9213851" cy="793380"/>
          </a:xfrm>
          <a:prstGeom prst="rect">
            <a:avLst/>
          </a:prstGeom>
          <a:noFill/>
          <a:ln>
            <a:noFill/>
          </a:ln>
        </p:spPr>
        <p:txBody>
          <a:bodyPr lIns="91425" tIns="91425" rIns="91425" bIns="91425" anchor="t" anchorCtr="0"/>
          <a:lstStyle>
            <a:lvl1pPr marL="0" indent="0" rtl="0">
              <a:lnSpc>
                <a:spcPct val="80000"/>
              </a:lnSpc>
              <a:spcBef>
                <a:spcPts val="0"/>
              </a:spcBef>
              <a:buClr>
                <a:schemeClr val="lt1"/>
              </a:buClr>
              <a:buFont typeface="Arial Black"/>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 name="Shape 17"/>
          <p:cNvSpPr txBox="1">
            <a:spLocks noGrp="1"/>
          </p:cNvSpPr>
          <p:nvPr>
            <p:ph type="body" idx="3"/>
          </p:nvPr>
        </p:nvSpPr>
        <p:spPr>
          <a:xfrm>
            <a:off x="880533" y="4453468"/>
            <a:ext cx="8650816" cy="379589"/>
          </a:xfrm>
          <a:prstGeom prst="rect">
            <a:avLst/>
          </a:prstGeom>
          <a:noFill/>
          <a:ln>
            <a:noFill/>
          </a:ln>
        </p:spPr>
        <p:txBody>
          <a:bodyPr lIns="91425" tIns="91425" rIns="91425" bIns="91425" anchor="t" anchorCtr="0"/>
          <a:lstStyle>
            <a:lvl1pPr marL="0" indent="0" rtl="0">
              <a:lnSpc>
                <a:spcPct val="100000"/>
              </a:lnSpc>
              <a:spcBef>
                <a:spcPts val="0"/>
              </a:spcBef>
              <a:buClr>
                <a:schemeClr val="lt1"/>
              </a:buClr>
              <a:buFont typeface="Arial Black"/>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4"/>
          </p:nvPr>
        </p:nvSpPr>
        <p:spPr>
          <a:xfrm>
            <a:off x="880532" y="5459486"/>
            <a:ext cx="4866216" cy="373063"/>
          </a:xfrm>
          <a:prstGeom prst="rect">
            <a:avLst/>
          </a:prstGeom>
          <a:noFill/>
          <a:ln>
            <a:noFill/>
          </a:ln>
        </p:spPr>
        <p:txBody>
          <a:bodyPr lIns="91425" tIns="91425" rIns="91425" bIns="91425" anchor="t" anchorCtr="0"/>
          <a:lstStyle>
            <a:lvl1pPr marL="0" indent="0" rtl="0">
              <a:spcBef>
                <a:spcPts val="0"/>
              </a:spcBef>
              <a:buClr>
                <a:schemeClr val="accent2"/>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a:spLocks noGrp="1"/>
          </p:cNvSpPr>
          <p:nvPr>
            <p:ph type="pic" idx="5"/>
          </p:nvPr>
        </p:nvSpPr>
        <p:spPr>
          <a:xfrm>
            <a:off x="837173" y="673100"/>
            <a:ext cx="1658001" cy="610981"/>
          </a:xfrm>
          <a:prstGeom prst="rect">
            <a:avLst/>
          </a:prstGeom>
          <a:noFill/>
          <a:ln>
            <a:noFill/>
          </a:ln>
        </p:spPr>
      </p:sp>
    </p:spTree>
    <p:extLst>
      <p:ext uri="{BB962C8B-B14F-4D97-AF65-F5344CB8AC3E}">
        <p14:creationId xmlns:p14="http://schemas.microsoft.com/office/powerpoint/2010/main" val="3825308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ullets and Image">
    <p:spTree>
      <p:nvGrpSpPr>
        <p:cNvPr id="1" name="Shape 20"/>
        <p:cNvGrpSpPr/>
        <p:nvPr/>
      </p:nvGrpSpPr>
      <p:grpSpPr>
        <a:xfrm>
          <a:off x="0" y="0"/>
          <a:ext cx="0" cy="0"/>
          <a:chOff x="0" y="0"/>
          <a:chExt cx="0" cy="0"/>
        </a:xfrm>
      </p:grpSpPr>
      <p:sp>
        <p:nvSpPr>
          <p:cNvPr id="21" name="Shape 21"/>
          <p:cNvSpPr>
            <a:spLocks noGrp="1"/>
          </p:cNvSpPr>
          <p:nvPr>
            <p:ph type="pic" idx="2"/>
          </p:nvPr>
        </p:nvSpPr>
        <p:spPr>
          <a:xfrm>
            <a:off x="6091019" y="939030"/>
            <a:ext cx="6100979" cy="5541817"/>
          </a:xfrm>
          <a:prstGeom prst="rect">
            <a:avLst/>
          </a:prstGeom>
          <a:noFill/>
          <a:ln>
            <a:noFill/>
          </a:ln>
        </p:spPr>
      </p:sp>
      <p:sp>
        <p:nvSpPr>
          <p:cNvPr id="22" name="Shape 22"/>
          <p:cNvSpPr txBox="1">
            <a:spLocks noGrp="1"/>
          </p:cNvSpPr>
          <p:nvPr>
            <p:ph type="body" idx="1"/>
          </p:nvPr>
        </p:nvSpPr>
        <p:spPr>
          <a:xfrm>
            <a:off x="480485" y="1439864"/>
            <a:ext cx="5080777" cy="4511040"/>
          </a:xfrm>
          <a:prstGeom prst="rect">
            <a:avLst/>
          </a:prstGeom>
          <a:noFill/>
          <a:ln>
            <a:noFill/>
          </a:ln>
        </p:spPr>
        <p:txBody>
          <a:bodyPr lIns="91425" tIns="91425" rIns="91425" bIns="91425" anchor="t" anchorCtr="0"/>
          <a:lstStyle>
            <a:lvl1pPr marL="173732" marR="0" indent="-72134" algn="l" rtl="0">
              <a:lnSpc>
                <a:spcPct val="120000"/>
              </a:lnSpc>
              <a:spcBef>
                <a:spcPts val="0"/>
              </a:spcBef>
              <a:spcAft>
                <a:spcPts val="1000"/>
              </a:spcAft>
              <a:buClr>
                <a:schemeClr val="accent2"/>
              </a:buClr>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 name="Shape 23"/>
          <p:cNvSpPr txBox="1">
            <a:spLocks noGrp="1"/>
          </p:cNvSpPr>
          <p:nvPr>
            <p:ph type="body" idx="3"/>
          </p:nvPr>
        </p:nvSpPr>
        <p:spPr>
          <a:xfrm>
            <a:off x="0" y="1"/>
            <a:ext cx="12192000" cy="932687"/>
          </a:xfrm>
          <a:prstGeom prst="rect">
            <a:avLst/>
          </a:prstGeom>
          <a:solidFill>
            <a:schemeClr val="lt1"/>
          </a:solidFill>
          <a:ln>
            <a:noFill/>
          </a:ln>
        </p:spPr>
        <p:txBody>
          <a:bodyPr lIns="91425" tIns="91425" rIns="91425" bIns="91425" anchor="ctr" anchorCtr="0"/>
          <a:lstStyle>
            <a:lvl1pPr marL="0" indent="0" rtl="0">
              <a:spcBef>
                <a:spcPts val="0"/>
              </a:spcBef>
              <a:buFont typeface="Arial Black"/>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78666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FDB10619-1D7D-4658-AE5E-A1B8170FDD82}" type="datetimeFigureOut">
              <a:rPr lang="uk-UA" smtClean="0"/>
              <a:t>12.02.2016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1E7A8BD0-57B5-4899-964C-5BDFEDF8A36B}" type="slidenum">
              <a:rPr lang="uk-UA" smtClean="0"/>
              <a:t>‹#›</a:t>
            </a:fld>
            <a:endParaRPr lang="uk-UA"/>
          </a:p>
        </p:txBody>
      </p:sp>
    </p:spTree>
    <p:extLst>
      <p:ext uri="{BB962C8B-B14F-4D97-AF65-F5344CB8AC3E}">
        <p14:creationId xmlns:p14="http://schemas.microsoft.com/office/powerpoint/2010/main" val="216946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DB10619-1D7D-4658-AE5E-A1B8170FDD82}" type="datetimeFigureOut">
              <a:rPr lang="uk-UA" smtClean="0"/>
              <a:t>12.02.2016</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1E7A8BD0-57B5-4899-964C-5BDFEDF8A36B}" type="slidenum">
              <a:rPr lang="uk-UA" smtClean="0"/>
              <a:t>‹#›</a:t>
            </a:fld>
            <a:endParaRPr lang="uk-UA"/>
          </a:p>
        </p:txBody>
      </p:sp>
    </p:spTree>
    <p:extLst>
      <p:ext uri="{BB962C8B-B14F-4D97-AF65-F5344CB8AC3E}">
        <p14:creationId xmlns:p14="http://schemas.microsoft.com/office/powerpoint/2010/main" val="421020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FDB10619-1D7D-4658-AE5E-A1B8170FDD82}" type="datetimeFigureOut">
              <a:rPr lang="uk-UA" smtClean="0"/>
              <a:t>12.02.2016</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1E7A8BD0-57B5-4899-964C-5BDFEDF8A36B}" type="slidenum">
              <a:rPr lang="uk-UA" smtClean="0"/>
              <a:t>‹#›</a:t>
            </a:fld>
            <a:endParaRPr lang="uk-UA"/>
          </a:p>
        </p:txBody>
      </p:sp>
    </p:spTree>
    <p:extLst>
      <p:ext uri="{BB962C8B-B14F-4D97-AF65-F5344CB8AC3E}">
        <p14:creationId xmlns:p14="http://schemas.microsoft.com/office/powerpoint/2010/main" val="374352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FDB10619-1D7D-4658-AE5E-A1B8170FDD82}" type="datetimeFigureOut">
              <a:rPr lang="uk-UA" smtClean="0"/>
              <a:t>12.02.2016</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1E7A8BD0-57B5-4899-964C-5BDFEDF8A36B}" type="slidenum">
              <a:rPr lang="uk-UA" smtClean="0"/>
              <a:t>‹#›</a:t>
            </a:fld>
            <a:endParaRPr lang="uk-UA"/>
          </a:p>
        </p:txBody>
      </p:sp>
    </p:spTree>
    <p:extLst>
      <p:ext uri="{BB962C8B-B14F-4D97-AF65-F5344CB8AC3E}">
        <p14:creationId xmlns:p14="http://schemas.microsoft.com/office/powerpoint/2010/main" val="337222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FDB10619-1D7D-4658-AE5E-A1B8170FDD82}" type="datetimeFigureOut">
              <a:rPr lang="uk-UA" smtClean="0"/>
              <a:t>12.02.2016</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1E7A8BD0-57B5-4899-964C-5BDFEDF8A36B}" type="slidenum">
              <a:rPr lang="uk-UA" smtClean="0"/>
              <a:t>‹#›</a:t>
            </a:fld>
            <a:endParaRPr lang="uk-UA"/>
          </a:p>
        </p:txBody>
      </p:sp>
    </p:spTree>
    <p:extLst>
      <p:ext uri="{BB962C8B-B14F-4D97-AF65-F5344CB8AC3E}">
        <p14:creationId xmlns:p14="http://schemas.microsoft.com/office/powerpoint/2010/main" val="193244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DB10619-1D7D-4658-AE5E-A1B8170FDD82}" type="datetimeFigureOut">
              <a:rPr lang="uk-UA" smtClean="0"/>
              <a:t>12.02.2016</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1E7A8BD0-57B5-4899-964C-5BDFEDF8A36B}" type="slidenum">
              <a:rPr lang="uk-UA" smtClean="0"/>
              <a:t>‹#›</a:t>
            </a:fld>
            <a:endParaRPr lang="uk-UA"/>
          </a:p>
        </p:txBody>
      </p:sp>
    </p:spTree>
    <p:extLst>
      <p:ext uri="{BB962C8B-B14F-4D97-AF65-F5344CB8AC3E}">
        <p14:creationId xmlns:p14="http://schemas.microsoft.com/office/powerpoint/2010/main" val="287094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DB10619-1D7D-4658-AE5E-A1B8170FDD82}" type="datetimeFigureOut">
              <a:rPr lang="uk-UA" smtClean="0"/>
              <a:t>12.02.2016</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1E7A8BD0-57B5-4899-964C-5BDFEDF8A36B}" type="slidenum">
              <a:rPr lang="uk-UA" smtClean="0"/>
              <a:t>‹#›</a:t>
            </a:fld>
            <a:endParaRPr lang="uk-UA"/>
          </a:p>
        </p:txBody>
      </p:sp>
    </p:spTree>
    <p:extLst>
      <p:ext uri="{BB962C8B-B14F-4D97-AF65-F5344CB8AC3E}">
        <p14:creationId xmlns:p14="http://schemas.microsoft.com/office/powerpoint/2010/main" val="416157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DB10619-1D7D-4658-AE5E-A1B8170FDD82}" type="datetimeFigureOut">
              <a:rPr lang="uk-UA" smtClean="0"/>
              <a:t>12.02.2016</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1E7A8BD0-57B5-4899-964C-5BDFEDF8A36B}" type="slidenum">
              <a:rPr lang="uk-UA" smtClean="0"/>
              <a:t>‹#›</a:t>
            </a:fld>
            <a:endParaRPr lang="uk-UA"/>
          </a:p>
        </p:txBody>
      </p:sp>
    </p:spTree>
    <p:extLst>
      <p:ext uri="{BB962C8B-B14F-4D97-AF65-F5344CB8AC3E}">
        <p14:creationId xmlns:p14="http://schemas.microsoft.com/office/powerpoint/2010/main" val="57935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10619-1D7D-4658-AE5E-A1B8170FDD82}" type="datetimeFigureOut">
              <a:rPr lang="uk-UA" smtClean="0"/>
              <a:t>12.02.2016</a:t>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A8BD0-57B5-4899-964C-5BDFEDF8A36B}" type="slidenum">
              <a:rPr lang="uk-UA" smtClean="0"/>
              <a:t>‹#›</a:t>
            </a:fld>
            <a:endParaRPr lang="uk-UA"/>
          </a:p>
        </p:txBody>
      </p:sp>
    </p:spTree>
    <p:extLst>
      <p:ext uri="{BB962C8B-B14F-4D97-AF65-F5344CB8AC3E}">
        <p14:creationId xmlns:p14="http://schemas.microsoft.com/office/powerpoint/2010/main" val="2694253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pic>
        <p:nvPicPr>
          <p:cNvPr id="44" name="Shape 44"/>
          <p:cNvPicPr preferRelativeResize="0">
            <a:picLocks noGrp="1"/>
          </p:cNvPicPr>
          <p:nvPr>
            <p:ph type="pic" idx="2"/>
          </p:nvPr>
        </p:nvPicPr>
        <p:blipFill rotWithShape="1">
          <a:blip r:embed="rId3">
            <a:alphaModFix/>
          </a:blip>
          <a:srcRect/>
          <a:stretch/>
        </p:blipFill>
        <p:spPr>
          <a:xfrm flipH="1">
            <a:off x="19507" y="0"/>
            <a:ext cx="12172492" cy="6847027"/>
          </a:xfrm>
          <a:prstGeom prst="rect">
            <a:avLst/>
          </a:prstGeom>
          <a:noFill/>
          <a:ln>
            <a:noFill/>
          </a:ln>
        </p:spPr>
      </p:pic>
      <p:sp>
        <p:nvSpPr>
          <p:cNvPr id="45" name="Shape 45"/>
          <p:cNvSpPr txBox="1">
            <a:spLocks noGrp="1"/>
          </p:cNvSpPr>
          <p:nvPr>
            <p:ph type="body" idx="1"/>
          </p:nvPr>
        </p:nvSpPr>
        <p:spPr>
          <a:xfrm>
            <a:off x="837173" y="1824955"/>
            <a:ext cx="9869108" cy="832192"/>
          </a:xfrm>
          <a:prstGeom prst="rect">
            <a:avLst/>
          </a:prstGeom>
          <a:noFill/>
          <a:ln>
            <a:noFill/>
          </a:ln>
        </p:spPr>
        <p:txBody>
          <a:bodyPr vert="horz" lIns="91433" tIns="45700" rIns="91433" bIns="45700" rtlCol="0" anchor="t" anchorCtr="0">
            <a:noAutofit/>
          </a:bodyPr>
          <a:lstStyle/>
          <a:p>
            <a:pPr>
              <a:buSzPct val="25000"/>
            </a:pPr>
            <a:r>
              <a:rPr lang="en-US" sz="5867">
                <a:solidFill>
                  <a:schemeClr val="lt1"/>
                </a:solidFill>
                <a:latin typeface="Arial Black"/>
                <a:ea typeface="Arial Black"/>
                <a:cs typeface="Arial Black"/>
                <a:sym typeface="Arial Black"/>
              </a:rPr>
              <a:t>MULTITHREADING</a:t>
            </a:r>
          </a:p>
        </p:txBody>
      </p:sp>
      <p:pic>
        <p:nvPicPr>
          <p:cNvPr id="46" name="Shape 46"/>
          <p:cNvPicPr preferRelativeResize="0">
            <a:picLocks noGrp="1"/>
          </p:cNvPicPr>
          <p:nvPr>
            <p:ph type="pic" idx="3"/>
          </p:nvPr>
        </p:nvPicPr>
        <p:blipFill rotWithShape="1">
          <a:blip r:embed="rId4">
            <a:alphaModFix/>
          </a:blip>
          <a:srcRect t="3621" b="3622"/>
          <a:stretch/>
        </p:blipFill>
        <p:spPr>
          <a:xfrm>
            <a:off x="837172" y="673100"/>
            <a:ext cx="1655792" cy="610651"/>
          </a:xfrm>
          <a:prstGeom prst="rect">
            <a:avLst/>
          </a:prstGeom>
          <a:noFill/>
          <a:ln>
            <a:noFill/>
          </a:ln>
        </p:spPr>
      </p:pic>
    </p:spTree>
    <p:extLst>
      <p:ext uri="{BB962C8B-B14F-4D97-AF65-F5344CB8AC3E}">
        <p14:creationId xmlns:p14="http://schemas.microsoft.com/office/powerpoint/2010/main" val="2697544603"/>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794206" y="533786"/>
            <a:ext cx="2280561" cy="338554"/>
          </a:xfrm>
          <a:prstGeom prst="rect">
            <a:avLst/>
          </a:prstGeom>
          <a:noFill/>
        </p:spPr>
        <p:txBody>
          <a:bodyPr wrap="none" rtlCol="0">
            <a:spAutoFit/>
          </a:bodyPr>
          <a:lstStyle/>
          <a:p>
            <a:r>
              <a:rPr lang="en-US" sz="1600" dirty="0" err="1" smtClean="0"/>
              <a:t>Async</a:t>
            </a:r>
            <a:r>
              <a:rPr lang="en-US" sz="1600" dirty="0" smtClean="0"/>
              <a:t> request processing</a:t>
            </a:r>
            <a:endParaRPr lang="en-US" sz="1600" dirty="0"/>
          </a:p>
        </p:txBody>
      </p:sp>
      <p:pic>
        <p:nvPicPr>
          <p:cNvPr id="8" name="Picture 7"/>
          <p:cNvPicPr>
            <a:picLocks noChangeAspect="1"/>
          </p:cNvPicPr>
          <p:nvPr/>
        </p:nvPicPr>
        <p:blipFill>
          <a:blip r:embed="rId2"/>
          <a:stretch>
            <a:fillRect/>
          </a:stretch>
        </p:blipFill>
        <p:spPr>
          <a:xfrm>
            <a:off x="6723086" y="1086355"/>
            <a:ext cx="4304480" cy="2214194"/>
          </a:xfrm>
          <a:prstGeom prst="rect">
            <a:avLst/>
          </a:prstGeom>
        </p:spPr>
      </p:pic>
      <p:pic>
        <p:nvPicPr>
          <p:cNvPr id="10" name="Picture 9"/>
          <p:cNvPicPr>
            <a:picLocks noChangeAspect="1"/>
          </p:cNvPicPr>
          <p:nvPr/>
        </p:nvPicPr>
        <p:blipFill>
          <a:blip r:embed="rId3"/>
          <a:stretch>
            <a:fillRect/>
          </a:stretch>
        </p:blipFill>
        <p:spPr>
          <a:xfrm>
            <a:off x="531223" y="1086355"/>
            <a:ext cx="4371223" cy="2266560"/>
          </a:xfrm>
          <a:prstGeom prst="rect">
            <a:avLst/>
          </a:prstGeom>
        </p:spPr>
      </p:pic>
      <p:sp>
        <p:nvSpPr>
          <p:cNvPr id="19" name="Rectangle 18"/>
          <p:cNvSpPr/>
          <p:nvPr/>
        </p:nvSpPr>
        <p:spPr>
          <a:xfrm>
            <a:off x="365760" y="3559066"/>
            <a:ext cx="11660777" cy="2585323"/>
          </a:xfrm>
          <a:prstGeom prst="rect">
            <a:avLst/>
          </a:prstGeom>
        </p:spPr>
        <p:txBody>
          <a:bodyPr wrap="square">
            <a:spAutoFit/>
          </a:bodyPr>
          <a:lstStyle/>
          <a:p>
            <a:pPr fontAlgn="base"/>
            <a:r>
              <a:rPr lang="en-US" b="0" i="0" dirty="0" smtClean="0">
                <a:solidFill>
                  <a:srgbClr val="555555"/>
                </a:solidFill>
                <a:effectLst/>
                <a:latin typeface="Arial" panose="020B0604020202020204" pitchFamily="34" charset="0"/>
              </a:rPr>
              <a:t>The idea with these is that you can split the request handling pipeline into two phases:</a:t>
            </a:r>
          </a:p>
          <a:p>
            <a:pPr fontAlgn="base"/>
            <a:endParaRPr lang="en-US" b="0" i="0" dirty="0" smtClean="0">
              <a:solidFill>
                <a:srgbClr val="555555"/>
              </a:solidFill>
              <a:effectLst/>
              <a:latin typeface="Arial" panose="020B0604020202020204" pitchFamily="34" charset="0"/>
            </a:endParaRPr>
          </a:p>
          <a:p>
            <a:pPr marL="285750" indent="-285750" fontAlgn="base">
              <a:buFont typeface="Arial" panose="020B0604020202020204" pitchFamily="34" charset="0"/>
              <a:buChar char="•"/>
            </a:pPr>
            <a:r>
              <a:rPr lang="en-US" b="0" i="0" dirty="0" smtClean="0">
                <a:solidFill>
                  <a:srgbClr val="555555"/>
                </a:solidFill>
                <a:effectLst/>
                <a:latin typeface="inherit"/>
              </a:rPr>
              <a:t>First, your controller begins one or more external I/O calls (e.g., SQL database calls or web service calls). Without waiting for them to complete, it releases the thread back into the ASP.NET worker thread pool so that it can deal with other requests.</a:t>
            </a:r>
          </a:p>
          <a:p>
            <a:pPr marL="285750" indent="-285750" fontAlgn="base">
              <a:buFont typeface="Arial" panose="020B0604020202020204" pitchFamily="34" charset="0"/>
              <a:buChar char="•"/>
            </a:pPr>
            <a:endParaRPr lang="en-US" b="0" i="0" dirty="0" smtClean="0">
              <a:solidFill>
                <a:srgbClr val="555555"/>
              </a:solidFill>
              <a:effectLst/>
              <a:latin typeface="inherit"/>
            </a:endParaRPr>
          </a:p>
          <a:p>
            <a:pPr marL="285750" indent="-285750" fontAlgn="base">
              <a:buFont typeface="Arial" panose="020B0604020202020204" pitchFamily="34" charset="0"/>
              <a:buChar char="•"/>
            </a:pPr>
            <a:r>
              <a:rPr lang="en-US" b="0" i="0" dirty="0" smtClean="0">
                <a:solidFill>
                  <a:srgbClr val="555555"/>
                </a:solidFill>
                <a:effectLst/>
                <a:latin typeface="inherit"/>
              </a:rPr>
              <a:t>Later, when all of the external I/O calls have completed, the underlying ASP.NET platform grabs another free worker thread from the pool, reattaches it to your original HTTP context, and lets it complete handling the original request.</a:t>
            </a:r>
            <a:endParaRPr lang="en-US" b="0" i="0" dirty="0">
              <a:solidFill>
                <a:srgbClr val="555555"/>
              </a:solidFill>
              <a:effectLst/>
              <a:latin typeface="inherit"/>
            </a:endParaRPr>
          </a:p>
        </p:txBody>
      </p:sp>
      <p:sp>
        <p:nvSpPr>
          <p:cNvPr id="20" name="TextBox 19"/>
          <p:cNvSpPr txBox="1"/>
          <p:nvPr/>
        </p:nvSpPr>
        <p:spPr>
          <a:xfrm>
            <a:off x="600891" y="598370"/>
            <a:ext cx="2429576" cy="369332"/>
          </a:xfrm>
          <a:prstGeom prst="rect">
            <a:avLst/>
          </a:prstGeom>
          <a:noFill/>
        </p:spPr>
        <p:txBody>
          <a:bodyPr wrap="none" rtlCol="0">
            <a:spAutoFit/>
          </a:bodyPr>
          <a:lstStyle/>
          <a:p>
            <a:r>
              <a:rPr lang="en-US" dirty="0" smtClean="0"/>
              <a:t>Sync request processing</a:t>
            </a:r>
            <a:endParaRPr lang="en-US" dirty="0"/>
          </a:p>
        </p:txBody>
      </p:sp>
    </p:spTree>
    <p:extLst>
      <p:ext uri="{BB962C8B-B14F-4D97-AF65-F5344CB8AC3E}">
        <p14:creationId xmlns:p14="http://schemas.microsoft.com/office/powerpoint/2010/main" val="420280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67790" y="806825"/>
            <a:ext cx="2014545" cy="461665"/>
            <a:chOff x="3347863" y="1670867"/>
            <a:chExt cx="2014545" cy="461665"/>
          </a:xfrm>
        </p:grpSpPr>
        <p:sp>
          <p:nvSpPr>
            <p:cNvPr id="6" name="TextBox 5"/>
            <p:cNvSpPr txBox="1"/>
            <p:nvPr/>
          </p:nvSpPr>
          <p:spPr>
            <a:xfrm>
              <a:off x="3850240" y="1670867"/>
              <a:ext cx="1512168" cy="461665"/>
            </a:xfrm>
            <a:prstGeom prst="rect">
              <a:avLst/>
            </a:prstGeom>
            <a:noFill/>
          </p:spPr>
          <p:txBody>
            <a:bodyPr wrap="square" rtlCol="0">
              <a:spAutoFit/>
            </a:bodyPr>
            <a:lstStyle/>
            <a:p>
              <a:r>
                <a:rPr lang="en-US" sz="2400" b="1" dirty="0" smtClean="0">
                  <a:ln w="19050">
                    <a:solidFill>
                      <a:srgbClr val="FF0000"/>
                    </a:solidFill>
                    <a:prstDash val="solid"/>
                  </a:ln>
                  <a:solidFill>
                    <a:srgbClr val="FFC000"/>
                  </a:solidFill>
                  <a:effectLst>
                    <a:outerShdw blurRad="41275" dist="20320" dir="1800000" algn="tl" rotWithShape="0">
                      <a:srgbClr val="000000">
                        <a:alpha val="40000"/>
                      </a:srgbClr>
                    </a:outerShdw>
                  </a:effectLst>
                </a:rPr>
                <a:t>Deadlock</a:t>
              </a:r>
              <a:endParaRPr lang="en-US" sz="2400" b="1" dirty="0">
                <a:ln w="19050">
                  <a:solidFill>
                    <a:srgbClr val="FF0000"/>
                  </a:solidFill>
                  <a:prstDash val="solid"/>
                </a:ln>
                <a:solidFill>
                  <a:srgbClr val="FFC000"/>
                </a:solidFill>
                <a:effectLst>
                  <a:outerShdw blurRad="41275" dist="20320" dir="1800000" algn="tl" rotWithShape="0">
                    <a:srgbClr val="000000">
                      <a:alpha val="40000"/>
                    </a:srgbClr>
                  </a:outerShdw>
                </a:effectLst>
              </a:endParaRP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3" y="1670867"/>
              <a:ext cx="423491" cy="423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5085" y="1230316"/>
            <a:ext cx="1882864" cy="3379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9859922" y="4848737"/>
            <a:ext cx="1788246" cy="369332"/>
          </a:xfrm>
          <a:prstGeom prst="rect">
            <a:avLst/>
          </a:prstGeom>
          <a:noFill/>
        </p:spPr>
        <p:txBody>
          <a:bodyPr wrap="none" rtlCol="0">
            <a:spAutoFit/>
          </a:bodyPr>
          <a:lstStyle/>
          <a:p>
            <a:r>
              <a:rPr lang="en-US" dirty="0" err="1" smtClean="0">
                <a:solidFill>
                  <a:srgbClr val="00823B"/>
                </a:solidFill>
              </a:rPr>
              <a:t>Async</a:t>
            </a:r>
            <a:r>
              <a:rPr lang="en-US" dirty="0" smtClean="0">
                <a:solidFill>
                  <a:srgbClr val="00823B"/>
                </a:solidFill>
              </a:rPr>
              <a:t> all the way</a:t>
            </a:r>
            <a:endParaRPr lang="en-US" dirty="0">
              <a:solidFill>
                <a:srgbClr val="00823B"/>
              </a:solidFill>
            </a:endParaRPr>
          </a:p>
        </p:txBody>
      </p:sp>
      <p:sp>
        <p:nvSpPr>
          <p:cNvPr id="10" name="TextBox 9"/>
          <p:cNvSpPr txBox="1"/>
          <p:nvPr/>
        </p:nvSpPr>
        <p:spPr>
          <a:xfrm>
            <a:off x="367790" y="4610056"/>
            <a:ext cx="3981270" cy="923330"/>
          </a:xfrm>
          <a:prstGeom prst="rect">
            <a:avLst/>
          </a:prstGeom>
          <a:noFill/>
        </p:spPr>
        <p:txBody>
          <a:bodyPr wrap="square" rtlCol="0">
            <a:spAutoFit/>
          </a:bodyPr>
          <a:lstStyle/>
          <a:p>
            <a:pPr marL="342900" indent="-342900">
              <a:buFont typeface="Wingdings" pitchFamily="2" charset="2"/>
              <a:buChar char="Ø"/>
            </a:pPr>
            <a:r>
              <a:rPr lang="en-US" dirty="0" smtClean="0">
                <a:solidFill>
                  <a:srgbClr val="002060"/>
                </a:solidFill>
              </a:rPr>
              <a:t>Avoid mixing sync and </a:t>
            </a:r>
            <a:r>
              <a:rPr lang="en-US" dirty="0" err="1" smtClean="0">
                <a:solidFill>
                  <a:srgbClr val="002060"/>
                </a:solidFill>
              </a:rPr>
              <a:t>async</a:t>
            </a:r>
            <a:r>
              <a:rPr lang="en-US" dirty="0" smtClean="0">
                <a:solidFill>
                  <a:srgbClr val="002060"/>
                </a:solidFill>
              </a:rPr>
              <a:t> code</a:t>
            </a:r>
          </a:p>
          <a:p>
            <a:r>
              <a:rPr lang="en-US" dirty="0">
                <a:solidFill>
                  <a:srgbClr val="002060"/>
                </a:solidFill>
              </a:rPr>
              <a:t>	</a:t>
            </a:r>
            <a:r>
              <a:rPr lang="en-US" dirty="0" smtClean="0">
                <a:solidFill>
                  <a:srgbClr val="002060"/>
                </a:solidFill>
              </a:rPr>
              <a:t>- blocking</a:t>
            </a:r>
          </a:p>
          <a:p>
            <a:r>
              <a:rPr lang="en-US" dirty="0" smtClean="0">
                <a:solidFill>
                  <a:srgbClr val="002060"/>
                </a:solidFill>
              </a:rPr>
              <a:t>	- deadlocks</a:t>
            </a:r>
            <a:endParaRPr lang="en-US" dirty="0">
              <a:solidFill>
                <a:srgbClr val="002060"/>
              </a:solidFill>
            </a:endParaRPr>
          </a:p>
        </p:txBody>
      </p:sp>
      <p:sp>
        <p:nvSpPr>
          <p:cNvPr id="12" name="TextBox 11"/>
          <p:cNvSpPr txBox="1"/>
          <p:nvPr/>
        </p:nvSpPr>
        <p:spPr>
          <a:xfrm>
            <a:off x="6715069" y="6327341"/>
            <a:ext cx="1788246" cy="369332"/>
          </a:xfrm>
          <a:prstGeom prst="rect">
            <a:avLst/>
          </a:prstGeom>
          <a:noFill/>
        </p:spPr>
        <p:txBody>
          <a:bodyPr wrap="none" rtlCol="0">
            <a:spAutoFit/>
          </a:bodyPr>
          <a:lstStyle/>
          <a:p>
            <a:r>
              <a:rPr lang="en-US" dirty="0" err="1" smtClean="0">
                <a:solidFill>
                  <a:srgbClr val="00823B"/>
                </a:solidFill>
              </a:rPr>
              <a:t>Async</a:t>
            </a:r>
            <a:r>
              <a:rPr lang="en-US" dirty="0" smtClean="0">
                <a:solidFill>
                  <a:srgbClr val="00823B"/>
                </a:solidFill>
              </a:rPr>
              <a:t> all the way</a:t>
            </a:r>
            <a:endParaRPr lang="en-US" dirty="0">
              <a:solidFill>
                <a:srgbClr val="00823B"/>
              </a:solidFill>
            </a:endParaRPr>
          </a:p>
        </p:txBody>
      </p:sp>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8385" y="5808479"/>
            <a:ext cx="15906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785" y="5846580"/>
            <a:ext cx="15811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ight Arrow 14"/>
          <p:cNvSpPr/>
          <p:nvPr/>
        </p:nvSpPr>
        <p:spPr>
          <a:xfrm>
            <a:off x="2358425" y="5846580"/>
            <a:ext cx="260464" cy="173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39789" y="750889"/>
            <a:ext cx="5352747" cy="3816429"/>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Index2()</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task = </a:t>
            </a:r>
            <a:r>
              <a:rPr lang="en-US" sz="1400" dirty="0" err="1">
                <a:solidFill>
                  <a:srgbClr val="000000"/>
                </a:solidFill>
                <a:highlight>
                  <a:srgbClr val="FFFFFF"/>
                </a:highlight>
                <a:latin typeface="Consolas" panose="020B0609020204030204" pitchFamily="49" charset="0"/>
              </a:rPr>
              <a:t>LongRunningTask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task.Result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async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Task</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LongRunningTask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Task</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t = </a:t>
            </a:r>
            <a:r>
              <a:rPr lang="en-US" sz="1400" dirty="0" err="1">
                <a:solidFill>
                  <a:srgbClr val="2B91AF"/>
                </a:solidFill>
                <a:highlight>
                  <a:srgbClr val="FFFFFF"/>
                </a:highlight>
                <a:latin typeface="Consolas" panose="020B0609020204030204" pitchFamily="49" charset="0"/>
              </a:rPr>
              <a:t>Task</a:t>
            </a:r>
            <a:r>
              <a:rPr lang="en-US" sz="1400" dirty="0" err="1">
                <a:solidFill>
                  <a:srgbClr val="000000"/>
                </a:solidFill>
                <a:highlight>
                  <a:srgbClr val="FFFFFF"/>
                </a:highlight>
                <a:latin typeface="Consolas" panose="020B0609020204030204" pitchFamily="49" charset="0"/>
              </a:rPr>
              <a:t>.Run</a:t>
            </a:r>
            <a:r>
              <a:rPr lang="en-US" sz="1400" dirty="0">
                <a:solidFill>
                  <a:srgbClr val="000000"/>
                </a:solidFill>
                <a:highlight>
                  <a:srgbClr val="FFFFFF"/>
                </a:highlight>
                <a:latin typeface="Consolas" panose="020B0609020204030204" pitchFamily="49" charset="0"/>
              </a:rPr>
              <a:t>(() =&gt;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Thread</a:t>
            </a:r>
            <a:r>
              <a:rPr lang="en-US" sz="1400" dirty="0" err="1">
                <a:solidFill>
                  <a:srgbClr val="000000"/>
                </a:solidFill>
                <a:highlight>
                  <a:srgbClr val="FFFFFF"/>
                </a:highlight>
                <a:latin typeface="Consolas" panose="020B0609020204030204" pitchFamily="49" charset="0"/>
              </a:rPr>
              <a:t>.Sleep</a:t>
            </a:r>
            <a:r>
              <a:rPr lang="en-US" sz="1400" dirty="0">
                <a:solidFill>
                  <a:srgbClr val="000000"/>
                </a:solidFill>
                <a:highlight>
                  <a:srgbClr val="FFFFFF"/>
                </a:highlight>
                <a:latin typeface="Consolas" panose="020B0609020204030204" pitchFamily="49" charset="0"/>
              </a:rPr>
              <a:t>(2000);</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"Hello"</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res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res;</a:t>
            </a:r>
          </a:p>
          <a:p>
            <a:r>
              <a:rPr lang="en-US" sz="1400" dirty="0">
                <a:solidFill>
                  <a:srgbClr val="000000"/>
                </a:solidFill>
                <a:highlight>
                  <a:srgbClr val="FFFFFF"/>
                </a:highlight>
                <a:latin typeface="Consolas" panose="020B0609020204030204" pitchFamily="49" charset="0"/>
              </a:rPr>
              <a:t>        }</a:t>
            </a:r>
            <a:endParaRPr lang="en-US" sz="1400" dirty="0"/>
          </a:p>
        </p:txBody>
      </p:sp>
    </p:spTree>
    <p:extLst>
      <p:ext uri="{BB962C8B-B14F-4D97-AF65-F5344CB8AC3E}">
        <p14:creationId xmlns:p14="http://schemas.microsoft.com/office/powerpoint/2010/main" val="286905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27888" y="3415238"/>
            <a:ext cx="61170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public</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CustomAsyncHandler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HttpTaskAsyncHandler</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public</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override</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async</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Task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ProcessRequestAsync</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HttpContext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context)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context.Request.QueryString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rssfeedURL</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WebClient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webClient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WebClient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var</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rssfeed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await</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webClient.DownloadStringTaskAsync</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context.Response.Write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rssfeed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p:txBody>
      </p:sp>
      <p:sp>
        <p:nvSpPr>
          <p:cNvPr id="5" name="Rectangle 3"/>
          <p:cNvSpPr>
            <a:spLocks noChangeArrowheads="1"/>
          </p:cNvSpPr>
          <p:nvPr/>
        </p:nvSpPr>
        <p:spPr bwMode="auto">
          <a:xfrm>
            <a:off x="7175749" y="3525714"/>
            <a:ext cx="48426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system.webServer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&lt;handlers&gt;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&lt;add name=</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myHandler</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verb=</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path=</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rss</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323232"/>
                </a:solidFill>
                <a:latin typeface="Consolas" panose="020B0609020204030204" pitchFamily="49" charset="0"/>
                <a:cs typeface="Consolas" panose="020B0609020204030204" pitchFamily="49" charset="0"/>
              </a:rPr>
              <a:t> </a:t>
            </a:r>
            <a:r>
              <a:rPr lang="en-US" altLang="en-US" sz="1200" dirty="0" smtClean="0">
                <a:solidFill>
                  <a:srgbClr val="323232"/>
                </a:solidFill>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type=</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AsyncHandlerLibrary.CustomAsyncHandler</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23232"/>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&lt;/handlers&gt;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system.webServer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200" b="0" i="0" u="none" strike="noStrike" cap="none" normalizeH="0" baseline="0" dirty="0" smtClean="0">
              <a:ln>
                <a:noFill/>
              </a:ln>
              <a:solidFill>
                <a:schemeClr val="tx1"/>
              </a:solidFill>
              <a:effectLst/>
            </a:endParaRPr>
          </a:p>
        </p:txBody>
      </p:sp>
      <p:sp>
        <p:nvSpPr>
          <p:cNvPr id="9" name="Rectangle 8"/>
          <p:cNvSpPr/>
          <p:nvPr/>
        </p:nvSpPr>
        <p:spPr>
          <a:xfrm>
            <a:off x="227888" y="672011"/>
            <a:ext cx="11334572" cy="369332"/>
          </a:xfrm>
          <a:prstGeom prst="rect">
            <a:avLst/>
          </a:prstGeom>
        </p:spPr>
        <p:txBody>
          <a:bodyPr wrap="square">
            <a:spAutoFit/>
          </a:bodyPr>
          <a:lstStyle/>
          <a:p>
            <a:r>
              <a:rPr lang="en-US" i="1" dirty="0" err="1"/>
              <a:t>HttpHandler</a:t>
            </a:r>
            <a:r>
              <a:rPr lang="en-US" dirty="0" err="1"/>
              <a:t>s</a:t>
            </a:r>
            <a:r>
              <a:rPr lang="en-US" dirty="0"/>
              <a:t> are responsible to handle all types of HTTP requests that an ASP.NET web server </a:t>
            </a:r>
            <a:r>
              <a:rPr lang="en-US" dirty="0" smtClean="0"/>
              <a:t>receives</a:t>
            </a:r>
            <a:endParaRPr lang="en-US" dirty="0"/>
          </a:p>
        </p:txBody>
      </p:sp>
      <p:sp>
        <p:nvSpPr>
          <p:cNvPr id="10" name="TextBox 9"/>
          <p:cNvSpPr txBox="1"/>
          <p:nvPr/>
        </p:nvSpPr>
        <p:spPr>
          <a:xfrm>
            <a:off x="116793" y="5933396"/>
            <a:ext cx="7816554" cy="369332"/>
          </a:xfrm>
          <a:prstGeom prst="rect">
            <a:avLst/>
          </a:prstGeom>
          <a:noFill/>
        </p:spPr>
        <p:txBody>
          <a:bodyPr wrap="square" rtlCol="0">
            <a:spAutoFit/>
          </a:bodyPr>
          <a:lstStyle/>
          <a:p>
            <a:r>
              <a:rPr lang="en-US" dirty="0"/>
              <a:t>Note: In most cases Controller action could be used instead of HTTP Handler </a:t>
            </a:r>
          </a:p>
        </p:txBody>
      </p:sp>
      <p:sp>
        <p:nvSpPr>
          <p:cNvPr id="11" name="TextBox 10"/>
          <p:cNvSpPr txBox="1"/>
          <p:nvPr/>
        </p:nvSpPr>
        <p:spPr>
          <a:xfrm>
            <a:off x="361853" y="1343510"/>
            <a:ext cx="5463611" cy="1200329"/>
          </a:xfrm>
          <a:prstGeom prst="rect">
            <a:avLst/>
          </a:prstGeom>
          <a:noFill/>
        </p:spPr>
        <p:txBody>
          <a:bodyPr wrap="square" rtlCol="0">
            <a:spAutoFit/>
          </a:bodyPr>
          <a:lstStyle/>
          <a:p>
            <a:r>
              <a:rPr lang="en-US" dirty="0"/>
              <a:t>How to use:</a:t>
            </a:r>
          </a:p>
          <a:p>
            <a:pPr marL="285750" indent="-285750">
              <a:buFont typeface="Arial" panose="020B0604020202020204" pitchFamily="34" charset="0"/>
              <a:buChar char="•"/>
            </a:pPr>
            <a:r>
              <a:rPr lang="en-US" dirty="0" smtClean="0"/>
              <a:t>Inherit from </a:t>
            </a:r>
            <a:r>
              <a:rPr lang="en-US" i="1" dirty="0" err="1" smtClean="0"/>
              <a:t>HttpTaskAsyncHandler</a:t>
            </a:r>
            <a:r>
              <a:rPr lang="en-US" i="1" dirty="0" smtClean="0"/>
              <a:t> </a:t>
            </a:r>
            <a:r>
              <a:rPr lang="en-US" dirty="0" smtClean="0"/>
              <a:t>base </a:t>
            </a:r>
            <a:r>
              <a:rPr lang="en-US" dirty="0" err="1" smtClean="0"/>
              <a:t>cslass</a:t>
            </a:r>
            <a:endParaRPr lang="en-US" dirty="0"/>
          </a:p>
          <a:p>
            <a:pPr marL="285750" indent="-285750">
              <a:buFont typeface="Arial" panose="020B0604020202020204" pitchFamily="34" charset="0"/>
              <a:buChar char="•"/>
            </a:pPr>
            <a:r>
              <a:rPr lang="en-US" dirty="0" smtClean="0"/>
              <a:t>Implement </a:t>
            </a:r>
            <a:r>
              <a:rPr lang="en-US" i="1" dirty="0" err="1"/>
              <a:t>ProcessRequestAsync</a:t>
            </a:r>
            <a:endParaRPr lang="en-US" i="1" dirty="0"/>
          </a:p>
          <a:p>
            <a:pPr marL="285750" indent="-285750">
              <a:buFont typeface="Arial" panose="020B0604020202020204" pitchFamily="34" charset="0"/>
              <a:buChar char="•"/>
            </a:pPr>
            <a:r>
              <a:rPr lang="en-US" dirty="0" smtClean="0"/>
              <a:t>Register </a:t>
            </a:r>
            <a:r>
              <a:rPr lang="en-US" dirty="0"/>
              <a:t>in</a:t>
            </a:r>
            <a:r>
              <a:rPr lang="en-US" i="1" dirty="0"/>
              <a:t> </a:t>
            </a:r>
            <a:r>
              <a:rPr lang="en-US" i="1" dirty="0" err="1" smtClean="0"/>
              <a:t>Web.config</a:t>
            </a:r>
            <a:endParaRPr lang="en-US" dirty="0"/>
          </a:p>
        </p:txBody>
      </p:sp>
      <p:sp>
        <p:nvSpPr>
          <p:cNvPr id="12" name="TextBox 11"/>
          <p:cNvSpPr txBox="1"/>
          <p:nvPr/>
        </p:nvSpPr>
        <p:spPr>
          <a:xfrm>
            <a:off x="398884" y="2883478"/>
            <a:ext cx="1896288" cy="369332"/>
          </a:xfrm>
          <a:prstGeom prst="rect">
            <a:avLst/>
          </a:prstGeom>
          <a:noFill/>
        </p:spPr>
        <p:txBody>
          <a:bodyPr wrap="none" rtlCol="0">
            <a:spAutoFit/>
          </a:bodyPr>
          <a:lstStyle/>
          <a:p>
            <a:r>
              <a:rPr lang="en-US" dirty="0" smtClean="0"/>
              <a:t>RSS feed example:</a:t>
            </a:r>
            <a:endParaRPr lang="en-US" dirty="0"/>
          </a:p>
        </p:txBody>
      </p:sp>
    </p:spTree>
    <p:extLst>
      <p:ext uri="{BB962C8B-B14F-4D97-AF65-F5344CB8AC3E}">
        <p14:creationId xmlns:p14="http://schemas.microsoft.com/office/powerpoint/2010/main" val="258345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Amdahl’s law</a:t>
            </a:r>
            <a:endParaRPr lang="en-US" dirty="0"/>
          </a:p>
        </p:txBody>
      </p:sp>
      <p:pic>
        <p:nvPicPr>
          <p:cNvPr id="4" name="Picture 3"/>
          <p:cNvPicPr>
            <a:picLocks noChangeAspect="1"/>
          </p:cNvPicPr>
          <p:nvPr/>
        </p:nvPicPr>
        <p:blipFill>
          <a:blip r:embed="rId2"/>
          <a:stretch>
            <a:fillRect/>
          </a:stretch>
        </p:blipFill>
        <p:spPr>
          <a:xfrm>
            <a:off x="6096000" y="1042443"/>
            <a:ext cx="6086475" cy="4581525"/>
          </a:xfrm>
          <a:prstGeom prst="rect">
            <a:avLst/>
          </a:prstGeom>
        </p:spPr>
      </p:pic>
      <p:sp>
        <p:nvSpPr>
          <p:cNvPr id="5" name="Rectangle 1"/>
          <p:cNvSpPr>
            <a:spLocks noChangeArrowheads="1"/>
          </p:cNvSpPr>
          <p:nvPr/>
        </p:nvSpPr>
        <p:spPr bwMode="auto">
          <a:xfrm>
            <a:off x="458628" y="3333205"/>
            <a:ext cx="5019063" cy="2048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P</a:t>
            </a:r>
            <a:r>
              <a:rPr kumimoji="0" lang="en-US" altLang="en-US" sz="2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 is the proportion of a program that an be made parallel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(1 − </a:t>
            </a:r>
            <a:r>
              <a:rPr kumimoji="0" lang="en-US" altLang="en-US" sz="2000" b="0" i="1"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P</a:t>
            </a:r>
            <a:r>
              <a:rPr kumimoji="0" lang="en-US" altLang="en-US" sz="2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 is the proportion that cannot be parallelized (remains serial)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252525"/>
                </a:solidFill>
                <a:latin typeface="Arial" panose="020B0604020202020204" pitchFamily="34" charset="0"/>
                <a:cs typeface="Arial" panose="020B0604020202020204" pitchFamily="34" charset="0"/>
              </a:rPr>
              <a:t>S is</a:t>
            </a:r>
            <a:r>
              <a:rPr kumimoji="0" lang="en-US" altLang="en-US" sz="2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 the maximum speedup that can be achieved by using </a:t>
            </a:r>
            <a:r>
              <a:rPr kumimoji="0" lang="en-US" altLang="en-US" sz="2000" b="0" i="1"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N</a:t>
            </a:r>
            <a:r>
              <a:rPr kumimoji="0" lang="en-US" altLang="en-US" sz="2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 processors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endParaRPr>
          </a:p>
        </p:txBody>
      </p:sp>
      <p:pic>
        <p:nvPicPr>
          <p:cNvPr id="7170" name="Picture 2" descr="S(N) = \frac{1}{(1-P) + \frac{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075" y="1628959"/>
            <a:ext cx="2154653" cy="589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288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75669"/>
          </a:xfrm>
        </p:spPr>
        <p:txBody>
          <a:bodyPr/>
          <a:lstStyle/>
          <a:p>
            <a:r>
              <a:rPr lang="en-US" dirty="0" smtClean="0"/>
              <a:t>Thread overhead</a:t>
            </a:r>
            <a:endParaRPr lang="en-US" dirty="0"/>
          </a:p>
        </p:txBody>
      </p:sp>
      <p:sp>
        <p:nvSpPr>
          <p:cNvPr id="5" name="Content Placeholder 2"/>
          <p:cNvSpPr>
            <a:spLocks noGrp="1"/>
          </p:cNvSpPr>
          <p:nvPr>
            <p:ph idx="1"/>
          </p:nvPr>
        </p:nvSpPr>
        <p:spPr>
          <a:xfrm>
            <a:off x="627720" y="877214"/>
            <a:ext cx="5657578" cy="3488540"/>
          </a:xfrm>
        </p:spPr>
        <p:txBody>
          <a:bodyPr>
            <a:normAutofit fontScale="92500" lnSpcReduction="20000"/>
          </a:bodyPr>
          <a:lstStyle/>
          <a:p>
            <a:pPr marL="0" indent="0">
              <a:buClr>
                <a:srgbClr val="0070C0"/>
              </a:buClr>
              <a:buNone/>
            </a:pPr>
            <a:r>
              <a:rPr lang="en-US" sz="1800" dirty="0" smtClean="0">
                <a:solidFill>
                  <a:srgbClr val="002060"/>
                </a:solidFill>
              </a:rPr>
              <a:t>Performance degradation</a:t>
            </a:r>
            <a:endParaRPr lang="en-US" sz="1800" dirty="0">
              <a:solidFill>
                <a:srgbClr val="002060"/>
              </a:solidFill>
            </a:endParaRPr>
          </a:p>
          <a:p>
            <a:pPr>
              <a:buClr>
                <a:srgbClr val="0070C0"/>
              </a:buClr>
              <a:buFont typeface="Wingdings" pitchFamily="2" charset="2"/>
              <a:buChar char="v"/>
            </a:pPr>
            <a:r>
              <a:rPr lang="en-US" sz="1800" dirty="0" smtClean="0">
                <a:solidFill>
                  <a:srgbClr val="002060"/>
                </a:solidFill>
              </a:rPr>
              <a:t> </a:t>
            </a:r>
            <a:r>
              <a:rPr lang="en-US" sz="1800" dirty="0" err="1" smtClean="0">
                <a:solidFill>
                  <a:srgbClr val="002060"/>
                </a:solidFill>
              </a:rPr>
              <a:t>Dll</a:t>
            </a:r>
            <a:r>
              <a:rPr lang="en-US" sz="1800" dirty="0" smtClean="0">
                <a:solidFill>
                  <a:srgbClr val="002060"/>
                </a:solidFill>
              </a:rPr>
              <a:t> thread attach, thread detach notification</a:t>
            </a:r>
          </a:p>
          <a:p>
            <a:pPr>
              <a:buClr>
                <a:srgbClr val="0070C0"/>
              </a:buClr>
              <a:buFont typeface="Wingdings" pitchFamily="2" charset="2"/>
              <a:buChar char="v"/>
            </a:pPr>
            <a:r>
              <a:rPr lang="en-US" sz="1800" dirty="0" smtClean="0">
                <a:solidFill>
                  <a:srgbClr val="002060"/>
                </a:solidFill>
              </a:rPr>
              <a:t>Garbage collection</a:t>
            </a:r>
          </a:p>
          <a:p>
            <a:pPr>
              <a:buClr>
                <a:srgbClr val="0070C0"/>
              </a:buClr>
              <a:buFont typeface="Wingdings" pitchFamily="2" charset="2"/>
              <a:buChar char="v"/>
            </a:pPr>
            <a:r>
              <a:rPr lang="en-US" sz="1800" dirty="0" smtClean="0">
                <a:solidFill>
                  <a:srgbClr val="002060"/>
                </a:solidFill>
              </a:rPr>
              <a:t>Context switches</a:t>
            </a:r>
          </a:p>
          <a:p>
            <a:pPr marL="0" indent="0">
              <a:buClr>
                <a:srgbClr val="0070C0"/>
              </a:buClr>
              <a:buNone/>
            </a:pPr>
            <a:endParaRPr lang="en-US" sz="1800" dirty="0" smtClean="0">
              <a:solidFill>
                <a:srgbClr val="002060"/>
              </a:solidFill>
            </a:endParaRPr>
          </a:p>
          <a:p>
            <a:pPr marL="0" indent="0">
              <a:buClr>
                <a:srgbClr val="0070C0"/>
              </a:buClr>
              <a:buNone/>
            </a:pPr>
            <a:r>
              <a:rPr lang="en-US" sz="1800" dirty="0" smtClean="0">
                <a:solidFill>
                  <a:srgbClr val="002060"/>
                </a:solidFill>
              </a:rPr>
              <a:t>Memory </a:t>
            </a:r>
            <a:r>
              <a:rPr lang="en-US" sz="1800" dirty="0">
                <a:solidFill>
                  <a:srgbClr val="002060"/>
                </a:solidFill>
              </a:rPr>
              <a:t>usage</a:t>
            </a:r>
          </a:p>
          <a:p>
            <a:pPr>
              <a:buClr>
                <a:srgbClr val="0070C0"/>
              </a:buClr>
              <a:buFont typeface="Wingdings" pitchFamily="2" charset="2"/>
              <a:buChar char="v"/>
            </a:pPr>
            <a:r>
              <a:rPr lang="en-US" sz="1800" dirty="0">
                <a:solidFill>
                  <a:srgbClr val="002060"/>
                </a:solidFill>
              </a:rPr>
              <a:t> Thread kernel object (1,240 for x64)</a:t>
            </a:r>
          </a:p>
          <a:p>
            <a:pPr>
              <a:buClr>
                <a:srgbClr val="0070C0"/>
              </a:buClr>
              <a:buFont typeface="Wingdings" pitchFamily="2" charset="2"/>
              <a:buChar char="v"/>
            </a:pPr>
            <a:r>
              <a:rPr lang="en-US" sz="1800" dirty="0">
                <a:solidFill>
                  <a:srgbClr val="002060"/>
                </a:solidFill>
              </a:rPr>
              <a:t> Thread environment block (TEB) (4Kb)</a:t>
            </a:r>
          </a:p>
          <a:p>
            <a:pPr>
              <a:buClr>
                <a:srgbClr val="0070C0"/>
              </a:buClr>
              <a:buFont typeface="Wingdings" pitchFamily="2" charset="2"/>
              <a:buChar char="v"/>
            </a:pPr>
            <a:r>
              <a:rPr lang="en-US" sz="1800" dirty="0">
                <a:solidFill>
                  <a:srgbClr val="002060"/>
                </a:solidFill>
              </a:rPr>
              <a:t> User-Mode stack (1Mb reserved, memory committed by demand)</a:t>
            </a:r>
          </a:p>
          <a:p>
            <a:pPr>
              <a:buClr>
                <a:srgbClr val="0070C0"/>
              </a:buClr>
              <a:buFont typeface="Wingdings" pitchFamily="2" charset="2"/>
              <a:buChar char="v"/>
            </a:pPr>
            <a:r>
              <a:rPr lang="en-US" sz="1800" dirty="0">
                <a:solidFill>
                  <a:srgbClr val="002060"/>
                </a:solidFill>
              </a:rPr>
              <a:t> Kernel-Mode stack (24 Kb for x64)</a:t>
            </a:r>
          </a:p>
          <a:p>
            <a:pPr marL="0" indent="0">
              <a:buClr>
                <a:srgbClr val="0070C0"/>
              </a:buClr>
              <a:buNone/>
            </a:pPr>
            <a:endParaRPr lang="en-US" sz="1800" dirty="0" smtClean="0">
              <a:solidFill>
                <a:srgbClr val="002060"/>
              </a:solidFill>
            </a:endParaRPr>
          </a:p>
          <a:p>
            <a:pPr>
              <a:buClr>
                <a:srgbClr val="0070C0"/>
              </a:buClr>
              <a:buFont typeface="Wingdings" pitchFamily="2" charset="2"/>
              <a:buChar char="v"/>
            </a:pPr>
            <a:endParaRPr lang="en-US" dirty="0" smtClean="0">
              <a:solidFill>
                <a:srgbClr val="002060"/>
              </a:solidFill>
            </a:endParaRPr>
          </a:p>
          <a:p>
            <a:pPr>
              <a:buClr>
                <a:srgbClr val="0070C0"/>
              </a:buClr>
              <a:buFont typeface="Wingdings" pitchFamily="2" charset="2"/>
              <a:buChar char="v"/>
            </a:pPr>
            <a:endParaRPr lang="en-US" dirty="0" smtClean="0">
              <a:solidFill>
                <a:srgbClr val="002060"/>
              </a:solidFill>
            </a:endParaRPr>
          </a:p>
          <a:p>
            <a:endParaRPr lang="en-US" dirty="0">
              <a:solidFill>
                <a:srgbClr val="002060"/>
              </a:solidFill>
            </a:endParaRPr>
          </a:p>
        </p:txBody>
      </p:sp>
      <p:pic>
        <p:nvPicPr>
          <p:cNvPr id="6" name="Picture 2" descr="http://api.ning.com:80/files/Jyihe4GTaX*T5pDQJ5mLAchDNjkZQtJl3SpHIXYJfvtt3jE6cUw9FguG6fjcP5Ku6Edo2oyXFnmyRozE7*VB50NN0Blhiy2k/MultiThrea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84" y="4365754"/>
            <a:ext cx="1830113" cy="17990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757816" y="5349605"/>
            <a:ext cx="8633727" cy="830997"/>
          </a:xfrm>
          <a:prstGeom prst="rect">
            <a:avLst/>
          </a:prstGeom>
        </p:spPr>
        <p:txBody>
          <a:bodyPr wrap="square">
            <a:spAutoFit/>
          </a:bodyPr>
          <a:lstStyle/>
          <a:p>
            <a:r>
              <a:rPr lang="en-US" sz="2400" i="1" dirty="0" smtClean="0">
                <a:solidFill>
                  <a:srgbClr val="00823B"/>
                </a:solidFill>
              </a:rPr>
              <a:t>The general goal for a scalable application is to keep the number of threads running equal to the number of CPUs</a:t>
            </a:r>
            <a:endParaRPr lang="en-US" sz="2400" i="1" dirty="0">
              <a:solidFill>
                <a:srgbClr val="00823B"/>
              </a:solidFill>
            </a:endParaRPr>
          </a:p>
        </p:txBody>
      </p:sp>
      <p:pic>
        <p:nvPicPr>
          <p:cNvPr id="1026" name="Picture 2" descr="This graphic from the Oracle GC Tuning article illustrates the performance hit of GC suspensions with increasing number of CP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282" y="769121"/>
            <a:ext cx="4482140" cy="33616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580120" y="4309278"/>
            <a:ext cx="4144711" cy="430887"/>
          </a:xfrm>
          <a:prstGeom prst="rect">
            <a:avLst/>
          </a:prstGeom>
          <a:noFill/>
        </p:spPr>
        <p:txBody>
          <a:bodyPr wrap="square" rtlCol="0">
            <a:spAutoFit/>
          </a:bodyPr>
          <a:lstStyle/>
          <a:p>
            <a:r>
              <a:rPr lang="en-US" sz="1100" dirty="0"/>
              <a:t>This graphic from an Oracle GC Tuning article illustrates the performance hit of GC suspensions with increasing number of CPUs</a:t>
            </a:r>
          </a:p>
        </p:txBody>
      </p:sp>
    </p:spTree>
    <p:extLst>
      <p:ext uri="{BB962C8B-B14F-4D97-AF65-F5344CB8AC3E}">
        <p14:creationId xmlns:p14="http://schemas.microsoft.com/office/powerpoint/2010/main" val="10181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0" y="1"/>
            <a:ext cx="12192000" cy="932687"/>
          </a:xfrm>
          <a:prstGeom prst="rect">
            <a:avLst/>
          </a:prstGeom>
          <a:solidFill>
            <a:schemeClr val="lt1"/>
          </a:solidFill>
          <a:ln>
            <a:noFill/>
          </a:ln>
        </p:spPr>
        <p:txBody>
          <a:bodyPr vert="horz" lIns="365733" tIns="45700" rIns="91433" bIns="45700" rtlCol="0" anchor="ctr" anchorCtr="0">
            <a:noAutofit/>
          </a:bodyPr>
          <a:lstStyle/>
          <a:p>
            <a:pPr marL="0" indent="0">
              <a:buClr>
                <a:schemeClr val="dk1"/>
              </a:buClr>
              <a:buSzPct val="25000"/>
              <a:buNone/>
            </a:pPr>
            <a:r>
              <a:rPr lang="en-US" sz="2667">
                <a:solidFill>
                  <a:schemeClr val="dk1"/>
                </a:solidFill>
                <a:latin typeface="Arial Black"/>
                <a:ea typeface="Arial Black"/>
                <a:cs typeface="Arial Black"/>
                <a:sym typeface="Arial Black"/>
              </a:rPr>
              <a:t>Thread class</a:t>
            </a:r>
          </a:p>
        </p:txBody>
      </p:sp>
      <p:sp>
        <p:nvSpPr>
          <p:cNvPr id="62" name="Shape 62"/>
          <p:cNvSpPr txBox="1"/>
          <p:nvPr/>
        </p:nvSpPr>
        <p:spPr>
          <a:xfrm>
            <a:off x="342901" y="1308097"/>
            <a:ext cx="5676897" cy="4062651"/>
          </a:xfrm>
          <a:prstGeom prst="rect">
            <a:avLst/>
          </a:prstGeom>
          <a:solidFill>
            <a:schemeClr val="lt1"/>
          </a:solidFill>
          <a:ln>
            <a:noFill/>
          </a:ln>
        </p:spPr>
        <p:txBody>
          <a:bodyPr lIns="121900" tIns="60933" rIns="121900" bIns="60933" anchor="t" anchorCtr="0">
            <a:noAutofit/>
          </a:bodyPr>
          <a:lstStyle/>
          <a:p>
            <a:pPr>
              <a:buSzPct val="25000"/>
            </a:pPr>
            <a:r>
              <a:rPr lang="en-US" sz="1600">
                <a:solidFill>
                  <a:srgbClr val="0000FF"/>
                </a:solidFill>
                <a:latin typeface="Consolas"/>
                <a:ea typeface="Consolas"/>
                <a:cs typeface="Consolas"/>
                <a:sym typeface="Consolas"/>
              </a:rPr>
              <a:t>class</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ThreadTest</a:t>
            </a:r>
          </a:p>
          <a:p>
            <a:pPr>
              <a:buSzPct val="25000"/>
            </a:pPr>
            <a:r>
              <a:rPr lang="en-US" sz="1600">
                <a:solidFill>
                  <a:srgbClr val="000000"/>
                </a:solidFill>
                <a:latin typeface="Consolas"/>
                <a:ea typeface="Consolas"/>
                <a:cs typeface="Consolas"/>
                <a:sym typeface="Consolas"/>
              </a:rPr>
              <a:t>{</a:t>
            </a:r>
          </a:p>
          <a:p>
            <a:pPr>
              <a:buSzPct val="25000"/>
            </a:pPr>
            <a:r>
              <a:rPr lang="en-US" sz="1600">
                <a:solidFill>
                  <a:srgbClr val="0000FF"/>
                </a:solidFill>
                <a:latin typeface="Consolas"/>
                <a:ea typeface="Consolas"/>
                <a:cs typeface="Consolas"/>
                <a:sym typeface="Consolas"/>
              </a:rPr>
              <a:t>	static</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Main()</a:t>
            </a:r>
          </a:p>
          <a:p>
            <a:pPr>
              <a:buSzPct val="25000"/>
            </a:pPr>
            <a:r>
              <a:rPr lang="en-US" sz="1600">
                <a:solidFill>
                  <a:srgbClr val="000000"/>
                </a:solidFill>
                <a:latin typeface="Consolas"/>
                <a:ea typeface="Consolas"/>
                <a:cs typeface="Consolas"/>
                <a:sym typeface="Consolas"/>
              </a:rPr>
              <a:t>	{</a:t>
            </a:r>
          </a:p>
          <a:p>
            <a:pPr>
              <a:buSzPct val="25000"/>
            </a:pPr>
            <a:r>
              <a:rPr lang="en-US" sz="1600">
                <a:solidFill>
                  <a:srgbClr val="2B91AF"/>
                </a:solidFill>
                <a:latin typeface="Consolas"/>
                <a:ea typeface="Consolas"/>
                <a:cs typeface="Consolas"/>
                <a:sym typeface="Consolas"/>
              </a:rPr>
              <a:t>		Thread</a:t>
            </a:r>
            <a:r>
              <a:rPr lang="en-US" sz="1600">
                <a:solidFill>
                  <a:srgbClr val="000000"/>
                </a:solidFill>
                <a:latin typeface="Consolas"/>
                <a:ea typeface="Consolas"/>
                <a:cs typeface="Consolas"/>
                <a:sym typeface="Consolas"/>
              </a:rPr>
              <a:t> t = </a:t>
            </a:r>
            <a:r>
              <a:rPr lang="en-US" sz="1600">
                <a:solidFill>
                  <a:srgbClr val="0000FF"/>
                </a:solidFill>
                <a:latin typeface="Consolas"/>
                <a:ea typeface="Consolas"/>
                <a:cs typeface="Consolas"/>
                <a:sym typeface="Consolas"/>
              </a:rPr>
              <a:t>new</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Thread</a:t>
            </a:r>
            <a:r>
              <a:rPr lang="en-US" sz="1600">
                <a:solidFill>
                  <a:srgbClr val="000000"/>
                </a:solidFill>
                <a:latin typeface="Consolas"/>
                <a:ea typeface="Consolas"/>
                <a:cs typeface="Consolas"/>
                <a:sym typeface="Consolas"/>
              </a:rPr>
              <a:t>(WriteY);</a:t>
            </a:r>
          </a:p>
          <a:p>
            <a:pPr>
              <a:buSzPct val="25000"/>
            </a:pPr>
            <a:r>
              <a:rPr lang="en-US" sz="1600">
                <a:solidFill>
                  <a:srgbClr val="000000"/>
                </a:solidFill>
                <a:latin typeface="Consolas"/>
                <a:ea typeface="Consolas"/>
                <a:cs typeface="Consolas"/>
                <a:sym typeface="Consolas"/>
              </a:rPr>
              <a:t>		t.Start();</a:t>
            </a:r>
          </a:p>
          <a:p>
            <a:pPr>
              <a:buSzPct val="25000"/>
            </a:pPr>
            <a:r>
              <a:rPr lang="en-US" sz="1600">
                <a:solidFill>
                  <a:srgbClr val="0000FF"/>
                </a:solidFill>
                <a:latin typeface="Consolas"/>
                <a:ea typeface="Consolas"/>
                <a:cs typeface="Consolas"/>
                <a:sym typeface="Consolas"/>
              </a:rPr>
              <a:t>		while</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true</a:t>
            </a:r>
            <a:r>
              <a:rPr lang="en-US" sz="1600">
                <a:solidFill>
                  <a:srgbClr val="000000"/>
                </a:solidFill>
                <a:latin typeface="Consolas"/>
                <a:ea typeface="Consolas"/>
                <a:cs typeface="Consolas"/>
                <a:sym typeface="Consolas"/>
              </a:rPr>
              <a:t>)</a:t>
            </a:r>
          </a:p>
          <a:p>
            <a:pPr>
              <a:buSzPct val="25000"/>
            </a:pPr>
            <a:r>
              <a:rPr lang="en-US" sz="1600">
                <a:solidFill>
                  <a:srgbClr val="2B91AF"/>
                </a:solidFill>
                <a:latin typeface="Consolas"/>
                <a:ea typeface="Consolas"/>
                <a:cs typeface="Consolas"/>
                <a:sym typeface="Consolas"/>
              </a:rPr>
              <a:t>			Console</a:t>
            </a:r>
            <a:r>
              <a:rPr lang="en-US" sz="1600">
                <a:solidFill>
                  <a:srgbClr val="000000"/>
                </a:solidFill>
                <a:latin typeface="Consolas"/>
                <a:ea typeface="Consolas"/>
                <a:cs typeface="Consolas"/>
                <a:sym typeface="Consolas"/>
              </a:rPr>
              <a:t>.Write(</a:t>
            </a:r>
            <a:r>
              <a:rPr lang="en-US" sz="1600">
                <a:solidFill>
                  <a:srgbClr val="A31515"/>
                </a:solidFill>
                <a:latin typeface="Consolas"/>
                <a:ea typeface="Consolas"/>
                <a:cs typeface="Consolas"/>
                <a:sym typeface="Consolas"/>
              </a:rPr>
              <a:t>"x"</a:t>
            </a:r>
            <a:r>
              <a:rPr lang="en-US" sz="1600">
                <a:solidFill>
                  <a:srgbClr val="000000"/>
                </a:solidFill>
                <a:latin typeface="Consolas"/>
                <a:ea typeface="Consolas"/>
                <a:cs typeface="Consolas"/>
                <a:sym typeface="Consolas"/>
              </a:rPr>
              <a:t>);</a:t>
            </a:r>
          </a:p>
          <a:p>
            <a:pPr>
              <a:buSzPct val="25000"/>
            </a:pPr>
            <a:r>
              <a:rPr lang="en-US" sz="1600">
                <a:solidFill>
                  <a:srgbClr val="000000"/>
                </a:solidFill>
                <a:latin typeface="Consolas"/>
                <a:ea typeface="Consolas"/>
                <a:cs typeface="Consolas"/>
                <a:sym typeface="Consolas"/>
              </a:rPr>
              <a:t>	}</a:t>
            </a:r>
          </a:p>
          <a:p>
            <a:endParaRPr sz="1600">
              <a:solidFill>
                <a:srgbClr val="000000"/>
              </a:solidFill>
              <a:latin typeface="Consolas"/>
              <a:ea typeface="Consolas"/>
              <a:cs typeface="Consolas"/>
              <a:sym typeface="Consolas"/>
            </a:endParaRPr>
          </a:p>
          <a:p>
            <a:pPr>
              <a:buSzPct val="25000"/>
            </a:pPr>
            <a:r>
              <a:rPr lang="en-US" sz="1600">
                <a:solidFill>
                  <a:srgbClr val="0000FF"/>
                </a:solidFill>
                <a:latin typeface="Consolas"/>
                <a:ea typeface="Consolas"/>
                <a:cs typeface="Consolas"/>
                <a:sym typeface="Consolas"/>
              </a:rPr>
              <a:t>	static</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WriteY()</a:t>
            </a:r>
          </a:p>
          <a:p>
            <a:pPr>
              <a:buSzPct val="25000"/>
            </a:pPr>
            <a:r>
              <a:rPr lang="en-US" sz="1600">
                <a:solidFill>
                  <a:srgbClr val="000000"/>
                </a:solidFill>
                <a:latin typeface="Consolas"/>
                <a:ea typeface="Consolas"/>
                <a:cs typeface="Consolas"/>
                <a:sym typeface="Consolas"/>
              </a:rPr>
              <a:t>	{</a:t>
            </a:r>
          </a:p>
          <a:p>
            <a:pPr>
              <a:buSzPct val="25000"/>
            </a:pPr>
            <a:r>
              <a:rPr lang="en-US" sz="1600">
                <a:solidFill>
                  <a:srgbClr val="0000FF"/>
                </a:solidFill>
                <a:latin typeface="Consolas"/>
                <a:ea typeface="Consolas"/>
                <a:cs typeface="Consolas"/>
                <a:sym typeface="Consolas"/>
              </a:rPr>
              <a:t>		while</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true</a:t>
            </a:r>
            <a:r>
              <a:rPr lang="en-US" sz="1600">
                <a:solidFill>
                  <a:srgbClr val="000000"/>
                </a:solidFill>
                <a:latin typeface="Consolas"/>
                <a:ea typeface="Consolas"/>
                <a:cs typeface="Consolas"/>
                <a:sym typeface="Consolas"/>
              </a:rPr>
              <a:t>)</a:t>
            </a:r>
          </a:p>
          <a:p>
            <a:pPr>
              <a:buSzPct val="25000"/>
            </a:pPr>
            <a:r>
              <a:rPr lang="en-US" sz="1600">
                <a:solidFill>
                  <a:srgbClr val="2B91AF"/>
                </a:solidFill>
                <a:latin typeface="Consolas"/>
                <a:ea typeface="Consolas"/>
                <a:cs typeface="Consolas"/>
                <a:sym typeface="Consolas"/>
              </a:rPr>
              <a:t>			Console</a:t>
            </a:r>
            <a:r>
              <a:rPr lang="en-US" sz="1600">
                <a:solidFill>
                  <a:srgbClr val="000000"/>
                </a:solidFill>
                <a:latin typeface="Consolas"/>
                <a:ea typeface="Consolas"/>
                <a:cs typeface="Consolas"/>
                <a:sym typeface="Consolas"/>
              </a:rPr>
              <a:t>.Write(</a:t>
            </a:r>
            <a:r>
              <a:rPr lang="en-US" sz="1600">
                <a:solidFill>
                  <a:srgbClr val="A31515"/>
                </a:solidFill>
                <a:latin typeface="Consolas"/>
                <a:ea typeface="Consolas"/>
                <a:cs typeface="Consolas"/>
                <a:sym typeface="Consolas"/>
              </a:rPr>
              <a:t>"y"</a:t>
            </a:r>
            <a:r>
              <a:rPr lang="en-US" sz="1600">
                <a:solidFill>
                  <a:srgbClr val="000000"/>
                </a:solidFill>
                <a:latin typeface="Consolas"/>
                <a:ea typeface="Consolas"/>
                <a:cs typeface="Consolas"/>
                <a:sym typeface="Consolas"/>
              </a:rPr>
              <a:t>);</a:t>
            </a:r>
          </a:p>
          <a:p>
            <a:pPr>
              <a:buSzPct val="25000"/>
            </a:pPr>
            <a:r>
              <a:rPr lang="en-US" sz="1600">
                <a:solidFill>
                  <a:srgbClr val="000000"/>
                </a:solidFill>
                <a:latin typeface="Consolas"/>
                <a:ea typeface="Consolas"/>
                <a:cs typeface="Consolas"/>
                <a:sym typeface="Consolas"/>
              </a:rPr>
              <a:t>	}</a:t>
            </a:r>
          </a:p>
          <a:p>
            <a:pPr>
              <a:buSzPct val="25000"/>
            </a:pPr>
            <a:r>
              <a:rPr lang="en-US" sz="1600">
                <a:solidFill>
                  <a:srgbClr val="000000"/>
                </a:solidFill>
                <a:latin typeface="Consolas"/>
                <a:ea typeface="Consolas"/>
                <a:cs typeface="Consolas"/>
                <a:sym typeface="Consolas"/>
              </a:rPr>
              <a:t>}</a:t>
            </a:r>
          </a:p>
        </p:txBody>
      </p:sp>
      <p:sp>
        <p:nvSpPr>
          <p:cNvPr id="63" name="Shape 63"/>
          <p:cNvSpPr txBox="1"/>
          <p:nvPr/>
        </p:nvSpPr>
        <p:spPr>
          <a:xfrm>
            <a:off x="6995523" y="1170438"/>
            <a:ext cx="4250651" cy="1764585"/>
          </a:xfrm>
          <a:prstGeom prst="rect">
            <a:avLst/>
          </a:prstGeom>
          <a:noFill/>
          <a:ln>
            <a:noFill/>
          </a:ln>
        </p:spPr>
        <p:txBody>
          <a:bodyPr lIns="121900" tIns="60933" rIns="121900" bIns="60933" anchor="t" anchorCtr="0">
            <a:noAutofit/>
          </a:bodyPr>
          <a:lstStyle/>
          <a:p>
            <a:pPr>
              <a:buSzPct val="25000"/>
            </a:pPr>
            <a:r>
              <a:rPr lang="en-US" sz="2667">
                <a:solidFill>
                  <a:schemeClr val="dk1"/>
                </a:solidFill>
                <a:latin typeface="Calibri"/>
                <a:ea typeface="Calibri"/>
                <a:cs typeface="Calibri"/>
                <a:sym typeface="Calibri"/>
              </a:rPr>
              <a:t>Properties:</a:t>
            </a:r>
          </a:p>
          <a:p>
            <a:pPr marL="457189" indent="-457189">
              <a:buClr>
                <a:schemeClr val="dk1"/>
              </a:buClr>
              <a:buSzPct val="100000"/>
              <a:buFont typeface="Arial"/>
              <a:buChar char="•"/>
            </a:pPr>
            <a:r>
              <a:rPr lang="en-US" sz="2667">
                <a:solidFill>
                  <a:schemeClr val="dk1"/>
                </a:solidFill>
                <a:latin typeface="Calibri"/>
                <a:ea typeface="Calibri"/>
                <a:cs typeface="Calibri"/>
                <a:sym typeface="Calibri"/>
              </a:rPr>
              <a:t>Priority</a:t>
            </a:r>
          </a:p>
          <a:p>
            <a:pPr marL="457189" indent="-457189">
              <a:buClr>
                <a:schemeClr val="dk1"/>
              </a:buClr>
              <a:buSzPct val="100000"/>
              <a:buFont typeface="Arial"/>
              <a:buChar char="•"/>
            </a:pPr>
            <a:r>
              <a:rPr lang="en-US" sz="2667">
                <a:solidFill>
                  <a:schemeClr val="dk1"/>
                </a:solidFill>
                <a:latin typeface="Calibri"/>
                <a:ea typeface="Calibri"/>
                <a:cs typeface="Calibri"/>
                <a:sym typeface="Calibri"/>
              </a:rPr>
              <a:t>Background / Foreground</a:t>
            </a:r>
          </a:p>
          <a:p>
            <a:pPr marL="457189" indent="-457189">
              <a:buClr>
                <a:schemeClr val="dk1"/>
              </a:buClr>
              <a:buSzPct val="100000"/>
              <a:buFont typeface="Arial"/>
              <a:buChar char="•"/>
            </a:pPr>
            <a:r>
              <a:rPr lang="en-US" sz="2667">
                <a:solidFill>
                  <a:schemeClr val="dk1"/>
                </a:solidFill>
                <a:latin typeface="Calibri"/>
                <a:ea typeface="Calibri"/>
                <a:cs typeface="Calibri"/>
                <a:sym typeface="Calibri"/>
              </a:rPr>
              <a:t>Thread.CurrentThread</a:t>
            </a:r>
          </a:p>
        </p:txBody>
      </p:sp>
      <p:sp>
        <p:nvSpPr>
          <p:cNvPr id="64" name="Shape 64"/>
          <p:cNvSpPr txBox="1"/>
          <p:nvPr/>
        </p:nvSpPr>
        <p:spPr>
          <a:xfrm>
            <a:off x="7113813" y="3587793"/>
            <a:ext cx="2528640" cy="2174953"/>
          </a:xfrm>
          <a:prstGeom prst="rect">
            <a:avLst/>
          </a:prstGeom>
          <a:noFill/>
          <a:ln>
            <a:noFill/>
          </a:ln>
        </p:spPr>
        <p:txBody>
          <a:bodyPr lIns="121900" tIns="60933" rIns="121900" bIns="60933" anchor="t" anchorCtr="0">
            <a:noAutofit/>
          </a:bodyPr>
          <a:lstStyle/>
          <a:p>
            <a:pPr>
              <a:buSzPct val="25000"/>
            </a:pPr>
            <a:r>
              <a:rPr lang="en-US" sz="2667">
                <a:solidFill>
                  <a:schemeClr val="dk1"/>
                </a:solidFill>
                <a:latin typeface="Calibri"/>
                <a:ea typeface="Calibri"/>
                <a:cs typeface="Calibri"/>
                <a:sym typeface="Calibri"/>
              </a:rPr>
              <a:t>Methods:</a:t>
            </a:r>
          </a:p>
          <a:p>
            <a:pPr marL="457189" indent="-457189">
              <a:buClr>
                <a:schemeClr val="dk1"/>
              </a:buClr>
              <a:buSzPct val="100000"/>
              <a:buFont typeface="Arial"/>
              <a:buChar char="•"/>
            </a:pPr>
            <a:r>
              <a:rPr lang="en-US" sz="2667">
                <a:solidFill>
                  <a:schemeClr val="dk1"/>
                </a:solidFill>
                <a:latin typeface="Calibri"/>
                <a:ea typeface="Calibri"/>
                <a:cs typeface="Calibri"/>
                <a:sym typeface="Calibri"/>
              </a:rPr>
              <a:t>Start</a:t>
            </a:r>
          </a:p>
          <a:p>
            <a:pPr marL="457189" indent="-457189">
              <a:buClr>
                <a:schemeClr val="dk1"/>
              </a:buClr>
              <a:buSzPct val="100000"/>
              <a:buFont typeface="Arial"/>
              <a:buChar char="•"/>
            </a:pPr>
            <a:r>
              <a:rPr lang="en-US" sz="2667">
                <a:solidFill>
                  <a:schemeClr val="dk1"/>
                </a:solidFill>
                <a:latin typeface="Calibri"/>
                <a:ea typeface="Calibri"/>
                <a:cs typeface="Calibri"/>
                <a:sym typeface="Calibri"/>
              </a:rPr>
              <a:t>Join</a:t>
            </a:r>
          </a:p>
          <a:p>
            <a:pPr marL="457189" indent="-457189">
              <a:buClr>
                <a:schemeClr val="dk1"/>
              </a:buClr>
              <a:buSzPct val="100000"/>
              <a:buFont typeface="Arial"/>
              <a:buChar char="•"/>
            </a:pPr>
            <a:r>
              <a:rPr lang="en-US" sz="2667">
                <a:solidFill>
                  <a:schemeClr val="dk1"/>
                </a:solidFill>
                <a:latin typeface="Calibri"/>
                <a:ea typeface="Calibri"/>
                <a:cs typeface="Calibri"/>
                <a:sym typeface="Calibri"/>
              </a:rPr>
              <a:t>Abort</a:t>
            </a:r>
          </a:p>
          <a:p>
            <a:pPr marL="457189" indent="-457189">
              <a:buClr>
                <a:schemeClr val="dk1"/>
              </a:buClr>
              <a:buSzPct val="100000"/>
              <a:buFont typeface="Arial"/>
              <a:buChar char="•"/>
            </a:pPr>
            <a:r>
              <a:rPr lang="en-US" sz="2667">
                <a:solidFill>
                  <a:schemeClr val="dk1"/>
                </a:solidFill>
                <a:latin typeface="Calibri"/>
                <a:ea typeface="Calibri"/>
                <a:cs typeface="Calibri"/>
                <a:sym typeface="Calibri"/>
              </a:rPr>
              <a:t>Thread.Sleep</a:t>
            </a:r>
          </a:p>
        </p:txBody>
      </p:sp>
    </p:spTree>
    <p:extLst>
      <p:ext uri="{BB962C8B-B14F-4D97-AF65-F5344CB8AC3E}">
        <p14:creationId xmlns:p14="http://schemas.microsoft.com/office/powerpoint/2010/main" val="280201000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0" y="1"/>
            <a:ext cx="12192000" cy="932687"/>
          </a:xfrm>
          <a:prstGeom prst="rect">
            <a:avLst/>
          </a:prstGeom>
          <a:solidFill>
            <a:schemeClr val="lt1"/>
          </a:solidFill>
          <a:ln>
            <a:noFill/>
          </a:ln>
        </p:spPr>
        <p:txBody>
          <a:bodyPr vert="horz" lIns="365733" tIns="45700" rIns="91433" bIns="45700" rtlCol="0" anchor="ctr" anchorCtr="0">
            <a:noAutofit/>
          </a:bodyPr>
          <a:lstStyle/>
          <a:p>
            <a:pPr marL="0" indent="0">
              <a:buClr>
                <a:schemeClr val="dk1"/>
              </a:buClr>
              <a:buSzPct val="25000"/>
              <a:buNone/>
            </a:pPr>
            <a:r>
              <a:rPr lang="en-US" sz="2667">
                <a:solidFill>
                  <a:schemeClr val="dk1"/>
                </a:solidFill>
                <a:latin typeface="Arial Black"/>
                <a:ea typeface="Arial Black"/>
                <a:cs typeface="Arial Black"/>
                <a:sym typeface="Arial Black"/>
              </a:rPr>
              <a:t>Thread class : Priority</a:t>
            </a:r>
          </a:p>
        </p:txBody>
      </p:sp>
      <p:pic>
        <p:nvPicPr>
          <p:cNvPr id="71" name="Shape 71"/>
          <p:cNvPicPr preferRelativeResize="0"/>
          <p:nvPr/>
        </p:nvPicPr>
        <p:blipFill rotWithShape="1">
          <a:blip r:embed="rId3">
            <a:alphaModFix/>
          </a:blip>
          <a:srcRect t="3985"/>
          <a:stretch/>
        </p:blipFill>
        <p:spPr>
          <a:xfrm>
            <a:off x="1" y="1500555"/>
            <a:ext cx="7730532" cy="4367684"/>
          </a:xfrm>
          <a:prstGeom prst="rect">
            <a:avLst/>
          </a:prstGeom>
          <a:noFill/>
          <a:ln>
            <a:noFill/>
          </a:ln>
        </p:spPr>
      </p:pic>
      <p:pic>
        <p:nvPicPr>
          <p:cNvPr id="72" name="Shape 72"/>
          <p:cNvPicPr preferRelativeResize="0"/>
          <p:nvPr/>
        </p:nvPicPr>
        <p:blipFill rotWithShape="1">
          <a:blip r:embed="rId4">
            <a:alphaModFix/>
          </a:blip>
          <a:srcRect l="69588" t="27931" r="18190" b="55527"/>
          <a:stretch/>
        </p:blipFill>
        <p:spPr>
          <a:xfrm>
            <a:off x="7654485" y="1500555"/>
            <a:ext cx="4537515" cy="2456516"/>
          </a:xfrm>
          <a:prstGeom prst="rect">
            <a:avLst/>
          </a:prstGeom>
          <a:noFill/>
          <a:ln>
            <a:noFill/>
          </a:ln>
        </p:spPr>
      </p:pic>
    </p:spTree>
    <p:extLst>
      <p:ext uri="{BB962C8B-B14F-4D97-AF65-F5344CB8AC3E}">
        <p14:creationId xmlns:p14="http://schemas.microsoft.com/office/powerpoint/2010/main" val="364233604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480485" y="1439865"/>
            <a:ext cx="5080777" cy="3063711"/>
          </a:xfrm>
          <a:prstGeom prst="rect">
            <a:avLst/>
          </a:prstGeom>
          <a:noFill/>
          <a:ln>
            <a:noFill/>
          </a:ln>
        </p:spPr>
        <p:txBody>
          <a:bodyPr vert="horz" lIns="91433" tIns="45700" rIns="91433" bIns="45700" rtlCol="0" anchor="t" anchorCtr="0">
            <a:noAutofit/>
          </a:bodyPr>
          <a:lstStyle/>
          <a:p>
            <a:pPr indent="-173732">
              <a:spcAft>
                <a:spcPts val="0"/>
              </a:spcAft>
              <a:buSzPct val="100000"/>
              <a:buFont typeface="Noto Symbol"/>
              <a:buChar char="➢"/>
            </a:pPr>
            <a:r>
              <a:rPr lang="en-US" sz="1600">
                <a:solidFill>
                  <a:srgbClr val="002060"/>
                </a:solidFill>
                <a:latin typeface="Calibri"/>
                <a:ea typeface="Calibri"/>
                <a:cs typeface="Calibri"/>
                <a:sym typeface="Calibri"/>
              </a:rPr>
              <a:t>No control over the state and priority of the thread</a:t>
            </a:r>
          </a:p>
          <a:p>
            <a:pPr indent="-173732">
              <a:spcBef>
                <a:spcPts val="1000"/>
              </a:spcBef>
              <a:spcAft>
                <a:spcPts val="0"/>
              </a:spcAft>
              <a:buSzPct val="100000"/>
              <a:buFont typeface="Noto Symbol"/>
              <a:buChar char="➢"/>
            </a:pPr>
            <a:r>
              <a:rPr lang="en-US" sz="1600">
                <a:solidFill>
                  <a:srgbClr val="002060"/>
                </a:solidFill>
                <a:latin typeface="Calibri"/>
                <a:ea typeface="Calibri"/>
                <a:cs typeface="Calibri"/>
                <a:sym typeface="Calibri"/>
              </a:rPr>
              <a:t>Task execution may be delayed when there are high demand on the thread pool</a:t>
            </a:r>
          </a:p>
          <a:p>
            <a:pPr indent="-173732">
              <a:spcBef>
                <a:spcPts val="1000"/>
              </a:spcBef>
              <a:spcAft>
                <a:spcPts val="0"/>
              </a:spcAft>
              <a:buSzPct val="100000"/>
              <a:buFont typeface="Noto Symbol"/>
              <a:buChar char="➢"/>
            </a:pPr>
            <a:r>
              <a:rPr lang="en-US" sz="1600">
                <a:solidFill>
                  <a:srgbClr val="002060"/>
                </a:solidFill>
                <a:latin typeface="Calibri"/>
                <a:ea typeface="Calibri"/>
                <a:cs typeface="Calibri"/>
                <a:sym typeface="Calibri"/>
              </a:rPr>
              <a:t>All threads are background threads</a:t>
            </a:r>
          </a:p>
          <a:p>
            <a:pPr indent="-173732">
              <a:spcBef>
                <a:spcPts val="1000"/>
              </a:spcBef>
              <a:spcAft>
                <a:spcPts val="0"/>
              </a:spcAft>
              <a:buSzPct val="100000"/>
              <a:buFont typeface="Noto Symbol"/>
              <a:buChar char="➢"/>
            </a:pPr>
            <a:r>
              <a:rPr lang="en-US" sz="1600">
                <a:solidFill>
                  <a:srgbClr val="002060"/>
                </a:solidFill>
                <a:latin typeface="Calibri"/>
                <a:ea typeface="Calibri"/>
                <a:cs typeface="Calibri"/>
                <a:sym typeface="Calibri"/>
              </a:rPr>
              <a:t>A long-running task may delay execution of other tasks</a:t>
            </a:r>
          </a:p>
          <a:p>
            <a:pPr indent="-173732">
              <a:spcBef>
                <a:spcPts val="1000"/>
              </a:spcBef>
              <a:spcAft>
                <a:spcPts val="0"/>
              </a:spcAft>
              <a:buSzPct val="100000"/>
              <a:buFont typeface="Noto Symbol"/>
              <a:buChar char="➢"/>
            </a:pPr>
            <a:r>
              <a:rPr lang="en-US" sz="1600">
                <a:solidFill>
                  <a:srgbClr val="002060"/>
                </a:solidFill>
                <a:latin typeface="Calibri"/>
                <a:ea typeface="Calibri"/>
                <a:cs typeface="Calibri"/>
                <a:sym typeface="Calibri"/>
              </a:rPr>
              <a:t>Work item does not return a value</a:t>
            </a:r>
          </a:p>
          <a:p>
            <a:pPr indent="-173732">
              <a:spcBef>
                <a:spcPts val="1000"/>
              </a:spcBef>
              <a:spcAft>
                <a:spcPts val="0"/>
              </a:spcAft>
              <a:buSzPct val="100000"/>
              <a:buFont typeface="Noto Symbol"/>
              <a:buChar char="➢"/>
            </a:pPr>
            <a:r>
              <a:rPr lang="en-US" sz="1600">
                <a:solidFill>
                  <a:srgbClr val="002060"/>
                </a:solidFill>
                <a:latin typeface="Calibri"/>
                <a:ea typeface="Calibri"/>
                <a:cs typeface="Calibri"/>
                <a:sym typeface="Calibri"/>
              </a:rPr>
              <a:t>No way to cancel a work item</a:t>
            </a:r>
          </a:p>
          <a:p>
            <a:pPr>
              <a:spcBef>
                <a:spcPts val="1000"/>
              </a:spcBef>
              <a:spcAft>
                <a:spcPts val="0"/>
              </a:spcAft>
              <a:buNone/>
            </a:pPr>
            <a:endParaRPr sz="1600">
              <a:solidFill>
                <a:srgbClr val="002060"/>
              </a:solidFill>
              <a:latin typeface="Calibri"/>
              <a:ea typeface="Calibri"/>
              <a:cs typeface="Calibri"/>
              <a:sym typeface="Calibri"/>
            </a:endParaRPr>
          </a:p>
          <a:p>
            <a:pPr>
              <a:spcBef>
                <a:spcPts val="1000"/>
              </a:spcBef>
              <a:buNone/>
            </a:pPr>
            <a:endParaRPr sz="1600">
              <a:solidFill>
                <a:schemeClr val="dk1"/>
              </a:solidFill>
              <a:latin typeface="Calibri"/>
              <a:ea typeface="Calibri"/>
              <a:cs typeface="Calibri"/>
              <a:sym typeface="Calibri"/>
            </a:endParaRPr>
          </a:p>
        </p:txBody>
      </p:sp>
      <p:sp>
        <p:nvSpPr>
          <p:cNvPr id="139" name="Shape 139"/>
          <p:cNvSpPr txBox="1">
            <a:spLocks noGrp="1"/>
          </p:cNvSpPr>
          <p:nvPr>
            <p:ph type="body" idx="2"/>
          </p:nvPr>
        </p:nvSpPr>
        <p:spPr>
          <a:xfrm>
            <a:off x="0" y="1"/>
            <a:ext cx="12192000" cy="932687"/>
          </a:xfrm>
          <a:prstGeom prst="rect">
            <a:avLst/>
          </a:prstGeom>
          <a:solidFill>
            <a:schemeClr val="lt1"/>
          </a:solidFill>
          <a:ln>
            <a:noFill/>
          </a:ln>
        </p:spPr>
        <p:txBody>
          <a:bodyPr vert="horz" lIns="365733" tIns="45700" rIns="91433" bIns="45700" rtlCol="0" anchor="ctr" anchorCtr="0">
            <a:noAutofit/>
          </a:bodyPr>
          <a:lstStyle/>
          <a:p>
            <a:pPr algn="l" rtl="0">
              <a:buClr>
                <a:schemeClr val="dk1"/>
              </a:buClr>
              <a:buSzPct val="25000"/>
            </a:pPr>
            <a:r>
              <a:rPr lang="en-US" sz="2667">
                <a:solidFill>
                  <a:schemeClr val="dk1"/>
                </a:solidFill>
                <a:latin typeface="Arial Black"/>
                <a:ea typeface="Arial Black"/>
                <a:cs typeface="Arial Black"/>
                <a:sym typeface="Arial Black"/>
              </a:rPr>
              <a:t>Thread pool</a:t>
            </a:r>
          </a:p>
        </p:txBody>
      </p:sp>
      <p:pic>
        <p:nvPicPr>
          <p:cNvPr id="140" name="Shape 140"/>
          <p:cNvPicPr preferRelativeResize="0"/>
          <p:nvPr/>
        </p:nvPicPr>
        <p:blipFill rotWithShape="1">
          <a:blip r:embed="rId3">
            <a:alphaModFix/>
          </a:blip>
          <a:srcRect/>
          <a:stretch/>
        </p:blipFill>
        <p:spPr>
          <a:xfrm>
            <a:off x="6546283" y="130948"/>
            <a:ext cx="5444419" cy="2887625"/>
          </a:xfrm>
          <a:prstGeom prst="rect">
            <a:avLst/>
          </a:prstGeom>
          <a:noFill/>
          <a:ln>
            <a:noFill/>
          </a:ln>
        </p:spPr>
      </p:pic>
      <p:sp>
        <p:nvSpPr>
          <p:cNvPr id="141" name="Shape 141"/>
          <p:cNvSpPr txBox="1"/>
          <p:nvPr/>
        </p:nvSpPr>
        <p:spPr>
          <a:xfrm>
            <a:off x="360783" y="4661940"/>
            <a:ext cx="6446417" cy="697625"/>
          </a:xfrm>
          <a:prstGeom prst="rect">
            <a:avLst/>
          </a:prstGeom>
          <a:noFill/>
          <a:ln>
            <a:noFill/>
          </a:ln>
        </p:spPr>
        <p:txBody>
          <a:bodyPr lIns="121900" tIns="60933" rIns="121900" bIns="60933" anchor="t" anchorCtr="0">
            <a:noAutofit/>
          </a:bodyPr>
          <a:lstStyle/>
          <a:p>
            <a:pPr>
              <a:buSzPct val="25000"/>
            </a:pPr>
            <a:r>
              <a:rPr lang="en-US" sz="1867" dirty="0">
                <a:solidFill>
                  <a:schemeClr val="dk1"/>
                </a:solidFill>
                <a:latin typeface="Calibri"/>
                <a:ea typeface="Calibri"/>
                <a:cs typeface="Calibri"/>
                <a:sym typeface="Calibri"/>
              </a:rPr>
              <a:t>static Boolean </a:t>
            </a:r>
            <a:r>
              <a:rPr lang="en-US" sz="1867" dirty="0" err="1">
                <a:solidFill>
                  <a:schemeClr val="dk1"/>
                </a:solidFill>
                <a:latin typeface="Calibri"/>
                <a:ea typeface="Calibri"/>
                <a:cs typeface="Calibri"/>
                <a:sym typeface="Calibri"/>
              </a:rPr>
              <a:t>QueueUserWorkItem</a:t>
            </a:r>
            <a:r>
              <a:rPr lang="en-US" sz="1867" dirty="0">
                <a:solidFill>
                  <a:schemeClr val="dk1"/>
                </a:solidFill>
                <a:latin typeface="Calibri"/>
                <a:ea typeface="Calibri"/>
                <a:cs typeface="Calibri"/>
                <a:sym typeface="Calibri"/>
              </a:rPr>
              <a:t>(</a:t>
            </a:r>
            <a:r>
              <a:rPr lang="en-US" sz="1867" dirty="0" err="1">
                <a:solidFill>
                  <a:schemeClr val="dk1"/>
                </a:solidFill>
                <a:latin typeface="Calibri"/>
                <a:ea typeface="Calibri"/>
                <a:cs typeface="Calibri"/>
                <a:sym typeface="Calibri"/>
              </a:rPr>
              <a:t>WaitCallback</a:t>
            </a:r>
            <a:r>
              <a:rPr lang="en-US" sz="1867" dirty="0">
                <a:solidFill>
                  <a:schemeClr val="dk1"/>
                </a:solidFill>
                <a:latin typeface="Calibri"/>
                <a:ea typeface="Calibri"/>
                <a:cs typeface="Calibri"/>
                <a:sym typeface="Calibri"/>
              </a:rPr>
              <a:t> </a:t>
            </a:r>
            <a:r>
              <a:rPr lang="en-US" sz="1867" dirty="0" err="1">
                <a:solidFill>
                  <a:schemeClr val="dk1"/>
                </a:solidFill>
                <a:latin typeface="Calibri"/>
                <a:ea typeface="Calibri"/>
                <a:cs typeface="Calibri"/>
                <a:sym typeface="Calibri"/>
              </a:rPr>
              <a:t>callBack</a:t>
            </a:r>
            <a:r>
              <a:rPr lang="en-US" sz="1867" dirty="0">
                <a:solidFill>
                  <a:schemeClr val="dk1"/>
                </a:solidFill>
                <a:latin typeface="Calibri"/>
                <a:ea typeface="Calibri"/>
                <a:cs typeface="Calibri"/>
                <a:sym typeface="Calibri"/>
              </a:rPr>
              <a:t>);</a:t>
            </a:r>
          </a:p>
          <a:p>
            <a:pPr>
              <a:buSzPct val="25000"/>
            </a:pPr>
            <a:r>
              <a:rPr lang="en-US" sz="1867" dirty="0">
                <a:solidFill>
                  <a:schemeClr val="dk1"/>
                </a:solidFill>
                <a:latin typeface="Calibri"/>
                <a:ea typeface="Calibri"/>
                <a:cs typeface="Calibri"/>
                <a:sym typeface="Calibri"/>
              </a:rPr>
              <a:t>static Boolean </a:t>
            </a:r>
            <a:r>
              <a:rPr lang="en-US" sz="1867" dirty="0" err="1">
                <a:solidFill>
                  <a:schemeClr val="dk1"/>
                </a:solidFill>
                <a:latin typeface="Calibri"/>
                <a:ea typeface="Calibri"/>
                <a:cs typeface="Calibri"/>
                <a:sym typeface="Calibri"/>
              </a:rPr>
              <a:t>QueueUserWorkItem</a:t>
            </a:r>
            <a:r>
              <a:rPr lang="en-US" sz="1867" dirty="0">
                <a:solidFill>
                  <a:schemeClr val="dk1"/>
                </a:solidFill>
                <a:latin typeface="Calibri"/>
                <a:ea typeface="Calibri"/>
                <a:cs typeface="Calibri"/>
                <a:sym typeface="Calibri"/>
              </a:rPr>
              <a:t>(</a:t>
            </a:r>
            <a:r>
              <a:rPr lang="en-US" sz="1867" dirty="0" err="1">
                <a:solidFill>
                  <a:schemeClr val="dk1"/>
                </a:solidFill>
                <a:latin typeface="Calibri"/>
                <a:ea typeface="Calibri"/>
                <a:cs typeface="Calibri"/>
                <a:sym typeface="Calibri"/>
              </a:rPr>
              <a:t>WaitCallback</a:t>
            </a:r>
            <a:r>
              <a:rPr lang="en-US" sz="1867" dirty="0">
                <a:solidFill>
                  <a:schemeClr val="dk1"/>
                </a:solidFill>
                <a:latin typeface="Calibri"/>
                <a:ea typeface="Calibri"/>
                <a:cs typeface="Calibri"/>
                <a:sym typeface="Calibri"/>
              </a:rPr>
              <a:t> </a:t>
            </a:r>
            <a:r>
              <a:rPr lang="en-US" sz="1867" dirty="0" err="1">
                <a:solidFill>
                  <a:schemeClr val="dk1"/>
                </a:solidFill>
                <a:latin typeface="Calibri"/>
                <a:ea typeface="Calibri"/>
                <a:cs typeface="Calibri"/>
                <a:sym typeface="Calibri"/>
              </a:rPr>
              <a:t>callBack</a:t>
            </a:r>
            <a:r>
              <a:rPr lang="en-US" sz="1867" dirty="0">
                <a:solidFill>
                  <a:schemeClr val="dk1"/>
                </a:solidFill>
                <a:latin typeface="Calibri"/>
                <a:ea typeface="Calibri"/>
                <a:cs typeface="Calibri"/>
                <a:sym typeface="Calibri"/>
              </a:rPr>
              <a:t>, Object state);</a:t>
            </a:r>
          </a:p>
        </p:txBody>
      </p:sp>
      <p:pic>
        <p:nvPicPr>
          <p:cNvPr id="1026" name="Picture 2" descr="clip_image0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6283" y="3149520"/>
            <a:ext cx="5296467" cy="320423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0" y="6573856"/>
            <a:ext cx="7522527" cy="276999"/>
          </a:xfrm>
          <a:prstGeom prst="rect">
            <a:avLst/>
          </a:prstGeom>
        </p:spPr>
        <p:txBody>
          <a:bodyPr wrap="square">
            <a:spAutoFit/>
          </a:bodyPr>
          <a:lstStyle/>
          <a:p>
            <a:r>
              <a:rPr lang="uk-UA" sz="1200" dirty="0" smtClean="0"/>
              <a:t>http://regfordev.blogspot.de/2010/12/thread-pool.html#.Vru_lViLTIU</a:t>
            </a:r>
            <a:endParaRPr lang="uk-UA" sz="1200" dirty="0"/>
          </a:p>
        </p:txBody>
      </p:sp>
    </p:spTree>
    <p:extLst>
      <p:ext uri="{BB962C8B-B14F-4D97-AF65-F5344CB8AC3E}">
        <p14:creationId xmlns:p14="http://schemas.microsoft.com/office/powerpoint/2010/main" val="174468762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p:cNvSpPr>
            <a:spLocks noGrp="1"/>
          </p:cNvSpPr>
          <p:nvPr>
            <p:ph type="pic" idx="2"/>
          </p:nvPr>
        </p:nvSpPr>
        <p:spPr/>
      </p:sp>
      <p:sp>
        <p:nvSpPr>
          <p:cNvPr id="3" name="Текст 2"/>
          <p:cNvSpPr>
            <a:spLocks noGrp="1"/>
          </p:cNvSpPr>
          <p:nvPr>
            <p:ph type="body" idx="1"/>
          </p:nvPr>
        </p:nvSpPr>
        <p:spPr>
          <a:xfrm>
            <a:off x="152710" y="5359905"/>
            <a:ext cx="11571815" cy="1409196"/>
          </a:xfrm>
        </p:spPr>
        <p:txBody>
          <a:bodyPr>
            <a:normAutofit fontScale="70000" lnSpcReduction="20000"/>
          </a:bodyPr>
          <a:lstStyle/>
          <a:p>
            <a:r>
              <a:rPr lang="ru-RU" dirty="0"/>
              <a:t>При помощи </a:t>
            </a:r>
            <a:r>
              <a:rPr lang="ru-RU" dirty="0" err="1"/>
              <a:t>Мютексов</a:t>
            </a:r>
            <a:r>
              <a:rPr lang="ru-RU" dirty="0"/>
              <a:t> можно реализовать межпроцессорную блокировку (а не только для нескольких потоков одного процесса). Семафор отличается от </a:t>
            </a:r>
            <a:r>
              <a:rPr lang="ru-RU" dirty="0" err="1"/>
              <a:t>Мютекса</a:t>
            </a:r>
            <a:r>
              <a:rPr lang="ru-RU" dirty="0"/>
              <a:t> тем, что позволяет указать количество потоков или процессов, которые могут получить одновременный доступ к конкретному участку кода.</a:t>
            </a:r>
            <a:endParaRPr lang="uk-UA" dirty="0"/>
          </a:p>
        </p:txBody>
      </p:sp>
      <p:sp>
        <p:nvSpPr>
          <p:cNvPr id="4" name="Текст 3"/>
          <p:cNvSpPr>
            <a:spLocks noGrp="1"/>
          </p:cNvSpPr>
          <p:nvPr>
            <p:ph type="body" idx="3"/>
          </p:nvPr>
        </p:nvSpPr>
        <p:spPr/>
        <p:txBody>
          <a:bodyPr/>
          <a:lstStyle/>
          <a:p>
            <a:endParaRPr lang="uk-UA"/>
          </a:p>
        </p:txBody>
      </p:sp>
      <p:pic>
        <p:nvPicPr>
          <p:cNvPr id="3074" name="Picture 2" descr="https://habrastorage.org/files/c44/8a7/d1b/c448a7d1bb62483f91b91a176bb4e4c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8" cy="535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83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p:cNvSpPr>
            <a:spLocks noGrp="1"/>
          </p:cNvSpPr>
          <p:nvPr>
            <p:ph type="pic" idx="2"/>
          </p:nvPr>
        </p:nvSpPr>
        <p:spPr/>
      </p:sp>
      <p:sp>
        <p:nvSpPr>
          <p:cNvPr id="3" name="Текст 2"/>
          <p:cNvSpPr>
            <a:spLocks noGrp="1"/>
          </p:cNvSpPr>
          <p:nvPr>
            <p:ph type="body" idx="1"/>
          </p:nvPr>
        </p:nvSpPr>
        <p:spPr/>
        <p:txBody>
          <a:bodyPr/>
          <a:lstStyle/>
          <a:p>
            <a:endParaRPr lang="uk-UA"/>
          </a:p>
        </p:txBody>
      </p:sp>
      <p:sp>
        <p:nvSpPr>
          <p:cNvPr id="4" name="Текст 3"/>
          <p:cNvSpPr>
            <a:spLocks noGrp="1"/>
          </p:cNvSpPr>
          <p:nvPr>
            <p:ph type="body" idx="3"/>
          </p:nvPr>
        </p:nvSpPr>
        <p:spPr/>
        <p:txBody>
          <a:bodyPr/>
          <a:lstStyle/>
          <a:p>
            <a:endParaRPr lang="uk-UA"/>
          </a:p>
        </p:txBody>
      </p:sp>
      <p:pic>
        <p:nvPicPr>
          <p:cNvPr id="2050" name="Picture 2" descr="https://habrastorage.org/files/ea7/383/270/ea73832703724dd6b43e8e9fe74916fd.png"/>
          <p:cNvPicPr>
            <a:picLocks noChangeAspect="1" noChangeArrowheads="1"/>
          </p:cNvPicPr>
          <p:nvPr/>
        </p:nvPicPr>
        <p:blipFill rotWithShape="1">
          <a:blip r:embed="rId2">
            <a:extLst>
              <a:ext uri="{28A0092B-C50C-407E-A947-70E740481C1C}">
                <a14:useLocalDpi xmlns:a14="http://schemas.microsoft.com/office/drawing/2010/main" val="0"/>
              </a:ext>
            </a:extLst>
          </a:blip>
          <a:srcRect b="16357"/>
          <a:stretch/>
        </p:blipFill>
        <p:spPr bwMode="auto">
          <a:xfrm>
            <a:off x="306849" y="1439864"/>
            <a:ext cx="11568336"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73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75685" y="932688"/>
            <a:ext cx="11813115" cy="4511040"/>
          </a:xfrm>
        </p:spPr>
        <p:txBody>
          <a:bodyPr>
            <a:normAutofit/>
          </a:bodyPr>
          <a:lstStyle/>
          <a:p>
            <a:r>
              <a:rPr lang="ru-RU" dirty="0" smtClean="0"/>
              <a:t>Обедающие философы</a:t>
            </a:r>
          </a:p>
          <a:p>
            <a:pPr marL="101598" indent="0">
              <a:buNone/>
            </a:pPr>
            <a:r>
              <a:rPr lang="ru-RU" sz="2000" dirty="0"/>
              <a:t>Каждый философ может либо есть, либо размышлять. Приём пищи не ограничен количеством оставшихся спагетти — подразумевается бесконечный запас. Тем не менее, философ может есть только тогда, когда держит две вилки — взятую справа и слева (альтернативная формулировка проблемы подразумевает миски с рисом и палочки для еды вместо тарелок со спагетти и вилок).</a:t>
            </a:r>
          </a:p>
          <a:p>
            <a:pPr marL="101598" indent="0">
              <a:buNone/>
            </a:pPr>
            <a:r>
              <a:rPr lang="ru-RU" sz="2000" dirty="0"/>
              <a:t>Каждый философ может взять ближайшую вилку (если она доступна), или положить — если он уже держит её. Взятие каждой вилки и возвращение её на стол являются раздельными действиями, которые должны выполняться одно за другим.</a:t>
            </a:r>
          </a:p>
          <a:p>
            <a:pPr marL="101598" indent="0">
              <a:buNone/>
            </a:pPr>
            <a:endParaRPr lang="uk-UA" dirty="0"/>
          </a:p>
        </p:txBody>
      </p:sp>
      <p:sp>
        <p:nvSpPr>
          <p:cNvPr id="4" name="Текст 3"/>
          <p:cNvSpPr>
            <a:spLocks noGrp="1"/>
          </p:cNvSpPr>
          <p:nvPr>
            <p:ph type="body" idx="3"/>
          </p:nvPr>
        </p:nvSpPr>
        <p:spPr/>
        <p:txBody>
          <a:bodyPr/>
          <a:lstStyle/>
          <a:p>
            <a:r>
              <a:rPr lang="ru-RU" dirty="0" smtClean="0"/>
              <a:t>Проблемы</a:t>
            </a:r>
            <a:endParaRPr lang="uk-UA" dirty="0"/>
          </a:p>
        </p:txBody>
      </p:sp>
      <p:pic>
        <p:nvPicPr>
          <p:cNvPr id="4098" name="Picture 2" descr="https://upload.wikimedia.org/wikipedia/commons/thumb/6/6a/Dining_philosophers.png/200px-Dining_philosoph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0" y="4114490"/>
            <a:ext cx="2416175" cy="2500742"/>
          </a:xfrm>
          <a:prstGeom prst="rect">
            <a:avLst/>
          </a:prstGeom>
          <a:noFill/>
          <a:extLst>
            <a:ext uri="{909E8E84-426E-40DD-AFC4-6F175D3DCCD1}">
              <a14:hiddenFill xmlns:a14="http://schemas.microsoft.com/office/drawing/2010/main">
                <a:solidFill>
                  <a:srgbClr val="FFFFFF"/>
                </a:solidFill>
              </a14:hiddenFill>
            </a:ext>
          </a:extLst>
        </p:spPr>
      </p:pic>
      <p:sp>
        <p:nvSpPr>
          <p:cNvPr id="6" name="Текст 2"/>
          <p:cNvSpPr txBox="1">
            <a:spLocks/>
          </p:cNvSpPr>
          <p:nvPr/>
        </p:nvSpPr>
        <p:spPr>
          <a:xfrm>
            <a:off x="189442" y="4602480"/>
            <a:ext cx="11813115" cy="841248"/>
          </a:xfrm>
          <a:prstGeom prst="rect">
            <a:avLst/>
          </a:prstGeom>
          <a:noFill/>
          <a:ln>
            <a:noFill/>
          </a:ln>
        </p:spPr>
        <p:txBody>
          <a:bodyPr vert="horz" lIns="91425" tIns="91425" rIns="91425" bIns="91425" rtlCol="0" anchor="t" anchorCtr="0">
            <a:normAutofit/>
          </a:bodyPr>
          <a:lstStyle>
            <a:lvl1pPr marL="173732" marR="0" indent="-72134" algn="l" defTabSz="914400" rtl="0" eaLnBrk="1" latinLnBrk="0" hangingPunct="1">
              <a:lnSpc>
                <a:spcPct val="120000"/>
              </a:lnSpc>
              <a:spcBef>
                <a:spcPts val="0"/>
              </a:spcBef>
              <a:spcAft>
                <a:spcPts val="1000"/>
              </a:spcAft>
              <a:buClr>
                <a:schemeClr val="accent2"/>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ru-RU" dirty="0" smtClean="0"/>
              <a:t>Читатели и писатели</a:t>
            </a:r>
          </a:p>
        </p:txBody>
      </p:sp>
    </p:spTree>
    <p:extLst>
      <p:ext uri="{BB962C8B-B14F-4D97-AF65-F5344CB8AC3E}">
        <p14:creationId xmlns:p14="http://schemas.microsoft.com/office/powerpoint/2010/main" val="32466168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764</Words>
  <Application>Microsoft Office PowerPoint</Application>
  <PresentationFormat>Широкоэкранный</PresentationFormat>
  <Paragraphs>151</Paragraphs>
  <Slides>12</Slides>
  <Notes>4</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12</vt:i4>
      </vt:variant>
    </vt:vector>
  </HeadingPairs>
  <TitlesOfParts>
    <vt:vector size="21" baseType="lpstr">
      <vt:lpstr>Arial</vt:lpstr>
      <vt:lpstr>Arial Black</vt:lpstr>
      <vt:lpstr>Calibri</vt:lpstr>
      <vt:lpstr>Calibri Light</vt:lpstr>
      <vt:lpstr>Consolas</vt:lpstr>
      <vt:lpstr>inherit</vt:lpstr>
      <vt:lpstr>Noto Symbol</vt:lpstr>
      <vt:lpstr>Wingdings</vt:lpstr>
      <vt:lpstr>Тема Office</vt:lpstr>
      <vt:lpstr>Презентация PowerPoint</vt:lpstr>
      <vt:lpstr>Amdahl’s law</vt:lpstr>
      <vt:lpstr>Thread overhead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Станислав Задорожний</dc:creator>
  <cp:lastModifiedBy>Станислав Задорожний</cp:lastModifiedBy>
  <cp:revision>8</cp:revision>
  <dcterms:created xsi:type="dcterms:W3CDTF">2016-02-11T22:53:26Z</dcterms:created>
  <dcterms:modified xsi:type="dcterms:W3CDTF">2016-02-11T23:54:09Z</dcterms:modified>
</cp:coreProperties>
</file>