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2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2" r:id="rId4"/>
    <p:sldId id="271" r:id="rId5"/>
    <p:sldId id="261" r:id="rId6"/>
    <p:sldId id="265" r:id="rId7"/>
    <p:sldId id="266" r:id="rId8"/>
    <p:sldId id="267" r:id="rId9"/>
    <p:sldId id="272" r:id="rId10"/>
    <p:sldId id="273" r:id="rId11"/>
    <p:sldId id="282" r:id="rId12"/>
  </p:sldIdLst>
  <p:sldSz cx="9906000" cy="6858000" type="A4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3D4C"/>
    <a:srgbClr val="D47A7F"/>
    <a:srgbClr val="F6F1F1"/>
    <a:srgbClr val="AF3343"/>
    <a:srgbClr val="C54E54"/>
    <a:srgbClr val="CD7F89"/>
    <a:srgbClr val="E1D0D1"/>
    <a:srgbClr val="BE5966"/>
    <a:srgbClr val="AA2637"/>
    <a:srgbClr val="9B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02" d="100"/>
          <a:sy n="102" d="100"/>
        </p:scale>
        <p:origin x="1596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0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64458-C51A-4AFB-8D36-168594074229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483BD1C-E859-43F4-AA1F-A5BCC45A6C51}">
      <dgm:prSet phldrT="[Text]" custT="1"/>
      <dgm:spPr/>
      <dgm:t>
        <a:bodyPr/>
        <a:lstStyle/>
        <a:p>
          <a:r>
            <a:rPr lang="it-IT" sz="1600" dirty="0"/>
            <a:t>Modello ideale</a:t>
          </a:r>
        </a:p>
      </dgm:t>
    </dgm:pt>
    <dgm:pt modelId="{AC96E9F0-A5A6-4094-B2C8-CFD1A86E4ABB}" type="parTrans" cxnId="{221DEDEB-BB9C-4069-B286-4B227D458163}">
      <dgm:prSet/>
      <dgm:spPr/>
      <dgm:t>
        <a:bodyPr/>
        <a:lstStyle/>
        <a:p>
          <a:endParaRPr lang="it-IT"/>
        </a:p>
      </dgm:t>
    </dgm:pt>
    <dgm:pt modelId="{4690E6BD-1C97-4CE7-ABF0-03023F29C41C}" type="sibTrans" cxnId="{221DEDEB-BB9C-4069-B286-4B227D458163}">
      <dgm:prSet/>
      <dgm:spPr/>
      <dgm:t>
        <a:bodyPr/>
        <a:lstStyle/>
        <a:p>
          <a:endParaRPr lang="it-IT"/>
        </a:p>
      </dgm:t>
    </dgm:pt>
    <dgm:pt modelId="{13B5EDBC-F43B-4B2F-A342-A9599983569F}">
      <dgm:prSet phldrT="[Text]" custT="1"/>
      <dgm:spPr>
        <a:solidFill>
          <a:srgbClr val="9B0014"/>
        </a:solidFill>
      </dgm:spPr>
      <dgm:t>
        <a:bodyPr/>
        <a:lstStyle/>
        <a:p>
          <a:r>
            <a:rPr lang="it-IT" sz="1600" dirty="0"/>
            <a:t>Modello standard</a:t>
          </a:r>
        </a:p>
      </dgm:t>
    </dgm:pt>
    <dgm:pt modelId="{81F10039-D9E5-4407-8715-A02CBD1C9C19}" type="parTrans" cxnId="{6C68A292-A5C5-454A-B74F-EC76DFE4CDF5}">
      <dgm:prSet/>
      <dgm:spPr/>
      <dgm:t>
        <a:bodyPr/>
        <a:lstStyle/>
        <a:p>
          <a:endParaRPr lang="it-IT"/>
        </a:p>
      </dgm:t>
    </dgm:pt>
    <dgm:pt modelId="{C765593E-A88A-42BA-A524-C8E769A46E5D}" type="sibTrans" cxnId="{6C68A292-A5C5-454A-B74F-EC76DFE4CDF5}">
      <dgm:prSet/>
      <dgm:spPr/>
      <dgm:t>
        <a:bodyPr/>
        <a:lstStyle/>
        <a:p>
          <a:endParaRPr lang="it-IT"/>
        </a:p>
      </dgm:t>
    </dgm:pt>
    <dgm:pt modelId="{91777B98-2025-41E6-A810-2F7C764F7316}">
      <dgm:prSet phldrT="[Text]"/>
      <dgm:spPr>
        <a:solidFill>
          <a:srgbClr val="E1D0D1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it-IT" dirty="0"/>
            <a:t>	Distribuzione di Poisson per approssimare il k-mer profile</a:t>
          </a:r>
        </a:p>
      </dgm:t>
    </dgm:pt>
    <dgm:pt modelId="{988CD330-0188-4063-850E-5D1EB7F41855}" type="parTrans" cxnId="{086C2A99-90AC-44C0-B120-AE5F409C9E7E}">
      <dgm:prSet/>
      <dgm:spPr/>
      <dgm:t>
        <a:bodyPr/>
        <a:lstStyle/>
        <a:p>
          <a:endParaRPr lang="it-IT"/>
        </a:p>
      </dgm:t>
    </dgm:pt>
    <dgm:pt modelId="{5440B3AE-2CC5-48C9-9B87-9F7A5F502843}" type="sibTrans" cxnId="{086C2A99-90AC-44C0-B120-AE5F409C9E7E}">
      <dgm:prSet/>
      <dgm:spPr/>
      <dgm:t>
        <a:bodyPr/>
        <a:lstStyle/>
        <a:p>
          <a:endParaRPr lang="it-IT"/>
        </a:p>
      </dgm:t>
    </dgm:pt>
    <dgm:pt modelId="{5D51F8E2-8CB6-4170-92A3-891C66091EB0}">
      <dgm:prSet phldrT="[Text]" custT="1"/>
      <dgm:spPr>
        <a:solidFill>
          <a:srgbClr val="B51A28"/>
        </a:solidFill>
      </dgm:spPr>
      <dgm:t>
        <a:bodyPr/>
        <a:lstStyle/>
        <a:p>
          <a:r>
            <a:rPr lang="it-IT" sz="1600" dirty="0"/>
            <a:t>Modello eterozigote</a:t>
          </a:r>
        </a:p>
      </dgm:t>
    </dgm:pt>
    <dgm:pt modelId="{160519AE-2913-48E4-88B3-B9C7ED7FDE75}" type="parTrans" cxnId="{66B152C6-8DDA-49A5-B0BC-76AEB86E31CB}">
      <dgm:prSet/>
      <dgm:spPr/>
      <dgm:t>
        <a:bodyPr/>
        <a:lstStyle/>
        <a:p>
          <a:endParaRPr lang="it-IT"/>
        </a:p>
      </dgm:t>
    </dgm:pt>
    <dgm:pt modelId="{DD26191C-356B-442B-8112-40D4028C0F29}" type="sibTrans" cxnId="{66B152C6-8DDA-49A5-B0BC-76AEB86E31CB}">
      <dgm:prSet/>
      <dgm:spPr/>
      <dgm:t>
        <a:bodyPr/>
        <a:lstStyle/>
        <a:p>
          <a:endParaRPr lang="it-IT"/>
        </a:p>
      </dgm:t>
    </dgm:pt>
    <dgm:pt modelId="{575F15C8-C236-4749-8174-2FCD5EEDCCC9}">
      <dgm:prSet phldrT="[Text]" custT="1"/>
      <dgm:spPr>
        <a:solidFill>
          <a:srgbClr val="C54E54"/>
        </a:solidFill>
      </dgm:spPr>
      <dgm:t>
        <a:bodyPr/>
        <a:lstStyle/>
        <a:p>
          <a:r>
            <a:rPr lang="it-IT" sz="1600" dirty="0"/>
            <a:t>Modello continuo o discreto</a:t>
          </a:r>
        </a:p>
      </dgm:t>
    </dgm:pt>
    <dgm:pt modelId="{241DE69B-0F8C-46E9-B3A9-28CE25BA29C5}" type="parTrans" cxnId="{5DB3838E-8BA6-4B7B-A65F-C6478841DA25}">
      <dgm:prSet/>
      <dgm:spPr/>
      <dgm:t>
        <a:bodyPr/>
        <a:lstStyle/>
        <a:p>
          <a:endParaRPr lang="it-IT"/>
        </a:p>
      </dgm:t>
    </dgm:pt>
    <dgm:pt modelId="{D59BB49A-EBDE-440D-AB97-39DE417E2E10}" type="sibTrans" cxnId="{5DB3838E-8BA6-4B7B-A65F-C6478841DA25}">
      <dgm:prSet/>
      <dgm:spPr/>
      <dgm:t>
        <a:bodyPr/>
        <a:lstStyle/>
        <a:p>
          <a:endParaRPr lang="it-IT"/>
        </a:p>
      </dgm:t>
    </dgm:pt>
    <dgm:pt modelId="{430EDD12-1DA9-4F1A-9211-C38FEF59801F}">
      <dgm:prSet phldrT="[Text]"/>
      <dgm:spPr/>
      <dgm:t>
        <a:bodyPr/>
        <a:lstStyle/>
        <a:p>
          <a:pPr>
            <a:buNone/>
          </a:pPr>
          <a:r>
            <a:rPr lang="it-IT" dirty="0"/>
            <a:t>	Distribuzione dei k-mer presenta anche un picco eterozigote</a:t>
          </a:r>
        </a:p>
      </dgm:t>
    </dgm:pt>
    <dgm:pt modelId="{CFA33101-69F6-412F-BC46-2D0DFD6800A1}" type="parTrans" cxnId="{F53CD9A0-40F2-4938-BB89-E835825F16EA}">
      <dgm:prSet/>
      <dgm:spPr/>
      <dgm:t>
        <a:bodyPr/>
        <a:lstStyle/>
        <a:p>
          <a:endParaRPr lang="it-IT"/>
        </a:p>
      </dgm:t>
    </dgm:pt>
    <dgm:pt modelId="{3C2DC0F3-DAEC-474C-8212-E07862F3E8CD}" type="sibTrans" cxnId="{F53CD9A0-40F2-4938-BB89-E835825F16EA}">
      <dgm:prSet/>
      <dgm:spPr/>
      <dgm:t>
        <a:bodyPr/>
        <a:lstStyle/>
        <a:p>
          <a:endParaRPr lang="it-IT"/>
        </a:p>
      </dgm:t>
    </dgm:pt>
    <dgm:pt modelId="{A761407D-4C55-4877-9044-E6A0E003A709}">
      <dgm:prSet phldrT="[Text]"/>
      <dgm:spPr/>
      <dgm:t>
        <a:bodyPr/>
        <a:lstStyle/>
        <a:p>
          <a:pPr>
            <a:buNone/>
          </a:pPr>
          <a:r>
            <a:rPr lang="it-IT" dirty="0"/>
            <a:t>	Utili per trattare coverage bias che appiattiscono il</a:t>
          </a:r>
          <a:br>
            <a:rPr lang="it-IT" dirty="0"/>
          </a:br>
          <a:r>
            <a:rPr lang="it-IT" dirty="0"/>
            <a:t>k-mer profile</a:t>
          </a:r>
        </a:p>
      </dgm:t>
    </dgm:pt>
    <dgm:pt modelId="{4E5E6148-3D00-459F-9311-B066CECF74D8}" type="parTrans" cxnId="{F969D056-45A6-46A3-BACF-63A6746F1382}">
      <dgm:prSet/>
      <dgm:spPr/>
      <dgm:t>
        <a:bodyPr/>
        <a:lstStyle/>
        <a:p>
          <a:endParaRPr lang="it-IT"/>
        </a:p>
      </dgm:t>
    </dgm:pt>
    <dgm:pt modelId="{56D8DB4D-E44E-49DE-8A6C-8D333FE77AFD}" type="sibTrans" cxnId="{F969D056-45A6-46A3-BACF-63A6746F1382}">
      <dgm:prSet/>
      <dgm:spPr/>
      <dgm:t>
        <a:bodyPr/>
        <a:lstStyle/>
        <a:p>
          <a:endParaRPr lang="it-IT"/>
        </a:p>
      </dgm:t>
    </dgm:pt>
    <dgm:pt modelId="{62AA1941-B252-4E08-AF0A-1DCA830DC73D}">
      <dgm:prSet phldrT="[Text]"/>
      <dgm:spPr/>
      <dgm:t>
        <a:bodyPr/>
        <a:lstStyle/>
        <a:p>
          <a:pPr>
            <a:buNone/>
          </a:pPr>
          <a:r>
            <a:rPr lang="it-IT" dirty="0"/>
            <a:t>	Somma di distribuzioni di Poisson per approssimare il k-mer profile</a:t>
          </a:r>
        </a:p>
      </dgm:t>
    </dgm:pt>
    <dgm:pt modelId="{DFEA7A14-D83E-434C-AB5A-9F0BB86381EC}" type="sibTrans" cxnId="{42274509-3C96-4CD5-A783-B0449FCE338D}">
      <dgm:prSet/>
      <dgm:spPr/>
      <dgm:t>
        <a:bodyPr/>
        <a:lstStyle/>
        <a:p>
          <a:endParaRPr lang="it-IT"/>
        </a:p>
      </dgm:t>
    </dgm:pt>
    <dgm:pt modelId="{3A7D6C74-144E-417E-8E04-0632B0006173}" type="parTrans" cxnId="{42274509-3C96-4CD5-A783-B0449FCE338D}">
      <dgm:prSet/>
      <dgm:spPr/>
      <dgm:t>
        <a:bodyPr/>
        <a:lstStyle/>
        <a:p>
          <a:endParaRPr lang="it-IT"/>
        </a:p>
      </dgm:t>
    </dgm:pt>
    <dgm:pt modelId="{0524A8BD-A8D9-46CC-A786-CDD1320522EC}" type="pres">
      <dgm:prSet presAssocID="{45464458-C51A-4AFB-8D36-168594074229}" presName="Name0" presStyleCnt="0">
        <dgm:presLayoutVars>
          <dgm:dir/>
          <dgm:animLvl val="lvl"/>
          <dgm:resizeHandles val="exact"/>
        </dgm:presLayoutVars>
      </dgm:prSet>
      <dgm:spPr/>
    </dgm:pt>
    <dgm:pt modelId="{25832ED5-E73B-47D2-B79A-710746978B63}" type="pres">
      <dgm:prSet presAssocID="{0483BD1C-E859-43F4-AA1F-A5BCC45A6C51}" presName="linNode" presStyleCnt="0"/>
      <dgm:spPr/>
    </dgm:pt>
    <dgm:pt modelId="{BB2FDEC2-FCEC-44C7-8588-02DD1F4E8D68}" type="pres">
      <dgm:prSet presAssocID="{0483BD1C-E859-43F4-AA1F-A5BCC45A6C51}" presName="parentText" presStyleLbl="node1" presStyleIdx="0" presStyleCnt="4" custScaleX="86996">
        <dgm:presLayoutVars>
          <dgm:chMax val="1"/>
          <dgm:bulletEnabled val="1"/>
        </dgm:presLayoutVars>
      </dgm:prSet>
      <dgm:spPr/>
    </dgm:pt>
    <dgm:pt modelId="{DEFEC112-338D-4FAD-9F49-88BDA2F87EEA}" type="pres">
      <dgm:prSet presAssocID="{0483BD1C-E859-43F4-AA1F-A5BCC45A6C51}" presName="descendantText" presStyleLbl="alignAccFollowNode1" presStyleIdx="0" presStyleCnt="4" custScaleX="107420">
        <dgm:presLayoutVars>
          <dgm:bulletEnabled val="1"/>
        </dgm:presLayoutVars>
      </dgm:prSet>
      <dgm:spPr/>
    </dgm:pt>
    <dgm:pt modelId="{443E0FEE-814A-4F46-9F20-480121654CE2}" type="pres">
      <dgm:prSet presAssocID="{4690E6BD-1C97-4CE7-ABF0-03023F29C41C}" presName="sp" presStyleCnt="0"/>
      <dgm:spPr/>
    </dgm:pt>
    <dgm:pt modelId="{EA0114D3-288B-41F2-A4BA-A49896F3E4A2}" type="pres">
      <dgm:prSet presAssocID="{13B5EDBC-F43B-4B2F-A342-A9599983569F}" presName="linNode" presStyleCnt="0"/>
      <dgm:spPr/>
    </dgm:pt>
    <dgm:pt modelId="{EC1F301C-F338-4651-9920-C79AC07585B9}" type="pres">
      <dgm:prSet presAssocID="{13B5EDBC-F43B-4B2F-A342-A9599983569F}" presName="parentText" presStyleLbl="node1" presStyleIdx="1" presStyleCnt="4" custScaleX="86996">
        <dgm:presLayoutVars>
          <dgm:chMax val="1"/>
          <dgm:bulletEnabled val="1"/>
        </dgm:presLayoutVars>
      </dgm:prSet>
      <dgm:spPr/>
    </dgm:pt>
    <dgm:pt modelId="{805B4F29-C00D-4A30-8F52-14081DB6FBCA}" type="pres">
      <dgm:prSet presAssocID="{13B5EDBC-F43B-4B2F-A342-A9599983569F}" presName="descendantText" presStyleLbl="alignAccFollowNode1" presStyleIdx="1" presStyleCnt="4" custScaleX="107420">
        <dgm:presLayoutVars>
          <dgm:bulletEnabled val="1"/>
        </dgm:presLayoutVars>
      </dgm:prSet>
      <dgm:spPr/>
    </dgm:pt>
    <dgm:pt modelId="{6B875414-4DA6-4D14-A704-E514D5715B00}" type="pres">
      <dgm:prSet presAssocID="{C765593E-A88A-42BA-A524-C8E769A46E5D}" presName="sp" presStyleCnt="0"/>
      <dgm:spPr/>
    </dgm:pt>
    <dgm:pt modelId="{B1C3C0CB-B68D-4A28-A405-833471E2CDF1}" type="pres">
      <dgm:prSet presAssocID="{5D51F8E2-8CB6-4170-92A3-891C66091EB0}" presName="linNode" presStyleCnt="0"/>
      <dgm:spPr/>
    </dgm:pt>
    <dgm:pt modelId="{C45D917D-D153-4919-BEE9-B3CFE936C5FC}" type="pres">
      <dgm:prSet presAssocID="{5D51F8E2-8CB6-4170-92A3-891C66091EB0}" presName="parentText" presStyleLbl="node1" presStyleIdx="2" presStyleCnt="4" custScaleX="86996">
        <dgm:presLayoutVars>
          <dgm:chMax val="1"/>
          <dgm:bulletEnabled val="1"/>
        </dgm:presLayoutVars>
      </dgm:prSet>
      <dgm:spPr/>
    </dgm:pt>
    <dgm:pt modelId="{C9D94FB0-5243-4013-952F-08F1ABD3D62E}" type="pres">
      <dgm:prSet presAssocID="{5D51F8E2-8CB6-4170-92A3-891C66091EB0}" presName="descendantText" presStyleLbl="alignAccFollowNode1" presStyleIdx="2" presStyleCnt="4" custScaleX="107420">
        <dgm:presLayoutVars>
          <dgm:bulletEnabled val="1"/>
        </dgm:presLayoutVars>
      </dgm:prSet>
      <dgm:spPr/>
    </dgm:pt>
    <dgm:pt modelId="{65EB7D3E-B942-4E53-A88D-AA9D0CA85256}" type="pres">
      <dgm:prSet presAssocID="{DD26191C-356B-442B-8112-40D4028C0F29}" presName="sp" presStyleCnt="0"/>
      <dgm:spPr/>
    </dgm:pt>
    <dgm:pt modelId="{E6A6E83C-94EF-4B3B-B445-8CB102785DF4}" type="pres">
      <dgm:prSet presAssocID="{575F15C8-C236-4749-8174-2FCD5EEDCCC9}" presName="linNode" presStyleCnt="0"/>
      <dgm:spPr/>
    </dgm:pt>
    <dgm:pt modelId="{E0D38D24-F36A-4311-8F26-64B3710EB402}" type="pres">
      <dgm:prSet presAssocID="{575F15C8-C236-4749-8174-2FCD5EEDCCC9}" presName="parentText" presStyleLbl="node1" presStyleIdx="3" presStyleCnt="4" custScaleX="86996">
        <dgm:presLayoutVars>
          <dgm:chMax val="1"/>
          <dgm:bulletEnabled val="1"/>
        </dgm:presLayoutVars>
      </dgm:prSet>
      <dgm:spPr/>
    </dgm:pt>
    <dgm:pt modelId="{C823FD8D-3325-4375-91DD-C26763EB5CDC}" type="pres">
      <dgm:prSet presAssocID="{575F15C8-C236-4749-8174-2FCD5EEDCCC9}" presName="descendantText" presStyleLbl="alignAccFollowNode1" presStyleIdx="3" presStyleCnt="4" custScaleX="107420">
        <dgm:presLayoutVars>
          <dgm:bulletEnabled val="1"/>
        </dgm:presLayoutVars>
      </dgm:prSet>
      <dgm:spPr/>
    </dgm:pt>
  </dgm:ptLst>
  <dgm:cxnLst>
    <dgm:cxn modelId="{42274509-3C96-4CD5-A783-B0449FCE338D}" srcId="{13B5EDBC-F43B-4B2F-A342-A9599983569F}" destId="{62AA1941-B252-4E08-AF0A-1DCA830DC73D}" srcOrd="0" destOrd="0" parTransId="{3A7D6C74-144E-417E-8E04-0632B0006173}" sibTransId="{DFEA7A14-D83E-434C-AB5A-9F0BB86381EC}"/>
    <dgm:cxn modelId="{F969D056-45A6-46A3-BACF-63A6746F1382}" srcId="{575F15C8-C236-4749-8174-2FCD5EEDCCC9}" destId="{A761407D-4C55-4877-9044-E6A0E003A709}" srcOrd="0" destOrd="0" parTransId="{4E5E6148-3D00-459F-9311-B066CECF74D8}" sibTransId="{56D8DB4D-E44E-49DE-8A6C-8D333FE77AFD}"/>
    <dgm:cxn modelId="{5DB3838E-8BA6-4B7B-A65F-C6478841DA25}" srcId="{45464458-C51A-4AFB-8D36-168594074229}" destId="{575F15C8-C236-4749-8174-2FCD5EEDCCC9}" srcOrd="3" destOrd="0" parTransId="{241DE69B-0F8C-46E9-B3A9-28CE25BA29C5}" sibTransId="{D59BB49A-EBDE-440D-AB97-39DE417E2E10}"/>
    <dgm:cxn modelId="{AF19C990-AD9E-43E7-95FB-3F3BEFE886FE}" type="presOf" srcId="{430EDD12-1DA9-4F1A-9211-C38FEF59801F}" destId="{C9D94FB0-5243-4013-952F-08F1ABD3D62E}" srcOrd="0" destOrd="0" presId="urn:microsoft.com/office/officeart/2005/8/layout/vList5"/>
    <dgm:cxn modelId="{6C68A292-A5C5-454A-B74F-EC76DFE4CDF5}" srcId="{45464458-C51A-4AFB-8D36-168594074229}" destId="{13B5EDBC-F43B-4B2F-A342-A9599983569F}" srcOrd="1" destOrd="0" parTransId="{81F10039-D9E5-4407-8715-A02CBD1C9C19}" sibTransId="{C765593E-A88A-42BA-A524-C8E769A46E5D}"/>
    <dgm:cxn modelId="{086C2A99-90AC-44C0-B120-AE5F409C9E7E}" srcId="{0483BD1C-E859-43F4-AA1F-A5BCC45A6C51}" destId="{91777B98-2025-41E6-A810-2F7C764F7316}" srcOrd="0" destOrd="0" parTransId="{988CD330-0188-4063-850E-5D1EB7F41855}" sibTransId="{5440B3AE-2CC5-48C9-9B87-9F7A5F502843}"/>
    <dgm:cxn modelId="{F53CD9A0-40F2-4938-BB89-E835825F16EA}" srcId="{5D51F8E2-8CB6-4170-92A3-891C66091EB0}" destId="{430EDD12-1DA9-4F1A-9211-C38FEF59801F}" srcOrd="0" destOrd="0" parTransId="{CFA33101-69F6-412F-BC46-2D0DFD6800A1}" sibTransId="{3C2DC0F3-DAEC-474C-8212-E07862F3E8CD}"/>
    <dgm:cxn modelId="{FBF609B0-82E8-47F5-B375-3862AA8343E7}" type="presOf" srcId="{91777B98-2025-41E6-A810-2F7C764F7316}" destId="{DEFEC112-338D-4FAD-9F49-88BDA2F87EEA}" srcOrd="0" destOrd="0" presId="urn:microsoft.com/office/officeart/2005/8/layout/vList5"/>
    <dgm:cxn modelId="{66B152C6-8DDA-49A5-B0BC-76AEB86E31CB}" srcId="{45464458-C51A-4AFB-8D36-168594074229}" destId="{5D51F8E2-8CB6-4170-92A3-891C66091EB0}" srcOrd="2" destOrd="0" parTransId="{160519AE-2913-48E4-88B3-B9C7ED7FDE75}" sibTransId="{DD26191C-356B-442B-8112-40D4028C0F29}"/>
    <dgm:cxn modelId="{974398C7-55E8-4FC7-8E92-3F5896E19F46}" type="presOf" srcId="{45464458-C51A-4AFB-8D36-168594074229}" destId="{0524A8BD-A8D9-46CC-A786-CDD1320522EC}" srcOrd="0" destOrd="0" presId="urn:microsoft.com/office/officeart/2005/8/layout/vList5"/>
    <dgm:cxn modelId="{B7D4E8CB-B766-4651-89DE-2FE45F33A78E}" type="presOf" srcId="{0483BD1C-E859-43F4-AA1F-A5BCC45A6C51}" destId="{BB2FDEC2-FCEC-44C7-8588-02DD1F4E8D68}" srcOrd="0" destOrd="0" presId="urn:microsoft.com/office/officeart/2005/8/layout/vList5"/>
    <dgm:cxn modelId="{490108D7-3D70-4397-8C36-E91198721FB5}" type="presOf" srcId="{575F15C8-C236-4749-8174-2FCD5EEDCCC9}" destId="{E0D38D24-F36A-4311-8F26-64B3710EB402}" srcOrd="0" destOrd="0" presId="urn:microsoft.com/office/officeart/2005/8/layout/vList5"/>
    <dgm:cxn modelId="{B0D81DDD-F73B-4E36-8983-0AC19472B225}" type="presOf" srcId="{62AA1941-B252-4E08-AF0A-1DCA830DC73D}" destId="{805B4F29-C00D-4A30-8F52-14081DB6FBCA}" srcOrd="0" destOrd="0" presId="urn:microsoft.com/office/officeart/2005/8/layout/vList5"/>
    <dgm:cxn modelId="{729A46DF-5885-4D85-9351-75056DDC8B62}" type="presOf" srcId="{A761407D-4C55-4877-9044-E6A0E003A709}" destId="{C823FD8D-3325-4375-91DD-C26763EB5CDC}" srcOrd="0" destOrd="0" presId="urn:microsoft.com/office/officeart/2005/8/layout/vList5"/>
    <dgm:cxn modelId="{221DEDEB-BB9C-4069-B286-4B227D458163}" srcId="{45464458-C51A-4AFB-8D36-168594074229}" destId="{0483BD1C-E859-43F4-AA1F-A5BCC45A6C51}" srcOrd="0" destOrd="0" parTransId="{AC96E9F0-A5A6-4094-B2C8-CFD1A86E4ABB}" sibTransId="{4690E6BD-1C97-4CE7-ABF0-03023F29C41C}"/>
    <dgm:cxn modelId="{A236A2F1-4592-4752-A18E-0AAD4983CC9E}" type="presOf" srcId="{13B5EDBC-F43B-4B2F-A342-A9599983569F}" destId="{EC1F301C-F338-4651-9920-C79AC07585B9}" srcOrd="0" destOrd="0" presId="urn:microsoft.com/office/officeart/2005/8/layout/vList5"/>
    <dgm:cxn modelId="{0BF23CF8-9645-4AD7-BB38-4117C5838801}" type="presOf" srcId="{5D51F8E2-8CB6-4170-92A3-891C66091EB0}" destId="{C45D917D-D153-4919-BEE9-B3CFE936C5FC}" srcOrd="0" destOrd="0" presId="urn:microsoft.com/office/officeart/2005/8/layout/vList5"/>
    <dgm:cxn modelId="{CDE5A9E9-1176-49CD-9157-102AD81E4AC8}" type="presParOf" srcId="{0524A8BD-A8D9-46CC-A786-CDD1320522EC}" destId="{25832ED5-E73B-47D2-B79A-710746978B63}" srcOrd="0" destOrd="0" presId="urn:microsoft.com/office/officeart/2005/8/layout/vList5"/>
    <dgm:cxn modelId="{42B95DAE-3BCE-42F2-A2AC-BF81A089BF6F}" type="presParOf" srcId="{25832ED5-E73B-47D2-B79A-710746978B63}" destId="{BB2FDEC2-FCEC-44C7-8588-02DD1F4E8D68}" srcOrd="0" destOrd="0" presId="urn:microsoft.com/office/officeart/2005/8/layout/vList5"/>
    <dgm:cxn modelId="{1CB31D5E-9EBD-449F-B304-D3B592670923}" type="presParOf" srcId="{25832ED5-E73B-47D2-B79A-710746978B63}" destId="{DEFEC112-338D-4FAD-9F49-88BDA2F87EEA}" srcOrd="1" destOrd="0" presId="urn:microsoft.com/office/officeart/2005/8/layout/vList5"/>
    <dgm:cxn modelId="{9AE3476C-CBBC-4D25-A517-4A84FBB48482}" type="presParOf" srcId="{0524A8BD-A8D9-46CC-A786-CDD1320522EC}" destId="{443E0FEE-814A-4F46-9F20-480121654CE2}" srcOrd="1" destOrd="0" presId="urn:microsoft.com/office/officeart/2005/8/layout/vList5"/>
    <dgm:cxn modelId="{CF37C344-0436-4376-A454-71B232C072A5}" type="presParOf" srcId="{0524A8BD-A8D9-46CC-A786-CDD1320522EC}" destId="{EA0114D3-288B-41F2-A4BA-A49896F3E4A2}" srcOrd="2" destOrd="0" presId="urn:microsoft.com/office/officeart/2005/8/layout/vList5"/>
    <dgm:cxn modelId="{657A47C9-373D-4A37-B5DF-3E7DF187DBFD}" type="presParOf" srcId="{EA0114D3-288B-41F2-A4BA-A49896F3E4A2}" destId="{EC1F301C-F338-4651-9920-C79AC07585B9}" srcOrd="0" destOrd="0" presId="urn:microsoft.com/office/officeart/2005/8/layout/vList5"/>
    <dgm:cxn modelId="{8872AE2D-D654-4D21-8DC5-A36415E76929}" type="presParOf" srcId="{EA0114D3-288B-41F2-A4BA-A49896F3E4A2}" destId="{805B4F29-C00D-4A30-8F52-14081DB6FBCA}" srcOrd="1" destOrd="0" presId="urn:microsoft.com/office/officeart/2005/8/layout/vList5"/>
    <dgm:cxn modelId="{2E28D9E6-566B-483C-A9F4-0BCC6C2D0428}" type="presParOf" srcId="{0524A8BD-A8D9-46CC-A786-CDD1320522EC}" destId="{6B875414-4DA6-4D14-A704-E514D5715B00}" srcOrd="3" destOrd="0" presId="urn:microsoft.com/office/officeart/2005/8/layout/vList5"/>
    <dgm:cxn modelId="{94004061-FF23-4651-AB00-5CC747FECF59}" type="presParOf" srcId="{0524A8BD-A8D9-46CC-A786-CDD1320522EC}" destId="{B1C3C0CB-B68D-4A28-A405-833471E2CDF1}" srcOrd="4" destOrd="0" presId="urn:microsoft.com/office/officeart/2005/8/layout/vList5"/>
    <dgm:cxn modelId="{BA618279-FD95-4728-B3E1-6568F3BF8DE7}" type="presParOf" srcId="{B1C3C0CB-B68D-4A28-A405-833471E2CDF1}" destId="{C45D917D-D153-4919-BEE9-B3CFE936C5FC}" srcOrd="0" destOrd="0" presId="urn:microsoft.com/office/officeart/2005/8/layout/vList5"/>
    <dgm:cxn modelId="{626BAD4C-8479-43BA-9AB5-2B9C32E44445}" type="presParOf" srcId="{B1C3C0CB-B68D-4A28-A405-833471E2CDF1}" destId="{C9D94FB0-5243-4013-952F-08F1ABD3D62E}" srcOrd="1" destOrd="0" presId="urn:microsoft.com/office/officeart/2005/8/layout/vList5"/>
    <dgm:cxn modelId="{95D99E76-BA35-4B60-AB48-7F5B4524D410}" type="presParOf" srcId="{0524A8BD-A8D9-46CC-A786-CDD1320522EC}" destId="{65EB7D3E-B942-4E53-A88D-AA9D0CA85256}" srcOrd="5" destOrd="0" presId="urn:microsoft.com/office/officeart/2005/8/layout/vList5"/>
    <dgm:cxn modelId="{9411BF79-BCE3-47D5-A2FE-8E77FDA0D177}" type="presParOf" srcId="{0524A8BD-A8D9-46CC-A786-CDD1320522EC}" destId="{E6A6E83C-94EF-4B3B-B445-8CB102785DF4}" srcOrd="6" destOrd="0" presId="urn:microsoft.com/office/officeart/2005/8/layout/vList5"/>
    <dgm:cxn modelId="{9CF0B7B8-DB64-4385-9429-E6F3E6139E04}" type="presParOf" srcId="{E6A6E83C-94EF-4B3B-B445-8CB102785DF4}" destId="{E0D38D24-F36A-4311-8F26-64B3710EB402}" srcOrd="0" destOrd="0" presId="urn:microsoft.com/office/officeart/2005/8/layout/vList5"/>
    <dgm:cxn modelId="{DE06E744-1889-49A8-821D-5FC110ADC66E}" type="presParOf" srcId="{E6A6E83C-94EF-4B3B-B445-8CB102785DF4}" destId="{C823FD8D-3325-4375-91DD-C26763EB5C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86BB1C-6229-4E6B-9BA9-4F0AA73DB7C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30717577-A85F-4BAC-BCF9-6001C3F8916A}">
      <dgm:prSet phldrT="[Text]"/>
      <dgm:spPr/>
      <dgm:t>
        <a:bodyPr/>
        <a:lstStyle/>
        <a:p>
          <a:r>
            <a:rPr lang="it-IT" dirty="0"/>
            <a:t>Media e mediana della copertura</a:t>
          </a:r>
        </a:p>
      </dgm:t>
    </dgm:pt>
    <dgm:pt modelId="{2825FCCE-A8C5-4520-911A-7519A9AC2A1C}" type="parTrans" cxnId="{53E03B74-2442-4FBC-886C-C57F76417C04}">
      <dgm:prSet/>
      <dgm:spPr/>
      <dgm:t>
        <a:bodyPr/>
        <a:lstStyle/>
        <a:p>
          <a:endParaRPr lang="it-IT"/>
        </a:p>
      </dgm:t>
    </dgm:pt>
    <dgm:pt modelId="{8EC9AB3D-BBD5-489D-BFB9-EDF971EB64A5}" type="sibTrans" cxnId="{53E03B74-2442-4FBC-886C-C57F76417C04}">
      <dgm:prSet/>
      <dgm:spPr/>
      <dgm:t>
        <a:bodyPr/>
        <a:lstStyle/>
        <a:p>
          <a:endParaRPr lang="it-IT"/>
        </a:p>
      </dgm:t>
    </dgm:pt>
    <dgm:pt modelId="{759B659F-89C3-4864-875A-4213C42AE13E}">
      <dgm:prSet phldrT="[Text]"/>
      <dgm:spPr/>
      <dgm:t>
        <a:bodyPr/>
        <a:lstStyle/>
        <a:p>
          <a:r>
            <a:rPr lang="it-IT" dirty="0"/>
            <a:t>Tutti i geni presenti nel genoma</a:t>
          </a:r>
        </a:p>
      </dgm:t>
    </dgm:pt>
    <dgm:pt modelId="{E80E15A6-A704-4942-BF2B-7D7E423AFC43}" type="parTrans" cxnId="{911E724F-8E34-4058-A497-15A626C245A1}">
      <dgm:prSet/>
      <dgm:spPr/>
      <dgm:t>
        <a:bodyPr/>
        <a:lstStyle/>
        <a:p>
          <a:endParaRPr lang="it-IT"/>
        </a:p>
      </dgm:t>
    </dgm:pt>
    <dgm:pt modelId="{D31DA835-0655-4DA7-9F4D-3F02AEA9C172}" type="sibTrans" cxnId="{911E724F-8E34-4058-A497-15A626C245A1}">
      <dgm:prSet/>
      <dgm:spPr/>
      <dgm:t>
        <a:bodyPr/>
        <a:lstStyle/>
        <a:p>
          <a:endParaRPr lang="it-IT"/>
        </a:p>
      </dgm:t>
    </dgm:pt>
    <dgm:pt modelId="{D09E8035-0629-48C3-A9F5-82E41F5C4975}">
      <dgm:prSet phldrT="[Text]"/>
      <dgm:spPr>
        <a:solidFill>
          <a:srgbClr val="AD1221"/>
        </a:solidFill>
      </dgm:spPr>
      <dgm:t>
        <a:bodyPr/>
        <a:lstStyle/>
        <a:p>
          <a:r>
            <a:rPr lang="it-IT" dirty="0"/>
            <a:t>Tutti i geni senza trasposoni</a:t>
          </a:r>
        </a:p>
      </dgm:t>
    </dgm:pt>
    <dgm:pt modelId="{2DCB9A79-C2AD-4FB3-800C-AEE866D112D0}" type="parTrans" cxnId="{2BD64685-3FB5-431C-A6AC-7FF93F59864D}">
      <dgm:prSet/>
      <dgm:spPr/>
      <dgm:t>
        <a:bodyPr/>
        <a:lstStyle/>
        <a:p>
          <a:endParaRPr lang="it-IT"/>
        </a:p>
      </dgm:t>
    </dgm:pt>
    <dgm:pt modelId="{3B7B9689-D6D3-4DBA-8F0F-597AD0A73142}" type="sibTrans" cxnId="{2BD64685-3FB5-431C-A6AC-7FF93F59864D}">
      <dgm:prSet/>
      <dgm:spPr/>
      <dgm:t>
        <a:bodyPr/>
        <a:lstStyle/>
        <a:p>
          <a:endParaRPr lang="it-IT"/>
        </a:p>
      </dgm:t>
    </dgm:pt>
    <dgm:pt modelId="{F87457D8-AECD-4CF6-81BB-D36922C68FC3}">
      <dgm:prSet phldrT="[Text]"/>
      <dgm:spPr/>
      <dgm:t>
        <a:bodyPr/>
        <a:lstStyle/>
        <a:p>
          <a:r>
            <a:rPr lang="it-IT" dirty="0"/>
            <a:t>Esoni presenti nel genoma</a:t>
          </a:r>
        </a:p>
      </dgm:t>
    </dgm:pt>
    <dgm:pt modelId="{ADEC146F-F3A8-440F-816D-98DD4D428B2B}" type="parTrans" cxnId="{6E91CB69-85B5-48DF-B166-D6FD079CB22D}">
      <dgm:prSet/>
      <dgm:spPr/>
      <dgm:t>
        <a:bodyPr/>
        <a:lstStyle/>
        <a:p>
          <a:endParaRPr lang="it-IT"/>
        </a:p>
      </dgm:t>
    </dgm:pt>
    <dgm:pt modelId="{F7B79063-8066-439D-BC83-E46FB850E8DD}" type="sibTrans" cxnId="{6E91CB69-85B5-48DF-B166-D6FD079CB22D}">
      <dgm:prSet/>
      <dgm:spPr/>
      <dgm:t>
        <a:bodyPr/>
        <a:lstStyle/>
        <a:p>
          <a:endParaRPr lang="it-IT"/>
        </a:p>
      </dgm:t>
    </dgm:pt>
    <dgm:pt modelId="{7D8C0A96-20B7-458F-9639-4CF0EE8E20EF}">
      <dgm:prSet phldrT="[Text]"/>
      <dgm:spPr/>
      <dgm:t>
        <a:bodyPr/>
        <a:lstStyle/>
        <a:p>
          <a:r>
            <a:rPr lang="it-IT" dirty="0"/>
            <a:t>Esoni senza trasposoni</a:t>
          </a:r>
        </a:p>
      </dgm:t>
    </dgm:pt>
    <dgm:pt modelId="{B691B2A7-D96B-4078-8B8B-C6AA8AEC1F27}" type="parTrans" cxnId="{B885A9F2-AE75-4A6F-B506-0878F9DAC489}">
      <dgm:prSet/>
      <dgm:spPr/>
      <dgm:t>
        <a:bodyPr/>
        <a:lstStyle/>
        <a:p>
          <a:endParaRPr lang="it-IT"/>
        </a:p>
      </dgm:t>
    </dgm:pt>
    <dgm:pt modelId="{33D95DA3-C536-47A3-8436-BDECEDDFA5D0}" type="sibTrans" cxnId="{B885A9F2-AE75-4A6F-B506-0878F9DAC489}">
      <dgm:prSet/>
      <dgm:spPr/>
      <dgm:t>
        <a:bodyPr/>
        <a:lstStyle/>
        <a:p>
          <a:endParaRPr lang="it-IT"/>
        </a:p>
      </dgm:t>
    </dgm:pt>
    <dgm:pt modelId="{F45479A2-D78F-4967-9A7E-AA792A707347}">
      <dgm:prSet phldrT="[Text]"/>
      <dgm:spPr/>
      <dgm:t>
        <a:bodyPr/>
        <a:lstStyle/>
        <a:p>
          <a:r>
            <a:rPr lang="it-IT" dirty="0"/>
            <a:t>Regioni BUSCO</a:t>
          </a:r>
        </a:p>
      </dgm:t>
    </dgm:pt>
    <dgm:pt modelId="{EE90C8E0-256D-4EB9-9E83-2AA02D00EF5D}" type="parTrans" cxnId="{582DE6D7-FB40-4093-BEEF-D91B55E0A5E1}">
      <dgm:prSet/>
      <dgm:spPr/>
      <dgm:t>
        <a:bodyPr/>
        <a:lstStyle/>
        <a:p>
          <a:endParaRPr lang="it-IT"/>
        </a:p>
      </dgm:t>
    </dgm:pt>
    <dgm:pt modelId="{15FD9239-4EA1-4659-BC4E-5600A6F106C9}" type="sibTrans" cxnId="{582DE6D7-FB40-4093-BEEF-D91B55E0A5E1}">
      <dgm:prSet/>
      <dgm:spPr/>
      <dgm:t>
        <a:bodyPr/>
        <a:lstStyle/>
        <a:p>
          <a:endParaRPr lang="it-IT"/>
        </a:p>
      </dgm:t>
    </dgm:pt>
    <dgm:pt modelId="{2F75C4D6-0E0E-4872-A6DE-586D1A10772F}" type="pres">
      <dgm:prSet presAssocID="{D886BB1C-6229-4E6B-9BA9-4F0AA73DB7C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5B7667C-FB35-4034-942D-ECEDD438FD68}" type="pres">
      <dgm:prSet presAssocID="{30717577-A85F-4BAC-BCF9-6001C3F8916A}" presName="centerShape" presStyleLbl="node0" presStyleIdx="0" presStyleCnt="1"/>
      <dgm:spPr/>
    </dgm:pt>
    <dgm:pt modelId="{A73B5E03-86C9-4F96-B397-6318A1FB7EB0}" type="pres">
      <dgm:prSet presAssocID="{E80E15A6-A704-4942-BF2B-7D7E423AFC43}" presName="parTrans" presStyleLbl="bgSibTrans2D1" presStyleIdx="0" presStyleCnt="5"/>
      <dgm:spPr/>
    </dgm:pt>
    <dgm:pt modelId="{44D1F0DC-3C7D-42FB-A39D-33EB5FC2B632}" type="pres">
      <dgm:prSet presAssocID="{759B659F-89C3-4864-875A-4213C42AE13E}" presName="node" presStyleLbl="node1" presStyleIdx="0" presStyleCnt="5">
        <dgm:presLayoutVars>
          <dgm:bulletEnabled val="1"/>
        </dgm:presLayoutVars>
      </dgm:prSet>
      <dgm:spPr/>
    </dgm:pt>
    <dgm:pt modelId="{497311C5-E652-415C-9E1F-17A04F938647}" type="pres">
      <dgm:prSet presAssocID="{2DCB9A79-C2AD-4FB3-800C-AEE866D112D0}" presName="parTrans" presStyleLbl="bgSibTrans2D1" presStyleIdx="1" presStyleCnt="5"/>
      <dgm:spPr/>
    </dgm:pt>
    <dgm:pt modelId="{C072C76E-AC27-430C-BF7C-A8C511CE54C5}" type="pres">
      <dgm:prSet presAssocID="{D09E8035-0629-48C3-A9F5-82E41F5C4975}" presName="node" presStyleLbl="node1" presStyleIdx="1" presStyleCnt="5">
        <dgm:presLayoutVars>
          <dgm:bulletEnabled val="1"/>
        </dgm:presLayoutVars>
      </dgm:prSet>
      <dgm:spPr/>
    </dgm:pt>
    <dgm:pt modelId="{B7F03B55-FC6F-4BDB-AE9F-03F492B09C36}" type="pres">
      <dgm:prSet presAssocID="{ADEC146F-F3A8-440F-816D-98DD4D428B2B}" presName="parTrans" presStyleLbl="bgSibTrans2D1" presStyleIdx="2" presStyleCnt="5"/>
      <dgm:spPr/>
    </dgm:pt>
    <dgm:pt modelId="{2430DA69-6E8C-49A7-93CB-D466E587A382}" type="pres">
      <dgm:prSet presAssocID="{F87457D8-AECD-4CF6-81BB-D36922C68FC3}" presName="node" presStyleLbl="node1" presStyleIdx="2" presStyleCnt="5">
        <dgm:presLayoutVars>
          <dgm:bulletEnabled val="1"/>
        </dgm:presLayoutVars>
      </dgm:prSet>
      <dgm:spPr/>
    </dgm:pt>
    <dgm:pt modelId="{34A4D85B-5690-4367-8C44-7D2ADB3F8B3A}" type="pres">
      <dgm:prSet presAssocID="{B691B2A7-D96B-4078-8B8B-C6AA8AEC1F27}" presName="parTrans" presStyleLbl="bgSibTrans2D1" presStyleIdx="3" presStyleCnt="5"/>
      <dgm:spPr/>
    </dgm:pt>
    <dgm:pt modelId="{E679791C-3C75-4429-9E63-5C227C7331DC}" type="pres">
      <dgm:prSet presAssocID="{7D8C0A96-20B7-458F-9639-4CF0EE8E20EF}" presName="node" presStyleLbl="node1" presStyleIdx="3" presStyleCnt="5">
        <dgm:presLayoutVars>
          <dgm:bulletEnabled val="1"/>
        </dgm:presLayoutVars>
      </dgm:prSet>
      <dgm:spPr/>
    </dgm:pt>
    <dgm:pt modelId="{FEFF2F7D-901B-4DBC-A3D3-AAC85FEA2536}" type="pres">
      <dgm:prSet presAssocID="{EE90C8E0-256D-4EB9-9E83-2AA02D00EF5D}" presName="parTrans" presStyleLbl="bgSibTrans2D1" presStyleIdx="4" presStyleCnt="5"/>
      <dgm:spPr/>
    </dgm:pt>
    <dgm:pt modelId="{36F2D54D-0B7C-4C25-ADE7-2FE7747AA4EC}" type="pres">
      <dgm:prSet presAssocID="{F45479A2-D78F-4967-9A7E-AA792A707347}" presName="node" presStyleLbl="node1" presStyleIdx="4" presStyleCnt="5">
        <dgm:presLayoutVars>
          <dgm:bulletEnabled val="1"/>
        </dgm:presLayoutVars>
      </dgm:prSet>
      <dgm:spPr/>
    </dgm:pt>
  </dgm:ptLst>
  <dgm:cxnLst>
    <dgm:cxn modelId="{635A3A1A-23B7-483F-BCD4-0F6B3819512A}" type="presOf" srcId="{7D8C0A96-20B7-458F-9639-4CF0EE8E20EF}" destId="{E679791C-3C75-4429-9E63-5C227C7331DC}" srcOrd="0" destOrd="0" presId="urn:microsoft.com/office/officeart/2005/8/layout/radial4"/>
    <dgm:cxn modelId="{DF797038-01B2-4CC7-997E-099477F964C0}" type="presOf" srcId="{759B659F-89C3-4864-875A-4213C42AE13E}" destId="{44D1F0DC-3C7D-42FB-A39D-33EB5FC2B632}" srcOrd="0" destOrd="0" presId="urn:microsoft.com/office/officeart/2005/8/layout/radial4"/>
    <dgm:cxn modelId="{7F45053C-36C7-40C7-95C1-896F93A6C206}" type="presOf" srcId="{B691B2A7-D96B-4078-8B8B-C6AA8AEC1F27}" destId="{34A4D85B-5690-4367-8C44-7D2ADB3F8B3A}" srcOrd="0" destOrd="0" presId="urn:microsoft.com/office/officeart/2005/8/layout/radial4"/>
    <dgm:cxn modelId="{5F2B895B-0C81-4674-97A6-39DC93C9B0B8}" type="presOf" srcId="{E80E15A6-A704-4942-BF2B-7D7E423AFC43}" destId="{A73B5E03-86C9-4F96-B397-6318A1FB7EB0}" srcOrd="0" destOrd="0" presId="urn:microsoft.com/office/officeart/2005/8/layout/radial4"/>
    <dgm:cxn modelId="{6E91CB69-85B5-48DF-B166-D6FD079CB22D}" srcId="{30717577-A85F-4BAC-BCF9-6001C3F8916A}" destId="{F87457D8-AECD-4CF6-81BB-D36922C68FC3}" srcOrd="2" destOrd="0" parTransId="{ADEC146F-F3A8-440F-816D-98DD4D428B2B}" sibTransId="{F7B79063-8066-439D-BC83-E46FB850E8DD}"/>
    <dgm:cxn modelId="{DB1ABA4A-B906-4067-B397-86C2593A929C}" type="presOf" srcId="{F87457D8-AECD-4CF6-81BB-D36922C68FC3}" destId="{2430DA69-6E8C-49A7-93CB-D466E587A382}" srcOrd="0" destOrd="0" presId="urn:microsoft.com/office/officeart/2005/8/layout/radial4"/>
    <dgm:cxn modelId="{911E724F-8E34-4058-A497-15A626C245A1}" srcId="{30717577-A85F-4BAC-BCF9-6001C3F8916A}" destId="{759B659F-89C3-4864-875A-4213C42AE13E}" srcOrd="0" destOrd="0" parTransId="{E80E15A6-A704-4942-BF2B-7D7E423AFC43}" sibTransId="{D31DA835-0655-4DA7-9F4D-3F02AEA9C172}"/>
    <dgm:cxn modelId="{53E03B74-2442-4FBC-886C-C57F76417C04}" srcId="{D886BB1C-6229-4E6B-9BA9-4F0AA73DB7CB}" destId="{30717577-A85F-4BAC-BCF9-6001C3F8916A}" srcOrd="0" destOrd="0" parTransId="{2825FCCE-A8C5-4520-911A-7519A9AC2A1C}" sibTransId="{8EC9AB3D-BBD5-489D-BFB9-EDF971EB64A5}"/>
    <dgm:cxn modelId="{2BD64685-3FB5-431C-A6AC-7FF93F59864D}" srcId="{30717577-A85F-4BAC-BCF9-6001C3F8916A}" destId="{D09E8035-0629-48C3-A9F5-82E41F5C4975}" srcOrd="1" destOrd="0" parTransId="{2DCB9A79-C2AD-4FB3-800C-AEE866D112D0}" sibTransId="{3B7B9689-D6D3-4DBA-8F0F-597AD0A73142}"/>
    <dgm:cxn modelId="{7F69CE86-24A1-4CFB-BFC3-381769929F3D}" type="presOf" srcId="{D09E8035-0629-48C3-A9F5-82E41F5C4975}" destId="{C072C76E-AC27-430C-BF7C-A8C511CE54C5}" srcOrd="0" destOrd="0" presId="urn:microsoft.com/office/officeart/2005/8/layout/radial4"/>
    <dgm:cxn modelId="{B38B349D-EBC2-4CCE-84B1-A93E9D95F9C2}" type="presOf" srcId="{EE90C8E0-256D-4EB9-9E83-2AA02D00EF5D}" destId="{FEFF2F7D-901B-4DBC-A3D3-AAC85FEA2536}" srcOrd="0" destOrd="0" presId="urn:microsoft.com/office/officeart/2005/8/layout/radial4"/>
    <dgm:cxn modelId="{E5AEEEB1-FC67-46B3-B6D3-B8B7F6BE61C9}" type="presOf" srcId="{D886BB1C-6229-4E6B-9BA9-4F0AA73DB7CB}" destId="{2F75C4D6-0E0E-4872-A6DE-586D1A10772F}" srcOrd="0" destOrd="0" presId="urn:microsoft.com/office/officeart/2005/8/layout/radial4"/>
    <dgm:cxn modelId="{EF9650BD-8BFF-46B2-958D-D143D1344A16}" type="presOf" srcId="{F45479A2-D78F-4967-9A7E-AA792A707347}" destId="{36F2D54D-0B7C-4C25-ADE7-2FE7747AA4EC}" srcOrd="0" destOrd="0" presId="urn:microsoft.com/office/officeart/2005/8/layout/radial4"/>
    <dgm:cxn modelId="{9A1E03C3-5B6A-44C4-990E-F98BD324FB62}" type="presOf" srcId="{2DCB9A79-C2AD-4FB3-800C-AEE866D112D0}" destId="{497311C5-E652-415C-9E1F-17A04F938647}" srcOrd="0" destOrd="0" presId="urn:microsoft.com/office/officeart/2005/8/layout/radial4"/>
    <dgm:cxn modelId="{582DE6D7-FB40-4093-BEEF-D91B55E0A5E1}" srcId="{30717577-A85F-4BAC-BCF9-6001C3F8916A}" destId="{F45479A2-D78F-4967-9A7E-AA792A707347}" srcOrd="4" destOrd="0" parTransId="{EE90C8E0-256D-4EB9-9E83-2AA02D00EF5D}" sibTransId="{15FD9239-4EA1-4659-BC4E-5600A6F106C9}"/>
    <dgm:cxn modelId="{6A41D1E1-8651-41E9-B86E-CFE602A00B53}" type="presOf" srcId="{ADEC146F-F3A8-440F-816D-98DD4D428B2B}" destId="{B7F03B55-FC6F-4BDB-AE9F-03F492B09C36}" srcOrd="0" destOrd="0" presId="urn:microsoft.com/office/officeart/2005/8/layout/radial4"/>
    <dgm:cxn modelId="{B885A9F2-AE75-4A6F-B506-0878F9DAC489}" srcId="{30717577-A85F-4BAC-BCF9-6001C3F8916A}" destId="{7D8C0A96-20B7-458F-9639-4CF0EE8E20EF}" srcOrd="3" destOrd="0" parTransId="{B691B2A7-D96B-4078-8B8B-C6AA8AEC1F27}" sibTransId="{33D95DA3-C536-47A3-8436-BDECEDDFA5D0}"/>
    <dgm:cxn modelId="{AA3957FB-04BD-469F-8C1C-2D704F52C759}" type="presOf" srcId="{30717577-A85F-4BAC-BCF9-6001C3F8916A}" destId="{A5B7667C-FB35-4034-942D-ECEDD438FD68}" srcOrd="0" destOrd="0" presId="urn:microsoft.com/office/officeart/2005/8/layout/radial4"/>
    <dgm:cxn modelId="{7A60E481-91C1-4B9A-BDBD-3D2762261FAA}" type="presParOf" srcId="{2F75C4D6-0E0E-4872-A6DE-586D1A10772F}" destId="{A5B7667C-FB35-4034-942D-ECEDD438FD68}" srcOrd="0" destOrd="0" presId="urn:microsoft.com/office/officeart/2005/8/layout/radial4"/>
    <dgm:cxn modelId="{1C4FF92C-A334-453C-AEDF-60F902E066D0}" type="presParOf" srcId="{2F75C4D6-0E0E-4872-A6DE-586D1A10772F}" destId="{A73B5E03-86C9-4F96-B397-6318A1FB7EB0}" srcOrd="1" destOrd="0" presId="urn:microsoft.com/office/officeart/2005/8/layout/radial4"/>
    <dgm:cxn modelId="{A793118E-B8FE-474C-8C7A-41A89F6F6FAD}" type="presParOf" srcId="{2F75C4D6-0E0E-4872-A6DE-586D1A10772F}" destId="{44D1F0DC-3C7D-42FB-A39D-33EB5FC2B632}" srcOrd="2" destOrd="0" presId="urn:microsoft.com/office/officeart/2005/8/layout/radial4"/>
    <dgm:cxn modelId="{A8172AF7-D4BA-47F2-86EB-F29D96FD8019}" type="presParOf" srcId="{2F75C4D6-0E0E-4872-A6DE-586D1A10772F}" destId="{497311C5-E652-415C-9E1F-17A04F938647}" srcOrd="3" destOrd="0" presId="urn:microsoft.com/office/officeart/2005/8/layout/radial4"/>
    <dgm:cxn modelId="{76353799-15B4-4A12-9807-5473303DD2F2}" type="presParOf" srcId="{2F75C4D6-0E0E-4872-A6DE-586D1A10772F}" destId="{C072C76E-AC27-430C-BF7C-A8C511CE54C5}" srcOrd="4" destOrd="0" presId="urn:microsoft.com/office/officeart/2005/8/layout/radial4"/>
    <dgm:cxn modelId="{BBE482DF-E231-4881-9E1A-844970DBD8AB}" type="presParOf" srcId="{2F75C4D6-0E0E-4872-A6DE-586D1A10772F}" destId="{B7F03B55-FC6F-4BDB-AE9F-03F492B09C36}" srcOrd="5" destOrd="0" presId="urn:microsoft.com/office/officeart/2005/8/layout/radial4"/>
    <dgm:cxn modelId="{01BD04B3-4F68-4F66-B551-D79E1111BE76}" type="presParOf" srcId="{2F75C4D6-0E0E-4872-A6DE-586D1A10772F}" destId="{2430DA69-6E8C-49A7-93CB-D466E587A382}" srcOrd="6" destOrd="0" presId="urn:microsoft.com/office/officeart/2005/8/layout/radial4"/>
    <dgm:cxn modelId="{40770C5E-6922-4AA0-A6D2-9551535AE70F}" type="presParOf" srcId="{2F75C4D6-0E0E-4872-A6DE-586D1A10772F}" destId="{34A4D85B-5690-4367-8C44-7D2ADB3F8B3A}" srcOrd="7" destOrd="0" presId="urn:microsoft.com/office/officeart/2005/8/layout/radial4"/>
    <dgm:cxn modelId="{F7E2E247-58F6-4314-BE9B-972CC6336BEE}" type="presParOf" srcId="{2F75C4D6-0E0E-4872-A6DE-586D1A10772F}" destId="{E679791C-3C75-4429-9E63-5C227C7331DC}" srcOrd="8" destOrd="0" presId="urn:microsoft.com/office/officeart/2005/8/layout/radial4"/>
    <dgm:cxn modelId="{65106344-88E9-49C0-BCB0-54DF8191DA78}" type="presParOf" srcId="{2F75C4D6-0E0E-4872-A6DE-586D1A10772F}" destId="{FEFF2F7D-901B-4DBC-A3D3-AAC85FEA2536}" srcOrd="9" destOrd="0" presId="urn:microsoft.com/office/officeart/2005/8/layout/radial4"/>
    <dgm:cxn modelId="{520CCD19-18F5-47A1-9695-1146D3B4D990}" type="presParOf" srcId="{2F75C4D6-0E0E-4872-A6DE-586D1A10772F}" destId="{36F2D54D-0B7C-4C25-ADE7-2FE7747AA4EC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EC112-338D-4FAD-9F49-88BDA2F87EEA}">
      <dsp:nvSpPr>
        <dsp:cNvPr id="0" name=""/>
        <dsp:cNvSpPr/>
      </dsp:nvSpPr>
      <dsp:spPr>
        <a:xfrm rot="5400000">
          <a:off x="2380537" y="-959550"/>
          <a:ext cx="780803" cy="2899164"/>
        </a:xfrm>
        <a:prstGeom prst="round2SameRect">
          <a:avLst/>
        </a:prstGeom>
        <a:solidFill>
          <a:srgbClr val="E1D0D1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it-IT" sz="1600" kern="1200" dirty="0"/>
            <a:t>	Distribuzione di Poisson per approssimare il k-mer profile</a:t>
          </a:r>
        </a:p>
      </dsp:txBody>
      <dsp:txXfrm rot="-5400000">
        <a:off x="1321357" y="137746"/>
        <a:ext cx="2861048" cy="704571"/>
      </dsp:txXfrm>
    </dsp:sp>
    <dsp:sp modelId="{BB2FDEC2-FCEC-44C7-8588-02DD1F4E8D68}">
      <dsp:nvSpPr>
        <dsp:cNvPr id="0" name=""/>
        <dsp:cNvSpPr/>
      </dsp:nvSpPr>
      <dsp:spPr>
        <a:xfrm>
          <a:off x="640" y="2029"/>
          <a:ext cx="1320716" cy="976003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Modello ideale</a:t>
          </a:r>
        </a:p>
      </dsp:txBody>
      <dsp:txXfrm>
        <a:off x="48285" y="49674"/>
        <a:ext cx="1225426" cy="880713"/>
      </dsp:txXfrm>
    </dsp:sp>
    <dsp:sp modelId="{805B4F29-C00D-4A30-8F52-14081DB6FBCA}">
      <dsp:nvSpPr>
        <dsp:cNvPr id="0" name=""/>
        <dsp:cNvSpPr/>
      </dsp:nvSpPr>
      <dsp:spPr>
        <a:xfrm rot="5400000">
          <a:off x="2380537" y="65253"/>
          <a:ext cx="780803" cy="28991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600" kern="1200" dirty="0"/>
            <a:t>	Somma di distribuzioni di Poisson per approssimare il k-mer profile</a:t>
          </a:r>
        </a:p>
      </dsp:txBody>
      <dsp:txXfrm rot="-5400000">
        <a:off x="1321357" y="1162549"/>
        <a:ext cx="2861048" cy="704571"/>
      </dsp:txXfrm>
    </dsp:sp>
    <dsp:sp modelId="{EC1F301C-F338-4651-9920-C79AC07585B9}">
      <dsp:nvSpPr>
        <dsp:cNvPr id="0" name=""/>
        <dsp:cNvSpPr/>
      </dsp:nvSpPr>
      <dsp:spPr>
        <a:xfrm>
          <a:off x="640" y="1026833"/>
          <a:ext cx="1320716" cy="976003"/>
        </a:xfrm>
        <a:prstGeom prst="roundRect">
          <a:avLst/>
        </a:prstGeom>
        <a:solidFill>
          <a:srgbClr val="9B001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Modello standard</a:t>
          </a:r>
        </a:p>
      </dsp:txBody>
      <dsp:txXfrm>
        <a:off x="48285" y="1074478"/>
        <a:ext cx="1225426" cy="880713"/>
      </dsp:txXfrm>
    </dsp:sp>
    <dsp:sp modelId="{C9D94FB0-5243-4013-952F-08F1ABD3D62E}">
      <dsp:nvSpPr>
        <dsp:cNvPr id="0" name=""/>
        <dsp:cNvSpPr/>
      </dsp:nvSpPr>
      <dsp:spPr>
        <a:xfrm rot="5400000">
          <a:off x="2380537" y="1090057"/>
          <a:ext cx="780803" cy="28991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600" kern="1200" dirty="0"/>
            <a:t>	Distribuzione dei k-mer presenta anche un picco eterozigote</a:t>
          </a:r>
        </a:p>
      </dsp:txBody>
      <dsp:txXfrm rot="-5400000">
        <a:off x="1321357" y="2187353"/>
        <a:ext cx="2861048" cy="704571"/>
      </dsp:txXfrm>
    </dsp:sp>
    <dsp:sp modelId="{C45D917D-D153-4919-BEE9-B3CFE936C5FC}">
      <dsp:nvSpPr>
        <dsp:cNvPr id="0" name=""/>
        <dsp:cNvSpPr/>
      </dsp:nvSpPr>
      <dsp:spPr>
        <a:xfrm>
          <a:off x="640" y="2051637"/>
          <a:ext cx="1320716" cy="976003"/>
        </a:xfrm>
        <a:prstGeom prst="roundRect">
          <a:avLst/>
        </a:prstGeom>
        <a:solidFill>
          <a:srgbClr val="B51A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Modello eterozigote</a:t>
          </a:r>
        </a:p>
      </dsp:txBody>
      <dsp:txXfrm>
        <a:off x="48285" y="2099282"/>
        <a:ext cx="1225426" cy="880713"/>
      </dsp:txXfrm>
    </dsp:sp>
    <dsp:sp modelId="{C823FD8D-3325-4375-91DD-C26763EB5CDC}">
      <dsp:nvSpPr>
        <dsp:cNvPr id="0" name=""/>
        <dsp:cNvSpPr/>
      </dsp:nvSpPr>
      <dsp:spPr>
        <a:xfrm rot="5400000">
          <a:off x="2380537" y="2114861"/>
          <a:ext cx="780803" cy="28991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600" kern="1200" dirty="0"/>
            <a:t>	Utili per trattare coverage bias che appiattiscono il</a:t>
          </a:r>
          <a:br>
            <a:rPr lang="it-IT" sz="1600" kern="1200" dirty="0"/>
          </a:br>
          <a:r>
            <a:rPr lang="it-IT" sz="1600" kern="1200" dirty="0"/>
            <a:t>k-mer profile</a:t>
          </a:r>
        </a:p>
      </dsp:txBody>
      <dsp:txXfrm rot="-5400000">
        <a:off x="1321357" y="3212157"/>
        <a:ext cx="2861048" cy="704571"/>
      </dsp:txXfrm>
    </dsp:sp>
    <dsp:sp modelId="{E0D38D24-F36A-4311-8F26-64B3710EB402}">
      <dsp:nvSpPr>
        <dsp:cNvPr id="0" name=""/>
        <dsp:cNvSpPr/>
      </dsp:nvSpPr>
      <dsp:spPr>
        <a:xfrm>
          <a:off x="640" y="3076441"/>
          <a:ext cx="1320716" cy="976003"/>
        </a:xfrm>
        <a:prstGeom prst="roundRect">
          <a:avLst/>
        </a:prstGeom>
        <a:solidFill>
          <a:srgbClr val="C54E5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Modello continuo o discreto</a:t>
          </a:r>
        </a:p>
      </dsp:txBody>
      <dsp:txXfrm>
        <a:off x="48285" y="3124086"/>
        <a:ext cx="1225426" cy="880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7667C-FB35-4034-942D-ECEDD438FD68}">
      <dsp:nvSpPr>
        <dsp:cNvPr id="0" name=""/>
        <dsp:cNvSpPr/>
      </dsp:nvSpPr>
      <dsp:spPr>
        <a:xfrm>
          <a:off x="1411704" y="1439556"/>
          <a:ext cx="978361" cy="978361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Media e mediana della copertura</a:t>
          </a:r>
        </a:p>
      </dsp:txBody>
      <dsp:txXfrm>
        <a:off x="1554982" y="1582834"/>
        <a:ext cx="691805" cy="691805"/>
      </dsp:txXfrm>
    </dsp:sp>
    <dsp:sp modelId="{A73B5E03-86C9-4F96-B397-6318A1FB7EB0}">
      <dsp:nvSpPr>
        <dsp:cNvPr id="0" name=""/>
        <dsp:cNvSpPr/>
      </dsp:nvSpPr>
      <dsp:spPr>
        <a:xfrm rot="10800000">
          <a:off x="465012" y="1789321"/>
          <a:ext cx="894623" cy="27883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1F0DC-3C7D-42FB-A39D-33EB5FC2B632}">
      <dsp:nvSpPr>
        <dsp:cNvPr id="0" name=""/>
        <dsp:cNvSpPr/>
      </dsp:nvSpPr>
      <dsp:spPr>
        <a:xfrm>
          <a:off x="291" y="1556960"/>
          <a:ext cx="929443" cy="74355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Tutti i geni presenti nel genoma</a:t>
          </a:r>
        </a:p>
      </dsp:txBody>
      <dsp:txXfrm>
        <a:off x="22069" y="1578738"/>
        <a:ext cx="885887" cy="699998"/>
      </dsp:txXfrm>
    </dsp:sp>
    <dsp:sp modelId="{497311C5-E652-415C-9E1F-17A04F938647}">
      <dsp:nvSpPr>
        <dsp:cNvPr id="0" name=""/>
        <dsp:cNvSpPr/>
      </dsp:nvSpPr>
      <dsp:spPr>
        <a:xfrm rot="13500000">
          <a:off x="754555" y="1090303"/>
          <a:ext cx="894623" cy="27883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90159"/>
            <a:satOff val="-18555"/>
            <a:lumOff val="94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2C76E-AC27-430C-BF7C-A8C511CE54C5}">
      <dsp:nvSpPr>
        <dsp:cNvPr id="0" name=""/>
        <dsp:cNvSpPr/>
      </dsp:nvSpPr>
      <dsp:spPr>
        <a:xfrm>
          <a:off x="420848" y="541645"/>
          <a:ext cx="929443" cy="743554"/>
        </a:xfrm>
        <a:prstGeom prst="roundRect">
          <a:avLst>
            <a:gd name="adj" fmla="val 10000"/>
          </a:avLst>
        </a:prstGeom>
        <a:solidFill>
          <a:srgbClr val="AD12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Tutti i geni senza trasposoni</a:t>
          </a:r>
        </a:p>
      </dsp:txBody>
      <dsp:txXfrm>
        <a:off x="442626" y="563423"/>
        <a:ext cx="885887" cy="699998"/>
      </dsp:txXfrm>
    </dsp:sp>
    <dsp:sp modelId="{B7F03B55-FC6F-4BDB-AE9F-03F492B09C36}">
      <dsp:nvSpPr>
        <dsp:cNvPr id="0" name=""/>
        <dsp:cNvSpPr/>
      </dsp:nvSpPr>
      <dsp:spPr>
        <a:xfrm rot="16200000">
          <a:off x="1453573" y="800760"/>
          <a:ext cx="894623" cy="27883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80319"/>
            <a:satOff val="-37110"/>
            <a:lumOff val="189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0DA69-6E8C-49A7-93CB-D466E587A382}">
      <dsp:nvSpPr>
        <dsp:cNvPr id="0" name=""/>
        <dsp:cNvSpPr/>
      </dsp:nvSpPr>
      <dsp:spPr>
        <a:xfrm>
          <a:off x="1436163" y="121088"/>
          <a:ext cx="929443" cy="74355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72768"/>
            <a:satOff val="-37110"/>
            <a:lumOff val="197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Esoni presenti nel genoma</a:t>
          </a:r>
        </a:p>
      </dsp:txBody>
      <dsp:txXfrm>
        <a:off x="1457941" y="142866"/>
        <a:ext cx="885887" cy="699998"/>
      </dsp:txXfrm>
    </dsp:sp>
    <dsp:sp modelId="{34A4D85B-5690-4367-8C44-7D2ADB3F8B3A}">
      <dsp:nvSpPr>
        <dsp:cNvPr id="0" name=""/>
        <dsp:cNvSpPr/>
      </dsp:nvSpPr>
      <dsp:spPr>
        <a:xfrm rot="18900000">
          <a:off x="2152591" y="1090303"/>
          <a:ext cx="894623" cy="27883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70478"/>
            <a:satOff val="-55665"/>
            <a:lumOff val="28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9791C-3C75-4429-9E63-5C227C7331DC}">
      <dsp:nvSpPr>
        <dsp:cNvPr id="0" name=""/>
        <dsp:cNvSpPr/>
      </dsp:nvSpPr>
      <dsp:spPr>
        <a:xfrm>
          <a:off x="2451478" y="541645"/>
          <a:ext cx="929443" cy="74355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59152"/>
            <a:satOff val="-55665"/>
            <a:lumOff val="29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Esoni senza trasposoni</a:t>
          </a:r>
        </a:p>
      </dsp:txBody>
      <dsp:txXfrm>
        <a:off x="2473256" y="563423"/>
        <a:ext cx="885887" cy="699998"/>
      </dsp:txXfrm>
    </dsp:sp>
    <dsp:sp modelId="{FEFF2F7D-901B-4DBC-A3D3-AAC85FEA2536}">
      <dsp:nvSpPr>
        <dsp:cNvPr id="0" name=""/>
        <dsp:cNvSpPr/>
      </dsp:nvSpPr>
      <dsp:spPr>
        <a:xfrm>
          <a:off x="2442133" y="1789321"/>
          <a:ext cx="894623" cy="27883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60637"/>
            <a:satOff val="-74220"/>
            <a:lumOff val="379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2D54D-0B7C-4C25-ADE7-2FE7747AA4EC}">
      <dsp:nvSpPr>
        <dsp:cNvPr id="0" name=""/>
        <dsp:cNvSpPr/>
      </dsp:nvSpPr>
      <dsp:spPr>
        <a:xfrm>
          <a:off x="2872035" y="1556960"/>
          <a:ext cx="929443" cy="74355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45536"/>
            <a:satOff val="-74220"/>
            <a:lumOff val="394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Regioni BUSCO</a:t>
          </a:r>
        </a:p>
      </dsp:txBody>
      <dsp:txXfrm>
        <a:off x="2893813" y="1578738"/>
        <a:ext cx="885887" cy="699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884611-91CD-7521-4A06-2A377B37AA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575" cy="51276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528D3-10D3-126B-3514-C7DE03B820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9" y="1"/>
            <a:ext cx="3076575" cy="51276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007FA07A-B44D-4DC1-8E84-0AA45F0D21B2}" type="datetimeFigureOut">
              <a:rPr lang="it-IT" smtClean="0"/>
              <a:t>24/09/2022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D52E0-15CB-3B4A-EC35-A0A2468D07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575" cy="512763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FF77F-C633-3357-2E52-87BD8606B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9" y="9721851"/>
            <a:ext cx="3076575" cy="512763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88F22D36-230C-4976-BAD6-38F90D7B577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48136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08:04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0 24575,'-2'1'0,"0"-1"0,0 0 0,0 1 0,0-1 0,0 1 0,0 0 0,0 0 0,0-1 0,0 1 0,0 0 0,1 1 0,-1-1 0,0 0 0,1 0 0,-1 1 0,1-1 0,-3 4 0,-22 34 0,21-30 0,-13 25 0,1 2 0,1 0 0,-15 54 0,-21 122 0,50-201 0,-40 208-324,-26 438 0,64-467 227,9 1-1,46 309 0,-37-422 94,3-1 1,3-1-1,35 85 0,-38-121 3,2-1-1,1-1 0,2-1 0,1 0 0,2-2 0,2-1 0,37 37 1,-44-50 56,1-1 1,1-1-1,1-1 1,1-1-1,0-1 1,1-1 0,1-1-1,0-2 1,0 0-1,2-2 1,-1-1 0,1-1-1,0-1 1,1-2-1,0-1 1,43 1-1,-29-6-53,-1-2 0,1-2-1,-1-2 1,0-2 0,-1-1-1,0-2 1,0-2 0,-2-2 0,60-33-1,-68 32 0,0-2 0,-1-1-1,-2-2 1,0 0 0,-1-2 0,-1-1-1,-1-2 1,-2 0 0,-1-1 0,-1-1 0,31-56-1,-39 56 0,-1-1 0,-2-1 0,-1 0 0,-1 0 0,-2-1 0,0 0 0,-3 0 0,-1 0 0,-1-1 0,-1 1 0,-2 0 0,-2-1 0,-1 1 0,-1 1 0,-15-46 0,12 48 0,-2 1 0,-1 0 0,-1 1 0,-1 0 0,-1 1 0,-2 0 0,-1 2 0,0 0 0,-2 1 0,-1 0 0,0 2 0,-2 1 0,0 1 0,-2 0 0,0 2 0,-42-22 0,35 24 0,0 2 0,-1 1 0,0 2 0,-1 1 0,0 2 0,0 1 0,-1 2 0,0 1 0,-66 3 0,80 2 0,-1 0 0,1 2 0,-1 0 0,1 2 0,1 0 0,-1 1 0,1 1 0,0 1 0,1 1 0,0 0 0,0 2 0,1 0 0,1 1 0,0 1 0,1 0 0,0 2 0,-14 18 0,5 0 0,1 2 0,2 1 0,1 1 0,2 0 0,-17 53 0,6 0 0,-24 123 0,36-122 0,4 2 0,4-1 0,3 122 0,9-158 0,2 0 0,3 0 0,2-1 0,3 0 0,2 0 0,35 87 0,-41-124 0,1-1 0,1 0 0,0 0 0,1-1 0,2-1 0,-1 0 0,2 0 0,0-2 0,1 0 0,0 0 0,1-1 0,0-1 0,1-1 0,32 16 0,-34-20 0,0-1 0,1-1 0,0 0 0,0-1 0,0-1 0,1-1 0,-1 0 0,1-1 0,-1 0 0,1-2 0,-1 0 0,1-1 0,-1 0 0,0-2 0,1 0 0,-2 0 0,1-2 0,25-11 0,-2-4 0,-1-1 0,65-50 0,64-71 0,-55 46 0,14-7-1365,-15 12-5461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575" cy="512763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40" y="2"/>
            <a:ext cx="3076575" cy="512763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62D9C41F-6706-438C-820C-F4966B9E20D7}" type="datetimeFigureOut">
              <a:rPr lang="it-IT" smtClean="0"/>
              <a:t>24/09/2022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5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5" y="4926015"/>
            <a:ext cx="5680075" cy="4029075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851"/>
            <a:ext cx="3076575" cy="512763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40" y="9721851"/>
            <a:ext cx="3076575" cy="512763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FBF4EC96-1AF2-40C4-BF5B-C26376AAE6B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8754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>
            <a:extLst>
              <a:ext uri="{FF2B5EF4-FFF2-40B4-BE49-F238E27FC236}">
                <a16:creationId xmlns:a16="http://schemas.microsoft.com/office/drawing/2014/main" id="{026DED5F-1D6E-C6A2-5A27-1A895DA72A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3438" y="1404008"/>
            <a:ext cx="8379124" cy="112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3000"/>
              </a:spcBef>
              <a:buFontTx/>
              <a:buNone/>
            </a:pPr>
            <a:r>
              <a:rPr lang="it-IT" altLang="it-IT" sz="1800" b="1" dirty="0"/>
              <a:t>Dipartimento di Ingegneria dell’Informazione</a:t>
            </a:r>
          </a:p>
          <a:p>
            <a:pPr algn="ctr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it-IT" altLang="it-IT" sz="1600" dirty="0"/>
              <a:t>Corso di laurea in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it-IT" altLang="it-IT" sz="1800" b="1" dirty="0"/>
              <a:t>INGEGNERIA INFORMATICA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CCDF898-10BF-E18A-72E9-DAB5B4F482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3184761"/>
              </p:ext>
            </p:extLst>
          </p:nvPr>
        </p:nvGraphicFramePr>
        <p:xfrm>
          <a:off x="1057797" y="4849578"/>
          <a:ext cx="7790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800">
                  <a:extLst>
                    <a:ext uri="{9D8B030D-6E8A-4147-A177-3AD203B41FA5}">
                      <a16:colId xmlns:a16="http://schemas.microsoft.com/office/drawing/2014/main" val="2196053057"/>
                    </a:ext>
                  </a:extLst>
                </a:gridCol>
                <a:gridCol w="4095750">
                  <a:extLst>
                    <a:ext uri="{9D8B030D-6E8A-4147-A177-3AD203B41FA5}">
                      <a16:colId xmlns:a16="http://schemas.microsoft.com/office/drawing/2014/main" val="1795336827"/>
                    </a:ext>
                  </a:extLst>
                </a:gridCol>
                <a:gridCol w="1847851">
                  <a:extLst>
                    <a:ext uri="{9D8B030D-6E8A-4147-A177-3AD203B41FA5}">
                      <a16:colId xmlns:a16="http://schemas.microsoft.com/office/drawing/2014/main" val="1274280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Relatore: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Laureando: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Prof. Matteo Comin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Mattia Tamiazzo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2124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B969B69-4D26-80C6-3EFD-9306FB38EA29}"/>
              </a:ext>
            </a:extLst>
          </p:cNvPr>
          <p:cNvSpPr txBox="1"/>
          <p:nvPr userDrawn="1"/>
        </p:nvSpPr>
        <p:spPr>
          <a:xfrm>
            <a:off x="2684253" y="5899477"/>
            <a:ext cx="4537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Data di laurea 23/09/2022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53711A-CA88-E2F4-6BC7-F8CB1E6EB1CF}"/>
              </a:ext>
            </a:extLst>
          </p:cNvPr>
          <p:cNvSpPr txBox="1"/>
          <p:nvPr userDrawn="1"/>
        </p:nvSpPr>
        <p:spPr>
          <a:xfrm>
            <a:off x="3176584" y="6455659"/>
            <a:ext cx="3552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Anno Accademico 2021-2022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9FC7EA-AB19-C507-B783-387AAF8D5361}"/>
              </a:ext>
            </a:extLst>
          </p:cNvPr>
          <p:cNvSpPr txBox="1"/>
          <p:nvPr userDrawn="1"/>
        </p:nvSpPr>
        <p:spPr>
          <a:xfrm>
            <a:off x="763434" y="3181160"/>
            <a:ext cx="8379123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it-IT" altLang="it-IT" sz="2800" dirty="0"/>
              <a:t>Stima della dimensione del genoma tramite k-mers: confronto tra metodi computazionali</a:t>
            </a:r>
          </a:p>
        </p:txBody>
      </p:sp>
    </p:spTree>
    <p:extLst>
      <p:ext uri="{BB962C8B-B14F-4D97-AF65-F5344CB8AC3E}">
        <p14:creationId xmlns:p14="http://schemas.microsoft.com/office/powerpoint/2010/main" val="13910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CF139D-83AD-7222-44D4-17681B6E86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8355" y="2050991"/>
            <a:ext cx="3868137" cy="40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marL="0" marR="0" lvl="0" indent="0" algn="l" defTabSz="742987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it-IT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CA80215-273E-DEFE-7E67-02111D3C10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52998" y="2050991"/>
            <a:ext cx="2160000" cy="19800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0ED60D-7A24-61C1-A695-CC1D151B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B3C7848-6A27-1D34-1BE4-9BE88C3E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02A6E7-FBD6-8ACD-D9F8-3C284BF0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547-CD6E-478A-819D-E21A735DCDF5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20A8518-B5A5-2101-04AF-056342C5B1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4638" y="1293294"/>
            <a:ext cx="2681761" cy="62281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75000"/>
              </a:lnSpc>
              <a:buNone/>
              <a:defRPr sz="1600"/>
            </a:lvl1pPr>
          </a:lstStyle>
          <a:p>
            <a:pPr lvl="0"/>
            <a:r>
              <a:rPr lang="it-IT" sz="1600" dirty="0"/>
              <a:t>TITOLO SEZIONE</a:t>
            </a:r>
          </a:p>
          <a:p>
            <a:pPr lvl="0"/>
            <a:endParaRPr lang="it-IT" sz="160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FD3B8A-B516-C211-F604-2EEC43E203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2999" y="4088423"/>
            <a:ext cx="4392511" cy="19800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D1514-8905-58DA-7D70-05D4ABE3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AB8A65D9-1409-9F76-BC89-0CD0A6B42AB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85510" y="2050992"/>
            <a:ext cx="2160000" cy="1979999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02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5495733-E54C-9C64-D13F-A40D3869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291AC9B-0E43-C29C-35CC-EA856947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1C5F5E-E967-D04E-AA49-E3EA8007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547-CD6E-478A-819D-E21A735DCDF5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822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B215-F7AC-005B-421C-3253B4F7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00" y="2035802"/>
            <a:ext cx="8708400" cy="407444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A793EE8C-F4C6-3EC6-5D12-D570A794E18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134C8D59-89E0-0078-7115-E67C27AACC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700AFEC-13FE-CABD-456A-B75EFCCA68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35A7C547-CD6E-478A-819D-E21A735DCDF5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A3B88C-2E93-B5BE-0E9E-6310BC6544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4638" y="1293294"/>
            <a:ext cx="2681761" cy="62281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75000"/>
              </a:lnSpc>
              <a:buNone/>
              <a:defRPr sz="1600"/>
            </a:lvl1pPr>
          </a:lstStyle>
          <a:p>
            <a:pPr lvl="0"/>
            <a:r>
              <a:rPr lang="it-IT" sz="1600" dirty="0"/>
              <a:t>TITOLO SEZIONE</a:t>
            </a:r>
          </a:p>
          <a:p>
            <a:pPr lvl="0"/>
            <a:endParaRPr lang="it-IT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76E844-3503-9923-C107-9EBCA074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34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B215-F7AC-005B-421C-3253B4F7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98" y="2035802"/>
            <a:ext cx="8706801" cy="198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A793EE8C-F4C6-3EC6-5D12-D570A794E18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134C8D59-89E0-0078-7115-E67C27AACC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700AFEC-13FE-CABD-456A-B75EFCCA68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35A7C547-CD6E-478A-819D-E21A735DCDF5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A606B5-19AB-EC75-6FEA-623D191F671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9597" y="4136128"/>
            <a:ext cx="8706801" cy="198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E1EC47-C14F-E5DD-CA4E-80B4240789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4638" y="1293294"/>
            <a:ext cx="2681761" cy="62281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75000"/>
              </a:lnSpc>
              <a:buNone/>
              <a:defRPr sz="1600"/>
            </a:lvl1pPr>
          </a:lstStyle>
          <a:p>
            <a:pPr lvl="0"/>
            <a:r>
              <a:rPr lang="it-IT" sz="1600" dirty="0"/>
              <a:t>TITOLO SEZIONE</a:t>
            </a:r>
          </a:p>
          <a:p>
            <a:pPr lvl="0"/>
            <a:endParaRPr lang="it-IT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649BAF-DF81-15A0-7CE9-9447E511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98" y="1293930"/>
            <a:ext cx="5457600" cy="6228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71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65D35-5B11-C444-553D-CC37566A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3928C-BF95-C42D-8E9D-3D6D55A0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45FE1-991C-F854-4182-5585C424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9BFB-ADEE-44AD-B6A7-C77B39806A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F9D893-600C-F6B5-57DB-FA23A5D8BE5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99597" y="2061714"/>
            <a:ext cx="4222201" cy="3651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8A7A67A-C412-B9C4-9463-72C42602A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4204" y="2061714"/>
            <a:ext cx="4222201" cy="3808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9273FA-5A79-B000-0BAF-13E9815B230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9596" y="2571805"/>
            <a:ext cx="4222200" cy="354432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755168-5FF4-26EC-9687-15759A5DA02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084200" y="2571805"/>
            <a:ext cx="4222200" cy="354432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C8A445-6C0C-EAA0-B9D1-D9AE3B7F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1AC6F5B-8395-B77C-714E-F10454AB5A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4638" y="1293294"/>
            <a:ext cx="2681761" cy="62281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75000"/>
              </a:lnSpc>
              <a:buNone/>
              <a:defRPr sz="1600"/>
            </a:lvl1pPr>
          </a:lstStyle>
          <a:p>
            <a:pPr lvl="0"/>
            <a:r>
              <a:rPr lang="it-IT" sz="1600" dirty="0"/>
              <a:t>TITOLO SEZIONE</a:t>
            </a:r>
          </a:p>
          <a:p>
            <a:pPr lvl="0"/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9669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65D35-5B11-C444-553D-CC37566A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3928C-BF95-C42D-8E9D-3D6D55A0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45FE1-991C-F854-4182-5585C424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9BFB-ADEE-44AD-B6A7-C77B39806A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A977A4-1706-A227-E77D-50F758F9661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9596" y="2061711"/>
            <a:ext cx="4222200" cy="405441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83547-C42C-0A31-E461-065F34BE041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084206" y="2061711"/>
            <a:ext cx="4222200" cy="405441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D23136-09ED-57ED-6E78-08002964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6088313-48D9-E5FE-5F5C-DD8BCECE4C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4638" y="1293294"/>
            <a:ext cx="2681761" cy="62281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75000"/>
              </a:lnSpc>
              <a:buNone/>
              <a:defRPr sz="1600"/>
            </a:lvl1pPr>
          </a:lstStyle>
          <a:p>
            <a:pPr lvl="0"/>
            <a:r>
              <a:rPr lang="it-IT" sz="1600" dirty="0"/>
              <a:t>TITOLO SEZIONE</a:t>
            </a:r>
          </a:p>
          <a:p>
            <a:pPr lvl="0"/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7060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65D35-5B11-C444-553D-CC37566A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3928C-BF95-C42D-8E9D-3D6D55A0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45FE1-991C-F854-4182-5585C424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9BFB-ADEE-44AD-B6A7-C77B39806A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A977A4-1706-A227-E77D-50F758F9661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9596" y="2061711"/>
            <a:ext cx="4222200" cy="405441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83547-C42C-0A31-E461-065F34BE041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084206" y="2061710"/>
            <a:ext cx="4222200" cy="1944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D23136-09ED-57ED-6E78-08002964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6088313-48D9-E5FE-5F5C-DD8BCECE4C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4638" y="1293294"/>
            <a:ext cx="2681761" cy="62281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75000"/>
              </a:lnSpc>
              <a:buNone/>
              <a:defRPr sz="1600"/>
            </a:lvl1pPr>
          </a:lstStyle>
          <a:p>
            <a:pPr lvl="0"/>
            <a:r>
              <a:rPr lang="it-IT" sz="1600" dirty="0"/>
              <a:t>TITOLO SEZIONE</a:t>
            </a:r>
          </a:p>
          <a:p>
            <a:pPr lvl="0"/>
            <a:endParaRPr lang="it-IT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6125-A246-B98B-F9E1-3E7D4088646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084206" y="4172127"/>
            <a:ext cx="4222200" cy="1944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592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4A501304-E12C-46AB-BE9E-29064F61CE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597" y="2050990"/>
            <a:ext cx="5014912" cy="407585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0ED60D-7A24-61C1-A695-CC1D151B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B3C7848-6A27-1D34-1BE4-9BE88C3E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02A6E7-FBD6-8ACD-D9F8-3C284BF0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547-CD6E-478A-819D-E21A735DCDF5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20A8518-B5A5-2101-04AF-056342C5B1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4638" y="1293294"/>
            <a:ext cx="2681761" cy="62281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75000"/>
              </a:lnSpc>
              <a:buNone/>
              <a:defRPr sz="1600"/>
            </a:lvl1pPr>
          </a:lstStyle>
          <a:p>
            <a:pPr lvl="0"/>
            <a:r>
              <a:rPr lang="it-IT" sz="1600" dirty="0"/>
              <a:t>TITOLO SEZIONE</a:t>
            </a:r>
          </a:p>
          <a:p>
            <a:pPr lvl="0"/>
            <a:endParaRPr lang="it-IT" sz="1600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37F49CA3-A9B5-DC6B-21B8-F47B14349A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8355" y="2050991"/>
            <a:ext cx="3343275" cy="40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marL="0" marR="0" lvl="0" indent="0" algn="l" defTabSz="742987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it-IT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1709582-6F82-C0EE-FC84-07B0D55C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99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0ED60D-7A24-61C1-A695-CC1D151B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B3C7848-6A27-1D34-1BE4-9BE88C3E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02A6E7-FBD6-8ACD-D9F8-3C284BF0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547-CD6E-478A-819D-E21A735DCDF5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20A8518-B5A5-2101-04AF-056342C5B1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4638" y="1293294"/>
            <a:ext cx="2681761" cy="62281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75000"/>
              </a:lnSpc>
              <a:buNone/>
              <a:defRPr sz="1600"/>
            </a:lvl1pPr>
          </a:lstStyle>
          <a:p>
            <a:pPr lvl="0"/>
            <a:r>
              <a:rPr lang="it-IT" sz="1600" dirty="0"/>
              <a:t>TITOLO SEZIONE</a:t>
            </a:r>
          </a:p>
          <a:p>
            <a:pPr lvl="0"/>
            <a:endParaRPr lang="it-IT" sz="1600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37F49CA3-A9B5-DC6B-21B8-F47B14349A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8355" y="2050991"/>
            <a:ext cx="3343275" cy="40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marL="0" marR="0" lvl="0" indent="0" algn="l" defTabSz="742987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FAAB9-0DBB-7286-457A-788246AB10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31576" y="2050990"/>
            <a:ext cx="5014800" cy="4075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9255C-BFFA-B976-C377-B12D90DD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35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CF139D-83AD-7222-44D4-17681B6E86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8355" y="2050991"/>
            <a:ext cx="3343275" cy="40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marL="0" marR="0" lvl="0" indent="0" algn="l" defTabSz="742987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it-IT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CA80215-273E-DEFE-7E67-02111D3C10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597" y="2050990"/>
            <a:ext cx="5014912" cy="19800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0ED60D-7A24-61C1-A695-CC1D151B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B3C7848-6A27-1D34-1BE4-9BE88C3E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02A6E7-FBD6-8ACD-D9F8-3C284BF0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547-CD6E-478A-819D-E21A735DCDF5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20A8518-B5A5-2101-04AF-056342C5B1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4638" y="1293294"/>
            <a:ext cx="2681761" cy="62281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75000"/>
              </a:lnSpc>
              <a:buNone/>
              <a:defRPr sz="1600"/>
            </a:lvl1pPr>
          </a:lstStyle>
          <a:p>
            <a:pPr lvl="0"/>
            <a:r>
              <a:rPr lang="it-IT" sz="1600" dirty="0"/>
              <a:t>TITOLO SEZIONE</a:t>
            </a:r>
          </a:p>
          <a:p>
            <a:pPr lvl="0"/>
            <a:endParaRPr lang="it-IT" sz="160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FD3B8A-B516-C211-F604-2EEC43E203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30493" y="4061050"/>
            <a:ext cx="5015016" cy="2065796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D1514-8905-58DA-7D70-05D4ABE3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19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B4FE53-0788-B551-313C-EE4A79E30CFE}"/>
              </a:ext>
            </a:extLst>
          </p:cNvPr>
          <p:cNvSpPr/>
          <p:nvPr userDrawn="1"/>
        </p:nvSpPr>
        <p:spPr>
          <a:xfrm>
            <a:off x="3" y="6286657"/>
            <a:ext cx="9905999" cy="571349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D23A6-9C45-62A2-D9A7-A2F6B0117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9948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23/09/2022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C3F4-07E5-0E06-2635-90044F9EB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99487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Laureando: Mattia Tamiazzo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9203-F398-3A1F-FC04-583697A5C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9948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5A7C547-CD6E-478A-819D-E21A735DCDF5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74F21D51-E054-0AC7-B8C2-DACEAE88AEA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9906000" cy="1181100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pic>
        <p:nvPicPr>
          <p:cNvPr id="9" name="Immagine 7">
            <a:extLst>
              <a:ext uri="{FF2B5EF4-FFF2-40B4-BE49-F238E27FC236}">
                <a16:creationId xmlns:a16="http://schemas.microsoft.com/office/drawing/2014/main" id="{A2C1A0C4-C13D-62BD-029E-CEFEB262B1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9" y="192409"/>
            <a:ext cx="2225672" cy="61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A picture containing text">
            <a:extLst>
              <a:ext uri="{FF2B5EF4-FFF2-40B4-BE49-F238E27FC236}">
                <a16:creationId xmlns:a16="http://schemas.microsoft.com/office/drawing/2014/main" id="{F27282D2-E0DA-FA65-AAC6-21C3C4BCCD2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67" y="180536"/>
            <a:ext cx="1124904" cy="642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1B5B13-22E1-5520-0B2F-6FBA03F9FDBA}"/>
              </a:ext>
            </a:extLst>
          </p:cNvPr>
          <p:cNvSpPr txBox="1"/>
          <p:nvPr userDrawn="1"/>
        </p:nvSpPr>
        <p:spPr>
          <a:xfrm>
            <a:off x="2629418" y="355129"/>
            <a:ext cx="464716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it-IT" sz="1400" b="0" kern="1200" spc="2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Stima della dimensione del genoma tramite k-mers: confronto tra metodi computazionali</a:t>
            </a:r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1445FC02-CAB0-8493-B9BF-DC31BEBA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98" y="1293930"/>
            <a:ext cx="5457600" cy="622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814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92" r:id="rId3"/>
    <p:sldLayoutId id="2147483761" r:id="rId4"/>
    <p:sldLayoutId id="2147483791" r:id="rId5"/>
    <p:sldLayoutId id="2147483796" r:id="rId6"/>
    <p:sldLayoutId id="2147483766" r:id="rId7"/>
    <p:sldLayoutId id="2147483794" r:id="rId8"/>
    <p:sldLayoutId id="2147483793" r:id="rId9"/>
    <p:sldLayoutId id="2147483795" r:id="rId10"/>
    <p:sldLayoutId id="2147483756" r:id="rId11"/>
  </p:sldLayoutIdLst>
  <p:hf hdr="0"/>
  <p:txStyles>
    <p:titleStyle>
      <a:lvl1pPr algn="l" defTabSz="742987" rtl="0" eaLnBrk="1" latinLnBrk="0" hangingPunct="1">
        <a:lnSpc>
          <a:spcPct val="90000"/>
        </a:lnSpc>
        <a:spcBef>
          <a:spcPct val="0"/>
        </a:spcBef>
        <a:buNone/>
        <a:defRPr lang="it-IT" sz="2400" b="1" kern="1200" spc="0" baseline="0" dirty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185746" indent="-185746" algn="l" defTabSz="742987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41" indent="-185746" algn="l" defTabSz="74298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734" indent="-185746" algn="l" defTabSz="74298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228" indent="-185746" algn="l" defTabSz="74298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722" indent="-185746" algn="l" defTabSz="74298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215" indent="-185746" algn="l" defTabSz="74298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709" indent="-185746" algn="l" defTabSz="74298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201" indent="-185746" algn="l" defTabSz="74298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696" indent="-185746" algn="l" defTabSz="74298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74298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94" algn="l" defTabSz="74298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87" algn="l" defTabSz="74298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81" algn="l" defTabSz="74298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74" algn="l" defTabSz="74298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468" algn="l" defTabSz="74298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962" algn="l" defTabSz="74298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455" algn="l" defTabSz="74298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949" algn="l" defTabSz="74298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0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9BA602-4F1F-E815-CB23-965B54E4A690}"/>
              </a:ext>
            </a:extLst>
          </p:cNvPr>
          <p:cNvSpPr/>
          <p:nvPr/>
        </p:nvSpPr>
        <p:spPr>
          <a:xfrm>
            <a:off x="2818421" y="347261"/>
            <a:ext cx="4514850" cy="561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932083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05F4-3CD5-E29F-957C-EE049B68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0CE2-F0D4-975B-5D32-AE20DA78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F103C-B10B-F592-CBB7-8955B016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547-CD6E-478A-819D-E21A735DCDF5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31F18BA-1478-C2E9-9941-F4318F40B4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9598" y="1859551"/>
            <a:ext cx="4222200" cy="4249017"/>
          </a:xfrm>
        </p:spPr>
        <p:txBody>
          <a:bodyPr/>
          <a:lstStyle/>
          <a:p>
            <a:pPr mar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b="1" dirty="0"/>
              <a:t>GenomeScope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it-IT" sz="1600" kern="1200" dirty="0"/>
              <a:t>Generalmente ha una precisione discreta</a:t>
            </a:r>
            <a:endParaRPr lang="it-IT" sz="1600" dirty="0"/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600" dirty="0"/>
              <a:t>Frequenti fallimenti con copertura scarsa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ts val="907"/>
              </a:spcAft>
              <a:buChar char="•"/>
            </a:pPr>
            <a:r>
              <a:rPr lang="it-IT" sz="1600" dirty="0"/>
              <a:t>Riconoscimento non corretto del picco omozigote in caso di elevata eterozigosi</a:t>
            </a:r>
            <a:endParaRPr lang="it-IT" sz="1600" b="1" kern="1200" dirty="0"/>
          </a:p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b="1" kern="1200" dirty="0"/>
              <a:t>findGSE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600" kern="1200" dirty="0"/>
              <a:t>Accuratezza con bassa copertura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600" kern="1200" dirty="0"/>
              <a:t>Stima corretta con alto tasso di errore 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600" kern="1200" dirty="0"/>
              <a:t>Alta correlazione con flow cytometry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ts val="907"/>
              </a:spcAft>
              <a:buFontTx/>
              <a:buChar char="•"/>
            </a:pPr>
            <a:r>
              <a:rPr lang="it-IT" sz="1600" dirty="0"/>
              <a:t>Elevata variabilità delle stime effettuate</a:t>
            </a:r>
            <a:endParaRPr lang="it-IT" sz="1600" kern="1200" dirty="0"/>
          </a:p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b="1" kern="1200" dirty="0"/>
              <a:t>MGSE</a:t>
            </a:r>
            <a:endParaRPr lang="it-IT" sz="1600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600" dirty="0"/>
              <a:t>Copertura media tramite sequenze BUSCO permette una stima precisa di genomi con dimensioni ridotte e bassa eterozigosi</a:t>
            </a:r>
            <a:endParaRPr lang="it-IT" sz="1600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600" dirty="0"/>
              <a:t>Accuratezza scarsa con alta eterozigosi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600" kern="1200" dirty="0"/>
              <a:t>Richiede dati di input strutturati</a:t>
            </a:r>
          </a:p>
          <a:p>
            <a:pPr marL="0" lvl="1" indent="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it-IT" sz="1600" kern="1200" dirty="0"/>
          </a:p>
          <a:p>
            <a:endParaRPr lang="it-IT" sz="1600" dirty="0"/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0A133992-AC73-20E7-D03E-6F6DE779DBFA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07" y="2384982"/>
            <a:ext cx="4481618" cy="322161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4B45FEA-86E0-2573-8E82-814ACD81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98" y="1293930"/>
            <a:ext cx="5457600" cy="622183"/>
          </a:xfrm>
        </p:spPr>
        <p:txBody>
          <a:bodyPr>
            <a:normAutofit/>
          </a:bodyPr>
          <a:lstStyle/>
          <a:p>
            <a:r>
              <a:rPr lang="it-IT" dirty="0"/>
              <a:t>Confronto tra i metodi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90E316-7908-5CBF-60C4-6A1FCBF48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3. VALUTAZIONI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628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E420C0-6D67-6505-4646-999BA0B4AF41}"/>
              </a:ext>
            </a:extLst>
          </p:cNvPr>
          <p:cNvSpPr/>
          <p:nvPr/>
        </p:nvSpPr>
        <p:spPr>
          <a:xfrm>
            <a:off x="598000" y="1992663"/>
            <a:ext cx="8708400" cy="992011"/>
          </a:xfrm>
          <a:custGeom>
            <a:avLst/>
            <a:gdLst>
              <a:gd name="connsiteX0" fmla="*/ 0 w 8708400"/>
              <a:gd name="connsiteY0" fmla="*/ 99201 h 992011"/>
              <a:gd name="connsiteX1" fmla="*/ 99201 w 8708400"/>
              <a:gd name="connsiteY1" fmla="*/ 0 h 992011"/>
              <a:gd name="connsiteX2" fmla="*/ 8609199 w 8708400"/>
              <a:gd name="connsiteY2" fmla="*/ 0 h 992011"/>
              <a:gd name="connsiteX3" fmla="*/ 8708400 w 8708400"/>
              <a:gd name="connsiteY3" fmla="*/ 99201 h 992011"/>
              <a:gd name="connsiteX4" fmla="*/ 8708400 w 8708400"/>
              <a:gd name="connsiteY4" fmla="*/ 892810 h 992011"/>
              <a:gd name="connsiteX5" fmla="*/ 8609199 w 8708400"/>
              <a:gd name="connsiteY5" fmla="*/ 992011 h 992011"/>
              <a:gd name="connsiteX6" fmla="*/ 99201 w 8708400"/>
              <a:gd name="connsiteY6" fmla="*/ 992011 h 992011"/>
              <a:gd name="connsiteX7" fmla="*/ 0 w 8708400"/>
              <a:gd name="connsiteY7" fmla="*/ 892810 h 992011"/>
              <a:gd name="connsiteX8" fmla="*/ 0 w 8708400"/>
              <a:gd name="connsiteY8" fmla="*/ 99201 h 99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8400" h="992011">
                <a:moveTo>
                  <a:pt x="0" y="99201"/>
                </a:moveTo>
                <a:cubicBezTo>
                  <a:pt x="0" y="44414"/>
                  <a:pt x="44414" y="0"/>
                  <a:pt x="99201" y="0"/>
                </a:cubicBezTo>
                <a:lnTo>
                  <a:pt x="8609199" y="0"/>
                </a:lnTo>
                <a:cubicBezTo>
                  <a:pt x="8663986" y="0"/>
                  <a:pt x="8708400" y="44414"/>
                  <a:pt x="8708400" y="99201"/>
                </a:cubicBezTo>
                <a:lnTo>
                  <a:pt x="8708400" y="892810"/>
                </a:lnTo>
                <a:cubicBezTo>
                  <a:pt x="8708400" y="947597"/>
                  <a:pt x="8663986" y="992011"/>
                  <a:pt x="8609199" y="992011"/>
                </a:cubicBezTo>
                <a:lnTo>
                  <a:pt x="99201" y="992011"/>
                </a:lnTo>
                <a:cubicBezTo>
                  <a:pt x="44414" y="992011"/>
                  <a:pt x="0" y="947597"/>
                  <a:pt x="0" y="892810"/>
                </a:cubicBezTo>
                <a:lnTo>
                  <a:pt x="0" y="99201"/>
                </a:lnTo>
                <a:close/>
              </a:path>
            </a:pathLst>
          </a:custGeom>
          <a:solidFill>
            <a:srgbClr val="E1D0D1">
              <a:alpha val="50000"/>
            </a:srgbClr>
          </a:solidFill>
          <a:ln w="57150">
            <a:solidFill>
              <a:srgbClr val="8C001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0000" tIns="97635" rIns="540000" bIns="9763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800" kern="1200" dirty="0">
                <a:solidFill>
                  <a:schemeClr val="tx1"/>
                </a:solidFill>
              </a:rPr>
              <a:t>Risulta difficile determinare in modo assoluto il migliore tra i programmi trattati, dato che non esiste un metodo affidabile che restituisca un valore preciso per la dimensione di un genoma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9B767C-6154-6E73-EF2C-88D622A3A18E}"/>
              </a:ext>
            </a:extLst>
          </p:cNvPr>
          <p:cNvSpPr/>
          <p:nvPr/>
        </p:nvSpPr>
        <p:spPr>
          <a:xfrm>
            <a:off x="4728996" y="3046675"/>
            <a:ext cx="446406" cy="372005"/>
          </a:xfrm>
          <a:custGeom>
            <a:avLst/>
            <a:gdLst>
              <a:gd name="connsiteX0" fmla="*/ 0 w 372004"/>
              <a:gd name="connsiteY0" fmla="*/ 89281 h 446405"/>
              <a:gd name="connsiteX1" fmla="*/ 186002 w 372004"/>
              <a:gd name="connsiteY1" fmla="*/ 89281 h 446405"/>
              <a:gd name="connsiteX2" fmla="*/ 186002 w 372004"/>
              <a:gd name="connsiteY2" fmla="*/ 0 h 446405"/>
              <a:gd name="connsiteX3" fmla="*/ 372004 w 372004"/>
              <a:gd name="connsiteY3" fmla="*/ 223203 h 446405"/>
              <a:gd name="connsiteX4" fmla="*/ 186002 w 372004"/>
              <a:gd name="connsiteY4" fmla="*/ 446405 h 446405"/>
              <a:gd name="connsiteX5" fmla="*/ 186002 w 372004"/>
              <a:gd name="connsiteY5" fmla="*/ 357124 h 446405"/>
              <a:gd name="connsiteX6" fmla="*/ 0 w 372004"/>
              <a:gd name="connsiteY6" fmla="*/ 357124 h 446405"/>
              <a:gd name="connsiteX7" fmla="*/ 0 w 372004"/>
              <a:gd name="connsiteY7" fmla="*/ 89281 h 4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004" h="446405">
                <a:moveTo>
                  <a:pt x="297603" y="1"/>
                </a:moveTo>
                <a:lnTo>
                  <a:pt x="297603" y="223203"/>
                </a:lnTo>
                <a:lnTo>
                  <a:pt x="372004" y="223202"/>
                </a:lnTo>
                <a:lnTo>
                  <a:pt x="186002" y="446404"/>
                </a:lnTo>
                <a:lnTo>
                  <a:pt x="0" y="223203"/>
                </a:lnTo>
                <a:lnTo>
                  <a:pt x="74401" y="223203"/>
                </a:lnTo>
                <a:lnTo>
                  <a:pt x="74401" y="1"/>
                </a:lnTo>
                <a:lnTo>
                  <a:pt x="297603" y="1"/>
                </a:lnTo>
                <a:close/>
              </a:path>
            </a:pathLst>
          </a:custGeom>
          <a:solidFill>
            <a:srgbClr val="9B0014"/>
          </a:solidFill>
        </p:spPr>
        <p:style>
          <a:lnRef idx="0">
            <a:schemeClr val="accent1">
              <a:shade val="9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9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282" tIns="1" rIns="89281" bIns="11160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t-IT" sz="14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74AC2B-3ED6-92EB-76B7-B520C991DEC6}"/>
              </a:ext>
            </a:extLst>
          </p:cNvPr>
          <p:cNvSpPr/>
          <p:nvPr/>
        </p:nvSpPr>
        <p:spPr>
          <a:xfrm>
            <a:off x="598000" y="3480680"/>
            <a:ext cx="8708400" cy="992011"/>
          </a:xfrm>
          <a:custGeom>
            <a:avLst/>
            <a:gdLst>
              <a:gd name="connsiteX0" fmla="*/ 0 w 8708400"/>
              <a:gd name="connsiteY0" fmla="*/ 99201 h 992011"/>
              <a:gd name="connsiteX1" fmla="*/ 99201 w 8708400"/>
              <a:gd name="connsiteY1" fmla="*/ 0 h 992011"/>
              <a:gd name="connsiteX2" fmla="*/ 8609199 w 8708400"/>
              <a:gd name="connsiteY2" fmla="*/ 0 h 992011"/>
              <a:gd name="connsiteX3" fmla="*/ 8708400 w 8708400"/>
              <a:gd name="connsiteY3" fmla="*/ 99201 h 992011"/>
              <a:gd name="connsiteX4" fmla="*/ 8708400 w 8708400"/>
              <a:gd name="connsiteY4" fmla="*/ 892810 h 992011"/>
              <a:gd name="connsiteX5" fmla="*/ 8609199 w 8708400"/>
              <a:gd name="connsiteY5" fmla="*/ 992011 h 992011"/>
              <a:gd name="connsiteX6" fmla="*/ 99201 w 8708400"/>
              <a:gd name="connsiteY6" fmla="*/ 992011 h 992011"/>
              <a:gd name="connsiteX7" fmla="*/ 0 w 8708400"/>
              <a:gd name="connsiteY7" fmla="*/ 892810 h 992011"/>
              <a:gd name="connsiteX8" fmla="*/ 0 w 8708400"/>
              <a:gd name="connsiteY8" fmla="*/ 99201 h 99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8400" h="992011">
                <a:moveTo>
                  <a:pt x="0" y="99201"/>
                </a:moveTo>
                <a:cubicBezTo>
                  <a:pt x="0" y="44414"/>
                  <a:pt x="44414" y="0"/>
                  <a:pt x="99201" y="0"/>
                </a:cubicBezTo>
                <a:lnTo>
                  <a:pt x="8609199" y="0"/>
                </a:lnTo>
                <a:cubicBezTo>
                  <a:pt x="8663986" y="0"/>
                  <a:pt x="8708400" y="44414"/>
                  <a:pt x="8708400" y="99201"/>
                </a:cubicBezTo>
                <a:lnTo>
                  <a:pt x="8708400" y="892810"/>
                </a:lnTo>
                <a:cubicBezTo>
                  <a:pt x="8708400" y="947597"/>
                  <a:pt x="8663986" y="992011"/>
                  <a:pt x="8609199" y="992011"/>
                </a:cubicBezTo>
                <a:lnTo>
                  <a:pt x="99201" y="992011"/>
                </a:lnTo>
                <a:cubicBezTo>
                  <a:pt x="44414" y="992011"/>
                  <a:pt x="0" y="947597"/>
                  <a:pt x="0" y="892810"/>
                </a:cubicBezTo>
                <a:lnTo>
                  <a:pt x="0" y="99201"/>
                </a:lnTo>
                <a:close/>
              </a:path>
            </a:pathLst>
          </a:custGeom>
          <a:solidFill>
            <a:srgbClr val="E1D0D1">
              <a:alpha val="30000"/>
            </a:srgbClr>
          </a:solidFill>
          <a:ln w="57150">
            <a:solidFill>
              <a:srgbClr val="9B0014">
                <a:alpha val="75000"/>
              </a:srgb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172768"/>
              <a:satOff val="-37110"/>
              <a:lumOff val="19732"/>
              <a:alphaOff val="0"/>
            </a:schemeClr>
          </a:fillRef>
          <a:effectRef idx="0">
            <a:schemeClr val="accent1">
              <a:shade val="80000"/>
              <a:hueOff val="172768"/>
              <a:satOff val="-37110"/>
              <a:lumOff val="1973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6000" tIns="93825" rIns="576000" bIns="9382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700" kern="1200" dirty="0">
                <a:solidFill>
                  <a:schemeClr val="tx1"/>
                </a:solidFill>
              </a:rPr>
              <a:t>Alcuni metodi hanno prestazioni migliori per certe tipologie di sequenze rispetto ad altri, ma tutti riscontrano difficoltà nella trattazione di genomi di grandi dimensioni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0FB0D7-1138-8C22-E7E8-E2397E20CD30}"/>
              </a:ext>
            </a:extLst>
          </p:cNvPr>
          <p:cNvSpPr/>
          <p:nvPr/>
        </p:nvSpPr>
        <p:spPr>
          <a:xfrm>
            <a:off x="4728996" y="4534692"/>
            <a:ext cx="446406" cy="372005"/>
          </a:xfrm>
          <a:custGeom>
            <a:avLst/>
            <a:gdLst>
              <a:gd name="connsiteX0" fmla="*/ 0 w 372004"/>
              <a:gd name="connsiteY0" fmla="*/ 89281 h 446405"/>
              <a:gd name="connsiteX1" fmla="*/ 186002 w 372004"/>
              <a:gd name="connsiteY1" fmla="*/ 89281 h 446405"/>
              <a:gd name="connsiteX2" fmla="*/ 186002 w 372004"/>
              <a:gd name="connsiteY2" fmla="*/ 0 h 446405"/>
              <a:gd name="connsiteX3" fmla="*/ 372004 w 372004"/>
              <a:gd name="connsiteY3" fmla="*/ 223203 h 446405"/>
              <a:gd name="connsiteX4" fmla="*/ 186002 w 372004"/>
              <a:gd name="connsiteY4" fmla="*/ 446405 h 446405"/>
              <a:gd name="connsiteX5" fmla="*/ 186002 w 372004"/>
              <a:gd name="connsiteY5" fmla="*/ 357124 h 446405"/>
              <a:gd name="connsiteX6" fmla="*/ 0 w 372004"/>
              <a:gd name="connsiteY6" fmla="*/ 357124 h 446405"/>
              <a:gd name="connsiteX7" fmla="*/ 0 w 372004"/>
              <a:gd name="connsiteY7" fmla="*/ 89281 h 4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004" h="446405">
                <a:moveTo>
                  <a:pt x="297603" y="1"/>
                </a:moveTo>
                <a:lnTo>
                  <a:pt x="297603" y="223203"/>
                </a:lnTo>
                <a:lnTo>
                  <a:pt x="372004" y="223202"/>
                </a:lnTo>
                <a:lnTo>
                  <a:pt x="186002" y="446404"/>
                </a:lnTo>
                <a:lnTo>
                  <a:pt x="0" y="223203"/>
                </a:lnTo>
                <a:lnTo>
                  <a:pt x="74401" y="223203"/>
                </a:lnTo>
                <a:lnTo>
                  <a:pt x="74401" y="1"/>
                </a:lnTo>
                <a:lnTo>
                  <a:pt x="297603" y="1"/>
                </a:lnTo>
                <a:close/>
              </a:path>
            </a:pathLst>
          </a:custGeom>
          <a:solidFill>
            <a:srgbClr val="B23D4C"/>
          </a:solidFill>
        </p:spPr>
        <p:style>
          <a:lnRef idx="0">
            <a:schemeClr val="accent1">
              <a:shade val="90000"/>
              <a:hueOff val="360637"/>
              <a:satOff val="-74220"/>
              <a:lumOff val="37944"/>
              <a:alphaOff val="0"/>
            </a:schemeClr>
          </a:lnRef>
          <a:fillRef idx="1">
            <a:schemeClr val="accent1">
              <a:shade val="90000"/>
              <a:hueOff val="360637"/>
              <a:satOff val="-74220"/>
              <a:lumOff val="37944"/>
              <a:alphaOff val="0"/>
            </a:schemeClr>
          </a:fillRef>
          <a:effectRef idx="0">
            <a:schemeClr val="accent1">
              <a:shade val="90000"/>
              <a:hueOff val="360637"/>
              <a:satOff val="-74220"/>
              <a:lumOff val="3794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282" tIns="1" rIns="89281" bIns="11160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t-IT" sz="14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159DBE-CCFB-A6BC-5536-D9FF2E06EF81}"/>
              </a:ext>
            </a:extLst>
          </p:cNvPr>
          <p:cNvSpPr/>
          <p:nvPr/>
        </p:nvSpPr>
        <p:spPr>
          <a:xfrm>
            <a:off x="598000" y="4968698"/>
            <a:ext cx="8708400" cy="992011"/>
          </a:xfrm>
          <a:custGeom>
            <a:avLst/>
            <a:gdLst>
              <a:gd name="connsiteX0" fmla="*/ 0 w 8708400"/>
              <a:gd name="connsiteY0" fmla="*/ 99201 h 992011"/>
              <a:gd name="connsiteX1" fmla="*/ 99201 w 8708400"/>
              <a:gd name="connsiteY1" fmla="*/ 0 h 992011"/>
              <a:gd name="connsiteX2" fmla="*/ 8609199 w 8708400"/>
              <a:gd name="connsiteY2" fmla="*/ 0 h 992011"/>
              <a:gd name="connsiteX3" fmla="*/ 8708400 w 8708400"/>
              <a:gd name="connsiteY3" fmla="*/ 99201 h 992011"/>
              <a:gd name="connsiteX4" fmla="*/ 8708400 w 8708400"/>
              <a:gd name="connsiteY4" fmla="*/ 892810 h 992011"/>
              <a:gd name="connsiteX5" fmla="*/ 8609199 w 8708400"/>
              <a:gd name="connsiteY5" fmla="*/ 992011 h 992011"/>
              <a:gd name="connsiteX6" fmla="*/ 99201 w 8708400"/>
              <a:gd name="connsiteY6" fmla="*/ 992011 h 992011"/>
              <a:gd name="connsiteX7" fmla="*/ 0 w 8708400"/>
              <a:gd name="connsiteY7" fmla="*/ 892810 h 992011"/>
              <a:gd name="connsiteX8" fmla="*/ 0 w 8708400"/>
              <a:gd name="connsiteY8" fmla="*/ 99201 h 99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8400" h="992011">
                <a:moveTo>
                  <a:pt x="0" y="99201"/>
                </a:moveTo>
                <a:cubicBezTo>
                  <a:pt x="0" y="44414"/>
                  <a:pt x="44414" y="0"/>
                  <a:pt x="99201" y="0"/>
                </a:cubicBezTo>
                <a:lnTo>
                  <a:pt x="8609199" y="0"/>
                </a:lnTo>
                <a:cubicBezTo>
                  <a:pt x="8663986" y="0"/>
                  <a:pt x="8708400" y="44414"/>
                  <a:pt x="8708400" y="99201"/>
                </a:cubicBezTo>
                <a:lnTo>
                  <a:pt x="8708400" y="892810"/>
                </a:lnTo>
                <a:cubicBezTo>
                  <a:pt x="8708400" y="947597"/>
                  <a:pt x="8663986" y="992011"/>
                  <a:pt x="8609199" y="992011"/>
                </a:cubicBezTo>
                <a:lnTo>
                  <a:pt x="99201" y="992011"/>
                </a:lnTo>
                <a:cubicBezTo>
                  <a:pt x="44414" y="992011"/>
                  <a:pt x="0" y="947597"/>
                  <a:pt x="0" y="892810"/>
                </a:cubicBezTo>
                <a:lnTo>
                  <a:pt x="0" y="99201"/>
                </a:lnTo>
                <a:close/>
              </a:path>
            </a:pathLst>
          </a:custGeom>
          <a:solidFill>
            <a:srgbClr val="E1D0D1">
              <a:alpha val="10000"/>
            </a:srgbClr>
          </a:solidFill>
          <a:ln w="57150">
            <a:solidFill>
              <a:srgbClr val="C54E54">
                <a:alpha val="75000"/>
              </a:srgb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345536"/>
              <a:satOff val="-74220"/>
              <a:lumOff val="39463"/>
              <a:alphaOff val="0"/>
            </a:schemeClr>
          </a:fillRef>
          <a:effectRef idx="0">
            <a:schemeClr val="accent1">
              <a:shade val="80000"/>
              <a:hueOff val="345536"/>
              <a:satOff val="-74220"/>
              <a:lumOff val="3946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0000" tIns="93825" rIns="540000" bIns="9382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700" kern="1200" dirty="0">
                <a:solidFill>
                  <a:schemeClr val="tx1"/>
                </a:solidFill>
              </a:rPr>
              <a:t>La stima della grandezza del genoma basata sui k-mer, assieme al metodo MGSE, anche grazie ai limitati requisiti richiesti, risultano essere approcci promettenti per lo sviluppo futuro di metodi più precisi ed efficienti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9A93-5468-866A-0E4D-5AE8503F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F453-29AA-138D-9BB6-5A5CA8C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307DA-471B-613D-78C4-64789991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547-CD6E-478A-819D-E21A735DCDF5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E4C2EF-38C4-7CF0-6823-72CF1845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8858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803623B9-B0E9-4E50-E71A-243358ABA8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8000" y="4077239"/>
            <a:ext cx="8708400" cy="194399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Metodi sperimentali (es: flow cytometry, Feulgen photometry):</a:t>
            </a:r>
          </a:p>
          <a:p>
            <a:pPr marL="742988" lvl="2" indent="0">
              <a:lnSpc>
                <a:spcPct val="100000"/>
              </a:lnSpc>
              <a:buNone/>
            </a:pPr>
            <a:r>
              <a:rPr lang="it-IT" dirty="0"/>
              <a:t>Indicativi della dimensione reale			Costosi e poco efficienti</a:t>
            </a:r>
          </a:p>
          <a:p>
            <a:pPr marL="742988" lvl="2" indent="0">
              <a:lnSpc>
                <a:spcPct val="100000"/>
              </a:lnSpc>
              <a:buNone/>
            </a:pP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Metodi computazionali (es: approcci basati su k-mer):</a:t>
            </a:r>
          </a:p>
          <a:p>
            <a:pPr marL="742988" lvl="2" indent="0">
              <a:lnSpc>
                <a:spcPct val="100000"/>
              </a:lnSpc>
              <a:buNone/>
            </a:pPr>
            <a:r>
              <a:rPr lang="it-IT" dirty="0"/>
              <a:t>Discreti requisiti richiesti				Correttezza da verificare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50F1C68B-7C12-5C4C-2CE2-B0EBDE600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63" y="4381578"/>
            <a:ext cx="383220" cy="383220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BD8AEDD1-AC18-6254-CEDE-8F02E8A3F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22" y="5383233"/>
            <a:ext cx="383220" cy="3832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89BF985-0E34-1000-720A-082EAB94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Costituisce un argomento di interesse perché:</a:t>
            </a:r>
          </a:p>
          <a:p>
            <a:r>
              <a:rPr lang="it-IT" dirty="0"/>
              <a:t>Fornisce informazioni sulla sua </a:t>
            </a:r>
            <a:r>
              <a:rPr lang="it-IT" b="1" dirty="0">
                <a:solidFill>
                  <a:srgbClr val="9B0014"/>
                </a:solidFill>
              </a:rPr>
              <a:t>evoluzione</a:t>
            </a:r>
          </a:p>
          <a:p>
            <a:r>
              <a:rPr lang="it-IT" dirty="0"/>
              <a:t>Permette di </a:t>
            </a:r>
            <a:r>
              <a:rPr lang="it-IT" b="1" dirty="0">
                <a:solidFill>
                  <a:srgbClr val="9B0014"/>
                </a:solidFill>
              </a:rPr>
              <a:t>approssimare</a:t>
            </a:r>
            <a:r>
              <a:rPr lang="it-IT" dirty="0"/>
              <a:t> la quantità di dati prodotti nel sequenziamento</a:t>
            </a:r>
          </a:p>
          <a:p>
            <a:r>
              <a:rPr lang="it-IT" dirty="0"/>
              <a:t>Utile per valutare la </a:t>
            </a:r>
            <a:r>
              <a:rPr lang="it-IT" b="1" dirty="0">
                <a:solidFill>
                  <a:srgbClr val="9B0014"/>
                </a:solidFill>
              </a:rPr>
              <a:t>complessità</a:t>
            </a:r>
            <a:r>
              <a:rPr lang="it-IT" dirty="0"/>
              <a:t> delle sequenze assemblate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57606-F962-8224-E098-67EC87E8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ABB43-0503-EF14-92A9-90BCC9F6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2A2AA-117C-FE6B-A96A-AE60706D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547-CD6E-478A-819D-E21A735DCDF5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7506802-0007-CB7F-9125-3FCB0296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19" y="1292657"/>
            <a:ext cx="5457600" cy="622819"/>
          </a:xfrm>
        </p:spPr>
        <p:txBody>
          <a:bodyPr/>
          <a:lstStyle/>
          <a:p>
            <a:r>
              <a:rPr lang="it-IT" dirty="0"/>
              <a:t>Stima della dimensione del genoma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1D02D-231E-70EE-EA5A-45928DD720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24638" y="1293813"/>
            <a:ext cx="2681287" cy="622300"/>
          </a:xfrm>
        </p:spPr>
        <p:txBody>
          <a:bodyPr/>
          <a:lstStyle/>
          <a:p>
            <a:r>
              <a:rPr lang="it-IT" dirty="0"/>
              <a:t>1. INTRODUZIONE</a:t>
            </a:r>
          </a:p>
          <a:p>
            <a:endParaRPr lang="it-IT" dirty="0"/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11538676-CA37-A5C5-2F4C-9B5B05E26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22" y="4381577"/>
            <a:ext cx="383220" cy="38322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1B359AC-1110-5D40-9017-760AB12F4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62" y="5383233"/>
            <a:ext cx="383220" cy="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1" grpId="0" uiExpand="1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538230E-3DFC-F3E9-68B9-8CE6FF0EF8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8355" y="2050991"/>
            <a:ext cx="4080177" cy="4075856"/>
          </a:xfrm>
        </p:spPr>
        <p:txBody>
          <a:bodyPr/>
          <a:lstStyle/>
          <a:p>
            <a:endParaRPr lang="it-IT" dirty="0"/>
          </a:p>
          <a:p>
            <a:r>
              <a:rPr lang="it-IT" sz="1800" dirty="0"/>
              <a:t>I </a:t>
            </a:r>
            <a:r>
              <a:rPr lang="it-IT" sz="1800" b="1" dirty="0">
                <a:solidFill>
                  <a:srgbClr val="9B0014"/>
                </a:solidFill>
              </a:rPr>
              <a:t>k-mer</a:t>
            </a:r>
            <a:r>
              <a:rPr lang="it-IT" sz="1800" dirty="0"/>
              <a:t> sono tutte le </a:t>
            </a:r>
            <a:r>
              <a:rPr lang="it-IT" sz="1800" b="1" dirty="0">
                <a:solidFill>
                  <a:srgbClr val="9B0014"/>
                </a:solidFill>
              </a:rPr>
              <a:t>sottostringhe</a:t>
            </a:r>
            <a:r>
              <a:rPr lang="it-IT" sz="1800" dirty="0"/>
              <a:t> di lunghezza k presenti nella sequenza del genoma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sz="1800" dirty="0"/>
              <a:t>Il </a:t>
            </a:r>
            <a:r>
              <a:rPr lang="it-IT" sz="1800" b="1" dirty="0">
                <a:solidFill>
                  <a:srgbClr val="9B0014"/>
                </a:solidFill>
              </a:rPr>
              <a:t>k-mer profile </a:t>
            </a:r>
            <a:r>
              <a:rPr lang="it-IT" sz="1800" dirty="0"/>
              <a:t>descrive la complessità del genoma, mostrando il numero di volte in cui ogni k-mer viene trovato rispetto alla quantità di k-mer distinti presenti</a:t>
            </a:r>
          </a:p>
        </p:txBody>
      </p:sp>
      <p:pic>
        <p:nvPicPr>
          <p:cNvPr id="27" name="Picture Placeholder 2">
            <a:extLst>
              <a:ext uri="{FF2B5EF4-FFF2-40B4-BE49-F238E27FC236}">
                <a16:creationId xmlns:a16="http://schemas.microsoft.com/office/drawing/2014/main" id="{67A61EF4-C8FF-A1B5-F375-5715DB38C6E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55" r="-33655"/>
          <a:stretch/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AFD69-9354-4B4E-8705-5E8D6557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457B8-29E2-81C3-BFD7-747767F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53FDB-878E-3068-A1A4-5BDA35DA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547-CD6E-478A-819D-E21A735DCDF5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49CD115-98B4-CC25-5539-7449F93C7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1. INTRODUZIONE</a:t>
            </a:r>
          </a:p>
          <a:p>
            <a:endParaRPr lang="it-IT" dirty="0"/>
          </a:p>
        </p:txBody>
      </p:sp>
      <p:pic>
        <p:nvPicPr>
          <p:cNvPr id="30" name="Picture Placeholder 29" descr="Chart, histogram&#10;&#10;Description automatically generated">
            <a:extLst>
              <a:ext uri="{FF2B5EF4-FFF2-40B4-BE49-F238E27FC236}">
                <a16:creationId xmlns:a16="http://schemas.microsoft.com/office/drawing/2014/main" id="{F6631472-0DB4-98F5-E89F-E40D7B44388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91" r="-14691"/>
          <a:stretch/>
        </p:blipFill>
        <p:spPr/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3F79D632-3B2C-17C4-99F3-85C603B0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k-mer e k-mer profile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F176110-30C5-4CB2-EFA9-BDDBC8F85E87}"/>
                  </a:ext>
                </a:extLst>
              </p14:cNvPr>
              <p14:cNvContentPartPr/>
              <p14:nvPr/>
            </p14:nvContentPartPr>
            <p14:xfrm>
              <a:off x="-1276150" y="1512427"/>
              <a:ext cx="628200" cy="1323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F176110-30C5-4CB2-EFA9-BDDBC8F85E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285150" y="1503427"/>
                <a:ext cx="645840" cy="13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58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44A849-6D70-FEDC-F726-7CDA86AABCA9}"/>
              </a:ext>
            </a:extLst>
          </p:cNvPr>
          <p:cNvGrpSpPr/>
          <p:nvPr/>
        </p:nvGrpSpPr>
        <p:grpSpPr>
          <a:xfrm>
            <a:off x="5084763" y="2528772"/>
            <a:ext cx="4221161" cy="3543476"/>
            <a:chOff x="5084763" y="2528772"/>
            <a:chExt cx="4221161" cy="354347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B355237-9267-E5E4-F220-8FC216A1D40C}"/>
                </a:ext>
              </a:extLst>
            </p:cNvPr>
            <p:cNvSpPr/>
            <p:nvPr/>
          </p:nvSpPr>
          <p:spPr>
            <a:xfrm>
              <a:off x="5084763" y="2528772"/>
              <a:ext cx="889909" cy="991808"/>
            </a:xfrm>
            <a:custGeom>
              <a:avLst/>
              <a:gdLst>
                <a:gd name="connsiteX0" fmla="*/ 0 w 991807"/>
                <a:gd name="connsiteY0" fmla="*/ 0 h 694264"/>
                <a:gd name="connsiteX1" fmla="*/ 644675 w 991807"/>
                <a:gd name="connsiteY1" fmla="*/ 0 h 694264"/>
                <a:gd name="connsiteX2" fmla="*/ 991807 w 991807"/>
                <a:gd name="connsiteY2" fmla="*/ 347132 h 694264"/>
                <a:gd name="connsiteX3" fmla="*/ 644675 w 991807"/>
                <a:gd name="connsiteY3" fmla="*/ 694264 h 694264"/>
                <a:gd name="connsiteX4" fmla="*/ 0 w 991807"/>
                <a:gd name="connsiteY4" fmla="*/ 694264 h 694264"/>
                <a:gd name="connsiteX5" fmla="*/ 347132 w 991807"/>
                <a:gd name="connsiteY5" fmla="*/ 347132 h 694264"/>
                <a:gd name="connsiteX6" fmla="*/ 0 w 991807"/>
                <a:gd name="connsiteY6" fmla="*/ 0 h 69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1807" h="694264">
                  <a:moveTo>
                    <a:pt x="991806" y="0"/>
                  </a:moveTo>
                  <a:lnTo>
                    <a:pt x="991806" y="451272"/>
                  </a:lnTo>
                  <a:lnTo>
                    <a:pt x="495904" y="694264"/>
                  </a:lnTo>
                  <a:lnTo>
                    <a:pt x="1" y="451272"/>
                  </a:lnTo>
                  <a:lnTo>
                    <a:pt x="1" y="0"/>
                  </a:lnTo>
                  <a:lnTo>
                    <a:pt x="495904" y="242992"/>
                  </a:lnTo>
                  <a:lnTo>
                    <a:pt x="991806" y="0"/>
                  </a:lnTo>
                  <a:close/>
                </a:path>
              </a:pathLst>
            </a:custGeom>
            <a:solidFill>
              <a:srgbClr val="8C0011"/>
            </a:solidFill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6" tIns="352847" rIns="5715" bIns="352848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100" kern="1200" dirty="0"/>
                <a:t>Formazione </a:t>
              </a:r>
              <a:br>
                <a:rPr lang="it-IT" sz="1100" dirty="0"/>
              </a:br>
              <a:r>
                <a:rPr lang="it-IT" sz="1100" kern="1200" dirty="0"/>
                <a:t>k-mer path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8353D4-8104-C0EB-6EDC-F8076D7D238B}"/>
                </a:ext>
              </a:extLst>
            </p:cNvPr>
            <p:cNvSpPr/>
            <p:nvPr/>
          </p:nvSpPr>
          <p:spPr>
            <a:xfrm>
              <a:off x="5974671" y="2528773"/>
              <a:ext cx="3331253" cy="644675"/>
            </a:xfrm>
            <a:custGeom>
              <a:avLst/>
              <a:gdLst>
                <a:gd name="connsiteX0" fmla="*/ 107448 w 644674"/>
                <a:gd name="connsiteY0" fmla="*/ 0 h 3526897"/>
                <a:gd name="connsiteX1" fmla="*/ 537226 w 644674"/>
                <a:gd name="connsiteY1" fmla="*/ 0 h 3526897"/>
                <a:gd name="connsiteX2" fmla="*/ 644674 w 644674"/>
                <a:gd name="connsiteY2" fmla="*/ 107448 h 3526897"/>
                <a:gd name="connsiteX3" fmla="*/ 644674 w 644674"/>
                <a:gd name="connsiteY3" fmla="*/ 3526897 h 3526897"/>
                <a:gd name="connsiteX4" fmla="*/ 644674 w 644674"/>
                <a:gd name="connsiteY4" fmla="*/ 3526897 h 3526897"/>
                <a:gd name="connsiteX5" fmla="*/ 0 w 644674"/>
                <a:gd name="connsiteY5" fmla="*/ 3526897 h 3526897"/>
                <a:gd name="connsiteX6" fmla="*/ 0 w 644674"/>
                <a:gd name="connsiteY6" fmla="*/ 3526897 h 3526897"/>
                <a:gd name="connsiteX7" fmla="*/ 0 w 644674"/>
                <a:gd name="connsiteY7" fmla="*/ 107448 h 3526897"/>
                <a:gd name="connsiteX8" fmla="*/ 107448 w 644674"/>
                <a:gd name="connsiteY8" fmla="*/ 0 h 352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4674" h="3526897">
                  <a:moveTo>
                    <a:pt x="644674" y="587831"/>
                  </a:moveTo>
                  <a:lnTo>
                    <a:pt x="644674" y="2939066"/>
                  </a:lnTo>
                  <a:cubicBezTo>
                    <a:pt x="644674" y="3263715"/>
                    <a:pt x="635881" y="3526894"/>
                    <a:pt x="625034" y="3526894"/>
                  </a:cubicBezTo>
                  <a:lnTo>
                    <a:pt x="0" y="3526894"/>
                  </a:lnTo>
                  <a:lnTo>
                    <a:pt x="0" y="3526894"/>
                  </a:lnTo>
                  <a:lnTo>
                    <a:pt x="0" y="3"/>
                  </a:lnTo>
                  <a:lnTo>
                    <a:pt x="0" y="3"/>
                  </a:lnTo>
                  <a:lnTo>
                    <a:pt x="625034" y="3"/>
                  </a:lnTo>
                  <a:cubicBezTo>
                    <a:pt x="635881" y="3"/>
                    <a:pt x="644674" y="263182"/>
                    <a:pt x="644674" y="587831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40360" rIns="40360" bIns="40361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it-IT" sz="1400" kern="1200" dirty="0"/>
                <a:t>Numerazione dei k-mer nel genoma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it-IT" sz="1400" kern="1200" dirty="0"/>
                <a:t>Raggruppamento in intervalli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F15F761-E65B-1AA5-ED3D-44FB16AD4BCF}"/>
                </a:ext>
              </a:extLst>
            </p:cNvPr>
            <p:cNvSpPr/>
            <p:nvPr/>
          </p:nvSpPr>
          <p:spPr>
            <a:xfrm>
              <a:off x="5084763" y="3378857"/>
              <a:ext cx="889909" cy="991808"/>
            </a:xfrm>
            <a:custGeom>
              <a:avLst/>
              <a:gdLst>
                <a:gd name="connsiteX0" fmla="*/ 0 w 991807"/>
                <a:gd name="connsiteY0" fmla="*/ 0 h 694264"/>
                <a:gd name="connsiteX1" fmla="*/ 644675 w 991807"/>
                <a:gd name="connsiteY1" fmla="*/ 0 h 694264"/>
                <a:gd name="connsiteX2" fmla="*/ 991807 w 991807"/>
                <a:gd name="connsiteY2" fmla="*/ 347132 h 694264"/>
                <a:gd name="connsiteX3" fmla="*/ 644675 w 991807"/>
                <a:gd name="connsiteY3" fmla="*/ 694264 h 694264"/>
                <a:gd name="connsiteX4" fmla="*/ 0 w 991807"/>
                <a:gd name="connsiteY4" fmla="*/ 694264 h 694264"/>
                <a:gd name="connsiteX5" fmla="*/ 347132 w 991807"/>
                <a:gd name="connsiteY5" fmla="*/ 347132 h 694264"/>
                <a:gd name="connsiteX6" fmla="*/ 0 w 991807"/>
                <a:gd name="connsiteY6" fmla="*/ 0 h 69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1807" h="694264">
                  <a:moveTo>
                    <a:pt x="991806" y="0"/>
                  </a:moveTo>
                  <a:lnTo>
                    <a:pt x="991806" y="451272"/>
                  </a:lnTo>
                  <a:lnTo>
                    <a:pt x="495904" y="694264"/>
                  </a:lnTo>
                  <a:lnTo>
                    <a:pt x="1" y="451272"/>
                  </a:lnTo>
                  <a:lnTo>
                    <a:pt x="1" y="0"/>
                  </a:lnTo>
                  <a:lnTo>
                    <a:pt x="495904" y="242992"/>
                  </a:lnTo>
                  <a:lnTo>
                    <a:pt x="991806" y="0"/>
                  </a:lnTo>
                  <a:close/>
                </a:path>
              </a:pathLst>
            </a:custGeom>
            <a:solidFill>
              <a:srgbClr val="9B0014"/>
            </a:solidFill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13333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13333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13333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6" tIns="352847" rIns="5715" bIns="352848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100" kern="1200" dirty="0"/>
                <a:t>Formazione unipath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B3408A-E6B2-216C-6DCF-DE3F70A208C5}"/>
                </a:ext>
              </a:extLst>
            </p:cNvPr>
            <p:cNvSpPr/>
            <p:nvPr/>
          </p:nvSpPr>
          <p:spPr>
            <a:xfrm>
              <a:off x="5974671" y="3378858"/>
              <a:ext cx="3331253" cy="644675"/>
            </a:xfrm>
            <a:custGeom>
              <a:avLst/>
              <a:gdLst>
                <a:gd name="connsiteX0" fmla="*/ 107448 w 644674"/>
                <a:gd name="connsiteY0" fmla="*/ 0 h 3526897"/>
                <a:gd name="connsiteX1" fmla="*/ 537226 w 644674"/>
                <a:gd name="connsiteY1" fmla="*/ 0 h 3526897"/>
                <a:gd name="connsiteX2" fmla="*/ 644674 w 644674"/>
                <a:gd name="connsiteY2" fmla="*/ 107448 h 3526897"/>
                <a:gd name="connsiteX3" fmla="*/ 644674 w 644674"/>
                <a:gd name="connsiteY3" fmla="*/ 3526897 h 3526897"/>
                <a:gd name="connsiteX4" fmla="*/ 644674 w 644674"/>
                <a:gd name="connsiteY4" fmla="*/ 3526897 h 3526897"/>
                <a:gd name="connsiteX5" fmla="*/ 0 w 644674"/>
                <a:gd name="connsiteY5" fmla="*/ 3526897 h 3526897"/>
                <a:gd name="connsiteX6" fmla="*/ 0 w 644674"/>
                <a:gd name="connsiteY6" fmla="*/ 3526897 h 3526897"/>
                <a:gd name="connsiteX7" fmla="*/ 0 w 644674"/>
                <a:gd name="connsiteY7" fmla="*/ 107448 h 3526897"/>
                <a:gd name="connsiteX8" fmla="*/ 107448 w 644674"/>
                <a:gd name="connsiteY8" fmla="*/ 0 h 352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4674" h="3526897">
                  <a:moveTo>
                    <a:pt x="644674" y="587831"/>
                  </a:moveTo>
                  <a:lnTo>
                    <a:pt x="644674" y="2939066"/>
                  </a:lnTo>
                  <a:cubicBezTo>
                    <a:pt x="644674" y="3263715"/>
                    <a:pt x="635881" y="3526894"/>
                    <a:pt x="625034" y="3526894"/>
                  </a:cubicBezTo>
                  <a:lnTo>
                    <a:pt x="0" y="3526894"/>
                  </a:lnTo>
                  <a:lnTo>
                    <a:pt x="0" y="3526894"/>
                  </a:lnTo>
                  <a:lnTo>
                    <a:pt x="0" y="3"/>
                  </a:lnTo>
                  <a:lnTo>
                    <a:pt x="0" y="3"/>
                  </a:lnTo>
                  <a:lnTo>
                    <a:pt x="625034" y="3"/>
                  </a:lnTo>
                  <a:cubicBezTo>
                    <a:pt x="635881" y="3"/>
                    <a:pt x="644674" y="263182"/>
                    <a:pt x="644674" y="587831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13333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40360" rIns="40360" bIns="40361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it-IT" sz="1400" kern="1200" dirty="0"/>
                <a:t>Formazione unipath interval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it-IT" sz="1400" kern="1200" dirty="0"/>
                <a:t>Raggruppamento in unipath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9792FB-0067-83F4-71CD-9DDE1B1F932C}"/>
                </a:ext>
              </a:extLst>
            </p:cNvPr>
            <p:cNvSpPr/>
            <p:nvPr/>
          </p:nvSpPr>
          <p:spPr>
            <a:xfrm>
              <a:off x="5084763" y="4228941"/>
              <a:ext cx="889909" cy="991808"/>
            </a:xfrm>
            <a:custGeom>
              <a:avLst/>
              <a:gdLst>
                <a:gd name="connsiteX0" fmla="*/ 0 w 991807"/>
                <a:gd name="connsiteY0" fmla="*/ 0 h 694264"/>
                <a:gd name="connsiteX1" fmla="*/ 644675 w 991807"/>
                <a:gd name="connsiteY1" fmla="*/ 0 h 694264"/>
                <a:gd name="connsiteX2" fmla="*/ 991807 w 991807"/>
                <a:gd name="connsiteY2" fmla="*/ 347132 h 694264"/>
                <a:gd name="connsiteX3" fmla="*/ 644675 w 991807"/>
                <a:gd name="connsiteY3" fmla="*/ 694264 h 694264"/>
                <a:gd name="connsiteX4" fmla="*/ 0 w 991807"/>
                <a:gd name="connsiteY4" fmla="*/ 694264 h 694264"/>
                <a:gd name="connsiteX5" fmla="*/ 347132 w 991807"/>
                <a:gd name="connsiteY5" fmla="*/ 347132 h 694264"/>
                <a:gd name="connsiteX6" fmla="*/ 0 w 991807"/>
                <a:gd name="connsiteY6" fmla="*/ 0 h 69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1807" h="694264">
                  <a:moveTo>
                    <a:pt x="991806" y="0"/>
                  </a:moveTo>
                  <a:lnTo>
                    <a:pt x="991806" y="451272"/>
                  </a:lnTo>
                  <a:lnTo>
                    <a:pt x="495904" y="694264"/>
                  </a:lnTo>
                  <a:lnTo>
                    <a:pt x="1" y="451272"/>
                  </a:lnTo>
                  <a:lnTo>
                    <a:pt x="1" y="0"/>
                  </a:lnTo>
                  <a:lnTo>
                    <a:pt x="495904" y="242992"/>
                  </a:lnTo>
                  <a:lnTo>
                    <a:pt x="991806" y="0"/>
                  </a:lnTo>
                  <a:close/>
                </a:path>
              </a:pathLst>
            </a:custGeom>
            <a:solidFill>
              <a:srgbClr val="B51A28"/>
            </a:solidFill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6" tIns="352847" rIns="5715" bIns="352848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100" kern="1200" dirty="0"/>
                <a:t>Isolamento seed unipath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FCA7CA-A288-B00B-5AC2-1095ABBD8EE9}"/>
                </a:ext>
              </a:extLst>
            </p:cNvPr>
            <p:cNvSpPr/>
            <p:nvPr/>
          </p:nvSpPr>
          <p:spPr>
            <a:xfrm>
              <a:off x="5974671" y="4228942"/>
              <a:ext cx="3331253" cy="644675"/>
            </a:xfrm>
            <a:custGeom>
              <a:avLst/>
              <a:gdLst>
                <a:gd name="connsiteX0" fmla="*/ 107448 w 644674"/>
                <a:gd name="connsiteY0" fmla="*/ 0 h 3526897"/>
                <a:gd name="connsiteX1" fmla="*/ 537226 w 644674"/>
                <a:gd name="connsiteY1" fmla="*/ 0 h 3526897"/>
                <a:gd name="connsiteX2" fmla="*/ 644674 w 644674"/>
                <a:gd name="connsiteY2" fmla="*/ 107448 h 3526897"/>
                <a:gd name="connsiteX3" fmla="*/ 644674 w 644674"/>
                <a:gd name="connsiteY3" fmla="*/ 3526897 h 3526897"/>
                <a:gd name="connsiteX4" fmla="*/ 644674 w 644674"/>
                <a:gd name="connsiteY4" fmla="*/ 3526897 h 3526897"/>
                <a:gd name="connsiteX5" fmla="*/ 0 w 644674"/>
                <a:gd name="connsiteY5" fmla="*/ 3526897 h 3526897"/>
                <a:gd name="connsiteX6" fmla="*/ 0 w 644674"/>
                <a:gd name="connsiteY6" fmla="*/ 3526897 h 3526897"/>
                <a:gd name="connsiteX7" fmla="*/ 0 w 644674"/>
                <a:gd name="connsiteY7" fmla="*/ 107448 h 3526897"/>
                <a:gd name="connsiteX8" fmla="*/ 107448 w 644674"/>
                <a:gd name="connsiteY8" fmla="*/ 0 h 352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4674" h="3526897">
                  <a:moveTo>
                    <a:pt x="644674" y="587831"/>
                  </a:moveTo>
                  <a:lnTo>
                    <a:pt x="644674" y="2939066"/>
                  </a:lnTo>
                  <a:cubicBezTo>
                    <a:pt x="644674" y="3263715"/>
                    <a:pt x="635881" y="3526894"/>
                    <a:pt x="625034" y="3526894"/>
                  </a:cubicBezTo>
                  <a:lnTo>
                    <a:pt x="0" y="3526894"/>
                  </a:lnTo>
                  <a:lnTo>
                    <a:pt x="0" y="3526894"/>
                  </a:lnTo>
                  <a:lnTo>
                    <a:pt x="0" y="3"/>
                  </a:lnTo>
                  <a:lnTo>
                    <a:pt x="0" y="3"/>
                  </a:lnTo>
                  <a:lnTo>
                    <a:pt x="625034" y="3"/>
                  </a:lnTo>
                  <a:cubicBezTo>
                    <a:pt x="635881" y="3"/>
                    <a:pt x="644674" y="263182"/>
                    <a:pt x="644674" y="587831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40360" rIns="40360" bIns="40361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it-IT" sz="1400" kern="1200" dirty="0"/>
                <a:t>Creazione di seed unipath tramite rimozione di unipath adiacenti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E063B5-1033-4050-0A90-42F24431A26A}"/>
                </a:ext>
              </a:extLst>
            </p:cNvPr>
            <p:cNvSpPr/>
            <p:nvPr/>
          </p:nvSpPr>
          <p:spPr>
            <a:xfrm>
              <a:off x="5084763" y="5080440"/>
              <a:ext cx="889909" cy="991808"/>
            </a:xfrm>
            <a:custGeom>
              <a:avLst/>
              <a:gdLst>
                <a:gd name="connsiteX0" fmla="*/ 0 w 991807"/>
                <a:gd name="connsiteY0" fmla="*/ 0 h 694264"/>
                <a:gd name="connsiteX1" fmla="*/ 644675 w 991807"/>
                <a:gd name="connsiteY1" fmla="*/ 0 h 694264"/>
                <a:gd name="connsiteX2" fmla="*/ 991807 w 991807"/>
                <a:gd name="connsiteY2" fmla="*/ 347132 h 694264"/>
                <a:gd name="connsiteX3" fmla="*/ 644675 w 991807"/>
                <a:gd name="connsiteY3" fmla="*/ 694264 h 694264"/>
                <a:gd name="connsiteX4" fmla="*/ 0 w 991807"/>
                <a:gd name="connsiteY4" fmla="*/ 694264 h 694264"/>
                <a:gd name="connsiteX5" fmla="*/ 347132 w 991807"/>
                <a:gd name="connsiteY5" fmla="*/ 347132 h 694264"/>
                <a:gd name="connsiteX6" fmla="*/ 0 w 991807"/>
                <a:gd name="connsiteY6" fmla="*/ 0 h 69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1807" h="694264">
                  <a:moveTo>
                    <a:pt x="991806" y="0"/>
                  </a:moveTo>
                  <a:lnTo>
                    <a:pt x="991806" y="451272"/>
                  </a:lnTo>
                  <a:lnTo>
                    <a:pt x="495904" y="694264"/>
                  </a:lnTo>
                  <a:lnTo>
                    <a:pt x="1" y="451272"/>
                  </a:lnTo>
                  <a:lnTo>
                    <a:pt x="1" y="0"/>
                  </a:lnTo>
                  <a:lnTo>
                    <a:pt x="495904" y="242992"/>
                  </a:lnTo>
                  <a:lnTo>
                    <a:pt x="991806" y="0"/>
                  </a:lnTo>
                  <a:close/>
                </a:path>
              </a:pathLst>
            </a:custGeom>
            <a:solidFill>
              <a:srgbClr val="C54E54"/>
            </a:solidFill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6" tIns="352847" rIns="5715" bIns="352848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100" kern="1200" dirty="0"/>
                <a:t>Assembly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5BD5D5-54EE-B0AF-5FCB-256C9AE7A5F3}"/>
                </a:ext>
              </a:extLst>
            </p:cNvPr>
            <p:cNvSpPr/>
            <p:nvPr/>
          </p:nvSpPr>
          <p:spPr>
            <a:xfrm>
              <a:off x="5974671" y="5079027"/>
              <a:ext cx="3331253" cy="644675"/>
            </a:xfrm>
            <a:custGeom>
              <a:avLst/>
              <a:gdLst>
                <a:gd name="connsiteX0" fmla="*/ 107448 w 644674"/>
                <a:gd name="connsiteY0" fmla="*/ 0 h 3526897"/>
                <a:gd name="connsiteX1" fmla="*/ 537226 w 644674"/>
                <a:gd name="connsiteY1" fmla="*/ 0 h 3526897"/>
                <a:gd name="connsiteX2" fmla="*/ 644674 w 644674"/>
                <a:gd name="connsiteY2" fmla="*/ 107448 h 3526897"/>
                <a:gd name="connsiteX3" fmla="*/ 644674 w 644674"/>
                <a:gd name="connsiteY3" fmla="*/ 3526897 h 3526897"/>
                <a:gd name="connsiteX4" fmla="*/ 644674 w 644674"/>
                <a:gd name="connsiteY4" fmla="*/ 3526897 h 3526897"/>
                <a:gd name="connsiteX5" fmla="*/ 0 w 644674"/>
                <a:gd name="connsiteY5" fmla="*/ 3526897 h 3526897"/>
                <a:gd name="connsiteX6" fmla="*/ 0 w 644674"/>
                <a:gd name="connsiteY6" fmla="*/ 3526897 h 3526897"/>
                <a:gd name="connsiteX7" fmla="*/ 0 w 644674"/>
                <a:gd name="connsiteY7" fmla="*/ 107448 h 3526897"/>
                <a:gd name="connsiteX8" fmla="*/ 107448 w 644674"/>
                <a:gd name="connsiteY8" fmla="*/ 0 h 352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4674" h="3526897">
                  <a:moveTo>
                    <a:pt x="644674" y="587831"/>
                  </a:moveTo>
                  <a:lnTo>
                    <a:pt x="644674" y="2939066"/>
                  </a:lnTo>
                  <a:cubicBezTo>
                    <a:pt x="644674" y="3263715"/>
                    <a:pt x="635881" y="3526894"/>
                    <a:pt x="625034" y="3526894"/>
                  </a:cubicBezTo>
                  <a:lnTo>
                    <a:pt x="0" y="3526894"/>
                  </a:lnTo>
                  <a:lnTo>
                    <a:pt x="0" y="3526894"/>
                  </a:lnTo>
                  <a:lnTo>
                    <a:pt x="0" y="3"/>
                  </a:lnTo>
                  <a:lnTo>
                    <a:pt x="0" y="3"/>
                  </a:lnTo>
                  <a:lnTo>
                    <a:pt x="625034" y="3"/>
                  </a:lnTo>
                  <a:cubicBezTo>
                    <a:pt x="635881" y="3"/>
                    <a:pt x="644674" y="263182"/>
                    <a:pt x="644674" y="587831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40360" rIns="40360" bIns="40361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it-IT" sz="1400" kern="1200" dirty="0"/>
                <a:t>Assembly locale del vicinato di ciascun seed unipath e assembly globale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41CE6-95C6-FFAB-D425-7FDBCE4D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6ADBC-B140-E666-F4A2-1602ACB7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5EDEF-DC79-6430-4422-DAEB01DF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547-CD6E-478A-819D-E21A735DCDF5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26B17A-A6E8-9A97-AC51-31475A220E8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it-IT" dirty="0"/>
              <a:t>Stima della dimensione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5DC295-3B5D-CD55-CA7C-06B4A7AB2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Assembly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00A832-8B06-2843-D690-EA96E183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98" y="1293930"/>
            <a:ext cx="5457600" cy="622183"/>
          </a:xfrm>
        </p:spPr>
        <p:txBody>
          <a:bodyPr/>
          <a:lstStyle/>
          <a:p>
            <a:r>
              <a:rPr lang="it-IT" dirty="0"/>
              <a:t>ALLPATHS-LG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19F1F0C-2C34-B9BB-6046-45550EB22D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4638" y="1293813"/>
            <a:ext cx="2681287" cy="622300"/>
          </a:xfrm>
        </p:spPr>
        <p:txBody>
          <a:bodyPr/>
          <a:lstStyle/>
          <a:p>
            <a:r>
              <a:rPr lang="it-IT" dirty="0"/>
              <a:t>2. METODI ANALIZZATI</a:t>
            </a:r>
          </a:p>
          <a:p>
            <a:endParaRPr lang="it-IT" dirty="0"/>
          </a:p>
        </p:txBody>
      </p:sp>
      <p:sp>
        <p:nvSpPr>
          <p:cNvPr id="2" name="Content Placeholder 20">
            <a:extLst>
              <a:ext uri="{FF2B5EF4-FFF2-40B4-BE49-F238E27FC236}">
                <a16:creationId xmlns:a16="http://schemas.microsoft.com/office/drawing/2014/main" id="{CB4D8424-58EA-2531-DF12-E6079C8BCAE7}"/>
              </a:ext>
            </a:extLst>
          </p:cNvPr>
          <p:cNvSpPr txBox="1">
            <a:spLocks/>
          </p:cNvSpPr>
          <p:nvPr/>
        </p:nvSpPr>
        <p:spPr>
          <a:xfrm>
            <a:off x="523396" y="4817503"/>
            <a:ext cx="4550254" cy="1299135"/>
          </a:xfrm>
          <a:prstGeom prst="rect">
            <a:avLst/>
          </a:prstGeom>
        </p:spPr>
        <p:txBody>
          <a:bodyPr/>
          <a:lstStyle>
            <a:lvl1pPr marL="185746" indent="-185746" algn="l" defTabSz="742987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41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734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228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722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215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09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01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696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49263">
              <a:buNone/>
            </a:pPr>
            <a:r>
              <a:rPr lang="it-IT" sz="1600" dirty="0"/>
              <a:t>	Produce un </a:t>
            </a:r>
            <a:r>
              <a:rPr lang="it-IT" sz="1600" b="1" dirty="0">
                <a:solidFill>
                  <a:srgbClr val="9B0014"/>
                </a:solidFill>
              </a:rPr>
              <a:t>assembly di qualità elevata</a:t>
            </a:r>
            <a:r>
              <a:rPr lang="it-IT" sz="1600" dirty="0"/>
              <a:t> 	a partire dalle letture di input</a:t>
            </a:r>
          </a:p>
          <a:p>
            <a:pPr marL="0" indent="0" defTabSz="447675">
              <a:buNone/>
            </a:pPr>
            <a:r>
              <a:rPr lang="it-IT" sz="1600" dirty="0"/>
              <a:t>	Maggiori capacità computazionali 	richieste, può risultare </a:t>
            </a:r>
            <a:r>
              <a:rPr lang="it-IT" sz="1600" b="1" dirty="0">
                <a:solidFill>
                  <a:srgbClr val="9B0014"/>
                </a:solidFill>
              </a:rPr>
              <a:t>sovradimensionato</a:t>
            </a:r>
            <a:r>
              <a:rPr lang="it-IT" sz="1600" dirty="0"/>
              <a:t> 	per la sola stima della dimensione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D1ACBD5-FD76-A511-E36B-0EBA4B89A3DB}"/>
              </a:ext>
            </a:extLst>
          </p:cNvPr>
          <p:cNvSpPr txBox="1">
            <a:spLocks/>
          </p:cNvSpPr>
          <p:nvPr/>
        </p:nvSpPr>
        <p:spPr>
          <a:xfrm>
            <a:off x="599597" y="4409451"/>
            <a:ext cx="4222201" cy="380876"/>
          </a:xfrm>
          <a:prstGeom prst="rect">
            <a:avLst/>
          </a:prstGeom>
        </p:spPr>
        <p:txBody>
          <a:bodyPr anchor="b"/>
          <a:lstStyle>
            <a:lvl1pPr marL="0" indent="0" algn="l" defTabSz="742987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Complessità e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E0516F7-E4AD-31A7-8787-86E6865CA36E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599597" y="2527360"/>
                <a:ext cx="4221162" cy="1854861"/>
              </a:xfrm>
            </p:spPr>
            <p:txBody>
              <a:bodyPr/>
              <a:lstStyle/>
              <a:p>
                <a:r>
                  <a:rPr lang="it-IT" sz="1600" dirty="0"/>
                  <a:t>Identificazione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60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it-IT" sz="1600" dirty="0"/>
                  <a:t> ascissa della valle tra il primo e il secondo picco (omozigote), 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60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600" dirty="0"/>
                  <a:t> ascissa del picco eterozigote</a:t>
                </a:r>
              </a:p>
              <a:p>
                <a:r>
                  <a:rPr lang="it-IT" sz="1600" dirty="0"/>
                  <a:t>Misurazione della copertura media </a:t>
                </a:r>
                <a14:m>
                  <m:oMath xmlns:m="http://schemas.openxmlformats.org/officeDocument/2006/math">
                    <m:r>
                      <a:rPr lang="it-IT" sz="160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sz="1600" dirty="0"/>
                  <a:t> dei </a:t>
                </a:r>
                <a:br>
                  <a:rPr lang="it-IT" sz="1600" dirty="0"/>
                </a:br>
                <a:r>
                  <a:rPr lang="it-IT" sz="1600" dirty="0"/>
                  <a:t>k-mer compresi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60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it-IT" sz="1600" dirty="0"/>
                  <a:t> e </a:t>
                </a:r>
                <a14:m>
                  <m:oMath xmlns:m="http://schemas.openxmlformats.org/officeDocument/2006/math">
                    <m:r>
                      <a:rPr lang="it-IT" sz="1600" dirty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6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160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it-IT" sz="1600" dirty="0"/>
              </a:p>
              <a:p>
                <a:r>
                  <a:rPr lang="it-IT" sz="1600" dirty="0"/>
                  <a:t>Calcolo del numero di k-mer </a:t>
                </a:r>
                <a14:m>
                  <m:oMath xmlns:m="http://schemas.openxmlformats.org/officeDocument/2006/math">
                    <m:r>
                      <a:rPr lang="it-IT" sz="16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/>
                  <a:t>e stima della dimensione del genoma </a:t>
                </a:r>
                <a14:m>
                  <m:oMath xmlns:m="http://schemas.openxmlformats.org/officeDocument/2006/math">
                    <m:r>
                      <a:rPr lang="it-IT" sz="160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sz="160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it-IT" sz="1600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60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1600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E0516F7-E4AD-31A7-8787-86E6865CA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599597" y="2527360"/>
                <a:ext cx="4221162" cy="1854861"/>
              </a:xfrm>
              <a:blipFill>
                <a:blip r:embed="rId7"/>
                <a:stretch>
                  <a:fillRect l="-577" t="-2303" b="-4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13CA62B-A506-4B21-EB3F-E8D2CFB236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4905931"/>
            <a:ext cx="383220" cy="38322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E6F4A6A4-7B23-A84F-D352-A8DB62F256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5533465"/>
            <a:ext cx="383220" cy="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2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" grpId="0" build="p"/>
      <p:bldP spid="6" grpId="0"/>
      <p:bldP spid="2" grpId="0"/>
      <p:bldP spid="9" grpId="0"/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F65E8-462F-C69F-55B3-1E0196BE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31448-6473-259F-6A20-7DBD9453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BDA7-AF8A-231D-4E0E-45531207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9BFB-ADEE-44AD-B6A7-C77B39806A28}" type="slidenum">
              <a:rPr lang="it-IT" smtClean="0"/>
              <a:pPr/>
              <a:t>5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12">
                <a:extLst>
                  <a:ext uri="{FF2B5EF4-FFF2-40B4-BE49-F238E27FC236}">
                    <a16:creationId xmlns:a16="http://schemas.microsoft.com/office/drawing/2014/main" id="{7AF8FDEC-5310-E100-10D9-14DC9E116158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599596" y="2061711"/>
                <a:ext cx="4222200" cy="2000362"/>
              </a:xfrm>
            </p:spPr>
            <p:txBody>
              <a:bodyPr/>
              <a:lstStyle/>
              <a:p>
                <a:r>
                  <a:rPr lang="it-IT" sz="1600" dirty="0"/>
                  <a:t>Necessaria scelta del tipo di modello con cui effettuare la stima </a:t>
                </a:r>
              </a:p>
              <a:p>
                <a:r>
                  <a:rPr lang="it-IT" sz="1600" dirty="0"/>
                  <a:t>Stima dei parametri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6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16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/>
                  <a:t> (frequenze delle specie e degli individui di k-mer) in base al modello scelto, e della copertura </a:t>
                </a:r>
                <a14:m>
                  <m:oMath xmlns:m="http://schemas.openxmlformats.org/officeDocument/2006/math">
                    <m:r>
                      <a:rPr lang="it-IT" sz="160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it-IT" sz="1600" dirty="0"/>
              </a:p>
              <a:p>
                <a:r>
                  <a:rPr lang="it-IT" sz="1600" dirty="0"/>
                  <a:t>Dati la copertura </a:t>
                </a:r>
                <a14:m>
                  <m:oMath xmlns:m="http://schemas.openxmlformats.org/officeDocument/2006/math">
                    <m:r>
                      <a:rPr lang="it-IT" sz="160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sz="1600" dirty="0"/>
                  <a:t> e il numero di k-mer trovati </a:t>
                </a:r>
                <a14:m>
                  <m:oMath xmlns:m="http://schemas.openxmlformats.org/officeDocument/2006/math">
                    <m:r>
                      <a:rPr lang="it-IT" sz="160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1600" dirty="0"/>
                  <a:t>, calcolo della dimensione del genoma </a:t>
                </a:r>
                <a14:m>
                  <m:oMath xmlns:m="http://schemas.openxmlformats.org/officeDocument/2006/math">
                    <m:r>
                      <a:rPr lang="it-IT" sz="160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sz="16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60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160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15" name="Text Placeholder 12">
                <a:extLst>
                  <a:ext uri="{FF2B5EF4-FFF2-40B4-BE49-F238E27FC236}">
                    <a16:creationId xmlns:a16="http://schemas.microsoft.com/office/drawing/2014/main" id="{7AF8FDEC-5310-E100-10D9-14DC9E116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599596" y="2061711"/>
                <a:ext cx="4222200" cy="2000362"/>
              </a:xfrm>
              <a:blipFill>
                <a:blip r:embed="rId2"/>
                <a:stretch>
                  <a:fillRect l="-577" t="-2134" b="-67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0C4597-428E-9FA8-D172-F8F90CA1A320}"/>
              </a:ext>
            </a:extLst>
          </p:cNvPr>
          <p:cNvGraphicFramePr>
            <a:graphicFrameLocks noGrp="1"/>
          </p:cNvGraphicFramePr>
          <p:nvPr>
            <p:ph idx="15"/>
            <p:extLst>
              <p:ext uri="{D42A27DB-BD31-4B8C-83A1-F6EECF244321}">
                <p14:modId xmlns:p14="http://schemas.microsoft.com/office/powerpoint/2010/main" val="4063693438"/>
              </p:ext>
            </p:extLst>
          </p:nvPr>
        </p:nvGraphicFramePr>
        <p:xfrm>
          <a:off x="5084763" y="2062163"/>
          <a:ext cx="4221162" cy="405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12">
            <a:extLst>
              <a:ext uri="{FF2B5EF4-FFF2-40B4-BE49-F238E27FC236}">
                <a16:creationId xmlns:a16="http://schemas.microsoft.com/office/drawing/2014/main" id="{F6CD2BDF-005B-A4D3-B041-A10DD0D7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GCE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4DE7F2B-D7B0-81BB-F37B-EC16D27F1D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2. METODI ANALIZZATI</a:t>
            </a:r>
          </a:p>
          <a:p>
            <a:endParaRPr lang="it-IT" dirty="0"/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1572E51B-DC64-FC49-F68A-E13AD402F51D}"/>
              </a:ext>
            </a:extLst>
          </p:cNvPr>
          <p:cNvSpPr txBox="1">
            <a:spLocks/>
          </p:cNvSpPr>
          <p:nvPr/>
        </p:nvSpPr>
        <p:spPr>
          <a:xfrm>
            <a:off x="598391" y="4711551"/>
            <a:ext cx="4383650" cy="1414612"/>
          </a:xfrm>
          <a:prstGeom prst="rect">
            <a:avLst/>
          </a:prstGeom>
        </p:spPr>
        <p:txBody>
          <a:bodyPr/>
          <a:lstStyle>
            <a:lvl1pPr marL="185746" indent="-185746" algn="l" defTabSz="742987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41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734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228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722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215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09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01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696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44500">
              <a:buNone/>
            </a:pPr>
            <a:r>
              <a:rPr lang="it-IT" sz="1600" dirty="0"/>
              <a:t>	Complessità media, elevata accuratezza 	nell’analisi di genomi simulati </a:t>
            </a:r>
          </a:p>
          <a:p>
            <a:pPr marL="0" indent="0" defTabSz="444500">
              <a:buNone/>
            </a:pPr>
            <a:r>
              <a:rPr lang="it-IT" sz="1600" dirty="0"/>
              <a:t>	Diminuzione della precisione nell’analisi  	di </a:t>
            </a:r>
            <a:r>
              <a:rPr lang="it-IT" sz="1600" b="1" dirty="0">
                <a:solidFill>
                  <a:srgbClr val="9B0014"/>
                </a:solidFill>
              </a:rPr>
              <a:t>genomi reali</a:t>
            </a:r>
            <a:r>
              <a:rPr lang="it-IT" sz="1600" dirty="0"/>
              <a:t>, dovuta al filtraggio delle 	informazioni iniziali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D91C5C4-D845-25FF-1403-66AD4D04F4D8}"/>
              </a:ext>
            </a:extLst>
          </p:cNvPr>
          <p:cNvSpPr txBox="1">
            <a:spLocks/>
          </p:cNvSpPr>
          <p:nvPr/>
        </p:nvSpPr>
        <p:spPr>
          <a:xfrm>
            <a:off x="598391" y="4196374"/>
            <a:ext cx="4222201" cy="380876"/>
          </a:xfrm>
          <a:prstGeom prst="rect">
            <a:avLst/>
          </a:prstGeom>
        </p:spPr>
        <p:txBody>
          <a:bodyPr anchor="b"/>
          <a:lstStyle>
            <a:lvl1pPr marL="0" indent="0" algn="l" defTabSz="742987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Complessità e performance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CCCBEF5-0531-5223-D406-A7C19DA756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4785674"/>
            <a:ext cx="383220" cy="38322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7936BCD-4437-2485-42C2-C94FADF4B2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5424457"/>
            <a:ext cx="383220" cy="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8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Graphic spid="7" grpId="0">
        <p:bldAsOne/>
      </p:bldGraphic>
      <p:bldP spid="13" grpId="0"/>
      <p:bldP spid="1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Chart, histogram&#10;&#10;Description automatically generated">
            <a:extLst>
              <a:ext uri="{FF2B5EF4-FFF2-40B4-BE49-F238E27FC236}">
                <a16:creationId xmlns:a16="http://schemas.microsoft.com/office/drawing/2014/main" id="{D23C4EA2-BC35-58EC-C3DD-470AE3446266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81" b="-9581"/>
          <a:stretch/>
        </p:blipFill>
        <p:spPr>
          <a:xfrm>
            <a:off x="5123313" y="2051050"/>
            <a:ext cx="4222300" cy="4075113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52A44-5464-D5F9-EFDF-07C9D597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11A5B-3871-B072-6019-05043430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A69EC-22D4-3775-4336-79BE5334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9BFB-ADEE-44AD-B6A7-C77B39806A28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3CBAF6-380F-5B77-CB7D-B675B7944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2. METODI ANALIZZATI</a:t>
            </a:r>
          </a:p>
          <a:p>
            <a:endParaRPr lang="it-IT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C690200-6874-77DB-83AA-10E815E7CEE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98488" y="2051050"/>
            <a:ext cx="4524825" cy="2011023"/>
          </a:xfrm>
        </p:spPr>
        <p:txBody>
          <a:bodyPr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it-IT" dirty="0"/>
              <a:t>Viene eseguita una stima della dimensione e del rapporto di eterozigosi del genoma, della copertura e dell’error rate delle letture di input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it-IT" dirty="0"/>
              <a:t>Regressione non lineare dei dati relativi ai </a:t>
            </a:r>
            <a:br>
              <a:rPr lang="it-IT" dirty="0"/>
            </a:br>
            <a:r>
              <a:rPr lang="it-IT" dirty="0"/>
              <a:t>k-mer attraverso una funzione somma di quattro distribuzioni binomiali negative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it-IT" dirty="0"/>
              <a:t>Viene minimizzata la somma tra i quadrati degli errori tra i valori osservati e stimati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31AC2037-FBCB-58D2-4120-1A26FF7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GenomeScope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F31ECA8-693C-9E54-87DE-789B50177701}"/>
              </a:ext>
            </a:extLst>
          </p:cNvPr>
          <p:cNvSpPr txBox="1">
            <a:spLocks/>
          </p:cNvSpPr>
          <p:nvPr/>
        </p:nvSpPr>
        <p:spPr>
          <a:xfrm>
            <a:off x="598391" y="4667161"/>
            <a:ext cx="4690046" cy="1414612"/>
          </a:xfrm>
          <a:prstGeom prst="rect">
            <a:avLst/>
          </a:prstGeom>
        </p:spPr>
        <p:txBody>
          <a:bodyPr/>
          <a:lstStyle>
            <a:lvl1pPr marL="185746" indent="-185746" algn="l" defTabSz="742987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41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734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228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722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215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09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01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696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44500">
              <a:buNone/>
            </a:pPr>
            <a:r>
              <a:rPr lang="it-IT" sz="1600" dirty="0"/>
              <a:t>	Programma </a:t>
            </a:r>
            <a:r>
              <a:rPr lang="it-IT" sz="1600" b="1" dirty="0">
                <a:solidFill>
                  <a:srgbClr val="9B0014"/>
                </a:solidFill>
              </a:rPr>
              <a:t>veloce</a:t>
            </a:r>
            <a:r>
              <a:rPr lang="it-IT" sz="1600" dirty="0"/>
              <a:t>, alta affidabilità anche 	variando il rapporto di eterozigosi, risultati 	simili a flow cytometry</a:t>
            </a:r>
          </a:p>
          <a:p>
            <a:pPr marL="0" indent="0" defTabSz="444500">
              <a:buNone/>
            </a:pPr>
            <a:r>
              <a:rPr lang="it-IT" sz="1600" dirty="0"/>
              <a:t>	Il modello stimato potrebbe </a:t>
            </a:r>
            <a:r>
              <a:rPr lang="it-IT" sz="1600" b="1" dirty="0">
                <a:solidFill>
                  <a:srgbClr val="9B0014"/>
                </a:solidFill>
              </a:rPr>
              <a:t>non convergere </a:t>
            </a:r>
            <a:r>
              <a:rPr lang="it-IT" sz="1600" dirty="0"/>
              <a:t>	a causa di scarsa copertura o elevato 	rapporto di errore di sequenziamento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85B318-1E3F-F38B-65AC-203E00AF8DAC}"/>
              </a:ext>
            </a:extLst>
          </p:cNvPr>
          <p:cNvSpPr txBox="1">
            <a:spLocks/>
          </p:cNvSpPr>
          <p:nvPr/>
        </p:nvSpPr>
        <p:spPr>
          <a:xfrm>
            <a:off x="598489" y="4196374"/>
            <a:ext cx="4222201" cy="380876"/>
          </a:xfrm>
          <a:prstGeom prst="rect">
            <a:avLst/>
          </a:prstGeom>
        </p:spPr>
        <p:txBody>
          <a:bodyPr anchor="b"/>
          <a:lstStyle>
            <a:lvl1pPr marL="0" indent="0" algn="l" defTabSz="742987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Complessità e performance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6144199-AEA8-DC9E-94BB-472178ED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4839316"/>
            <a:ext cx="383220" cy="38322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1F84BBC-CCF6-A629-C283-80F2102CE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5597492"/>
            <a:ext cx="383220" cy="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2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34">
                <a:extLst>
                  <a:ext uri="{FF2B5EF4-FFF2-40B4-BE49-F238E27FC236}">
                    <a16:creationId xmlns:a16="http://schemas.microsoft.com/office/drawing/2014/main" id="{A1335ACD-01DD-E514-1C7E-083B28B39E27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598355" y="2050992"/>
                <a:ext cx="4195587" cy="2037432"/>
              </a:xfrm>
            </p:spPr>
            <p:txBody>
              <a:bodyPr/>
              <a:lstStyle/>
              <a:p>
                <a:pPr marL="177800" indent="-177800">
                  <a:buFont typeface="Arial" panose="020B0604020202020204" pitchFamily="34" charset="0"/>
                  <a:buChar char="•"/>
                </a:pPr>
                <a:r>
                  <a:rPr lang="it-IT" dirty="0"/>
                  <a:t>Approssimazione del k-mer </a:t>
                </a:r>
                <a:r>
                  <a:rPr lang="en-GB" dirty="0"/>
                  <a:t>profile</a:t>
                </a:r>
                <a:r>
                  <a:rPr lang="it-IT" dirty="0"/>
                  <a:t> tramite regressione non lineare utilizzando una distribuzione normale asimmetrica</a:t>
                </a:r>
              </a:p>
              <a:p>
                <a:pPr marL="177800" indent="-177800">
                  <a:buFont typeface="Arial" panose="020B0604020202020204" pitchFamily="34" charset="0"/>
                  <a:buChar char="•"/>
                </a:pPr>
                <a:r>
                  <a:rPr lang="it-IT" dirty="0"/>
                  <a:t>Minimizzazione iterativa dell’errore tra i dati reali e quelli stimati</a:t>
                </a:r>
              </a:p>
              <a:p>
                <a:pPr marL="177800" indent="-177800">
                  <a:buFont typeface="Arial" panose="020B0604020202020204" pitchFamily="34" charset="0"/>
                  <a:buChar char="•"/>
                </a:pPr>
                <a:r>
                  <a:rPr lang="it-IT" dirty="0"/>
                  <a:t>Calcolo del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dirty="0"/>
                  <a:t> di k-mer e della copertura media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dirty="0"/>
                  <a:t>, per approssimare la dimensione del genoma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5" name="Text Placeholder 34">
                <a:extLst>
                  <a:ext uri="{FF2B5EF4-FFF2-40B4-BE49-F238E27FC236}">
                    <a16:creationId xmlns:a16="http://schemas.microsoft.com/office/drawing/2014/main" id="{A1335ACD-01DD-E514-1C7E-083B28B39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598355" y="2050992"/>
                <a:ext cx="4195587" cy="2037432"/>
              </a:xfrm>
              <a:blipFill>
                <a:blip r:embed="rId2"/>
                <a:stretch>
                  <a:fillRect l="-581" t="-2090" r="-145" b="-4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Placeholder 26" descr="Chart, histogram&#10;&#10;Description automatically generated">
            <a:extLst>
              <a:ext uri="{FF2B5EF4-FFF2-40B4-BE49-F238E27FC236}">
                <a16:creationId xmlns:a16="http://schemas.microsoft.com/office/drawing/2014/main" id="{452BCAE1-1B9D-11AC-128E-1A7F419E79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8" r="-8918"/>
          <a:stretch/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3AFBF-2DBA-7571-C14F-BF248C0E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E9CA-FAAA-2350-6A52-B195D3D3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796A3-AE7D-8F8E-CA37-934A0B30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547-CD6E-478A-819D-E21A735DCDF5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CC8160-C8D7-073A-D95E-649B0357B4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2. METODI ANALIZZATI</a:t>
            </a:r>
          </a:p>
          <a:p>
            <a:endParaRPr lang="it-IT" dirty="0"/>
          </a:p>
        </p:txBody>
      </p:sp>
      <p:pic>
        <p:nvPicPr>
          <p:cNvPr id="40" name="Picture Placeholder 39" descr="Chart, histogram&#10;&#10;Description automatically generated">
            <a:extLst>
              <a:ext uri="{FF2B5EF4-FFF2-40B4-BE49-F238E27FC236}">
                <a16:creationId xmlns:a16="http://schemas.microsoft.com/office/drawing/2014/main" id="{C3BD1EC2-6F80-9820-C1AC-0155F2403C0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15" r="-69815"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D17B578-66C7-BAFA-F53B-7D345ADA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findGSE</a:t>
            </a:r>
          </a:p>
        </p:txBody>
      </p:sp>
      <p:pic>
        <p:nvPicPr>
          <p:cNvPr id="38" name="Picture Placeholder 37" descr="Chart, line chart, histogram&#10;&#10;Description automatically generated">
            <a:extLst>
              <a:ext uri="{FF2B5EF4-FFF2-40B4-BE49-F238E27FC236}">
                <a16:creationId xmlns:a16="http://schemas.microsoft.com/office/drawing/2014/main" id="{7E890BDB-C3D3-3978-04DB-158CF97DDD2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8" r="-8918"/>
          <a:stretch/>
        </p:blipFill>
        <p:spPr/>
      </p:pic>
      <p:sp>
        <p:nvSpPr>
          <p:cNvPr id="42" name="Content Placeholder 20">
            <a:extLst>
              <a:ext uri="{FF2B5EF4-FFF2-40B4-BE49-F238E27FC236}">
                <a16:creationId xmlns:a16="http://schemas.microsoft.com/office/drawing/2014/main" id="{84AEEC33-4A5E-EE22-9D5C-BD22E18CD1F3}"/>
              </a:ext>
            </a:extLst>
          </p:cNvPr>
          <p:cNvSpPr txBox="1">
            <a:spLocks/>
          </p:cNvSpPr>
          <p:nvPr/>
        </p:nvSpPr>
        <p:spPr>
          <a:xfrm>
            <a:off x="598355" y="4711243"/>
            <a:ext cx="4576960" cy="1414612"/>
          </a:xfrm>
          <a:prstGeom prst="rect">
            <a:avLst/>
          </a:prstGeom>
        </p:spPr>
        <p:txBody>
          <a:bodyPr/>
          <a:lstStyle>
            <a:lvl1pPr marL="185746" indent="-185746" algn="l" defTabSz="742987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41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734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228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722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215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09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01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696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47675">
              <a:buNone/>
            </a:pPr>
            <a:r>
              <a:rPr lang="it-IT" sz="1600" dirty="0"/>
              <a:t>	Stima corretta anche con variazioni di 	copertura, errori di sequenziamento o	rapporto di eterozigosi; alta correlazione 	con </a:t>
            </a:r>
            <a:r>
              <a:rPr lang="it-IT" sz="1600" b="1" dirty="0">
                <a:solidFill>
                  <a:srgbClr val="9B0014"/>
                </a:solidFill>
              </a:rPr>
              <a:t>flow cytometry</a:t>
            </a:r>
          </a:p>
          <a:p>
            <a:pPr marL="0" indent="0" defTabSz="447675">
              <a:buNone/>
            </a:pPr>
            <a:r>
              <a:rPr lang="it-IT" sz="1600" dirty="0"/>
              <a:t>	Alcune stime potrebbero </a:t>
            </a:r>
            <a:r>
              <a:rPr lang="it-IT" sz="1600" b="1" dirty="0">
                <a:solidFill>
                  <a:srgbClr val="9B0014"/>
                </a:solidFill>
              </a:rPr>
              <a:t>non convergere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75CE39E5-D1BC-EDCC-ADF4-A5543D72CA79}"/>
              </a:ext>
            </a:extLst>
          </p:cNvPr>
          <p:cNvSpPr txBox="1">
            <a:spLocks/>
          </p:cNvSpPr>
          <p:nvPr/>
        </p:nvSpPr>
        <p:spPr>
          <a:xfrm>
            <a:off x="598489" y="4196374"/>
            <a:ext cx="4222201" cy="380876"/>
          </a:xfrm>
          <a:prstGeom prst="rect">
            <a:avLst/>
          </a:prstGeom>
        </p:spPr>
        <p:txBody>
          <a:bodyPr anchor="b"/>
          <a:lstStyle>
            <a:lvl1pPr marL="0" indent="0" algn="l" defTabSz="742987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Complessità e performance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C206977-3652-C993-F767-908AF5FCB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5010840"/>
            <a:ext cx="383220" cy="38322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785A6D6-C1B1-2C4C-4025-C8F3489153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5645117"/>
            <a:ext cx="383220" cy="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7" grpId="0"/>
      <p:bldP spid="42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F4CF8346-0DC2-BA3A-4D04-4067B77E492E}"/>
              </a:ext>
            </a:extLst>
          </p:cNvPr>
          <p:cNvSpPr/>
          <p:nvPr/>
        </p:nvSpPr>
        <p:spPr>
          <a:xfrm>
            <a:off x="7210251" y="4222677"/>
            <a:ext cx="390525" cy="652360"/>
          </a:xfrm>
          <a:prstGeom prst="downArrow">
            <a:avLst/>
          </a:prstGeom>
          <a:solidFill>
            <a:srgbClr val="8C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3E9C-ABC7-8835-5A72-D06D4935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6B832-3302-EC78-5317-2BBB489F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6084-0768-E839-3158-97F89291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547-CD6E-478A-819D-E21A735DCDF5}" type="slidenum">
              <a:rPr lang="it-IT" smtClean="0"/>
              <a:pPr/>
              <a:t>8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36">
                <a:extLst>
                  <a:ext uri="{FF2B5EF4-FFF2-40B4-BE49-F238E27FC236}">
                    <a16:creationId xmlns:a16="http://schemas.microsoft.com/office/drawing/2014/main" id="{ADDD04E7-E98B-A367-F3B3-384529121194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599595" y="2061711"/>
                <a:ext cx="4811392" cy="2134663"/>
              </a:xfrm>
            </p:spPr>
            <p:txBody>
              <a:bodyPr/>
              <a:lstStyle/>
              <a:p>
                <a:r>
                  <a:rPr lang="it-IT" sz="1600" dirty="0"/>
                  <a:t>Programma non basato sui k-mer, ma sull’identificazione di regioni a singola copia</a:t>
                </a:r>
              </a:p>
              <a:p>
                <a:r>
                  <a:rPr lang="it-IT" sz="1600" dirty="0"/>
                  <a:t>Inserimento di regioni presenti nel genoma in singola copia (geni a singola copia, esoni, regioni precedenti senza trasposoni, regioni BUSCO)</a:t>
                </a:r>
              </a:p>
              <a:p>
                <a:r>
                  <a:rPr lang="it-IT" sz="1600" dirty="0"/>
                  <a:t>Calcolo nelle regioni scelte della media e della mediana della copertura </a:t>
                </a:r>
                <a14:m>
                  <m:oMath xmlns:m="http://schemas.openxmlformats.org/officeDocument/2006/math">
                    <m:r>
                      <a:rPr lang="it-IT" sz="1600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sz="1600" dirty="0"/>
                  <a:t>, del numero di basi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it-IT" sz="1600" dirty="0"/>
                  <a:t> e della dimensione del genoma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37" name="Content Placeholder 36">
                <a:extLst>
                  <a:ext uri="{FF2B5EF4-FFF2-40B4-BE49-F238E27FC236}">
                    <a16:creationId xmlns:a16="http://schemas.microsoft.com/office/drawing/2014/main" id="{ADDD04E7-E98B-A367-F3B3-384529121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599595" y="2061711"/>
                <a:ext cx="4811392" cy="2134663"/>
              </a:xfrm>
              <a:blipFill>
                <a:blip r:embed="rId2"/>
                <a:stretch>
                  <a:fillRect l="-506" t="-2000" r="-15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Content Placeholder 29">
            <a:extLst>
              <a:ext uri="{FF2B5EF4-FFF2-40B4-BE49-F238E27FC236}">
                <a16:creationId xmlns:a16="http://schemas.microsoft.com/office/drawing/2014/main" id="{4421D6D9-0114-91D9-7ECB-3ABAE4937BE6}"/>
              </a:ext>
            </a:extLst>
          </p:cNvPr>
          <p:cNvGraphicFramePr>
            <a:graphicFrameLocks noGrp="1"/>
          </p:cNvGraphicFramePr>
          <p:nvPr>
            <p:ph idx="15"/>
            <p:extLst>
              <p:ext uri="{D42A27DB-BD31-4B8C-83A1-F6EECF244321}">
                <p14:modId xmlns:p14="http://schemas.microsoft.com/office/powerpoint/2010/main" val="690957466"/>
              </p:ext>
            </p:extLst>
          </p:nvPr>
        </p:nvGraphicFramePr>
        <p:xfrm>
          <a:off x="5504629" y="1916113"/>
          <a:ext cx="3801770" cy="2539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C6633503-E957-C8A8-13D2-D744615E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MGSE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FD889A-707C-5E7E-5377-CC16468158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2. METODI ANALIZZATI</a:t>
            </a:r>
          </a:p>
          <a:p>
            <a:endParaRPr lang="it-IT" dirty="0"/>
          </a:p>
        </p:txBody>
      </p:sp>
      <p:sp>
        <p:nvSpPr>
          <p:cNvPr id="46" name="Content Placeholder 20">
            <a:extLst>
              <a:ext uri="{FF2B5EF4-FFF2-40B4-BE49-F238E27FC236}">
                <a16:creationId xmlns:a16="http://schemas.microsoft.com/office/drawing/2014/main" id="{7E7FC5F1-06AF-B09B-8FAF-20504A849252}"/>
              </a:ext>
            </a:extLst>
          </p:cNvPr>
          <p:cNvSpPr txBox="1">
            <a:spLocks/>
          </p:cNvSpPr>
          <p:nvPr/>
        </p:nvSpPr>
        <p:spPr>
          <a:xfrm>
            <a:off x="598489" y="4702026"/>
            <a:ext cx="5019970" cy="1414612"/>
          </a:xfrm>
          <a:prstGeom prst="rect">
            <a:avLst/>
          </a:prstGeom>
        </p:spPr>
        <p:txBody>
          <a:bodyPr/>
          <a:lstStyle>
            <a:lvl1pPr marL="185746" indent="-185746" algn="l" defTabSz="742987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41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734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228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722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215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09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01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696" indent="-185746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47675">
              <a:buNone/>
            </a:pPr>
            <a:r>
              <a:rPr lang="it-IT" sz="1600" dirty="0"/>
              <a:t>	</a:t>
            </a:r>
            <a:r>
              <a:rPr lang="it-IT" sz="1600" b="1" dirty="0">
                <a:solidFill>
                  <a:srgbClr val="9B0014"/>
                </a:solidFill>
              </a:rPr>
              <a:t>Complessità ridotta</a:t>
            </a:r>
            <a:r>
              <a:rPr lang="it-IT" sz="1600" dirty="0"/>
              <a:t>, alta affidabilità se i dati di 	input contengono tutti i geni a singola copia, 	gestione di regioni contenenti DNA contaminato</a:t>
            </a:r>
          </a:p>
          <a:p>
            <a:pPr marL="0" indent="0" defTabSz="447675">
              <a:buNone/>
            </a:pPr>
            <a:r>
              <a:rPr lang="it-IT" sz="1600" dirty="0"/>
              <a:t>	Richiede informazioni più strutturate rispetto ai 	concorrenti, poco accurato con </a:t>
            </a:r>
            <a:r>
              <a:rPr lang="it-IT" sz="1600" b="1" dirty="0">
                <a:solidFill>
                  <a:srgbClr val="9B0014"/>
                </a:solidFill>
              </a:rPr>
              <a:t>genomi 	particolari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23408544-C809-0B77-C830-4308E7D46499}"/>
              </a:ext>
            </a:extLst>
          </p:cNvPr>
          <p:cNvSpPr txBox="1">
            <a:spLocks/>
          </p:cNvSpPr>
          <p:nvPr/>
        </p:nvSpPr>
        <p:spPr>
          <a:xfrm>
            <a:off x="598489" y="4196374"/>
            <a:ext cx="4222201" cy="380876"/>
          </a:xfrm>
          <a:prstGeom prst="rect">
            <a:avLst/>
          </a:prstGeom>
        </p:spPr>
        <p:txBody>
          <a:bodyPr anchor="b"/>
          <a:lstStyle>
            <a:lvl1pPr marL="0" indent="0" algn="l" defTabSz="742987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742987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Complessità e performance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62B3D71-A332-ADE6-BE2C-606AE185D4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4875037"/>
            <a:ext cx="383220" cy="38322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1CEBEB1-FFE0-C952-963C-8D0209AA61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5630832"/>
            <a:ext cx="383220" cy="38322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8F7F849-4F63-BF41-254B-ED604D93FA0F}"/>
              </a:ext>
            </a:extLst>
          </p:cNvPr>
          <p:cNvGrpSpPr/>
          <p:nvPr/>
        </p:nvGrpSpPr>
        <p:grpSpPr>
          <a:xfrm>
            <a:off x="6780158" y="4919487"/>
            <a:ext cx="1250709" cy="827723"/>
            <a:chOff x="420848" y="541645"/>
            <a:chExt cx="929443" cy="743554"/>
          </a:xfrm>
          <a:solidFill>
            <a:srgbClr val="9B0014"/>
          </a:soli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252078-4457-04AE-4475-A55384E93B6A}"/>
                </a:ext>
              </a:extLst>
            </p:cNvPr>
            <p:cNvSpPr/>
            <p:nvPr/>
          </p:nvSpPr>
          <p:spPr>
            <a:xfrm>
              <a:off x="420848" y="541645"/>
              <a:ext cx="929443" cy="74355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86384"/>
                <a:satOff val="-18555"/>
                <a:lumOff val="9866"/>
                <a:alphaOff val="0"/>
              </a:schemeClr>
            </a:fillRef>
            <a:effectRef idx="0">
              <a:schemeClr val="accent1">
                <a:shade val="80000"/>
                <a:hueOff val="86384"/>
                <a:satOff val="-18555"/>
                <a:lumOff val="986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3BFED69B-577D-9C85-87E6-15658574BC05}"/>
                </a:ext>
              </a:extLst>
            </p:cNvPr>
            <p:cNvSpPr txBox="1"/>
            <p:nvPr/>
          </p:nvSpPr>
          <p:spPr>
            <a:xfrm>
              <a:off x="442626" y="563423"/>
              <a:ext cx="885887" cy="6999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200" kern="1200" dirty="0"/>
                <a:t>Calcolo della dimensione del genoma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82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build="p"/>
      <p:bldGraphic spid="30" grpId="0">
        <p:bldAsOne/>
      </p:bldGraphic>
      <p:bldP spid="7" grpId="0"/>
      <p:bldP spid="4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05F4-3CD5-E29F-957C-EE049B68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23/09/2022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0CE2-F0D4-975B-5D32-AE20DA78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Laureando: Mattia Tamiazzo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F103C-B10B-F592-CBB7-8955B016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547-CD6E-478A-819D-E21A735DCDF5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FF92149-028C-EA61-8C1C-9134B69D606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b="1" dirty="0"/>
              <a:t>ALLPATHS-LG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600" dirty="0"/>
              <a:t>Il programma fallisce con copertura scarsa 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600" dirty="0"/>
              <a:t>Stime molto variabili con elevato rapporto di errore di sequenziamento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ts val="907"/>
              </a:spcAft>
              <a:buChar char="•"/>
            </a:pPr>
            <a:r>
              <a:rPr lang="it-IT" sz="1600" dirty="0"/>
              <a:t>Elevata eterozigosi porta a riconoscimento non corretto del picco omozigote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ts val="907"/>
              </a:spcAft>
              <a:buChar char="•"/>
            </a:pPr>
            <a:endParaRPr lang="it-IT" sz="1600" dirty="0"/>
          </a:p>
          <a:p>
            <a:pPr mar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b="1" dirty="0"/>
              <a:t>GCE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600" dirty="0"/>
              <a:t>Stima corretta con bassa copertura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600" dirty="0"/>
              <a:t>Accuratezza con alto rapporto di errore di sequenziamento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600" dirty="0"/>
              <a:t>Minore precisione con elevata eterozigosi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it-IT" sz="1600" kern="1200" dirty="0"/>
              <a:t>Precisione generalmente limitata, </a:t>
            </a:r>
            <a:r>
              <a:rPr lang="it-IT" sz="1600" dirty="0"/>
              <a:t>restituendo valori sottostimati</a:t>
            </a:r>
          </a:p>
          <a:p>
            <a:pPr marL="0" lvl="1" indent="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it-IT" sz="1500" kern="1200" dirty="0"/>
          </a:p>
        </p:txBody>
      </p:sp>
      <p:pic>
        <p:nvPicPr>
          <p:cNvPr id="30" name="Content Placeholder 29" descr="Chart, bar chart&#10;&#10;Description automatically generated">
            <a:extLst>
              <a:ext uri="{FF2B5EF4-FFF2-40B4-BE49-F238E27FC236}">
                <a16:creationId xmlns:a16="http://schemas.microsoft.com/office/drawing/2014/main" id="{E1483C0A-4F0E-AB26-2E4F-CBC196EE545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21719"/>
            <a:ext cx="4502742" cy="16848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4B45FEA-86E0-2573-8E82-814ACD81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Confronto tra i metodi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90E316-7908-5CBF-60C4-6A1FCBF48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3. VALUTAZIONI</a:t>
            </a:r>
          </a:p>
          <a:p>
            <a:endParaRPr lang="it-IT" dirty="0"/>
          </a:p>
        </p:txBody>
      </p:sp>
      <p:pic>
        <p:nvPicPr>
          <p:cNvPr id="33" name="Content Placeholder 32" descr="Chart, scatter chart&#10;&#10;Description automatically generated">
            <a:extLst>
              <a:ext uri="{FF2B5EF4-FFF2-40B4-BE49-F238E27FC236}">
                <a16:creationId xmlns:a16="http://schemas.microsoft.com/office/drawing/2014/main" id="{33172E6A-B319-87F3-AC7D-DE6FA54CC5DE}"/>
              </a:ext>
            </a:extLst>
          </p:cNvPr>
          <p:cNvPicPr>
            <a:picLocks noGrp="1" noChangeAspect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250" y="4088919"/>
            <a:ext cx="3930241" cy="1684084"/>
          </a:xfrm>
        </p:spPr>
      </p:pic>
    </p:spTree>
    <p:extLst>
      <p:ext uri="{BB962C8B-B14F-4D97-AF65-F5344CB8AC3E}">
        <p14:creationId xmlns:p14="http://schemas.microsoft.com/office/powerpoint/2010/main" val="132520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Unipd">
      <a:dk1>
        <a:sysClr val="windowText" lastClr="000000"/>
      </a:dk1>
      <a:lt1>
        <a:srgbClr val="FFFFFF"/>
      </a:lt1>
      <a:dk2>
        <a:srgbClr val="44546A"/>
      </a:dk2>
      <a:lt2>
        <a:srgbClr val="FFFFFF"/>
      </a:lt2>
      <a:accent1>
        <a:srgbClr val="9B0014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FF93A0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8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</TotalTime>
  <Words>1046</Words>
  <Application>Microsoft Office PowerPoint</Application>
  <PresentationFormat>A4 Paper (210x297 mm)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PowerPoint Presentation</vt:lpstr>
      <vt:lpstr>Stima della dimensione del genoma</vt:lpstr>
      <vt:lpstr>k-mer e k-mer profile</vt:lpstr>
      <vt:lpstr>ALLPATHS-LG</vt:lpstr>
      <vt:lpstr>GCE</vt:lpstr>
      <vt:lpstr>GenomeScope</vt:lpstr>
      <vt:lpstr>findGSE</vt:lpstr>
      <vt:lpstr>MGSE</vt:lpstr>
      <vt:lpstr>Confronto tra i metodi</vt:lpstr>
      <vt:lpstr>Confronto tra i metodi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Tamiazzo Mattia</dc:creator>
  <cp:lastModifiedBy>Tamiazzo Mattia</cp:lastModifiedBy>
  <cp:revision>118</cp:revision>
  <cp:lastPrinted>2022-09-07T10:44:21Z</cp:lastPrinted>
  <dcterms:created xsi:type="dcterms:W3CDTF">2022-09-07T09:30:00Z</dcterms:created>
  <dcterms:modified xsi:type="dcterms:W3CDTF">2022-09-24T10:34:01Z</dcterms:modified>
</cp:coreProperties>
</file>