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9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snapToGrid="0">
      <p:cViewPr varScale="1">
        <p:scale>
          <a:sx n="46" d="100"/>
          <a:sy n="46" d="100"/>
        </p:scale>
        <p:origin x="4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295928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325C7-2C65-478C-B015-E014F8C7B68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72817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151398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273244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10559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97903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2531578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1905190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257081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06233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25C7-2C65-478C-B015-E014F8C7B68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91508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325C7-2C65-478C-B015-E014F8C7B68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31017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325C7-2C65-478C-B015-E014F8C7B684}"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3167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325C7-2C65-478C-B015-E014F8C7B684}"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47459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325C7-2C65-478C-B015-E014F8C7B684}"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40315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325C7-2C65-478C-B015-E014F8C7B68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301140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325C7-2C65-478C-B015-E014F8C7B68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94FC6-802D-4EE1-A3EA-83B328DA6F97}" type="slidenum">
              <a:rPr lang="en-US" smtClean="0"/>
              <a:t>‹#›</a:t>
            </a:fld>
            <a:endParaRPr lang="en-US"/>
          </a:p>
        </p:txBody>
      </p:sp>
    </p:spTree>
    <p:extLst>
      <p:ext uri="{BB962C8B-B14F-4D97-AF65-F5344CB8AC3E}">
        <p14:creationId xmlns:p14="http://schemas.microsoft.com/office/powerpoint/2010/main" val="11609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7325C7-2C65-478C-B015-E014F8C7B684}" type="datetimeFigureOut">
              <a:rPr lang="en-US" smtClean="0"/>
              <a:t>12/29/2022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894FC6-802D-4EE1-A3EA-83B328DA6F97}" type="slidenum">
              <a:rPr lang="en-US" smtClean="0"/>
              <a:t>‹#›</a:t>
            </a:fld>
            <a:endParaRPr lang="en-US"/>
          </a:p>
        </p:txBody>
      </p:sp>
    </p:spTree>
    <p:extLst>
      <p:ext uri="{BB962C8B-B14F-4D97-AF65-F5344CB8AC3E}">
        <p14:creationId xmlns:p14="http://schemas.microsoft.com/office/powerpoint/2010/main" val="164381734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CC97-31E5-56BC-2D20-64F9217CC5E0}"/>
              </a:ext>
            </a:extLst>
          </p:cNvPr>
          <p:cNvSpPr>
            <a:spLocks noGrp="1"/>
          </p:cNvSpPr>
          <p:nvPr>
            <p:ph type="ctrTitle"/>
          </p:nvPr>
        </p:nvSpPr>
        <p:spPr/>
        <p:txBody>
          <a:bodyPr/>
          <a:lstStyle/>
          <a:p>
            <a:r>
              <a:rPr lang="en-US" dirty="0" err="1"/>
              <a:t>Honours</a:t>
            </a:r>
            <a:r>
              <a:rPr lang="en-US" dirty="0"/>
              <a:t> project </a:t>
            </a:r>
          </a:p>
        </p:txBody>
      </p:sp>
      <p:sp>
        <p:nvSpPr>
          <p:cNvPr id="3" name="Subtitle 2">
            <a:extLst>
              <a:ext uri="{FF2B5EF4-FFF2-40B4-BE49-F238E27FC236}">
                <a16:creationId xmlns:a16="http://schemas.microsoft.com/office/drawing/2014/main" id="{BC860475-CE9D-F7FE-D660-56CA425FF6E7}"/>
              </a:ext>
            </a:extLst>
          </p:cNvPr>
          <p:cNvSpPr>
            <a:spLocks noGrp="1"/>
          </p:cNvSpPr>
          <p:nvPr>
            <p:ph type="subTitle" idx="1"/>
          </p:nvPr>
        </p:nvSpPr>
        <p:spPr/>
        <p:txBody>
          <a:bodyPr/>
          <a:lstStyle/>
          <a:p>
            <a:r>
              <a:rPr lang="en-US" dirty="0"/>
              <a:t>BSc mutaz al kathiri nu180290</a:t>
            </a:r>
          </a:p>
          <a:p>
            <a:endParaRPr lang="en-US" dirty="0"/>
          </a:p>
        </p:txBody>
      </p:sp>
    </p:spTree>
    <p:extLst>
      <p:ext uri="{BB962C8B-B14F-4D97-AF65-F5344CB8AC3E}">
        <p14:creationId xmlns:p14="http://schemas.microsoft.com/office/powerpoint/2010/main" val="125015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95C2-5D65-84D8-252B-36774485DCF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652DBB21-C7B8-DE7C-9DC1-A5935C801A48}"/>
              </a:ext>
            </a:extLst>
          </p:cNvPr>
          <p:cNvSpPr>
            <a:spLocks noGrp="1"/>
          </p:cNvSpPr>
          <p:nvPr>
            <p:ph idx="1"/>
          </p:nvPr>
        </p:nvSpPr>
        <p:spPr>
          <a:xfrm>
            <a:off x="6610745" y="1909233"/>
            <a:ext cx="3869533" cy="2396066"/>
          </a:xfrm>
        </p:spPr>
        <p:txBody>
          <a:bodyPr/>
          <a:lstStyle/>
          <a:p>
            <a:pPr marL="0" indent="0">
              <a:buNone/>
            </a:pPr>
            <a:r>
              <a:rPr lang="en-GB" sz="1800" dirty="0">
                <a:effectLst/>
                <a:latin typeface="Arial" panose="020B0604020202020204" pitchFamily="34" charset="0"/>
                <a:ea typeface="Calibri" panose="020F0502020204030204" pitchFamily="34" charset="0"/>
              </a:rPr>
              <a:t> To link the HTML page with the API’s it needed </a:t>
            </a:r>
            <a:r>
              <a:rPr lang="en-GB" sz="1800" dirty="0" err="1">
                <a:effectLst/>
                <a:latin typeface="Arial" panose="020B0604020202020204" pitchFamily="34" charset="0"/>
                <a:ea typeface="Calibri" panose="020F0502020204030204" pitchFamily="34" charset="0"/>
              </a:rPr>
              <a:t>javascript</a:t>
            </a:r>
            <a:r>
              <a:rPr lang="en-GB" sz="1800" dirty="0">
                <a:effectLst/>
                <a:latin typeface="Arial" panose="020B0604020202020204" pitchFamily="34" charset="0"/>
                <a:ea typeface="Calibri" panose="020F0502020204030204" pitchFamily="34" charset="0"/>
              </a:rPr>
              <a:t> to execute a fetch request. A fetch request is a method where it allowed the HTML page to request data from a service such CheckWX API.</a:t>
            </a:r>
            <a:endParaRPr lang="en-US" dirty="0"/>
          </a:p>
        </p:txBody>
      </p:sp>
      <p:sp>
        <p:nvSpPr>
          <p:cNvPr id="4" name="Rectangle 2">
            <a:extLst>
              <a:ext uri="{FF2B5EF4-FFF2-40B4-BE49-F238E27FC236}">
                <a16:creationId xmlns:a16="http://schemas.microsoft.com/office/drawing/2014/main" id="{F3BEB693-D73C-7FB3-2227-8CC2C77546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6" descr="Quick guide to Calaméo's API - Calaméo Blog">
            <a:extLst>
              <a:ext uri="{FF2B5EF4-FFF2-40B4-BE49-F238E27FC236}">
                <a16:creationId xmlns:a16="http://schemas.microsoft.com/office/drawing/2014/main" id="{66AEC57C-B42C-AE01-042E-CA11C46B4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312" y="4173066"/>
            <a:ext cx="5486400" cy="2019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B8814C9-2DC9-7855-2759-4CF3F5A53A68}"/>
              </a:ext>
            </a:extLst>
          </p:cNvPr>
          <p:cNvSpPr>
            <a:spLocks noChangeArrowheads="1"/>
          </p:cNvSpPr>
          <p:nvPr/>
        </p:nvSpPr>
        <p:spPr bwMode="auto">
          <a:xfrm>
            <a:off x="5928515" y="6172200"/>
            <a:ext cx="54864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bmk="_Toc121860414">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API explained (Bridget, 2021)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1E386E7-1072-F8AE-6CF2-DD4ACD892179}"/>
              </a:ext>
            </a:extLst>
          </p:cNvPr>
          <p:cNvSpPr txBox="1"/>
          <p:nvPr/>
        </p:nvSpPr>
        <p:spPr>
          <a:xfrm>
            <a:off x="1484311" y="2112412"/>
            <a:ext cx="3509567" cy="3693319"/>
          </a:xfrm>
          <a:prstGeom prst="rect">
            <a:avLst/>
          </a:prstGeom>
          <a:noFill/>
        </p:spPr>
        <p:txBody>
          <a:bodyPr wrap="square">
            <a:spAutoFit/>
          </a:bodyPr>
          <a:lstStyle/>
          <a:p>
            <a:r>
              <a:rPr lang="en-US" b="1" dirty="0"/>
              <a:t>Software Requirements</a:t>
            </a:r>
          </a:p>
          <a:p>
            <a:r>
              <a:rPr lang="en-US" dirty="0"/>
              <a:t>•	Visual studio code</a:t>
            </a:r>
          </a:p>
          <a:p>
            <a:r>
              <a:rPr lang="en-US" dirty="0"/>
              <a:t>•	XAMPP</a:t>
            </a:r>
          </a:p>
          <a:p>
            <a:r>
              <a:rPr lang="en-US" dirty="0"/>
              <a:t>•	Google maps API key</a:t>
            </a:r>
          </a:p>
          <a:p>
            <a:r>
              <a:rPr lang="en-US" dirty="0"/>
              <a:t>•	</a:t>
            </a:r>
            <a:r>
              <a:rPr lang="en-US" dirty="0" err="1"/>
              <a:t>CheckWXapi</a:t>
            </a:r>
            <a:r>
              <a:rPr lang="en-US" dirty="0"/>
              <a:t> </a:t>
            </a:r>
          </a:p>
          <a:p>
            <a:r>
              <a:rPr lang="en-US" dirty="0"/>
              <a:t>•	Windy API </a:t>
            </a:r>
          </a:p>
          <a:p>
            <a:r>
              <a:rPr lang="en-US" dirty="0"/>
              <a:t>•	OpenSky API</a:t>
            </a:r>
          </a:p>
          <a:p>
            <a:r>
              <a:rPr lang="en-US" dirty="0"/>
              <a:t>•	HTML </a:t>
            </a:r>
          </a:p>
          <a:p>
            <a:r>
              <a:rPr lang="en-US" dirty="0"/>
              <a:t>•	CSS </a:t>
            </a:r>
          </a:p>
          <a:p>
            <a:r>
              <a:rPr lang="en-US" dirty="0"/>
              <a:t>•	JavaScript</a:t>
            </a:r>
          </a:p>
          <a:p>
            <a:r>
              <a:rPr lang="en-US" dirty="0"/>
              <a:t>•	PHP script</a:t>
            </a:r>
          </a:p>
          <a:p>
            <a:r>
              <a:rPr lang="en-US" dirty="0"/>
              <a:t>•	GitHub </a:t>
            </a:r>
          </a:p>
          <a:p>
            <a:r>
              <a:rPr lang="en-US" dirty="0"/>
              <a:t>•	Windows operating system</a:t>
            </a:r>
          </a:p>
        </p:txBody>
      </p:sp>
    </p:spTree>
    <p:extLst>
      <p:ext uri="{BB962C8B-B14F-4D97-AF65-F5344CB8AC3E}">
        <p14:creationId xmlns:p14="http://schemas.microsoft.com/office/powerpoint/2010/main" val="123856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755A-AA78-25F6-2979-31E66C6CFF46}"/>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B0DBB913-867B-EC3F-75F7-8EC738F9AF01}"/>
              </a:ext>
            </a:extLst>
          </p:cNvPr>
          <p:cNvSpPr>
            <a:spLocks noGrp="1"/>
          </p:cNvSpPr>
          <p:nvPr>
            <p:ph idx="1"/>
          </p:nvPr>
        </p:nvSpPr>
        <p:spPr>
          <a:xfrm>
            <a:off x="1484310" y="2666999"/>
            <a:ext cx="3968223" cy="3124201"/>
          </a:xfrm>
        </p:spPr>
        <p:txBody>
          <a:bodyPr/>
          <a:lstStyle/>
          <a:p>
            <a:pPr marL="0" indent="0">
              <a:buNone/>
            </a:pPr>
            <a:r>
              <a:rPr lang="en-GB" sz="1800" dirty="0" err="1">
                <a:effectLst/>
                <a:latin typeface="Arial" panose="020B0604020202020204" pitchFamily="34" charset="0"/>
                <a:ea typeface="Calibri" panose="020F0502020204030204" pitchFamily="34" charset="0"/>
                <a:cs typeface="Times New Roman" panose="02020603050405020304" pitchFamily="18" charset="0"/>
              </a:rPr>
              <a:t>CheckWXapi</a:t>
            </a:r>
            <a:r>
              <a:rPr lang="en-GB" sz="1800" dirty="0">
                <a:effectLst/>
                <a:latin typeface="Arial" panose="020B0604020202020204" pitchFamily="34" charset="0"/>
                <a:ea typeface="Calibri" panose="020F0502020204030204" pitchFamily="34" charset="0"/>
                <a:cs typeface="Times New Roman" panose="02020603050405020304" pitchFamily="18" charset="0"/>
              </a:rPr>
              <a:t> provides raw METAR data most users will not be able to read this information. To counter this the project will use JavaScript to allow for a method to decipher this raw data.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t>The user will input the ICAO code of any airport and the data will be presented.</a:t>
            </a:r>
          </a:p>
        </p:txBody>
      </p:sp>
      <p:sp>
        <p:nvSpPr>
          <p:cNvPr id="6" name="Rectangle 2">
            <a:extLst>
              <a:ext uri="{FF2B5EF4-FFF2-40B4-BE49-F238E27FC236}">
                <a16:creationId xmlns:a16="http://schemas.microsoft.com/office/drawing/2014/main" id="{9DF77778-DD18-2E44-B1B2-FD52CB155629}"/>
              </a:ext>
            </a:extLst>
          </p:cNvPr>
          <p:cNvSpPr>
            <a:spLocks noChangeArrowheads="1"/>
          </p:cNvSpPr>
          <p:nvPr/>
        </p:nvSpPr>
        <p:spPr bwMode="auto">
          <a:xfrm>
            <a:off x="5723466" y="2438399"/>
            <a:ext cx="5130800" cy="51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8">
            <a:extLst>
              <a:ext uri="{FF2B5EF4-FFF2-40B4-BE49-F238E27FC236}">
                <a16:creationId xmlns:a16="http://schemas.microsoft.com/office/drawing/2014/main" id="{AB29F7FE-3B80-07BE-0C9B-016AED23C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466" y="2895599"/>
            <a:ext cx="6172188" cy="16502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A755D21-D7E9-808C-AF0B-F3C7D280BAF5}"/>
              </a:ext>
            </a:extLst>
          </p:cNvPr>
          <p:cNvSpPr>
            <a:spLocks noChangeArrowheads="1"/>
          </p:cNvSpPr>
          <p:nvPr/>
        </p:nvSpPr>
        <p:spPr bwMode="auto">
          <a:xfrm>
            <a:off x="5723466" y="4504207"/>
            <a:ext cx="51308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bmk="_Toc121860416">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how </a:t>
            </a:r>
            <a:r>
              <a:rPr kumimoji="0" lang="en-US" altLang="en-US" sz="900" b="0" i="1" u="none" strike="noStrike" cap="none" normalizeH="0" baseline="0" dirty="0" err="1" bmk="_Toc121860416">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metar</a:t>
            </a:r>
            <a:r>
              <a:rPr kumimoji="0" lang="en-US" altLang="en-US" sz="900" b="0" i="1" u="none" strike="noStrike" cap="none" normalizeH="0" baseline="0" dirty="0" bmk="_Toc121860416">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data appears raw (self,2022)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520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8EC1-10B9-58D3-B6FC-02163C4042C1}"/>
              </a:ext>
            </a:extLst>
          </p:cNvPr>
          <p:cNvSpPr>
            <a:spLocks noGrp="1"/>
          </p:cNvSpPr>
          <p:nvPr>
            <p:ph type="title"/>
          </p:nvPr>
        </p:nvSpPr>
        <p:spPr/>
        <p:txBody>
          <a:bodyPr/>
          <a:lstStyle/>
          <a:p>
            <a:r>
              <a:rPr lang="en-US" dirty="0"/>
              <a:t>Decode METAR data</a:t>
            </a:r>
          </a:p>
        </p:txBody>
      </p:sp>
      <p:pic>
        <p:nvPicPr>
          <p:cNvPr id="10" name="Picture 9">
            <a:extLst>
              <a:ext uri="{FF2B5EF4-FFF2-40B4-BE49-F238E27FC236}">
                <a16:creationId xmlns:a16="http://schemas.microsoft.com/office/drawing/2014/main" id="{6E3602B2-15AA-1689-3E9B-BD1136E558AA}"/>
              </a:ext>
            </a:extLst>
          </p:cNvPr>
          <p:cNvPicPr>
            <a:picLocks noChangeAspect="1"/>
          </p:cNvPicPr>
          <p:nvPr/>
        </p:nvPicPr>
        <p:blipFill>
          <a:blip r:embed="rId2"/>
          <a:stretch>
            <a:fillRect/>
          </a:stretch>
        </p:blipFill>
        <p:spPr>
          <a:xfrm>
            <a:off x="6722533" y="2582955"/>
            <a:ext cx="4136390" cy="3149185"/>
          </a:xfrm>
          <a:prstGeom prst="rect">
            <a:avLst/>
          </a:prstGeom>
        </p:spPr>
      </p:pic>
      <p:pic>
        <p:nvPicPr>
          <p:cNvPr id="11" name="Picture 10">
            <a:extLst>
              <a:ext uri="{FF2B5EF4-FFF2-40B4-BE49-F238E27FC236}">
                <a16:creationId xmlns:a16="http://schemas.microsoft.com/office/drawing/2014/main" id="{5863D0BB-9466-DEDC-6A0B-7376E23B267C}"/>
              </a:ext>
            </a:extLst>
          </p:cNvPr>
          <p:cNvPicPr>
            <a:picLocks noChangeAspect="1"/>
          </p:cNvPicPr>
          <p:nvPr/>
        </p:nvPicPr>
        <p:blipFill>
          <a:blip r:embed="rId3"/>
          <a:stretch>
            <a:fillRect/>
          </a:stretch>
        </p:blipFill>
        <p:spPr>
          <a:xfrm>
            <a:off x="1007267" y="2279015"/>
            <a:ext cx="5486400" cy="3893185"/>
          </a:xfrm>
          <a:prstGeom prst="rect">
            <a:avLst/>
          </a:prstGeom>
        </p:spPr>
      </p:pic>
    </p:spTree>
    <p:extLst>
      <p:ext uri="{BB962C8B-B14F-4D97-AF65-F5344CB8AC3E}">
        <p14:creationId xmlns:p14="http://schemas.microsoft.com/office/powerpoint/2010/main" val="57366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D480-2880-5D63-78E5-C4373434FD6D}"/>
              </a:ext>
            </a:extLst>
          </p:cNvPr>
          <p:cNvSpPr>
            <a:spLocks noGrp="1"/>
          </p:cNvSpPr>
          <p:nvPr>
            <p:ph type="title"/>
          </p:nvPr>
        </p:nvSpPr>
        <p:spPr/>
        <p:txBody>
          <a:bodyPr/>
          <a:lstStyle/>
          <a:p>
            <a:r>
              <a:rPr lang="en-US" dirty="0"/>
              <a:t>Weather map</a:t>
            </a:r>
          </a:p>
        </p:txBody>
      </p:sp>
      <p:sp>
        <p:nvSpPr>
          <p:cNvPr id="3" name="Content Placeholder 2">
            <a:extLst>
              <a:ext uri="{FF2B5EF4-FFF2-40B4-BE49-F238E27FC236}">
                <a16:creationId xmlns:a16="http://schemas.microsoft.com/office/drawing/2014/main" id="{B04DB289-2D20-C389-2AF7-5F4D1A56DD88}"/>
              </a:ext>
            </a:extLst>
          </p:cNvPr>
          <p:cNvSpPr>
            <a:spLocks noGrp="1"/>
          </p:cNvSpPr>
          <p:nvPr>
            <p:ph idx="1"/>
          </p:nvPr>
        </p:nvSpPr>
        <p:spPr>
          <a:xfrm>
            <a:off x="1281110" y="2438399"/>
            <a:ext cx="3578757" cy="3124201"/>
          </a:xfrm>
        </p:spPr>
        <p:txBody>
          <a:bodyPr>
            <a:normAutofit/>
          </a:bodyPr>
          <a:lstStyle/>
          <a:p>
            <a:r>
              <a:rPr lang="en-US" dirty="0"/>
              <a:t>The project used </a:t>
            </a:r>
            <a:r>
              <a:rPr lang="en-US" b="1" dirty="0"/>
              <a:t>Windy API</a:t>
            </a:r>
            <a:r>
              <a:rPr lang="en-US" dirty="0"/>
              <a:t> to display a live weather map that allows the user to check weather data of any place around the world</a:t>
            </a:r>
          </a:p>
        </p:txBody>
      </p:sp>
      <p:pic>
        <p:nvPicPr>
          <p:cNvPr id="4" name="Picture 3">
            <a:extLst>
              <a:ext uri="{FF2B5EF4-FFF2-40B4-BE49-F238E27FC236}">
                <a16:creationId xmlns:a16="http://schemas.microsoft.com/office/drawing/2014/main" id="{3C8B962F-2440-0950-BB6A-16422DE15A60}"/>
              </a:ext>
            </a:extLst>
          </p:cNvPr>
          <p:cNvPicPr>
            <a:picLocks noChangeAspect="1"/>
          </p:cNvPicPr>
          <p:nvPr/>
        </p:nvPicPr>
        <p:blipFill>
          <a:blip r:embed="rId2"/>
          <a:stretch>
            <a:fillRect/>
          </a:stretch>
        </p:blipFill>
        <p:spPr>
          <a:xfrm>
            <a:off x="5063067" y="2375640"/>
            <a:ext cx="6813770" cy="3415560"/>
          </a:xfrm>
          <a:prstGeom prst="rect">
            <a:avLst/>
          </a:prstGeom>
        </p:spPr>
      </p:pic>
    </p:spTree>
    <p:extLst>
      <p:ext uri="{BB962C8B-B14F-4D97-AF65-F5344CB8AC3E}">
        <p14:creationId xmlns:p14="http://schemas.microsoft.com/office/powerpoint/2010/main" val="159404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23A9-FBAB-3240-BC30-FD6D0496E20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FBD6A24-8809-90C5-D35A-BF9C8823FD6B}"/>
              </a:ext>
            </a:extLst>
          </p:cNvPr>
          <p:cNvSpPr>
            <a:spLocks noGrp="1"/>
          </p:cNvSpPr>
          <p:nvPr>
            <p:ph idx="1"/>
          </p:nvPr>
        </p:nvSpPr>
        <p:spPr>
          <a:xfrm>
            <a:off x="1484310" y="2438399"/>
            <a:ext cx="10018713" cy="3386668"/>
          </a:xfrm>
        </p:spPr>
        <p:txBody>
          <a:bodyPr>
            <a:normAutofit/>
          </a:bodyPr>
          <a:lstStyle/>
          <a:p>
            <a:pPr marL="0" indent="0">
              <a:buNone/>
            </a:pPr>
            <a:r>
              <a:rPr lang="en-US" dirty="0"/>
              <a:t>The METAR page tests will use 5 separate airports and gather their data while also comparing data gathered from other applications. It will test two aspects of the page the decoder and the CheckWX API linked fetch request. For one of the tests, it will rival the results against METARreader.com.</a:t>
            </a:r>
          </a:p>
        </p:txBody>
      </p:sp>
    </p:spTree>
    <p:extLst>
      <p:ext uri="{BB962C8B-B14F-4D97-AF65-F5344CB8AC3E}">
        <p14:creationId xmlns:p14="http://schemas.microsoft.com/office/powerpoint/2010/main" val="273553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9511-AFBF-56D1-0F41-878D1386FFB1}"/>
              </a:ext>
            </a:extLst>
          </p:cNvPr>
          <p:cNvSpPr>
            <a:spLocks noGrp="1"/>
          </p:cNvSpPr>
          <p:nvPr>
            <p:ph type="title"/>
          </p:nvPr>
        </p:nvSpPr>
        <p:spPr/>
        <p:txBody>
          <a:bodyPr/>
          <a:lstStyle/>
          <a:p>
            <a:r>
              <a:rPr lang="en-US" dirty="0"/>
              <a:t>Raw METAR KJFK airport</a:t>
            </a:r>
          </a:p>
        </p:txBody>
      </p:sp>
      <p:pic>
        <p:nvPicPr>
          <p:cNvPr id="4" name="Picture 3">
            <a:extLst>
              <a:ext uri="{FF2B5EF4-FFF2-40B4-BE49-F238E27FC236}">
                <a16:creationId xmlns:a16="http://schemas.microsoft.com/office/drawing/2014/main" id="{D45DB64F-8743-0971-B6F2-B5986156CBEC}"/>
              </a:ext>
            </a:extLst>
          </p:cNvPr>
          <p:cNvPicPr>
            <a:picLocks noChangeAspect="1"/>
          </p:cNvPicPr>
          <p:nvPr/>
        </p:nvPicPr>
        <p:blipFill>
          <a:blip r:embed="rId2"/>
          <a:stretch>
            <a:fillRect/>
          </a:stretch>
        </p:blipFill>
        <p:spPr>
          <a:xfrm>
            <a:off x="203199" y="2438399"/>
            <a:ext cx="6481012" cy="3420534"/>
          </a:xfrm>
          <a:prstGeom prst="rect">
            <a:avLst/>
          </a:prstGeom>
        </p:spPr>
      </p:pic>
      <p:pic>
        <p:nvPicPr>
          <p:cNvPr id="5" name="Picture 4">
            <a:extLst>
              <a:ext uri="{FF2B5EF4-FFF2-40B4-BE49-F238E27FC236}">
                <a16:creationId xmlns:a16="http://schemas.microsoft.com/office/drawing/2014/main" id="{A5D26001-0649-A224-D4CF-DF1A3E346FD2}"/>
              </a:ext>
            </a:extLst>
          </p:cNvPr>
          <p:cNvPicPr>
            <a:picLocks noChangeAspect="1"/>
          </p:cNvPicPr>
          <p:nvPr/>
        </p:nvPicPr>
        <p:blipFill>
          <a:blip r:embed="rId3"/>
          <a:stretch>
            <a:fillRect/>
          </a:stretch>
        </p:blipFill>
        <p:spPr>
          <a:xfrm>
            <a:off x="6970711" y="2205037"/>
            <a:ext cx="4515379" cy="4219720"/>
          </a:xfrm>
          <a:prstGeom prst="rect">
            <a:avLst/>
          </a:prstGeom>
        </p:spPr>
      </p:pic>
    </p:spTree>
    <p:extLst>
      <p:ext uri="{BB962C8B-B14F-4D97-AF65-F5344CB8AC3E}">
        <p14:creationId xmlns:p14="http://schemas.microsoft.com/office/powerpoint/2010/main" val="221216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9576-27F5-5BCB-EEC3-F448D5D8B190}"/>
              </a:ext>
            </a:extLst>
          </p:cNvPr>
          <p:cNvSpPr>
            <a:spLocks noGrp="1"/>
          </p:cNvSpPr>
          <p:nvPr>
            <p:ph type="title"/>
          </p:nvPr>
        </p:nvSpPr>
        <p:spPr/>
        <p:txBody>
          <a:bodyPr/>
          <a:lstStyle/>
          <a:p>
            <a:r>
              <a:rPr lang="en-US" dirty="0"/>
              <a:t>Decoded METAR KJFK test</a:t>
            </a:r>
          </a:p>
        </p:txBody>
      </p:sp>
      <p:pic>
        <p:nvPicPr>
          <p:cNvPr id="4" name="Picture 3">
            <a:extLst>
              <a:ext uri="{FF2B5EF4-FFF2-40B4-BE49-F238E27FC236}">
                <a16:creationId xmlns:a16="http://schemas.microsoft.com/office/drawing/2014/main" id="{383719D6-0B3E-B0D2-392D-7A6AB84D8455}"/>
              </a:ext>
            </a:extLst>
          </p:cNvPr>
          <p:cNvPicPr>
            <a:picLocks noChangeAspect="1"/>
          </p:cNvPicPr>
          <p:nvPr/>
        </p:nvPicPr>
        <p:blipFill>
          <a:blip r:embed="rId2"/>
          <a:stretch>
            <a:fillRect/>
          </a:stretch>
        </p:blipFill>
        <p:spPr>
          <a:xfrm>
            <a:off x="2173022" y="2412999"/>
            <a:ext cx="5486400" cy="3580130"/>
          </a:xfrm>
          <a:prstGeom prst="rect">
            <a:avLst/>
          </a:prstGeom>
        </p:spPr>
      </p:pic>
      <p:pic>
        <p:nvPicPr>
          <p:cNvPr id="5" name="Picture 4">
            <a:extLst>
              <a:ext uri="{FF2B5EF4-FFF2-40B4-BE49-F238E27FC236}">
                <a16:creationId xmlns:a16="http://schemas.microsoft.com/office/drawing/2014/main" id="{998F65E6-7FEB-61F1-2298-FF13131F67C2}"/>
              </a:ext>
            </a:extLst>
          </p:cNvPr>
          <p:cNvPicPr>
            <a:picLocks noChangeAspect="1"/>
          </p:cNvPicPr>
          <p:nvPr/>
        </p:nvPicPr>
        <p:blipFill>
          <a:blip r:embed="rId3"/>
          <a:stretch>
            <a:fillRect/>
          </a:stretch>
        </p:blipFill>
        <p:spPr>
          <a:xfrm>
            <a:off x="8348133" y="2096135"/>
            <a:ext cx="2359556" cy="4273289"/>
          </a:xfrm>
          <a:prstGeom prst="rect">
            <a:avLst/>
          </a:prstGeom>
        </p:spPr>
      </p:pic>
    </p:spTree>
    <p:extLst>
      <p:ext uri="{BB962C8B-B14F-4D97-AF65-F5344CB8AC3E}">
        <p14:creationId xmlns:p14="http://schemas.microsoft.com/office/powerpoint/2010/main" val="310149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BB3D-76FE-5CDD-8B7E-A32D331795C1}"/>
              </a:ext>
            </a:extLst>
          </p:cNvPr>
          <p:cNvSpPr>
            <a:spLocks noGrp="1"/>
          </p:cNvSpPr>
          <p:nvPr>
            <p:ph type="title"/>
          </p:nvPr>
        </p:nvSpPr>
        <p:spPr/>
        <p:txBody>
          <a:bodyPr/>
          <a:lstStyle/>
          <a:p>
            <a:r>
              <a:rPr lang="en-US" dirty="0"/>
              <a:t>Differences between both systems</a:t>
            </a:r>
          </a:p>
        </p:txBody>
      </p:sp>
      <p:sp>
        <p:nvSpPr>
          <p:cNvPr id="3" name="Content Placeholder 2">
            <a:extLst>
              <a:ext uri="{FF2B5EF4-FFF2-40B4-BE49-F238E27FC236}">
                <a16:creationId xmlns:a16="http://schemas.microsoft.com/office/drawing/2014/main" id="{7AEE5C67-6EF7-0432-0278-843D5643C06D}"/>
              </a:ext>
            </a:extLst>
          </p:cNvPr>
          <p:cNvSpPr>
            <a:spLocks noGrp="1"/>
          </p:cNvSpPr>
          <p:nvPr>
            <p:ph idx="1"/>
          </p:nvPr>
        </p:nvSpPr>
        <p:spPr/>
        <p:txBody>
          <a:bodyPr>
            <a:normAutofit/>
          </a:bodyPr>
          <a:lstStyle/>
          <a:p>
            <a:pPr marL="0" indent="0">
              <a:buNone/>
            </a:pPr>
            <a:r>
              <a:rPr lang="en-US" dirty="0">
                <a:effectLst/>
                <a:ea typeface="Times New Roman" panose="02020603050405020304" pitchFamily="18" charset="0"/>
              </a:rPr>
              <a:t>The METAR decoder function of the application works well providing and decoding the raw data accurately. The only visible difference is the METARreader.com decoded data provides the temperature in decimals while the application provided with no decimals.</a:t>
            </a:r>
            <a:endParaRPr lang="en-GB" dirty="0">
              <a:effectLst/>
              <a:ea typeface="Times New Roman" panose="02020603050405020304" pitchFamily="18" charset="0"/>
            </a:endParaRPr>
          </a:p>
          <a:p>
            <a:pPr marL="0" indent="0">
              <a:buNone/>
            </a:pPr>
            <a:r>
              <a:rPr lang="en-US" dirty="0"/>
              <a:t>the aviation weather system provides the status of CAVOK (cloud and visibility OK) while the other application does not.</a:t>
            </a:r>
          </a:p>
        </p:txBody>
      </p:sp>
    </p:spTree>
    <p:extLst>
      <p:ext uri="{BB962C8B-B14F-4D97-AF65-F5344CB8AC3E}">
        <p14:creationId xmlns:p14="http://schemas.microsoft.com/office/powerpoint/2010/main" val="130065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947-C061-1E74-BA31-EA1589B1DCA1}"/>
              </a:ext>
            </a:extLst>
          </p:cNvPr>
          <p:cNvSpPr>
            <a:spLocks noGrp="1"/>
          </p:cNvSpPr>
          <p:nvPr>
            <p:ph type="title"/>
          </p:nvPr>
        </p:nvSpPr>
        <p:spPr/>
        <p:txBody>
          <a:bodyPr/>
          <a:lstStyle/>
          <a:p>
            <a:r>
              <a:rPr lang="en-US" dirty="0"/>
              <a:t>Evaluation of the results</a:t>
            </a:r>
          </a:p>
        </p:txBody>
      </p:sp>
      <p:sp>
        <p:nvSpPr>
          <p:cNvPr id="3" name="Content Placeholder 2">
            <a:extLst>
              <a:ext uri="{FF2B5EF4-FFF2-40B4-BE49-F238E27FC236}">
                <a16:creationId xmlns:a16="http://schemas.microsoft.com/office/drawing/2014/main" id="{C134AD78-9BD5-12D9-5779-8CEE448765A0}"/>
              </a:ext>
            </a:extLst>
          </p:cNvPr>
          <p:cNvSpPr>
            <a:spLocks noGrp="1"/>
          </p:cNvSpPr>
          <p:nvPr>
            <p:ph idx="1"/>
          </p:nvPr>
        </p:nvSpPr>
        <p:spPr>
          <a:xfrm>
            <a:off x="1194988" y="2438399"/>
            <a:ext cx="4901012" cy="3268133"/>
          </a:xfrm>
        </p:spPr>
        <p:txBody>
          <a:bodyPr>
            <a:normAutofit fontScale="92500" lnSpcReduction="10000"/>
          </a:bodyPr>
          <a:lstStyle/>
          <a:p>
            <a:pPr marL="0" indent="0">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The Aviation Weather System has a variety of functions all created to help pilots. While the main aim was to provide weather data other functions were added to help expand on aiding flight safety. features such as fuel calculation for aircrafts using both IFR and VFR rules, an airport map that has a big number of airports with data such as ICAO codes and descriptions, a functioning weather map using Windy API that can show cloud levels, wind and visibility. A live air traffic page that uses OpenSky API to show the huge number of flights.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50B3BFA-D702-6152-7FC2-78A4D5F9F674}"/>
              </a:ext>
            </a:extLst>
          </p:cNvPr>
          <p:cNvSpPr txBox="1"/>
          <p:nvPr/>
        </p:nvSpPr>
        <p:spPr>
          <a:xfrm>
            <a:off x="6790266" y="2438399"/>
            <a:ext cx="4538133" cy="1477328"/>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The focus of the project is on the METAR page from the prior tests METAR and TAF data is provided accurately. While the decoder function works as intended. </a:t>
            </a:r>
          </a:p>
          <a:p>
            <a:endParaRPr lang="en-US" dirty="0"/>
          </a:p>
        </p:txBody>
      </p:sp>
      <p:sp>
        <p:nvSpPr>
          <p:cNvPr id="6" name="TextBox 5">
            <a:extLst>
              <a:ext uri="{FF2B5EF4-FFF2-40B4-BE49-F238E27FC236}">
                <a16:creationId xmlns:a16="http://schemas.microsoft.com/office/drawing/2014/main" id="{77A26127-B349-8385-1315-0465763CC554}"/>
              </a:ext>
            </a:extLst>
          </p:cNvPr>
          <p:cNvSpPr txBox="1"/>
          <p:nvPr/>
        </p:nvSpPr>
        <p:spPr>
          <a:xfrm>
            <a:off x="6790266" y="4229204"/>
            <a:ext cx="4538133" cy="1477328"/>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The project achieved its objectives but some of the added pages lack some foundation to them such as the fuel calculation page</a:t>
            </a:r>
          </a:p>
          <a:p>
            <a:endParaRPr lang="en-US" dirty="0"/>
          </a:p>
        </p:txBody>
      </p:sp>
    </p:spTree>
    <p:extLst>
      <p:ext uri="{BB962C8B-B14F-4D97-AF65-F5344CB8AC3E}">
        <p14:creationId xmlns:p14="http://schemas.microsoft.com/office/powerpoint/2010/main" val="14024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558-38AE-3794-FC2F-EFFC150C0848}"/>
              </a:ext>
            </a:extLst>
          </p:cNvPr>
          <p:cNvSpPr>
            <a:spLocks noGrp="1"/>
          </p:cNvSpPr>
          <p:nvPr>
            <p:ph type="title"/>
          </p:nvPr>
        </p:nvSpPr>
        <p:spPr/>
        <p:txBody>
          <a:bodyPr/>
          <a:lstStyle/>
          <a:p>
            <a:r>
              <a:rPr lang="en-US" dirty="0"/>
              <a:t>Evaluation of the results</a:t>
            </a:r>
          </a:p>
        </p:txBody>
      </p:sp>
      <p:pic>
        <p:nvPicPr>
          <p:cNvPr id="4" name="Picture 3">
            <a:extLst>
              <a:ext uri="{FF2B5EF4-FFF2-40B4-BE49-F238E27FC236}">
                <a16:creationId xmlns:a16="http://schemas.microsoft.com/office/drawing/2014/main" id="{96892207-B115-12FC-F9CA-3D505E352E8D}"/>
              </a:ext>
            </a:extLst>
          </p:cNvPr>
          <p:cNvPicPr>
            <a:picLocks noChangeAspect="1"/>
          </p:cNvPicPr>
          <p:nvPr/>
        </p:nvPicPr>
        <p:blipFill>
          <a:blip r:embed="rId2"/>
          <a:stretch>
            <a:fillRect/>
          </a:stretch>
        </p:blipFill>
        <p:spPr>
          <a:xfrm>
            <a:off x="2717800" y="2095279"/>
            <a:ext cx="6756400" cy="3830973"/>
          </a:xfrm>
          <a:prstGeom prst="rect">
            <a:avLst/>
          </a:prstGeom>
        </p:spPr>
      </p:pic>
      <p:sp>
        <p:nvSpPr>
          <p:cNvPr id="8" name="TextBox 7">
            <a:extLst>
              <a:ext uri="{FF2B5EF4-FFF2-40B4-BE49-F238E27FC236}">
                <a16:creationId xmlns:a16="http://schemas.microsoft.com/office/drawing/2014/main" id="{13C5C0EA-6B5A-17B6-29A8-81CB4D730A20}"/>
              </a:ext>
            </a:extLst>
          </p:cNvPr>
          <p:cNvSpPr txBox="1"/>
          <p:nvPr/>
        </p:nvSpPr>
        <p:spPr>
          <a:xfrm>
            <a:off x="3048000" y="5926252"/>
            <a:ext cx="6096000" cy="463075"/>
          </a:xfrm>
          <a:prstGeom prst="rect">
            <a:avLst/>
          </a:prstGeom>
          <a:noFill/>
        </p:spPr>
        <p:txBody>
          <a:bodyPr wrap="square">
            <a:spAutoFit/>
          </a:bodyPr>
          <a:lstStyle/>
          <a:p>
            <a:pPr marL="0" marR="0" algn="ctr">
              <a:lnSpc>
                <a:spcPct val="150000"/>
              </a:lnSpc>
              <a:spcBef>
                <a:spcPts val="0"/>
              </a:spcBef>
              <a:spcAft>
                <a:spcPts val="1000"/>
              </a:spcAft>
            </a:pPr>
            <a:r>
              <a:rPr lang="en-US" sz="18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CheckWX API calls (self,2022)</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1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7E78-58C9-1326-3B17-5B5B51A9D696}"/>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4C4F61FE-5784-E349-D582-BF778BAC4897}"/>
              </a:ext>
            </a:extLst>
          </p:cNvPr>
          <p:cNvSpPr>
            <a:spLocks noGrp="1"/>
          </p:cNvSpPr>
          <p:nvPr>
            <p:ph idx="1"/>
          </p:nvPr>
        </p:nvSpPr>
        <p:spPr/>
        <p:txBody>
          <a:bodyPr>
            <a:normAutofit fontScale="92500" lnSpcReduction="10000"/>
          </a:bodyPr>
          <a:lstStyle/>
          <a:p>
            <a:r>
              <a:rPr lang="en-US" dirty="0"/>
              <a:t>The problem that aviation professionals face is how to safely and efficiently navigate the challenges posed by the weather. This can be a complex and constantly changing problem, as the weather can vary significantly from one location to another and can change quickly over time.</a:t>
            </a:r>
          </a:p>
          <a:p>
            <a:r>
              <a:rPr lang="en-US" dirty="0"/>
              <a:t>One of the key challenges is that poor weather conditions, such as strong winds, thunderstorms, and turbulence, can make flying more difficult and can even be dangerous. Pilots and other aviation professionals need to be able to make informed decisions about whether to fly, what route to take, and what precautions to take in order to ensure the safety of the flight.</a:t>
            </a:r>
          </a:p>
        </p:txBody>
      </p:sp>
    </p:spTree>
    <p:extLst>
      <p:ext uri="{BB962C8B-B14F-4D97-AF65-F5344CB8AC3E}">
        <p14:creationId xmlns:p14="http://schemas.microsoft.com/office/powerpoint/2010/main" val="189914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24C1-5990-74FA-E86D-05A6E0813C4A}"/>
              </a:ext>
            </a:extLst>
          </p:cNvPr>
          <p:cNvSpPr>
            <a:spLocks noGrp="1"/>
          </p:cNvSpPr>
          <p:nvPr>
            <p:ph type="title"/>
          </p:nvPr>
        </p:nvSpPr>
        <p:spPr/>
        <p:txBody>
          <a:bodyPr/>
          <a:lstStyle/>
          <a:p>
            <a:r>
              <a:rPr lang="en-US" dirty="0"/>
              <a:t>Conclusion and future works</a:t>
            </a:r>
          </a:p>
        </p:txBody>
      </p:sp>
      <p:sp>
        <p:nvSpPr>
          <p:cNvPr id="3" name="Content Placeholder 2">
            <a:extLst>
              <a:ext uri="{FF2B5EF4-FFF2-40B4-BE49-F238E27FC236}">
                <a16:creationId xmlns:a16="http://schemas.microsoft.com/office/drawing/2014/main" id="{4798A52D-08CB-1241-DFCD-0D379A713424}"/>
              </a:ext>
            </a:extLst>
          </p:cNvPr>
          <p:cNvSpPr>
            <a:spLocks noGrp="1"/>
          </p:cNvSpPr>
          <p:nvPr>
            <p:ph idx="1"/>
          </p:nvPr>
        </p:nvSpPr>
        <p:spPr/>
        <p:txBody>
          <a:bodyPr/>
          <a:lstStyle/>
          <a:p>
            <a:r>
              <a:rPr lang="en-GB" sz="1800" dirty="0">
                <a:effectLst/>
                <a:latin typeface="Arial" panose="020B0604020202020204" pitchFamily="34" charset="0"/>
                <a:ea typeface="Times New Roman" panose="02020603050405020304" pitchFamily="18" charset="0"/>
              </a:rPr>
              <a:t>it can be observed that the Aviation Weather system achieved the discussed objectives. It gathers weather data from airports all across the planet while using an internationally used aviation METAR and displays it immediately. Providing accurate and detailed weather data for aviation use.</a:t>
            </a:r>
            <a:endParaRPr lang="en-US" dirty="0"/>
          </a:p>
        </p:txBody>
      </p:sp>
    </p:spTree>
    <p:extLst>
      <p:ext uri="{BB962C8B-B14F-4D97-AF65-F5344CB8AC3E}">
        <p14:creationId xmlns:p14="http://schemas.microsoft.com/office/powerpoint/2010/main" val="67351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7A2A-2F4B-8B23-4733-86147319DAC8}"/>
              </a:ext>
            </a:extLst>
          </p:cNvPr>
          <p:cNvSpPr>
            <a:spLocks noGrp="1"/>
          </p:cNvSpPr>
          <p:nvPr>
            <p:ph type="title"/>
          </p:nvPr>
        </p:nvSpPr>
        <p:spPr/>
        <p:txBody>
          <a:bodyPr/>
          <a:lstStyle/>
          <a:p>
            <a:r>
              <a:rPr lang="en-US" dirty="0"/>
              <a:t>Conclusion and future works</a:t>
            </a:r>
          </a:p>
        </p:txBody>
      </p:sp>
      <p:sp>
        <p:nvSpPr>
          <p:cNvPr id="3" name="Content Placeholder 2">
            <a:extLst>
              <a:ext uri="{FF2B5EF4-FFF2-40B4-BE49-F238E27FC236}">
                <a16:creationId xmlns:a16="http://schemas.microsoft.com/office/drawing/2014/main" id="{D74A155E-6AC3-75BA-BBCC-46C26A255A82}"/>
              </a:ext>
            </a:extLst>
          </p:cNvPr>
          <p:cNvSpPr>
            <a:spLocks noGrp="1"/>
          </p:cNvSpPr>
          <p:nvPr>
            <p:ph idx="1"/>
          </p:nvPr>
        </p:nvSpPr>
        <p:spPr/>
        <p:txBody>
          <a:bodyPr>
            <a:normAutofit lnSpcReduction="10000"/>
          </a:bodyPr>
          <a:lstStyle/>
          <a:p>
            <a:r>
              <a:rPr lang="en-US" sz="2400" dirty="0">
                <a:effectLst/>
                <a:latin typeface="Arial" panose="020B0604020202020204" pitchFamily="34" charset="0"/>
                <a:ea typeface="Calibri" panose="020F0502020204030204" pitchFamily="34" charset="0"/>
              </a:rPr>
              <a:t>the fuel calculation page can calculate how much fuel that a certain aircraft will consume depending on distance, cruising speed and other variables. It follows both IFR and VFR rules. But it is lacking as it does not include weight as a variable and needs to be improved.</a:t>
            </a:r>
          </a:p>
          <a:p>
            <a:r>
              <a:rPr lang="en-US" sz="2400" dirty="0">
                <a:latin typeface="Arial" panose="020B0604020202020204" pitchFamily="34" charset="0"/>
              </a:rPr>
              <a:t>The METAR page should automatically decode the data and present it but it requires the user to copy and paste to decode the METAR data.</a:t>
            </a:r>
          </a:p>
          <a:p>
            <a:r>
              <a:rPr lang="en-US" dirty="0">
                <a:latin typeface="Arial" panose="020B0604020202020204" pitchFamily="34" charset="0"/>
              </a:rPr>
              <a:t>More airports can be added in the airport map page it will requires google tag manager or finding another alternative.</a:t>
            </a:r>
            <a:endParaRPr lang="en-US" dirty="0"/>
          </a:p>
          <a:p>
            <a:endParaRPr lang="en-US" dirty="0"/>
          </a:p>
        </p:txBody>
      </p:sp>
    </p:spTree>
    <p:extLst>
      <p:ext uri="{BB962C8B-B14F-4D97-AF65-F5344CB8AC3E}">
        <p14:creationId xmlns:p14="http://schemas.microsoft.com/office/powerpoint/2010/main" val="95605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1AB3-FB5F-9E26-79B3-18071DF044C9}"/>
              </a:ext>
            </a:extLst>
          </p:cNvPr>
          <p:cNvSpPr>
            <a:spLocks noGrp="1"/>
          </p:cNvSpPr>
          <p:nvPr>
            <p:ph type="title"/>
          </p:nvPr>
        </p:nvSpPr>
        <p:spPr/>
        <p:txBody>
          <a:bodyPr/>
          <a:lstStyle/>
          <a:p>
            <a:r>
              <a:rPr lang="en-US" dirty="0" err="1"/>
              <a:t>Refrences</a:t>
            </a:r>
            <a:r>
              <a:rPr lang="en-US" dirty="0"/>
              <a:t> </a:t>
            </a:r>
          </a:p>
        </p:txBody>
      </p:sp>
      <p:sp>
        <p:nvSpPr>
          <p:cNvPr id="3" name="Content Placeholder 2">
            <a:extLst>
              <a:ext uri="{FF2B5EF4-FFF2-40B4-BE49-F238E27FC236}">
                <a16:creationId xmlns:a16="http://schemas.microsoft.com/office/drawing/2014/main" id="{8F22D961-D9DF-0F7B-C936-A6E3C3842B5C}"/>
              </a:ext>
            </a:extLst>
          </p:cNvPr>
          <p:cNvSpPr>
            <a:spLocks noGrp="1"/>
          </p:cNvSpPr>
          <p:nvPr>
            <p:ph idx="1"/>
          </p:nvPr>
        </p:nvSpPr>
        <p:spPr>
          <a:xfrm>
            <a:off x="1484310" y="2438399"/>
            <a:ext cx="10018713" cy="3856568"/>
          </a:xfrm>
        </p:spPr>
        <p:txBody>
          <a:bodyPr>
            <a:normAutofit fontScale="25000" lnSpcReduction="20000"/>
          </a:bodyPr>
          <a:lstStyle/>
          <a:p>
            <a:r>
              <a:rPr lang="en-US" sz="3600" dirty="0" err="1"/>
              <a:t>Beeharry</a:t>
            </a:r>
            <a:r>
              <a:rPr lang="en-US" sz="3600" dirty="0"/>
              <a:t>, Y., </a:t>
            </a:r>
            <a:r>
              <a:rPr lang="en-US" sz="3600" dirty="0" err="1"/>
              <a:t>Fowdur</a:t>
            </a:r>
            <a:r>
              <a:rPr lang="en-US" sz="3600" dirty="0"/>
              <a:t>, T.P. and </a:t>
            </a:r>
            <a:r>
              <a:rPr lang="en-US" sz="3600" dirty="0" err="1"/>
              <a:t>Sunglee</a:t>
            </a:r>
            <a:r>
              <a:rPr lang="en-US" sz="3600" dirty="0"/>
              <a:t>, J.A. (2019). A Cloud-Based Real-Time Weather Forecasting Application. [online] IEEE Xplore. doi:10.1109/℡SIKS46999.2019.9002327.</a:t>
            </a:r>
          </a:p>
          <a:p>
            <a:r>
              <a:rPr lang="en-US" sz="3600" dirty="0"/>
              <a:t>Box, D., </a:t>
            </a:r>
            <a:r>
              <a:rPr lang="en-US" sz="3600" dirty="0" err="1"/>
              <a:t>Ehnebuske</a:t>
            </a:r>
            <a:r>
              <a:rPr lang="en-US" sz="3600" dirty="0"/>
              <a:t>, D. and </a:t>
            </a:r>
            <a:r>
              <a:rPr lang="en-US" sz="3600" dirty="0" err="1"/>
              <a:t>Kakivaya</a:t>
            </a:r>
            <a:r>
              <a:rPr lang="en-US" sz="3600" dirty="0"/>
              <a:t>, G. (2000). Simple object access protocol (SOAP) 1.1. [online] Available at: https://www.researchgate.net/profile/Satish-Thatte/publication/239553871_Simple_object_access_protocol_SOAP_11/links/54489e4e0cf2f14fb8142a59/Simple-object-access-protocol-SOAP-11.pdf.</a:t>
            </a:r>
          </a:p>
          <a:p>
            <a:r>
              <a:rPr lang="en-US" sz="3600" dirty="0" err="1"/>
              <a:t>Bucanek</a:t>
            </a:r>
            <a:r>
              <a:rPr lang="en-US" sz="3600" dirty="0"/>
              <a:t>, J. (2009). Learn Objective-C for Java Developers. [online] Google Books, </a:t>
            </a:r>
            <a:r>
              <a:rPr lang="en-US" sz="3600" dirty="0" err="1"/>
              <a:t>Apress</a:t>
            </a:r>
            <a:r>
              <a:rPr lang="en-US" sz="3600" dirty="0"/>
              <a:t>, pp.353–354. Available at: https://books.google.com.om/books?id=zaSzZKYoBAAC&amp;printsec=frontcover&amp;dq=model+view+controller&amp;hl=en&amp;sa=X&amp;ved=2ahUKEwjfxefvxf32AhVYNuwKHci3CrAQuwV6BAgDEAc#v=onepage&amp;q=model%20view%20controller&amp;f=false [Accessed 5 Apr. 2022].</a:t>
            </a:r>
          </a:p>
          <a:p>
            <a:r>
              <a:rPr lang="en-US" sz="3600" dirty="0" err="1"/>
              <a:t>Cerami</a:t>
            </a:r>
            <a:r>
              <a:rPr lang="en-US" sz="3600" dirty="0"/>
              <a:t>, E. (2002). Web Services Essentials: Distributed Applications with XML-RPC, SOAP, UDDI &amp; WSDL. [online] Google Books. ‘O’Reilly Media, Inc.’ Available at: https://books.google.com.om/books?hl=en&amp;lr=&amp;id=tIM4DwAAQBAJ&amp;oi=fnd&amp;pg=PR5&amp;dq=WSDL&amp;ots=41DEnf5C59&amp;sig=t91115-d7QfZSPKrWi1-BIZuwHA&amp;redir_esc=y#v=onepage&amp;q=WSDL&amp;f=false [Accessed 24 May 2022].</a:t>
            </a:r>
          </a:p>
          <a:p>
            <a:r>
              <a:rPr lang="en-US" sz="3600" dirty="0"/>
              <a:t>Chen, Y. (2020). COVID‐19 Pandemic Imperils Weather Forecast. Geophysical Research Letters, 47(15). doi:10.1029/2020gl088613.</a:t>
            </a:r>
          </a:p>
          <a:p>
            <a:r>
              <a:rPr lang="en-US" sz="3600" dirty="0" err="1"/>
              <a:t>Fowdur</a:t>
            </a:r>
            <a:r>
              <a:rPr lang="en-US" sz="3600" dirty="0"/>
              <a:t>, T.P., </a:t>
            </a:r>
            <a:r>
              <a:rPr lang="en-US" sz="3600" dirty="0" err="1"/>
              <a:t>Beeharry</a:t>
            </a:r>
            <a:r>
              <a:rPr lang="en-US" sz="3600" dirty="0"/>
              <a:t>, Y., </a:t>
            </a:r>
            <a:r>
              <a:rPr lang="en-US" sz="3600" dirty="0" err="1"/>
              <a:t>Hurbungs</a:t>
            </a:r>
            <a:r>
              <a:rPr lang="en-US" sz="3600" dirty="0"/>
              <a:t>, V., </a:t>
            </a:r>
            <a:r>
              <a:rPr lang="en-US" sz="3600" dirty="0" err="1"/>
              <a:t>Bassoo</a:t>
            </a:r>
            <a:r>
              <a:rPr lang="en-US" sz="3600" dirty="0"/>
              <a:t>, V., </a:t>
            </a:r>
            <a:r>
              <a:rPr lang="en-US" sz="3600" dirty="0" err="1"/>
              <a:t>Ramnarain-Seetohul</a:t>
            </a:r>
            <a:r>
              <a:rPr lang="en-US" sz="3600" dirty="0"/>
              <a:t>, V. and </a:t>
            </a:r>
            <a:r>
              <a:rPr lang="en-US" sz="3600" dirty="0" err="1"/>
              <a:t>Lun</a:t>
            </a:r>
            <a:r>
              <a:rPr lang="en-US" sz="3600" dirty="0"/>
              <a:t>, E.C.M. (2018). Performance analysis and implementation of an adaptive real-time weather forecasting system. Internet of Things, 3-4, pp.12–33. doi:10.1016/j.iot.2018.09.002.</a:t>
            </a:r>
          </a:p>
          <a:p>
            <a:r>
              <a:rPr lang="en-US" sz="3600" dirty="0" err="1"/>
              <a:t>Ginardi</a:t>
            </a:r>
            <a:r>
              <a:rPr lang="en-US" sz="3600" dirty="0"/>
              <a:t>, R.V.H., </a:t>
            </a:r>
            <a:r>
              <a:rPr lang="en-US" sz="3600" dirty="0" err="1"/>
              <a:t>Munif</a:t>
            </a:r>
            <a:r>
              <a:rPr lang="en-US" sz="3600" dirty="0"/>
              <a:t>, A., Nurul, K.W., </a:t>
            </a:r>
            <a:r>
              <a:rPr lang="en-US" sz="3600" dirty="0" err="1"/>
              <a:t>Rosyidi</a:t>
            </a:r>
            <a:r>
              <a:rPr lang="en-US" sz="3600" dirty="0"/>
              <a:t>, A., </a:t>
            </a:r>
            <a:r>
              <a:rPr lang="en-US" sz="3600" dirty="0" err="1"/>
              <a:t>Khoiruddin</a:t>
            </a:r>
            <a:r>
              <a:rPr lang="en-US" sz="3600" dirty="0"/>
              <a:t>, A. and Perdana, R. (2017). System design to use weather forecast amp; current condition information on travel route with KNN and graphical data on Android application. [online] IEEE Xplore. doi:10.1109/ICTS.2017.8265685.</a:t>
            </a:r>
          </a:p>
          <a:p>
            <a:r>
              <a:rPr lang="en-US" sz="3600" dirty="0"/>
              <a:t>Google.com. (2022). </a:t>
            </a:r>
            <a:r>
              <a:rPr lang="en-US" sz="3600" dirty="0" err="1"/>
              <a:t>Avertissement</a:t>
            </a:r>
            <a:r>
              <a:rPr lang="en-US" sz="3600" dirty="0"/>
              <a:t> de redirection. [online] Available at: https://www.google.com/url?sa=i&amp;url=https%3A%2F%2Fwww.scnsoft.com%2Fblog%2Fnosql-databases&amp;psig=AOvVaw3ThRLla6Fuv4n3JZwo2wzc&amp;ust=1653424024094000&amp;source=images&amp;cd=vfe&amp;ved=0CAwQjRxqFwoTCND85s-69vcCFQAAAAAdAAAAABAP [Accessed 23 May 2022].</a:t>
            </a:r>
          </a:p>
          <a:p>
            <a:r>
              <a:rPr lang="en-US" sz="3600" dirty="0"/>
              <a:t>Green, B. and Seshadri, S. (2013). AngularJS. [online] Google Books. ‘O’Reilly Media, Inc.’ Available at: https://books.google.com.om/books?hl=en&amp;lr=&amp;id=eNExy_X1YYcC&amp;oi=fnd&amp;pg=PR2&amp;dq=angularjs+framework&amp;ots=wB3hD1HdT8&amp;sig=f5irJQd9DqN0f2NrLxu3ssdxs0c&amp;redir_esc=y#v=onepage&amp;q=angularjs%20framework&amp;f=false [Accessed 5 Apr. 2022].</a:t>
            </a:r>
          </a:p>
          <a:p>
            <a:r>
              <a:rPr lang="en-US" sz="3600" dirty="0" err="1"/>
              <a:t>Gultepe</a:t>
            </a:r>
            <a:r>
              <a:rPr lang="en-US" sz="3600" dirty="0"/>
              <a:t>, I., Sharman, R., Williams, P.D., Zhou, B., </a:t>
            </a:r>
            <a:r>
              <a:rPr lang="en-US" sz="3600" dirty="0" err="1"/>
              <a:t>Ellrod</a:t>
            </a:r>
            <a:r>
              <a:rPr lang="en-US" sz="3600" dirty="0"/>
              <a:t>, G., </a:t>
            </a:r>
            <a:r>
              <a:rPr lang="en-US" sz="3600" dirty="0" err="1"/>
              <a:t>Minnis</a:t>
            </a:r>
            <a:r>
              <a:rPr lang="en-US" sz="3600" dirty="0"/>
              <a:t>, P., Trier, S., Griffin, S., Yum, </a:t>
            </a:r>
            <a:r>
              <a:rPr lang="en-US" sz="3600" dirty="0" err="1"/>
              <a:t>Seong.S</a:t>
            </a:r>
            <a:r>
              <a:rPr lang="en-US" sz="3600" dirty="0"/>
              <a:t>., </a:t>
            </a:r>
            <a:r>
              <a:rPr lang="en-US" sz="3600" dirty="0" err="1"/>
              <a:t>Gharabaghi</a:t>
            </a:r>
            <a:r>
              <a:rPr lang="en-US" sz="3600" dirty="0"/>
              <a:t>, B., Feltz, W., </a:t>
            </a:r>
            <a:r>
              <a:rPr lang="en-US" sz="3600" dirty="0" err="1"/>
              <a:t>Temimi</a:t>
            </a:r>
            <a:r>
              <a:rPr lang="en-US" sz="3600" dirty="0"/>
              <a:t>, M., Pu, Z., Storer, L.N., </a:t>
            </a:r>
            <a:r>
              <a:rPr lang="en-US" sz="3600" dirty="0" err="1"/>
              <a:t>Kneringer</a:t>
            </a:r>
            <a:r>
              <a:rPr lang="en-US" sz="3600" dirty="0"/>
              <a:t>, P., Weston, M.J., Chuang, H., </a:t>
            </a:r>
            <a:r>
              <a:rPr lang="en-US" sz="3600" dirty="0" err="1"/>
              <a:t>Thobois</a:t>
            </a:r>
            <a:r>
              <a:rPr lang="en-US" sz="3600" dirty="0"/>
              <a:t>, L., </a:t>
            </a:r>
            <a:r>
              <a:rPr lang="en-US" sz="3600" dirty="0" err="1"/>
              <a:t>Dimri</a:t>
            </a:r>
            <a:r>
              <a:rPr lang="en-US" sz="3600" dirty="0"/>
              <a:t>, A.P. and Dietz, S.J. (2019). A Review of High Impact Weather for Aviation Meteorology. Pure and Applied Geophysics, 176(5), pp.1869–1921. doi:10.1007/s00024-019-02168-6.</a:t>
            </a:r>
          </a:p>
          <a:p>
            <a:r>
              <a:rPr lang="en-US" sz="3600" dirty="0"/>
              <a:t>Hernandez, R. (2021). The Model View Controller Pattern – MVC Architecture and Frameworks Explained. [online] freeCodeCamp.org. Available at: https://www.freecodecamp.org/news/the-model-view-controller-pattern-mvc-architecture-and-frameworks-explained/.</a:t>
            </a:r>
          </a:p>
          <a:p>
            <a:r>
              <a:rPr lang="en-US" sz="3600" dirty="0"/>
              <a:t>Hussain, M.M., </a:t>
            </a:r>
            <a:r>
              <a:rPr lang="en-US" sz="3600" dirty="0" err="1"/>
              <a:t>Avci</a:t>
            </a:r>
            <a:r>
              <a:rPr lang="en-US" sz="3600" dirty="0"/>
              <a:t>, B., </a:t>
            </a:r>
            <a:r>
              <a:rPr lang="en-US" sz="3600" dirty="0" err="1"/>
              <a:t>Trajcevski</a:t>
            </a:r>
            <a:r>
              <a:rPr lang="en-US" sz="3600" dirty="0"/>
              <a:t>, G. and Scheuermann, P. (2016). Incorporating Weather Updates for Public Transportation Users of Recommendation Systems. [online] IEEE Xplore. doi:10.1109/MDM.2016.57.</a:t>
            </a:r>
          </a:p>
          <a:p>
            <a:r>
              <a:rPr lang="en-US" sz="3600" dirty="0"/>
              <a:t>Jadhav, M. (2015). Single Page Application using AngularJS. [online] citeseerx.ist.psu.edu. Available at: https://citeseerx.ist.psu.edu/viewdoc/download?doi=10.1.1.736.4771&amp;rep=rep1&amp;type=pdf.</a:t>
            </a:r>
          </a:p>
          <a:p>
            <a:r>
              <a:rPr lang="en-US" sz="3600" dirty="0" err="1"/>
              <a:t>Kolokolov</a:t>
            </a:r>
            <a:r>
              <a:rPr lang="en-US" sz="3600" dirty="0"/>
              <a:t>, Y., </a:t>
            </a:r>
            <a:r>
              <a:rPr lang="en-US" sz="3600" dirty="0" err="1"/>
              <a:t>Monovskaya</a:t>
            </a:r>
            <a:r>
              <a:rPr lang="en-US" sz="3600" dirty="0"/>
              <a:t>, A., Volkov, V. and Frolov, A. (2017a). Intelligent integration of open-access weather-climate data on local urban areas. [online] IEEE Xplore. doi:10.1109/IDAACS.2017.8095124.</a:t>
            </a:r>
          </a:p>
          <a:p>
            <a:r>
              <a:rPr lang="en-US" sz="3600" dirty="0" err="1"/>
              <a:t>Kolokolov</a:t>
            </a:r>
            <a:r>
              <a:rPr lang="en-US" sz="3600" dirty="0"/>
              <a:t>, Y., </a:t>
            </a:r>
            <a:r>
              <a:rPr lang="en-US" sz="3600" dirty="0" err="1"/>
              <a:t>Monovskaya</a:t>
            </a:r>
            <a:r>
              <a:rPr lang="en-US" sz="3600" dirty="0"/>
              <a:t>, A., Volkov, V. and Frolov, A. (2017b). Intelligent integration of open-access weather-climate data on local urban areas. [online] IEEE Xplore. doi:10.1109/IDAACS.2017.8095124.</a:t>
            </a:r>
          </a:p>
          <a:p>
            <a:endParaRPr lang="en-US" dirty="0"/>
          </a:p>
          <a:p>
            <a:endParaRPr lang="en-US" dirty="0"/>
          </a:p>
        </p:txBody>
      </p:sp>
    </p:spTree>
    <p:extLst>
      <p:ext uri="{BB962C8B-B14F-4D97-AF65-F5344CB8AC3E}">
        <p14:creationId xmlns:p14="http://schemas.microsoft.com/office/powerpoint/2010/main" val="370681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D1A4-200C-7410-243B-3F3482CEF82B}"/>
              </a:ext>
            </a:extLst>
          </p:cNvPr>
          <p:cNvSpPr>
            <a:spLocks noGrp="1"/>
          </p:cNvSpPr>
          <p:nvPr>
            <p:ph type="title"/>
          </p:nvPr>
        </p:nvSpPr>
        <p:spPr/>
        <p:txBody>
          <a:bodyPr/>
          <a:lstStyle/>
          <a:p>
            <a:pPr algn="ctr"/>
            <a:r>
              <a:rPr lang="en-US" dirty="0"/>
              <a:t>Project aim </a:t>
            </a:r>
          </a:p>
        </p:txBody>
      </p:sp>
      <p:sp>
        <p:nvSpPr>
          <p:cNvPr id="3" name="Content Placeholder 2">
            <a:extLst>
              <a:ext uri="{FF2B5EF4-FFF2-40B4-BE49-F238E27FC236}">
                <a16:creationId xmlns:a16="http://schemas.microsoft.com/office/drawing/2014/main" id="{C1D3CF99-87F6-90C1-1C21-6A716F895FD7}"/>
              </a:ext>
            </a:extLst>
          </p:cNvPr>
          <p:cNvSpPr>
            <a:spLocks noGrp="1"/>
          </p:cNvSpPr>
          <p:nvPr>
            <p:ph idx="1"/>
          </p:nvPr>
        </p:nvSpPr>
        <p:spPr>
          <a:xfrm>
            <a:off x="1484310" y="1866899"/>
            <a:ext cx="10018713" cy="3124201"/>
          </a:xfrm>
        </p:spPr>
        <p:txBody>
          <a:bodyPr/>
          <a:lstStyle/>
          <a:p>
            <a:pPr marL="0" indent="0">
              <a:buNone/>
            </a:pPr>
            <a:r>
              <a:rPr lang="en-US" dirty="0"/>
              <a:t>To design and develop a weather forecast application that gathers weather information in real time and displays the information to help pilots in flight path and route plotting to reduce flight accidents and increase safety.</a:t>
            </a:r>
          </a:p>
        </p:txBody>
      </p:sp>
    </p:spTree>
    <p:extLst>
      <p:ext uri="{BB962C8B-B14F-4D97-AF65-F5344CB8AC3E}">
        <p14:creationId xmlns:p14="http://schemas.microsoft.com/office/powerpoint/2010/main" val="144756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5CDA-8F51-7F9F-C086-353928993F9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85BC51B-C4B6-71C3-3183-D80542F8A493}"/>
              </a:ext>
            </a:extLst>
          </p:cNvPr>
          <p:cNvSpPr>
            <a:spLocks noGrp="1"/>
          </p:cNvSpPr>
          <p:nvPr>
            <p:ph idx="1"/>
          </p:nvPr>
        </p:nvSpPr>
        <p:spPr>
          <a:xfrm>
            <a:off x="1484310" y="2302933"/>
            <a:ext cx="10018713" cy="3488267"/>
          </a:xfrm>
        </p:spPr>
        <p:txBody>
          <a:bodyPr>
            <a:normAutofit fontScale="85000" lnSpcReduction="10000"/>
          </a:bodyPr>
          <a:lstStyle/>
          <a:p>
            <a:r>
              <a:rPr lang="en-US" dirty="0"/>
              <a:t>A.	To review and analyze current applications used in weather forecasts in aviation sector.</a:t>
            </a:r>
          </a:p>
          <a:p>
            <a:r>
              <a:rPr lang="en-US" dirty="0"/>
              <a:t>B.	To study relevant aviation regulations relating to how weather can impact flight paths and how to choose which relevant data to display.</a:t>
            </a:r>
          </a:p>
          <a:p>
            <a:r>
              <a:rPr lang="en-US" dirty="0"/>
              <a:t>C.	To study and understand about the tools required to implement the proposed system.</a:t>
            </a:r>
          </a:p>
          <a:p>
            <a:r>
              <a:rPr lang="en-US" dirty="0"/>
              <a:t>D.	To design and develop a weather forecast application that will collect information from other systems and aid in aviation safety and flight path plotting.</a:t>
            </a:r>
          </a:p>
          <a:p>
            <a:r>
              <a:rPr lang="en-US" dirty="0"/>
              <a:t>E.	To complete testing of the system using a wide array of weather instances around the world and to also compare the accuracy of data using other similar applications.</a:t>
            </a:r>
          </a:p>
          <a:p>
            <a:endParaRPr lang="en-US" dirty="0"/>
          </a:p>
        </p:txBody>
      </p:sp>
    </p:spTree>
    <p:extLst>
      <p:ext uri="{BB962C8B-B14F-4D97-AF65-F5344CB8AC3E}">
        <p14:creationId xmlns:p14="http://schemas.microsoft.com/office/powerpoint/2010/main" val="20059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D48C-4CE0-5973-4785-148A0F6F89E8}"/>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DCC7A5D6-9008-E0E9-5413-0ADAF2D11D39}"/>
              </a:ext>
            </a:extLst>
          </p:cNvPr>
          <p:cNvSpPr>
            <a:spLocks noGrp="1"/>
          </p:cNvSpPr>
          <p:nvPr>
            <p:ph idx="1"/>
          </p:nvPr>
        </p:nvSpPr>
        <p:spPr>
          <a:xfrm>
            <a:off x="1484311" y="2074332"/>
            <a:ext cx="10018713" cy="3124201"/>
          </a:xfrm>
        </p:spPr>
        <p:txBody>
          <a:bodyPr/>
          <a:lstStyle/>
          <a:p>
            <a:r>
              <a:rPr lang="en-US" dirty="0"/>
              <a:t>The project’s main scope is to create and enhance the methods used in weather forecasting application for aviation purposes. develop an easy-to-understand layout for pilots to use and gather weather information. The application should run on web based devices.</a:t>
            </a:r>
          </a:p>
        </p:txBody>
      </p:sp>
    </p:spTree>
    <p:extLst>
      <p:ext uri="{BB962C8B-B14F-4D97-AF65-F5344CB8AC3E}">
        <p14:creationId xmlns:p14="http://schemas.microsoft.com/office/powerpoint/2010/main" val="268809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EEDB-81E1-9C8A-FC0B-5FB60DF5488B}"/>
              </a:ext>
            </a:extLst>
          </p:cNvPr>
          <p:cNvSpPr>
            <a:spLocks noGrp="1"/>
          </p:cNvSpPr>
          <p:nvPr>
            <p:ph type="title"/>
          </p:nvPr>
        </p:nvSpPr>
        <p:spPr/>
        <p:txBody>
          <a:bodyPr/>
          <a:lstStyle/>
          <a:p>
            <a:r>
              <a:rPr lang="en-US" dirty="0"/>
              <a:t>Literature Review </a:t>
            </a:r>
          </a:p>
        </p:txBody>
      </p:sp>
      <p:sp>
        <p:nvSpPr>
          <p:cNvPr id="3" name="Content Placeholder 2">
            <a:extLst>
              <a:ext uri="{FF2B5EF4-FFF2-40B4-BE49-F238E27FC236}">
                <a16:creationId xmlns:a16="http://schemas.microsoft.com/office/drawing/2014/main" id="{01B312FB-FDC1-71E3-9426-7AD9D81376D0}"/>
              </a:ext>
            </a:extLst>
          </p:cNvPr>
          <p:cNvSpPr>
            <a:spLocks noGrp="1"/>
          </p:cNvSpPr>
          <p:nvPr>
            <p:ph idx="1"/>
          </p:nvPr>
        </p:nvSpPr>
        <p:spPr>
          <a:xfrm>
            <a:off x="1484310" y="2252133"/>
            <a:ext cx="4814889" cy="3539067"/>
          </a:xfrm>
        </p:spPr>
        <p:txBody>
          <a:bodyPr>
            <a:normAutofit fontScale="77500" lnSpcReduction="20000"/>
          </a:bodyPr>
          <a:lstStyle/>
          <a:p>
            <a:pPr marL="0" indent="0">
              <a:buNone/>
            </a:pPr>
            <a:r>
              <a:rPr lang="en-US" dirty="0"/>
              <a:t>There were 5 papers that were reviewed all that were similar in nature to the proposed project. </a:t>
            </a:r>
          </a:p>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 Cloud-Based Real-Time Weather Forecasting Application</a:t>
            </a:r>
            <a:r>
              <a:rPr lang="en-US" sz="1800" i="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Beeharry</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Fowdur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Sunglee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2019). </a:t>
            </a:r>
          </a:p>
          <a:p>
            <a:r>
              <a:rPr lang="en-US" sz="1800" dirty="0"/>
              <a:t>Application Model for Travel Recommendations Based on Android. (</a:t>
            </a:r>
            <a:r>
              <a:rPr lang="en-US" sz="1800" dirty="0" err="1"/>
              <a:t>Wahdiniwaty</a:t>
            </a:r>
            <a:r>
              <a:rPr lang="en-US" sz="1800" dirty="0"/>
              <a:t> et al., 2019). </a:t>
            </a:r>
          </a:p>
          <a:p>
            <a:r>
              <a:rPr lang="en-US" sz="1800" dirty="0"/>
              <a:t>Weather Forecasting Application Using Web-Based Model-View-Whatever Framework (Hernandez, 2021). </a:t>
            </a:r>
          </a:p>
          <a:p>
            <a:r>
              <a:rPr lang="en-US" sz="1800" dirty="0"/>
              <a:t>REPORTS THE CURRENT WEATHER CONDITIONS ON CELL PHONES USING WEB SERVICES (Zhao and Fan, 2010).</a:t>
            </a:r>
          </a:p>
          <a:p>
            <a:r>
              <a:rPr lang="en-US" sz="1800" dirty="0"/>
              <a:t>System design to use weather forecast &amp; current condition information on travel route with KNN and graphical data on Android application (</a:t>
            </a:r>
            <a:r>
              <a:rPr lang="en-US" sz="1800" dirty="0" err="1"/>
              <a:t>Ginardi</a:t>
            </a:r>
            <a:r>
              <a:rPr lang="en-US" sz="1800" dirty="0"/>
              <a:t> et al., 2017). </a:t>
            </a:r>
          </a:p>
        </p:txBody>
      </p:sp>
      <p:sp>
        <p:nvSpPr>
          <p:cNvPr id="4" name="Content Placeholder 2">
            <a:extLst>
              <a:ext uri="{FF2B5EF4-FFF2-40B4-BE49-F238E27FC236}">
                <a16:creationId xmlns:a16="http://schemas.microsoft.com/office/drawing/2014/main" id="{6F5C74BD-559E-6E81-CB6A-92CB99FB9F74}"/>
              </a:ext>
            </a:extLst>
          </p:cNvPr>
          <p:cNvSpPr txBox="1">
            <a:spLocks/>
          </p:cNvSpPr>
          <p:nvPr/>
        </p:nvSpPr>
        <p:spPr>
          <a:xfrm>
            <a:off x="6299199" y="2252133"/>
            <a:ext cx="4814889" cy="35390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GB" sz="2000" b="1" dirty="0">
                <a:effectLst/>
                <a:latin typeface="+mj-lt"/>
                <a:ea typeface="Times New Roman" panose="02020603050405020304" pitchFamily="18" charset="0"/>
                <a:cs typeface="Times New Roman" panose="02020603050405020304" pitchFamily="18" charset="0"/>
              </a:rPr>
              <a:t>Evaluation</a:t>
            </a:r>
            <a:endParaRPr lang="en-GB" sz="1800" b="1" dirty="0">
              <a:effectLst/>
              <a:latin typeface="+mj-lt"/>
              <a:ea typeface="Times New Roman" panose="02020603050405020304" pitchFamily="18" charset="0"/>
              <a:cs typeface="Times New Roman" panose="02020603050405020304" pitchFamily="18" charset="0"/>
            </a:endParaRPr>
          </a:p>
          <a:p>
            <a:pPr marL="0" indent="0">
              <a:buFont typeface="Arial"/>
              <a:buNone/>
            </a:pPr>
            <a:r>
              <a:rPr lang="en-GB" sz="1800" dirty="0">
                <a:effectLst/>
                <a:ea typeface="Times New Roman" panose="02020603050405020304" pitchFamily="18" charset="0"/>
                <a:cs typeface="Times New Roman" panose="02020603050405020304" pitchFamily="18" charset="0"/>
              </a:rPr>
              <a:t>It gathers and reviews their design methodologies and discusses the results obtained. While investigating on which components and software techniques used to complete their projects. It also compares between different papers methodologies and techniques, with some having faster response times due to cloud-based databases. This provided a better understanding into what development of the application will entail.</a:t>
            </a:r>
            <a:endParaRPr lang="en-US" sz="1800" dirty="0"/>
          </a:p>
        </p:txBody>
      </p:sp>
    </p:spTree>
    <p:extLst>
      <p:ext uri="{BB962C8B-B14F-4D97-AF65-F5344CB8AC3E}">
        <p14:creationId xmlns:p14="http://schemas.microsoft.com/office/powerpoint/2010/main" val="33310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0693-25E2-FD59-5BF2-60E7E7D109F6}"/>
              </a:ext>
            </a:extLst>
          </p:cNvPr>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0DB0825F-EB82-6374-FB42-93A0846E015C}"/>
              </a:ext>
            </a:extLst>
          </p:cNvPr>
          <p:cNvSpPr>
            <a:spLocks noGrp="1"/>
          </p:cNvSpPr>
          <p:nvPr>
            <p:ph idx="1"/>
          </p:nvPr>
        </p:nvSpPr>
        <p:spPr>
          <a:xfrm>
            <a:off x="1168669" y="2619540"/>
            <a:ext cx="4953712" cy="2845102"/>
          </a:xfrm>
        </p:spPr>
        <p:txBody>
          <a:bodyPr>
            <a:normAutofit fontScale="92500" lnSpcReduction="20000"/>
          </a:bodyPr>
          <a:lstStyle/>
          <a:p>
            <a:r>
              <a:rPr lang="en-US" dirty="0"/>
              <a:t>The Aviation Weather System will be developed using the agile model. This approach to software development is iterative and incremental, and it emphasizes the delivery of small, working increments of the software on a regular basis. The agile model is well-suited for this project because the requirements may change depending on the API that is connected.</a:t>
            </a:r>
          </a:p>
        </p:txBody>
      </p:sp>
      <p:sp>
        <p:nvSpPr>
          <p:cNvPr id="9" name="Rectangle 5">
            <a:extLst>
              <a:ext uri="{FF2B5EF4-FFF2-40B4-BE49-F238E27FC236}">
                <a16:creationId xmlns:a16="http://schemas.microsoft.com/office/drawing/2014/main" id="{C8E6F99E-754A-B6A4-1C6A-4229D257BE06}"/>
              </a:ext>
            </a:extLst>
          </p:cNvPr>
          <p:cNvSpPr>
            <a:spLocks noChangeArrowheads="1"/>
          </p:cNvSpPr>
          <p:nvPr/>
        </p:nvSpPr>
        <p:spPr bwMode="auto">
          <a:xfrm>
            <a:off x="6266576" y="19811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D2C3801B-D06E-C64A-8FCE-E2C8E27CE1E8}"/>
              </a:ext>
            </a:extLst>
          </p:cNvPr>
          <p:cNvSpPr>
            <a:spLocks noChangeArrowheads="1"/>
          </p:cNvSpPr>
          <p:nvPr/>
        </p:nvSpPr>
        <p:spPr bwMode="auto">
          <a:xfrm>
            <a:off x="7920160" y="5874384"/>
            <a:ext cx="243207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bmk="_Toc121860411">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 Agile methodology (orionadvisortech.com, 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Why We're Moving to Agile Software Development - Orion Advisor Tech">
            <a:extLst>
              <a:ext uri="{FF2B5EF4-FFF2-40B4-BE49-F238E27FC236}">
                <a16:creationId xmlns:a16="http://schemas.microsoft.com/office/drawing/2014/main" id="{7727032D-7B96-1680-4041-B892ECC467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2998" y="2209799"/>
            <a:ext cx="5486400" cy="3664585"/>
          </a:xfrm>
          <a:prstGeom prst="rect">
            <a:avLst/>
          </a:prstGeom>
          <a:noFill/>
          <a:ln>
            <a:noFill/>
          </a:ln>
        </p:spPr>
      </p:pic>
    </p:spTree>
    <p:extLst>
      <p:ext uri="{BB962C8B-B14F-4D97-AF65-F5344CB8AC3E}">
        <p14:creationId xmlns:p14="http://schemas.microsoft.com/office/powerpoint/2010/main" val="149105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2E92-EA43-1077-17C8-9F4D12C0B4C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C3E1A1E-C564-D453-508A-177429D897D2}"/>
              </a:ext>
            </a:extLst>
          </p:cNvPr>
          <p:cNvSpPr>
            <a:spLocks noGrp="1"/>
          </p:cNvSpPr>
          <p:nvPr>
            <p:ph idx="1"/>
          </p:nvPr>
        </p:nvSpPr>
        <p:spPr>
          <a:xfrm>
            <a:off x="5678807" y="1870743"/>
            <a:ext cx="2047454" cy="1135311"/>
          </a:xfrm>
        </p:spPr>
        <p:txBody>
          <a:bodyPr/>
          <a:lstStyle/>
          <a:p>
            <a:pPr marL="0" indent="0">
              <a:buNone/>
            </a:pPr>
            <a:r>
              <a:rPr lang="en-US" dirty="0"/>
              <a:t>Site map</a:t>
            </a:r>
          </a:p>
        </p:txBody>
      </p:sp>
      <p:pic>
        <p:nvPicPr>
          <p:cNvPr id="4" name="Picture 3">
            <a:extLst>
              <a:ext uri="{FF2B5EF4-FFF2-40B4-BE49-F238E27FC236}">
                <a16:creationId xmlns:a16="http://schemas.microsoft.com/office/drawing/2014/main" id="{3F1DC61B-745C-ACD9-282B-EA7460F721CE}"/>
              </a:ext>
            </a:extLst>
          </p:cNvPr>
          <p:cNvPicPr>
            <a:picLocks noChangeAspect="1"/>
          </p:cNvPicPr>
          <p:nvPr/>
        </p:nvPicPr>
        <p:blipFill>
          <a:blip r:embed="rId2"/>
          <a:stretch>
            <a:fillRect/>
          </a:stretch>
        </p:blipFill>
        <p:spPr>
          <a:xfrm>
            <a:off x="3073168" y="2739612"/>
            <a:ext cx="6655265" cy="3090385"/>
          </a:xfrm>
          <a:prstGeom prst="rect">
            <a:avLst/>
          </a:prstGeom>
        </p:spPr>
      </p:pic>
    </p:spTree>
    <p:extLst>
      <p:ext uri="{BB962C8B-B14F-4D97-AF65-F5344CB8AC3E}">
        <p14:creationId xmlns:p14="http://schemas.microsoft.com/office/powerpoint/2010/main" val="24400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BDF9-0F7D-5B01-9889-853B29BC3919}"/>
              </a:ext>
            </a:extLst>
          </p:cNvPr>
          <p:cNvSpPr>
            <a:spLocks noGrp="1"/>
          </p:cNvSpPr>
          <p:nvPr>
            <p:ph type="title"/>
          </p:nvPr>
        </p:nvSpPr>
        <p:spPr>
          <a:xfrm>
            <a:off x="1484311" y="392186"/>
            <a:ext cx="10018713" cy="1752599"/>
          </a:xfrm>
        </p:spPr>
        <p:txBody>
          <a:bodyPr/>
          <a:lstStyle/>
          <a:p>
            <a:r>
              <a:rPr lang="en-US" dirty="0"/>
              <a:t>Flowchart</a:t>
            </a:r>
          </a:p>
        </p:txBody>
      </p:sp>
      <p:pic>
        <p:nvPicPr>
          <p:cNvPr id="4" name="Picture 3">
            <a:extLst>
              <a:ext uri="{FF2B5EF4-FFF2-40B4-BE49-F238E27FC236}">
                <a16:creationId xmlns:a16="http://schemas.microsoft.com/office/drawing/2014/main" id="{FBE4FDF5-93FE-B409-5FA7-6C3D3CABFAE8}"/>
              </a:ext>
            </a:extLst>
          </p:cNvPr>
          <p:cNvPicPr>
            <a:picLocks noChangeAspect="1"/>
          </p:cNvPicPr>
          <p:nvPr/>
        </p:nvPicPr>
        <p:blipFill>
          <a:blip r:embed="rId2"/>
          <a:stretch>
            <a:fillRect/>
          </a:stretch>
        </p:blipFill>
        <p:spPr>
          <a:xfrm>
            <a:off x="3493897" y="1941876"/>
            <a:ext cx="6170219" cy="4651642"/>
          </a:xfrm>
          <a:prstGeom prst="rect">
            <a:avLst/>
          </a:prstGeom>
        </p:spPr>
      </p:pic>
    </p:spTree>
    <p:extLst>
      <p:ext uri="{BB962C8B-B14F-4D97-AF65-F5344CB8AC3E}">
        <p14:creationId xmlns:p14="http://schemas.microsoft.com/office/powerpoint/2010/main" val="3777654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122</TotalTime>
  <Words>2215</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Parallax</vt:lpstr>
      <vt:lpstr>Honours project </vt:lpstr>
      <vt:lpstr>Problem description</vt:lpstr>
      <vt:lpstr>Project aim </vt:lpstr>
      <vt:lpstr>Objectives</vt:lpstr>
      <vt:lpstr>Scope</vt:lpstr>
      <vt:lpstr>Literature Review </vt:lpstr>
      <vt:lpstr>METHODOLOGY</vt:lpstr>
      <vt:lpstr>METHODOLOGY</vt:lpstr>
      <vt:lpstr>Flowchart</vt:lpstr>
      <vt:lpstr>Implementation </vt:lpstr>
      <vt:lpstr>Implementation </vt:lpstr>
      <vt:lpstr>Decode METAR data</vt:lpstr>
      <vt:lpstr>Weather map</vt:lpstr>
      <vt:lpstr>Testing</vt:lpstr>
      <vt:lpstr>Raw METAR KJFK airport</vt:lpstr>
      <vt:lpstr>Decoded METAR KJFK test</vt:lpstr>
      <vt:lpstr>Differences between both systems</vt:lpstr>
      <vt:lpstr>Evaluation of the results</vt:lpstr>
      <vt:lpstr>Evaluation of the results</vt:lpstr>
      <vt:lpstr>Conclusion and future works</vt:lpstr>
      <vt:lpstr>Conclusion and future works</vt:lpstr>
      <vt:lpstr>Refrences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project</dc:title>
  <dc:creator>mutaz kathiri</dc:creator>
  <cp:lastModifiedBy>mutaz kathiri</cp:lastModifiedBy>
  <cp:revision>1</cp:revision>
  <dcterms:created xsi:type="dcterms:W3CDTF">2022-12-29T03:02:59Z</dcterms:created>
  <dcterms:modified xsi:type="dcterms:W3CDTF">2022-12-29T05:07:08Z</dcterms:modified>
</cp:coreProperties>
</file>