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7"/>
  </p:notesMasterIdLst>
  <p:handoutMasterIdLst>
    <p:handoutMasterId r:id="rId15"/>
  </p:handoutMasterIdLst>
  <p:sldIdLst>
    <p:sldId id="537" r:id="rId4"/>
    <p:sldId id="2484" r:id="rId5"/>
    <p:sldId id="2504" r:id="rId6"/>
    <p:sldId id="2485" r:id="rId8"/>
    <p:sldId id="2507" r:id="rId9"/>
    <p:sldId id="2423" r:id="rId10"/>
    <p:sldId id="2506" r:id="rId11"/>
    <p:sldId id="2488" r:id="rId12"/>
    <p:sldId id="2505" r:id="rId13"/>
    <p:sldId id="35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79"/>
    <a:srgbClr val="0070C0"/>
    <a:srgbClr val="FF4C00"/>
    <a:srgbClr val="7F7F7F"/>
    <a:srgbClr val="54CFF6"/>
    <a:srgbClr val="76D6FF"/>
    <a:srgbClr val="FF7D41"/>
    <a:srgbClr val="2270B8"/>
    <a:srgbClr val="ADADCD"/>
    <a:srgbClr val="6B6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0" autoAdjust="0"/>
    <p:restoredTop sz="94660"/>
  </p:normalViewPr>
  <p:slideViewPr>
    <p:cSldViewPr snapToGrid="0">
      <p:cViewPr>
        <p:scale>
          <a:sx n="200" d="100"/>
          <a:sy n="200" d="100"/>
        </p:scale>
        <p:origin x="-2394" y="-2016"/>
      </p:cViewPr>
      <p:guideLst>
        <p:guide orient="horz" pos="2014"/>
        <p:guide pos="36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-3018" y="-102"/>
      </p:cViewPr>
      <p:guideLst>
        <p:guide orient="horz" pos="3005"/>
        <p:guide pos="2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4C40A-57FE-F348-9C37-7170EF862A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3A2B5-22CE-F049-9835-F81EEACCA4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PKI ??--&gt;</a:t>
            </a:r>
            <a:r>
              <a:rPr lang="zh-CN" altLang="en-US"/>
              <a:t>风险点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手机端</a:t>
            </a:r>
            <a:r>
              <a:rPr lang="en-US" altLang="zh-CN"/>
              <a:t>-&gt;</a:t>
            </a:r>
            <a:r>
              <a:rPr lang="zh-CN" altLang="en-US"/>
              <a:t>先行。   </a:t>
            </a:r>
            <a:r>
              <a:rPr lang="en-US" altLang="zh-CN"/>
              <a:t>web portal -&gt; </a:t>
            </a:r>
            <a:r>
              <a:rPr lang="zh-CN" altLang="en-US"/>
              <a:t>持续到</a:t>
            </a:r>
            <a:r>
              <a:rPr lang="en-US" altLang="zh-CN"/>
              <a:t>B </a:t>
            </a:r>
            <a:r>
              <a:rPr lang="zh-CN" altLang="en-US"/>
              <a:t>到 </a:t>
            </a:r>
            <a:r>
              <a:rPr lang="en-US" altLang="zh-CN"/>
              <a:t>C Final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迭代范围和迭代验收。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手机端</a:t>
            </a:r>
            <a:r>
              <a:rPr lang="en-US" altLang="zh-CN" dirty="0"/>
              <a:t>-&gt;</a:t>
            </a:r>
            <a:r>
              <a:rPr lang="zh-CN" altLang="en-US"/>
              <a:t>先行。   </a:t>
            </a:r>
            <a:r>
              <a:rPr lang="en-US" altLang="zh-CN" dirty="0"/>
              <a:t>web portal -&gt; </a:t>
            </a:r>
            <a:r>
              <a:rPr lang="zh-CN" altLang="en-US"/>
              <a:t>持续到</a:t>
            </a:r>
            <a:r>
              <a:rPr lang="en-US" altLang="zh-CN" dirty="0"/>
              <a:t>B </a:t>
            </a:r>
            <a:r>
              <a:rPr lang="zh-CN" altLang="en-US"/>
              <a:t>到 </a:t>
            </a:r>
            <a:r>
              <a:rPr lang="en-US" altLang="zh-CN" dirty="0"/>
              <a:t>C Final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迭代范围和迭代验收。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手机端</a:t>
            </a:r>
            <a:r>
              <a:rPr lang="en-US" altLang="zh-CN" dirty="0"/>
              <a:t>-&gt;</a:t>
            </a:r>
            <a:r>
              <a:rPr lang="zh-CN" altLang="en-US"/>
              <a:t>先行。   </a:t>
            </a:r>
            <a:r>
              <a:rPr lang="en-US" altLang="zh-CN" dirty="0"/>
              <a:t>web portal -&gt; </a:t>
            </a:r>
            <a:r>
              <a:rPr lang="zh-CN" altLang="en-US"/>
              <a:t>持续到</a:t>
            </a:r>
            <a:r>
              <a:rPr lang="en-US" altLang="zh-CN" dirty="0"/>
              <a:t>B </a:t>
            </a:r>
            <a:r>
              <a:rPr lang="zh-CN" altLang="en-US"/>
              <a:t>到 </a:t>
            </a:r>
            <a:r>
              <a:rPr lang="en-US" altLang="zh-CN" dirty="0"/>
              <a:t>C Final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迭代范围和迭代验收。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12192000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140800"/>
            <a:ext cx="10537800" cy="6408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785200"/>
            <a:ext cx="10537800" cy="504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2C81C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asted-image.tiff"/>
          <p:cNvPicPr>
            <a:picLocks noChangeAspect="1"/>
          </p:cNvPicPr>
          <p:nvPr userDrawn="1"/>
        </p:nvPicPr>
        <p:blipFill rotWithShape="1">
          <a:blip r:embed="rId4" cstate="hqprint"/>
          <a:srcRect/>
          <a:stretch>
            <a:fillRect/>
          </a:stretch>
        </p:blipFill>
        <p:spPr>
          <a:xfrm>
            <a:off x="0" y="-65840"/>
            <a:ext cx="12192000" cy="552704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600"/>
            <a:ext cx="10515600" cy="11448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000"/>
            <a:ext cx="10515600" cy="4525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"/>
          <p:cNvGrpSpPr/>
          <p:nvPr>
            <p:custDataLst>
              <p:tags r:id="rId2"/>
            </p:custDataLst>
          </p:nvPr>
        </p:nvGrpSpPr>
        <p:grpSpPr bwMode="auto">
          <a:xfrm flipV="1">
            <a:off x="0" y="2"/>
            <a:ext cx="12192847" cy="706758"/>
            <a:chOff x="0" y="-366"/>
            <a:chExt cx="14399" cy="1271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algn="ctr">
                <a:spcBef>
                  <a:spcPct val="20000"/>
                </a:spcBef>
                <a:buSzPct val="125000"/>
                <a:defRPr sz="16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algn="ctr">
                <a:spcBef>
                  <a:spcPct val="20000"/>
                </a:spcBef>
                <a:buSzPct val="125000"/>
                <a:defRPr sz="14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212725" indent="-212725">
                <a:buFontTx/>
                <a:buChar char="•"/>
              </a:pPr>
              <a:endParaRPr lang="zh-CN" altLang="zh-CN"/>
            </a:p>
          </p:txBody>
        </p:sp>
        <p:sp>
          <p:nvSpPr>
            <p:cNvPr id="18" name="AutoShap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064" y="-366"/>
              <a:ext cx="2382" cy="1245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8"/>
          <p:cNvGrpSpPr/>
          <p:nvPr>
            <p:custDataLst>
              <p:tags r:id="rId5"/>
            </p:custDataLst>
          </p:nvPr>
        </p:nvGrpSpPr>
        <p:grpSpPr bwMode="auto">
          <a:xfrm>
            <a:off x="0" y="6160437"/>
            <a:ext cx="12192847" cy="724549"/>
            <a:chOff x="0" y="-398"/>
            <a:chExt cx="14399" cy="130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algn="ctr">
                <a:spcBef>
                  <a:spcPct val="20000"/>
                </a:spcBef>
                <a:buSzPct val="125000"/>
                <a:defRPr sz="16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algn="ctr">
                <a:spcBef>
                  <a:spcPct val="20000"/>
                </a:spcBef>
                <a:buSzPct val="125000"/>
                <a:defRPr sz="14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212725" indent="-212725">
                <a:buFontTx/>
                <a:buChar char="•"/>
              </a:pPr>
              <a:endParaRPr lang="zh-CN" altLang="zh-CN"/>
            </a:p>
          </p:txBody>
        </p:sp>
        <p:sp>
          <p:nvSpPr>
            <p:cNvPr id="21" name="AutoShap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064" y="-398"/>
              <a:ext cx="2382" cy="1112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0800" y="2595600"/>
            <a:ext cx="6816000" cy="7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2166" y="3384000"/>
            <a:ext cx="5318400" cy="799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C81C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Line 4" descr="#wm#_13_29_*Z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215680" y="3335338"/>
            <a:ext cx="6778731" cy="0"/>
          </a:xfrm>
          <a:prstGeom prst="line">
            <a:avLst/>
          </a:prstGeom>
          <a:noFill/>
          <a:ln w="9525" cmpd="sng">
            <a:solidFill>
              <a:srgbClr val="2C81C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矩形 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54319" y="2839273"/>
            <a:ext cx="745056" cy="992130"/>
          </a:xfrm>
          <a:prstGeom prst="rect">
            <a:avLst/>
          </a:prstGeom>
          <a:noFill/>
          <a:ln w="76200" cmpd="sng">
            <a:solidFill>
              <a:srgbClr val="2C81C3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ACE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zh-CN" b="1">
              <a:solidFill>
                <a:srgbClr val="5EACE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00" y="227955"/>
            <a:ext cx="11113800" cy="78441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39200"/>
            <a:ext cx="5157000" cy="4608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800" y="1339200"/>
            <a:ext cx="5157000" cy="4608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Group 8"/>
          <p:cNvGrpSpPr/>
          <p:nvPr userDrawn="1"/>
        </p:nvGrpSpPr>
        <p:grpSpPr bwMode="auto">
          <a:xfrm>
            <a:off x="10584" y="6729413"/>
            <a:ext cx="12192000" cy="133350"/>
            <a:chOff x="0" y="0"/>
            <a:chExt cx="12194759" cy="78775"/>
          </a:xfrm>
        </p:grpSpPr>
        <p:sp>
          <p:nvSpPr>
            <p:cNvPr id="13" name="矩形 9"/>
            <p:cNvSpPr>
              <a:spLocks noChangeArrowheads="1"/>
            </p:cNvSpPr>
            <p:nvPr/>
          </p:nvSpPr>
          <p:spPr bwMode="auto">
            <a:xfrm>
              <a:off x="0" y="0"/>
              <a:ext cx="4268177" cy="78775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4" name="矩形 10"/>
            <p:cNvSpPr>
              <a:spLocks noChangeArrowheads="1"/>
            </p:cNvSpPr>
            <p:nvPr/>
          </p:nvSpPr>
          <p:spPr bwMode="auto">
            <a:xfrm>
              <a:off x="4258716" y="0"/>
              <a:ext cx="3651005" cy="78775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5" name="矩形 11"/>
            <p:cNvSpPr>
              <a:spLocks noChangeArrowheads="1"/>
            </p:cNvSpPr>
            <p:nvPr/>
          </p:nvSpPr>
          <p:spPr bwMode="auto">
            <a:xfrm>
              <a:off x="7909721" y="0"/>
              <a:ext cx="4285038" cy="78775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-5182" y="293834"/>
            <a:ext cx="232062" cy="592764"/>
            <a:chOff x="7938" y="376238"/>
            <a:chExt cx="170289" cy="434975"/>
          </a:xfrm>
        </p:grpSpPr>
        <p:sp>
          <p:nvSpPr>
            <p:cNvPr id="17" name="矩形 5"/>
            <p:cNvSpPr>
              <a:spLocks noChangeArrowheads="1"/>
            </p:cNvSpPr>
            <p:nvPr/>
          </p:nvSpPr>
          <p:spPr bwMode="auto">
            <a:xfrm>
              <a:off x="7938" y="376238"/>
              <a:ext cx="170289" cy="144992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7938" y="521230"/>
              <a:ext cx="169200" cy="144992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9" name="矩形 7"/>
            <p:cNvSpPr>
              <a:spLocks noChangeArrowheads="1"/>
            </p:cNvSpPr>
            <p:nvPr/>
          </p:nvSpPr>
          <p:spPr bwMode="auto">
            <a:xfrm>
              <a:off x="7938" y="666221"/>
              <a:ext cx="169200" cy="144992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cxnSp>
        <p:nvCxnSpPr>
          <p:cNvPr id="9" name="直线连接符 8"/>
          <p:cNvCxnSpPr/>
          <p:nvPr userDrawn="1"/>
        </p:nvCxnSpPr>
        <p:spPr>
          <a:xfrm>
            <a:off x="256864" y="864020"/>
            <a:ext cx="11867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2" cstate="screen"/>
          <a:srcRect b="-756"/>
          <a:stretch>
            <a:fillRect/>
          </a:stretch>
        </p:blipFill>
        <p:spPr>
          <a:xfrm>
            <a:off x="10898810" y="35750"/>
            <a:ext cx="1236747" cy="897888"/>
          </a:xfrm>
          <a:prstGeom prst="rect">
            <a:avLst/>
          </a:prstGeom>
        </p:spPr>
      </p:pic>
      <p:sp>
        <p:nvSpPr>
          <p:cNvPr id="23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381068" y="6368346"/>
            <a:ext cx="2743200" cy="365125"/>
          </a:xfrm>
        </p:spPr>
        <p:txBody>
          <a:bodyPr/>
          <a:lstStyle/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12192000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140800"/>
            <a:ext cx="10537800" cy="6408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785200"/>
            <a:ext cx="10537800" cy="504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2C81C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-10274"/>
            <a:ext cx="12202274" cy="4808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/>
          <p:nvPr userDrawn="1"/>
        </p:nvSpPr>
        <p:spPr>
          <a:xfrm rot="19328010">
            <a:off x="228599" y="1746266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19"/>
          <p:cNvSpPr txBox="1"/>
          <p:nvPr userDrawn="1"/>
        </p:nvSpPr>
        <p:spPr>
          <a:xfrm rot="19328010">
            <a:off x="2166001" y="1746266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20"/>
          <p:cNvSpPr txBox="1"/>
          <p:nvPr userDrawn="1"/>
        </p:nvSpPr>
        <p:spPr>
          <a:xfrm rot="19328010">
            <a:off x="3994802" y="1778532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21"/>
          <p:cNvSpPr txBox="1"/>
          <p:nvPr userDrawn="1"/>
        </p:nvSpPr>
        <p:spPr>
          <a:xfrm rot="19328010">
            <a:off x="6068961" y="173032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22"/>
          <p:cNvSpPr txBox="1"/>
          <p:nvPr userDrawn="1"/>
        </p:nvSpPr>
        <p:spPr>
          <a:xfrm rot="19328010">
            <a:off x="8430044" y="173032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23"/>
          <p:cNvSpPr txBox="1"/>
          <p:nvPr userDrawn="1"/>
        </p:nvSpPr>
        <p:spPr>
          <a:xfrm rot="19328010">
            <a:off x="10382862" y="1730322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 rot="19328010">
            <a:off x="228601" y="3752045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9328010">
            <a:off x="2166003" y="3752045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rot="19328010">
            <a:off x="3994804" y="3784311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 rot="19328010">
            <a:off x="6068963" y="3736102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9328010">
            <a:off x="8430046" y="3736102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 rot="19328010">
            <a:off x="10382864" y="3736101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6"/>
          <p:cNvSpPr txBox="1"/>
          <p:nvPr userDrawn="1"/>
        </p:nvSpPr>
        <p:spPr>
          <a:xfrm rot="19328010">
            <a:off x="228600" y="5295900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7"/>
          <p:cNvSpPr txBox="1"/>
          <p:nvPr userDrawn="1"/>
        </p:nvSpPr>
        <p:spPr>
          <a:xfrm rot="19328010">
            <a:off x="2166002" y="5295900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8"/>
          <p:cNvSpPr txBox="1"/>
          <p:nvPr userDrawn="1"/>
        </p:nvSpPr>
        <p:spPr>
          <a:xfrm rot="19328010">
            <a:off x="3994803" y="5328166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9"/>
          <p:cNvSpPr txBox="1"/>
          <p:nvPr userDrawn="1"/>
        </p:nvSpPr>
        <p:spPr>
          <a:xfrm rot="19328010">
            <a:off x="6068962" y="5279957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10"/>
          <p:cNvSpPr txBox="1"/>
          <p:nvPr userDrawn="1"/>
        </p:nvSpPr>
        <p:spPr>
          <a:xfrm rot="19328010">
            <a:off x="8430045" y="5279957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11"/>
          <p:cNvSpPr txBox="1"/>
          <p:nvPr userDrawn="1"/>
        </p:nvSpPr>
        <p:spPr>
          <a:xfrm rot="19328010">
            <a:off x="10382863" y="5279956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600"/>
            <a:ext cx="10515600" cy="11448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000"/>
            <a:ext cx="10515600" cy="4525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"/>
          <p:cNvGrpSpPr/>
          <p:nvPr>
            <p:custDataLst>
              <p:tags r:id="rId2"/>
            </p:custDataLst>
          </p:nvPr>
        </p:nvGrpSpPr>
        <p:grpSpPr bwMode="auto">
          <a:xfrm flipV="1">
            <a:off x="0" y="2"/>
            <a:ext cx="12192847" cy="706758"/>
            <a:chOff x="0" y="-366"/>
            <a:chExt cx="14399" cy="1271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algn="ctr">
                <a:spcBef>
                  <a:spcPct val="20000"/>
                </a:spcBef>
                <a:buSzPct val="125000"/>
                <a:defRPr sz="16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algn="ctr">
                <a:spcBef>
                  <a:spcPct val="20000"/>
                </a:spcBef>
                <a:buSzPct val="125000"/>
                <a:defRPr sz="14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212725" indent="-212725">
                <a:buFontTx/>
                <a:buChar char="•"/>
              </a:pPr>
              <a:endParaRPr lang="zh-CN" altLang="zh-CN"/>
            </a:p>
          </p:txBody>
        </p:sp>
        <p:sp>
          <p:nvSpPr>
            <p:cNvPr id="18" name="AutoShap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064" y="-366"/>
              <a:ext cx="2382" cy="1245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8"/>
          <p:cNvGrpSpPr/>
          <p:nvPr>
            <p:custDataLst>
              <p:tags r:id="rId5"/>
            </p:custDataLst>
          </p:nvPr>
        </p:nvGrpSpPr>
        <p:grpSpPr bwMode="auto">
          <a:xfrm>
            <a:off x="0" y="6160437"/>
            <a:ext cx="12192847" cy="724549"/>
            <a:chOff x="0" y="-398"/>
            <a:chExt cx="14399" cy="130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algn="ctr">
                <a:spcBef>
                  <a:spcPct val="20000"/>
                </a:spcBef>
                <a:buSzPct val="125000"/>
                <a:defRPr sz="16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algn="ctr">
                <a:spcBef>
                  <a:spcPct val="20000"/>
                </a:spcBef>
                <a:buSzPct val="125000"/>
                <a:defRPr sz="14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 sz="1200"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212725" indent="-212725">
                <a:buFontTx/>
                <a:buChar char="•"/>
              </a:pPr>
              <a:endParaRPr lang="zh-CN" altLang="zh-CN"/>
            </a:p>
          </p:txBody>
        </p:sp>
        <p:sp>
          <p:nvSpPr>
            <p:cNvPr id="21" name="AutoShap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064" y="-398"/>
              <a:ext cx="2382" cy="1112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0800" y="2595600"/>
            <a:ext cx="6816000" cy="7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2166" y="3384000"/>
            <a:ext cx="5318400" cy="799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C81C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Line 4" descr="#wm#_13_29_*Z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215680" y="3335338"/>
            <a:ext cx="6778731" cy="0"/>
          </a:xfrm>
          <a:prstGeom prst="line">
            <a:avLst/>
          </a:prstGeom>
          <a:noFill/>
          <a:ln w="9525" cmpd="sng">
            <a:solidFill>
              <a:srgbClr val="2C81C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矩形 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54319" y="2839273"/>
            <a:ext cx="745056" cy="992130"/>
          </a:xfrm>
          <a:prstGeom prst="rect">
            <a:avLst/>
          </a:prstGeom>
          <a:noFill/>
          <a:ln w="76200" cmpd="sng">
            <a:solidFill>
              <a:srgbClr val="2C81C3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ACE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zh-CN" b="1">
              <a:solidFill>
                <a:srgbClr val="5EACE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00" y="227955"/>
            <a:ext cx="11113800" cy="78441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39200"/>
            <a:ext cx="5157000" cy="4608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800" y="1339200"/>
            <a:ext cx="5157000" cy="4608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Group 8"/>
          <p:cNvGrpSpPr/>
          <p:nvPr userDrawn="1"/>
        </p:nvGrpSpPr>
        <p:grpSpPr bwMode="auto">
          <a:xfrm>
            <a:off x="10584" y="6729413"/>
            <a:ext cx="12192000" cy="133350"/>
            <a:chOff x="0" y="0"/>
            <a:chExt cx="12194759" cy="78775"/>
          </a:xfrm>
        </p:grpSpPr>
        <p:sp>
          <p:nvSpPr>
            <p:cNvPr id="13" name="矩形 9"/>
            <p:cNvSpPr>
              <a:spLocks noChangeArrowheads="1"/>
            </p:cNvSpPr>
            <p:nvPr/>
          </p:nvSpPr>
          <p:spPr bwMode="auto">
            <a:xfrm>
              <a:off x="0" y="0"/>
              <a:ext cx="4268177" cy="78775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4" name="矩形 10"/>
            <p:cNvSpPr>
              <a:spLocks noChangeArrowheads="1"/>
            </p:cNvSpPr>
            <p:nvPr/>
          </p:nvSpPr>
          <p:spPr bwMode="auto">
            <a:xfrm>
              <a:off x="4258716" y="0"/>
              <a:ext cx="3651005" cy="78775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5" name="矩形 11"/>
            <p:cNvSpPr>
              <a:spLocks noChangeArrowheads="1"/>
            </p:cNvSpPr>
            <p:nvPr/>
          </p:nvSpPr>
          <p:spPr bwMode="auto">
            <a:xfrm>
              <a:off x="7909721" y="0"/>
              <a:ext cx="4285038" cy="78775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-5182" y="293834"/>
            <a:ext cx="232062" cy="592764"/>
            <a:chOff x="7938" y="376238"/>
            <a:chExt cx="170289" cy="434975"/>
          </a:xfrm>
        </p:grpSpPr>
        <p:sp>
          <p:nvSpPr>
            <p:cNvPr id="17" name="矩形 5"/>
            <p:cNvSpPr>
              <a:spLocks noChangeArrowheads="1"/>
            </p:cNvSpPr>
            <p:nvPr/>
          </p:nvSpPr>
          <p:spPr bwMode="auto">
            <a:xfrm>
              <a:off x="7938" y="376238"/>
              <a:ext cx="170289" cy="144992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7938" y="521230"/>
              <a:ext cx="169200" cy="144992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9" name="矩形 7"/>
            <p:cNvSpPr>
              <a:spLocks noChangeArrowheads="1"/>
            </p:cNvSpPr>
            <p:nvPr/>
          </p:nvSpPr>
          <p:spPr bwMode="auto">
            <a:xfrm>
              <a:off x="7938" y="666221"/>
              <a:ext cx="169200" cy="144992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cxnSp>
        <p:nvCxnSpPr>
          <p:cNvPr id="9" name="直线连接符 8"/>
          <p:cNvCxnSpPr/>
          <p:nvPr userDrawn="1"/>
        </p:nvCxnSpPr>
        <p:spPr>
          <a:xfrm>
            <a:off x="256864" y="864020"/>
            <a:ext cx="11867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2" cstate="screen"/>
          <a:srcRect b="-756"/>
          <a:stretch>
            <a:fillRect/>
          </a:stretch>
        </p:blipFill>
        <p:spPr>
          <a:xfrm>
            <a:off x="10898810" y="35750"/>
            <a:ext cx="1236747" cy="897888"/>
          </a:xfrm>
          <a:prstGeom prst="rect">
            <a:avLst/>
          </a:prstGeom>
        </p:spPr>
      </p:pic>
      <p:sp>
        <p:nvSpPr>
          <p:cNvPr id="23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381068" y="6368346"/>
            <a:ext cx="2743200" cy="365125"/>
          </a:xfrm>
        </p:spPr>
        <p:txBody>
          <a:bodyPr/>
          <a:lstStyle/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006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7A7B5E54-6182-D34C-8510-521801E76C5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165726"/>
            <a:ext cx="10515600" cy="940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227534"/>
            <a:ext cx="10515600" cy="400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C81C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2C81C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C81C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/>
          <p:nvPr userDrawn="1"/>
        </p:nvSpPr>
        <p:spPr>
          <a:xfrm rot="19328010">
            <a:off x="228599" y="1746266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19"/>
          <p:cNvSpPr txBox="1"/>
          <p:nvPr userDrawn="1"/>
        </p:nvSpPr>
        <p:spPr>
          <a:xfrm rot="19328010">
            <a:off x="2166001" y="1746266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20"/>
          <p:cNvSpPr txBox="1"/>
          <p:nvPr userDrawn="1"/>
        </p:nvSpPr>
        <p:spPr>
          <a:xfrm rot="19328010">
            <a:off x="3994802" y="1778532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21"/>
          <p:cNvSpPr txBox="1"/>
          <p:nvPr userDrawn="1"/>
        </p:nvSpPr>
        <p:spPr>
          <a:xfrm rot="19328010">
            <a:off x="6068961" y="173032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22"/>
          <p:cNvSpPr txBox="1"/>
          <p:nvPr userDrawn="1"/>
        </p:nvSpPr>
        <p:spPr>
          <a:xfrm rot="19328010">
            <a:off x="8430044" y="173032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23"/>
          <p:cNvSpPr txBox="1"/>
          <p:nvPr userDrawn="1"/>
        </p:nvSpPr>
        <p:spPr>
          <a:xfrm rot="19328010">
            <a:off x="10382862" y="1730322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 rot="19328010">
            <a:off x="228601" y="3752045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9328010">
            <a:off x="2166003" y="3752045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rot="19328010">
            <a:off x="3994804" y="3784311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 rot="19328010">
            <a:off x="6068963" y="3736102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9328010">
            <a:off x="8430046" y="3736102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 rot="19328010">
            <a:off x="10382864" y="3736101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6"/>
          <p:cNvSpPr txBox="1"/>
          <p:nvPr userDrawn="1"/>
        </p:nvSpPr>
        <p:spPr>
          <a:xfrm rot="19328010">
            <a:off x="228600" y="5295900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7"/>
          <p:cNvSpPr txBox="1"/>
          <p:nvPr userDrawn="1"/>
        </p:nvSpPr>
        <p:spPr>
          <a:xfrm rot="19328010">
            <a:off x="2166002" y="5295900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8"/>
          <p:cNvSpPr txBox="1"/>
          <p:nvPr userDrawn="1"/>
        </p:nvSpPr>
        <p:spPr>
          <a:xfrm rot="19328010">
            <a:off x="3994803" y="5328166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9"/>
          <p:cNvSpPr txBox="1"/>
          <p:nvPr userDrawn="1"/>
        </p:nvSpPr>
        <p:spPr>
          <a:xfrm rot="19328010">
            <a:off x="6068962" y="5279957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10"/>
          <p:cNvSpPr txBox="1"/>
          <p:nvPr userDrawn="1"/>
        </p:nvSpPr>
        <p:spPr>
          <a:xfrm rot="19328010">
            <a:off x="8430045" y="5279957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11"/>
          <p:cNvSpPr txBox="1"/>
          <p:nvPr userDrawn="1"/>
        </p:nvSpPr>
        <p:spPr>
          <a:xfrm rot="19328010">
            <a:off x="10382863" y="5279956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翌擎科技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165726"/>
            <a:ext cx="10515600" cy="940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227534"/>
            <a:ext cx="10515600" cy="400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Confidential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BE5-FB14-4EBB-A41F-73CD53685F6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C81C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2C81C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C81C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6" Type="http://schemas.openxmlformats.org/officeDocument/2006/relationships/notesSlide" Target="../notesSlides/notesSlide1.xml"/><Relationship Id="rId45" Type="http://schemas.openxmlformats.org/officeDocument/2006/relationships/slideLayout" Target="../slideLayouts/slideLayout8.xml"/><Relationship Id="rId44" Type="http://schemas.openxmlformats.org/officeDocument/2006/relationships/tags" Target="../tags/tag63.xml"/><Relationship Id="rId43" Type="http://schemas.openxmlformats.org/officeDocument/2006/relationships/tags" Target="../tags/tag62.xml"/><Relationship Id="rId42" Type="http://schemas.openxmlformats.org/officeDocument/2006/relationships/tags" Target="../tags/tag61.xml"/><Relationship Id="rId41" Type="http://schemas.openxmlformats.org/officeDocument/2006/relationships/tags" Target="../tags/tag60.xml"/><Relationship Id="rId40" Type="http://schemas.openxmlformats.org/officeDocument/2006/relationships/tags" Target="../tags/tag59.xml"/><Relationship Id="rId4" Type="http://schemas.openxmlformats.org/officeDocument/2006/relationships/tags" Target="../tags/tag23.xml"/><Relationship Id="rId39" Type="http://schemas.openxmlformats.org/officeDocument/2006/relationships/tags" Target="../tags/tag58.xml"/><Relationship Id="rId38" Type="http://schemas.openxmlformats.org/officeDocument/2006/relationships/tags" Target="../tags/tag57.xml"/><Relationship Id="rId37" Type="http://schemas.openxmlformats.org/officeDocument/2006/relationships/tags" Target="../tags/tag56.xml"/><Relationship Id="rId36" Type="http://schemas.openxmlformats.org/officeDocument/2006/relationships/tags" Target="../tags/tag55.xml"/><Relationship Id="rId35" Type="http://schemas.openxmlformats.org/officeDocument/2006/relationships/tags" Target="../tags/tag54.xml"/><Relationship Id="rId34" Type="http://schemas.openxmlformats.org/officeDocument/2006/relationships/tags" Target="../tags/tag53.xml"/><Relationship Id="rId33" Type="http://schemas.openxmlformats.org/officeDocument/2006/relationships/tags" Target="../tags/tag52.xml"/><Relationship Id="rId32" Type="http://schemas.openxmlformats.org/officeDocument/2006/relationships/tags" Target="../tags/tag51.xml"/><Relationship Id="rId31" Type="http://schemas.openxmlformats.org/officeDocument/2006/relationships/tags" Target="../tags/tag50.xml"/><Relationship Id="rId30" Type="http://schemas.openxmlformats.org/officeDocument/2006/relationships/tags" Target="../tags/tag49.xml"/><Relationship Id="rId3" Type="http://schemas.openxmlformats.org/officeDocument/2006/relationships/tags" Target="../tags/tag22.xml"/><Relationship Id="rId29" Type="http://schemas.openxmlformats.org/officeDocument/2006/relationships/tags" Target="../tags/tag48.xml"/><Relationship Id="rId28" Type="http://schemas.openxmlformats.org/officeDocument/2006/relationships/tags" Target="../tags/tag47.xml"/><Relationship Id="rId27" Type="http://schemas.openxmlformats.org/officeDocument/2006/relationships/tags" Target="../tags/tag46.xml"/><Relationship Id="rId26" Type="http://schemas.openxmlformats.org/officeDocument/2006/relationships/tags" Target="../tags/tag45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0" Type="http://schemas.openxmlformats.org/officeDocument/2006/relationships/notesSlide" Target="../notesSlides/notesSlide2.xml"/><Relationship Id="rId5" Type="http://schemas.openxmlformats.org/officeDocument/2006/relationships/tags" Target="../tags/tag68.xml"/><Relationship Id="rId49" Type="http://schemas.openxmlformats.org/officeDocument/2006/relationships/slideLayout" Target="../slideLayouts/slideLayout8.xml"/><Relationship Id="rId48" Type="http://schemas.openxmlformats.org/officeDocument/2006/relationships/tags" Target="../tags/tag111.xml"/><Relationship Id="rId47" Type="http://schemas.openxmlformats.org/officeDocument/2006/relationships/tags" Target="../tags/tag110.xml"/><Relationship Id="rId46" Type="http://schemas.openxmlformats.org/officeDocument/2006/relationships/tags" Target="../tags/tag109.xml"/><Relationship Id="rId45" Type="http://schemas.openxmlformats.org/officeDocument/2006/relationships/tags" Target="../tags/tag108.xml"/><Relationship Id="rId44" Type="http://schemas.openxmlformats.org/officeDocument/2006/relationships/tags" Target="../tags/tag107.xml"/><Relationship Id="rId43" Type="http://schemas.openxmlformats.org/officeDocument/2006/relationships/tags" Target="../tags/tag106.xml"/><Relationship Id="rId42" Type="http://schemas.openxmlformats.org/officeDocument/2006/relationships/tags" Target="../tags/tag105.xml"/><Relationship Id="rId41" Type="http://schemas.openxmlformats.org/officeDocument/2006/relationships/tags" Target="../tags/tag104.xml"/><Relationship Id="rId40" Type="http://schemas.openxmlformats.org/officeDocument/2006/relationships/tags" Target="../tags/tag103.xml"/><Relationship Id="rId4" Type="http://schemas.openxmlformats.org/officeDocument/2006/relationships/tags" Target="../tags/tag67.xml"/><Relationship Id="rId39" Type="http://schemas.openxmlformats.org/officeDocument/2006/relationships/tags" Target="../tags/tag102.xml"/><Relationship Id="rId38" Type="http://schemas.openxmlformats.org/officeDocument/2006/relationships/tags" Target="../tags/tag101.xml"/><Relationship Id="rId37" Type="http://schemas.openxmlformats.org/officeDocument/2006/relationships/tags" Target="../tags/tag100.xml"/><Relationship Id="rId36" Type="http://schemas.openxmlformats.org/officeDocument/2006/relationships/tags" Target="../tags/tag99.xml"/><Relationship Id="rId35" Type="http://schemas.openxmlformats.org/officeDocument/2006/relationships/tags" Target="../tags/tag98.xml"/><Relationship Id="rId34" Type="http://schemas.openxmlformats.org/officeDocument/2006/relationships/tags" Target="../tags/tag97.xml"/><Relationship Id="rId33" Type="http://schemas.openxmlformats.org/officeDocument/2006/relationships/tags" Target="../tags/tag96.xml"/><Relationship Id="rId32" Type="http://schemas.openxmlformats.org/officeDocument/2006/relationships/tags" Target="../tags/tag95.xml"/><Relationship Id="rId31" Type="http://schemas.openxmlformats.org/officeDocument/2006/relationships/tags" Target="../tags/tag94.xml"/><Relationship Id="rId30" Type="http://schemas.openxmlformats.org/officeDocument/2006/relationships/tags" Target="../tags/tag93.xml"/><Relationship Id="rId3" Type="http://schemas.openxmlformats.org/officeDocument/2006/relationships/tags" Target="../tags/tag66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screen"/>
          <a:srcRect b="-1706"/>
          <a:stretch>
            <a:fillRect/>
          </a:stretch>
        </p:blipFill>
        <p:spPr>
          <a:xfrm>
            <a:off x="9469906" y="449499"/>
            <a:ext cx="2193291" cy="1607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6778" y="4911450"/>
            <a:ext cx="12143860" cy="1604970"/>
          </a:xfrm>
        </p:spPr>
        <p:txBody>
          <a:bodyPr anchor="b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蓝牙数字钥匙测试计划</a:t>
            </a:r>
            <a:r>
              <a:rPr lang="en-US" altLang="zh-CN" sz="4400" dirty="0">
                <a:latin typeface="微软雅黑" panose="020B0503020204020204" charset="-122"/>
                <a:ea typeface="微软雅黑" panose="020B0503020204020204" charset="-122"/>
              </a:rPr>
              <a:t>_V1.1</a:t>
            </a:r>
            <a:endParaRPr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048" y="6516420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1428913" y="5383166"/>
            <a:ext cx="10372090" cy="1456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800" i="1" dirty="0">
                <a:latin typeface="微软雅黑" panose="020B0503020204020204" charset="-122"/>
                <a:ea typeface="微软雅黑" panose="020B0503020204020204" charset="-122"/>
              </a:rPr>
              <a:t>上海翌擎智能科技有限公司</a:t>
            </a:r>
            <a:endParaRPr lang="en-US" altLang="zh-CN" sz="28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screen"/>
          <a:srcRect b="-1706"/>
          <a:stretch>
            <a:fillRect/>
          </a:stretch>
        </p:blipFill>
        <p:spPr>
          <a:xfrm>
            <a:off x="804877" y="4662271"/>
            <a:ext cx="2193291" cy="1607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0" y="0"/>
            <a:ext cx="11674312" cy="6857999"/>
            <a:chOff x="0" y="0"/>
            <a:chExt cx="11674312" cy="6857999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9262333" cy="6857999"/>
            </a:xfrm>
            <a:prstGeom prst="rect">
              <a:avLst/>
            </a:prstGeom>
            <a:solidFill>
              <a:srgbClr val="2270B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927100" y="1426056"/>
              <a:ext cx="7271385" cy="515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21506" name="文本框 1"/>
            <p:cNvSpPr txBox="1">
              <a:spLocks noChangeArrowheads="1"/>
            </p:cNvSpPr>
            <p:nvPr/>
          </p:nvSpPr>
          <p:spPr bwMode="auto">
            <a:xfrm>
              <a:off x="492125" y="260350"/>
              <a:ext cx="1414463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07" name="标题 1"/>
            <p:cNvSpPr txBox="1"/>
            <p:nvPr/>
          </p:nvSpPr>
          <p:spPr bwMode="auto">
            <a:xfrm>
              <a:off x="1614805" y="1271270"/>
              <a:ext cx="6246495" cy="538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rgbClr val="2E91EE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项目总体计划</a:t>
              </a:r>
              <a:r>
                <a:rPr lang="en-US" altLang="zh-CN" sz="2000" dirty="0">
                  <a:solidFill>
                    <a:srgbClr val="2E91EE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2000" dirty="0">
                  <a:solidFill>
                    <a:srgbClr val="2E91EE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版本迭代计划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项目总体交付计划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总体测试计划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迭代测试计划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hqprint"/>
            <a:srcRect b="-1706"/>
            <a:stretch>
              <a:fillRect/>
            </a:stretch>
          </p:blipFill>
          <p:spPr>
            <a:xfrm>
              <a:off x="9780021" y="4925546"/>
              <a:ext cx="1894291" cy="1388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849" y="82991"/>
            <a:ext cx="11113800" cy="784414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sym typeface="+mn-ea"/>
              </a:rPr>
              <a:t>项目总体计划-版本迭代计划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1553210" y="1521460"/>
            <a:ext cx="196532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3517265" y="1523365"/>
            <a:ext cx="591883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553210" y="1736090"/>
            <a:ext cx="48387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038350" y="1736090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538730" y="1736090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039745" y="1736090"/>
            <a:ext cx="48387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523615" y="1736090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01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024630" y="1736090"/>
            <a:ext cx="48387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07865" y="1736090"/>
            <a:ext cx="49911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03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007610" y="1736090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04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508625" y="1736090"/>
            <a:ext cx="45212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05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960745" y="1736090"/>
            <a:ext cx="49911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06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8" name="文本占位符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459855" y="1736090"/>
            <a:ext cx="48450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07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9" name="文本占位符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944360" y="1736090"/>
            <a:ext cx="49911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08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0" name="文本占位符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444740" y="1736090"/>
            <a:ext cx="48450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1" name="文本占位符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929245" y="1736090"/>
            <a:ext cx="49911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97" name="文本占位符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428355" y="1736090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8"/>
            </p:custDataLst>
          </p:nvPr>
        </p:nvCxnSpPr>
        <p:spPr bwMode="auto">
          <a:xfrm flipH="1">
            <a:off x="8472805" y="1921510"/>
            <a:ext cx="9525" cy="343725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9"/>
            </p:custDataLst>
          </p:nvPr>
        </p:nvCxnSpPr>
        <p:spPr bwMode="auto">
          <a:xfrm>
            <a:off x="1553210" y="1529080"/>
            <a:ext cx="15240" cy="382968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20"/>
            </p:custDataLst>
          </p:nvPr>
        </p:nvCxnSpPr>
        <p:spPr bwMode="auto">
          <a:xfrm>
            <a:off x="478790" y="1529715"/>
            <a:ext cx="10160" cy="38227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21"/>
            </p:custDataLst>
          </p:nvPr>
        </p:nvCxnSpPr>
        <p:spPr bwMode="auto">
          <a:xfrm flipV="1">
            <a:off x="473710" y="2578735"/>
            <a:ext cx="10965180" cy="1778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22"/>
            </p:custDataLst>
          </p:nvPr>
        </p:nvCxnSpPr>
        <p:spPr bwMode="auto">
          <a:xfrm>
            <a:off x="476885" y="1944370"/>
            <a:ext cx="845312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占位符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33400" y="1670685"/>
            <a:ext cx="506095" cy="16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068976A-4D71-4DD0-97E0-E3CE39439E74}" type="datetime'''''''''''''''''''''''工''''''''''作''''''''内''''''''容'">
              <a:rPr lang="zh-CN" altLang="en-US" sz="800" b="1">
                <a:solidFill>
                  <a:srgbClr val="505050"/>
                </a:solidFill>
                <a:ea typeface="等线" panose="02010600030101010101" charset="-122"/>
              </a:rPr>
            </a:fld>
            <a:endParaRPr lang="zh-CN" alt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cxnSp>
        <p:nvCxnSpPr>
          <p:cNvPr id="118" name="直接连接符 43"/>
          <p:cNvCxnSpPr/>
          <p:nvPr>
            <p:custDataLst>
              <p:tags r:id="rId24"/>
            </p:custDataLst>
          </p:nvPr>
        </p:nvCxnSpPr>
        <p:spPr bwMode="auto">
          <a:xfrm flipV="1">
            <a:off x="476885" y="1520825"/>
            <a:ext cx="1063625" cy="889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五角星 64"/>
          <p:cNvSpPr/>
          <p:nvPr/>
        </p:nvSpPr>
        <p:spPr>
          <a:xfrm>
            <a:off x="5436235" y="1924050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4" name="五角星 64"/>
          <p:cNvSpPr/>
          <p:nvPr/>
        </p:nvSpPr>
        <p:spPr>
          <a:xfrm>
            <a:off x="2038350" y="1895475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" name="TextBox 216"/>
          <p:cNvSpPr txBox="1"/>
          <p:nvPr/>
        </p:nvSpPr>
        <p:spPr>
          <a:xfrm>
            <a:off x="1733550" y="2181860"/>
            <a:ext cx="80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项目正式启动                     </a:t>
            </a:r>
            <a:r>
              <a:rPr lang="en-US" altLang="zh-CN" sz="800" dirty="0"/>
              <a:t>(CW41</a:t>
            </a:r>
            <a:r>
              <a:rPr lang="zh-CN" altLang="en-US" sz="800" dirty="0"/>
              <a:t>）</a:t>
            </a:r>
            <a:endParaRPr lang="zh-CN" altLang="en-US" sz="800" dirty="0"/>
          </a:p>
        </p:txBody>
      </p:sp>
      <p:cxnSp>
        <p:nvCxnSpPr>
          <p:cNvPr id="41" name="直接连接符 40"/>
          <p:cNvCxnSpPr/>
          <p:nvPr>
            <p:custDataLst>
              <p:tags r:id="rId25"/>
            </p:custDataLst>
          </p:nvPr>
        </p:nvCxnSpPr>
        <p:spPr bwMode="auto">
          <a:xfrm>
            <a:off x="5561330" y="1923415"/>
            <a:ext cx="20320" cy="342265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16"/>
          <p:cNvSpPr txBox="1"/>
          <p:nvPr/>
        </p:nvSpPr>
        <p:spPr>
          <a:xfrm>
            <a:off x="5092065" y="2305050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 Sample(CW19)</a:t>
            </a:r>
            <a:endParaRPr lang="en-US" altLang="zh-CN" sz="800" dirty="0"/>
          </a:p>
        </p:txBody>
      </p:sp>
      <p:cxnSp>
        <p:nvCxnSpPr>
          <p:cNvPr id="45" name="直接连接符 44"/>
          <p:cNvCxnSpPr/>
          <p:nvPr>
            <p:custDataLst>
              <p:tags r:id="rId26"/>
            </p:custDataLst>
          </p:nvPr>
        </p:nvCxnSpPr>
        <p:spPr bwMode="auto">
          <a:xfrm>
            <a:off x="6982460" y="1940560"/>
            <a:ext cx="2540" cy="341820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五角星 64"/>
          <p:cNvSpPr/>
          <p:nvPr/>
        </p:nvSpPr>
        <p:spPr>
          <a:xfrm>
            <a:off x="6855460" y="1923415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47" name="TextBox 216"/>
          <p:cNvSpPr txBox="1"/>
          <p:nvPr/>
        </p:nvSpPr>
        <p:spPr>
          <a:xfrm>
            <a:off x="6488430" y="2238375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 Sample(CW32)</a:t>
            </a:r>
            <a:endParaRPr lang="en-US" altLang="zh-CN" sz="800" dirty="0"/>
          </a:p>
        </p:txBody>
      </p:sp>
      <p:sp>
        <p:nvSpPr>
          <p:cNvPr id="50" name="文本占位符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 flipH="1">
            <a:off x="5171440" y="2207895"/>
            <a:ext cx="862965" cy="139065"/>
          </a:xfrm>
          <a:prstGeom prst="rect">
            <a:avLst/>
          </a:prstGeom>
          <a:noFill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800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所有功能开发完成</a:t>
            </a:r>
            <a:endParaRPr lang="zh-CN" altLang="en-US" sz="800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51" name="五角星 64"/>
          <p:cNvSpPr/>
          <p:nvPr/>
        </p:nvSpPr>
        <p:spPr>
          <a:xfrm>
            <a:off x="8355965" y="1936115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2" name="TextBox 216"/>
          <p:cNvSpPr txBox="1"/>
          <p:nvPr/>
        </p:nvSpPr>
        <p:spPr>
          <a:xfrm>
            <a:off x="7929245" y="2238375"/>
            <a:ext cx="1139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Final Release</a:t>
            </a:r>
            <a:r>
              <a:rPr lang="en-US" altLang="zh-CN" sz="800" dirty="0">
                <a:sym typeface="+mn-ea"/>
              </a:rPr>
              <a:t>(CW45)</a:t>
            </a:r>
            <a:endParaRPr lang="en-US" altLang="zh-CN" sz="800" dirty="0"/>
          </a:p>
        </p:txBody>
      </p:sp>
      <p:cxnSp>
        <p:nvCxnSpPr>
          <p:cNvPr id="54" name="直接连接符 53"/>
          <p:cNvCxnSpPr/>
          <p:nvPr>
            <p:custDataLst>
              <p:tags r:id="rId28"/>
            </p:custDataLst>
          </p:nvPr>
        </p:nvCxnSpPr>
        <p:spPr bwMode="auto">
          <a:xfrm>
            <a:off x="2156460" y="1958975"/>
            <a:ext cx="18415" cy="340487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占位符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8941435" y="1735455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57" name="文本占位符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9442450" y="1735455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58" name="文本占位符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9942830" y="1735455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59" name="文本占位符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10443210" y="1735455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03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61" name="文本占位符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9442450" y="1529080"/>
            <a:ext cx="2001520" cy="19875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2021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65" name="文本占位符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0943590" y="1734820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04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cxnSp>
        <p:nvCxnSpPr>
          <p:cNvPr id="67" name="直接连接符 66"/>
          <p:cNvCxnSpPr/>
          <p:nvPr>
            <p:custDataLst>
              <p:tags r:id="rId35"/>
            </p:custDataLst>
          </p:nvPr>
        </p:nvCxnSpPr>
        <p:spPr bwMode="auto">
          <a:xfrm>
            <a:off x="11443970" y="1529080"/>
            <a:ext cx="6985" cy="382333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五角星 64"/>
          <p:cNvSpPr/>
          <p:nvPr/>
        </p:nvSpPr>
        <p:spPr>
          <a:xfrm>
            <a:off x="10779125" y="1936115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69" name="TextBox 216"/>
          <p:cNvSpPr txBox="1"/>
          <p:nvPr/>
        </p:nvSpPr>
        <p:spPr>
          <a:xfrm>
            <a:off x="10648315" y="2238375"/>
            <a:ext cx="537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Go Live</a:t>
            </a:r>
            <a:endParaRPr lang="en-US" altLang="zh-CN" sz="800" dirty="0"/>
          </a:p>
        </p:txBody>
      </p:sp>
      <p:cxnSp>
        <p:nvCxnSpPr>
          <p:cNvPr id="70" name="直接连接符 69"/>
          <p:cNvCxnSpPr/>
          <p:nvPr>
            <p:custDataLst>
              <p:tags r:id="rId36"/>
            </p:custDataLst>
          </p:nvPr>
        </p:nvCxnSpPr>
        <p:spPr bwMode="auto">
          <a:xfrm>
            <a:off x="10907395" y="1988185"/>
            <a:ext cx="16510" cy="33705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216"/>
          <p:cNvSpPr txBox="1"/>
          <p:nvPr/>
        </p:nvSpPr>
        <p:spPr>
          <a:xfrm>
            <a:off x="2065655" y="3586480"/>
            <a:ext cx="4724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        CW41-43</a:t>
            </a:r>
            <a:endParaRPr lang="zh-CN" altLang="en-US" sz="500" dirty="0"/>
          </a:p>
        </p:txBody>
      </p:sp>
      <p:cxnSp>
        <p:nvCxnSpPr>
          <p:cNvPr id="190" name="直接连接符 39"/>
          <p:cNvCxnSpPr/>
          <p:nvPr>
            <p:custDataLst>
              <p:tags r:id="rId37"/>
            </p:custDataLst>
          </p:nvPr>
        </p:nvCxnSpPr>
        <p:spPr bwMode="auto">
          <a:xfrm>
            <a:off x="476250" y="3945255"/>
            <a:ext cx="10960735" cy="317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占位符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568960" y="2181860"/>
            <a:ext cx="8794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ym typeface="+mn-lt"/>
              </a:rPr>
              <a:t>里程碑点</a:t>
            </a:r>
            <a:endParaRPr lang="zh-CN" altLang="en-US" sz="800" dirty="0">
              <a:sym typeface="+mn-lt"/>
            </a:endParaRPr>
          </a:p>
        </p:txBody>
      </p:sp>
      <p:sp>
        <p:nvSpPr>
          <p:cNvPr id="193" name="文本占位符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533400" y="2759075"/>
            <a:ext cx="9709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ym typeface="+mn-lt"/>
              </a:rPr>
              <a:t>版发布计划</a:t>
            </a:r>
            <a:endParaRPr lang="zh-CN" altLang="en-US" sz="800" dirty="0">
              <a:sym typeface="+mn-lt"/>
            </a:endParaRPr>
          </a:p>
        </p:txBody>
      </p:sp>
      <p:cxnSp>
        <p:nvCxnSpPr>
          <p:cNvPr id="195" name="直接连接符 39"/>
          <p:cNvCxnSpPr/>
          <p:nvPr>
            <p:custDataLst>
              <p:tags r:id="rId40"/>
            </p:custDataLst>
          </p:nvPr>
        </p:nvCxnSpPr>
        <p:spPr bwMode="auto">
          <a:xfrm flipV="1">
            <a:off x="488950" y="4636135"/>
            <a:ext cx="10987405" cy="508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39"/>
          <p:cNvCxnSpPr/>
          <p:nvPr>
            <p:custDataLst>
              <p:tags r:id="rId41"/>
            </p:custDataLst>
          </p:nvPr>
        </p:nvCxnSpPr>
        <p:spPr bwMode="auto">
          <a:xfrm>
            <a:off x="476250" y="3188335"/>
            <a:ext cx="10960735" cy="317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39"/>
          <p:cNvCxnSpPr/>
          <p:nvPr>
            <p:custDataLst>
              <p:tags r:id="rId42"/>
            </p:custDataLst>
          </p:nvPr>
        </p:nvCxnSpPr>
        <p:spPr bwMode="auto">
          <a:xfrm>
            <a:off x="476250" y="5358765"/>
            <a:ext cx="10986135" cy="254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占位符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574675" y="4026218"/>
            <a:ext cx="9709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ym typeface="+mn-lt"/>
              </a:rPr>
              <a:t>BOSCH</a:t>
            </a:r>
            <a:endParaRPr lang="en-US" altLang="zh-CN" sz="800" dirty="0"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2599055" y="4077335"/>
            <a:ext cx="100330" cy="111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16"/>
          <p:cNvSpPr txBox="1"/>
          <p:nvPr/>
        </p:nvSpPr>
        <p:spPr>
          <a:xfrm>
            <a:off x="2421890" y="4211320"/>
            <a:ext cx="454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M1</a:t>
            </a:r>
            <a:endParaRPr lang="en-US" altLang="zh-CN" sz="500" dirty="0"/>
          </a:p>
          <a:p>
            <a:pPr algn="ctr"/>
            <a:r>
              <a:rPr lang="en-US" altLang="zh-CN" sz="500" dirty="0"/>
              <a:t>cw44   </a:t>
            </a:r>
            <a:endParaRPr lang="zh-CN" altLang="en-US" sz="500" dirty="0"/>
          </a:p>
        </p:txBody>
      </p:sp>
      <p:sp>
        <p:nvSpPr>
          <p:cNvPr id="28" name="等腰三角形 27"/>
          <p:cNvSpPr/>
          <p:nvPr/>
        </p:nvSpPr>
        <p:spPr>
          <a:xfrm>
            <a:off x="3468370" y="4077335"/>
            <a:ext cx="105410" cy="111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" name="TextBox 216"/>
          <p:cNvSpPr txBox="1"/>
          <p:nvPr/>
        </p:nvSpPr>
        <p:spPr>
          <a:xfrm>
            <a:off x="3293745" y="4211320"/>
            <a:ext cx="454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M2</a:t>
            </a:r>
            <a:endParaRPr lang="en-US" altLang="zh-CN" sz="500" dirty="0"/>
          </a:p>
          <a:p>
            <a:pPr algn="ctr"/>
            <a:r>
              <a:rPr lang="en-US" altLang="zh-CN" sz="500" dirty="0"/>
              <a:t>cw52  </a:t>
            </a:r>
            <a:endParaRPr lang="zh-CN" altLang="en-US" sz="500" dirty="0"/>
          </a:p>
        </p:txBody>
      </p:sp>
      <p:sp>
        <p:nvSpPr>
          <p:cNvPr id="30" name="等腰三角形 29"/>
          <p:cNvSpPr/>
          <p:nvPr/>
        </p:nvSpPr>
        <p:spPr>
          <a:xfrm>
            <a:off x="3914140" y="4074160"/>
            <a:ext cx="100330" cy="111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TextBox 216"/>
          <p:cNvSpPr txBox="1"/>
          <p:nvPr/>
        </p:nvSpPr>
        <p:spPr>
          <a:xfrm>
            <a:off x="3702050" y="4211320"/>
            <a:ext cx="524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M3</a:t>
            </a:r>
            <a:endParaRPr lang="en-US" altLang="zh-CN" sz="500" dirty="0"/>
          </a:p>
          <a:p>
            <a:pPr algn="ctr"/>
            <a:r>
              <a:rPr lang="en-US" altLang="zh-CN" sz="500" dirty="0"/>
              <a:t>cw05   </a:t>
            </a:r>
            <a:endParaRPr lang="zh-CN" altLang="en-US" sz="500" dirty="0"/>
          </a:p>
        </p:txBody>
      </p:sp>
      <p:sp>
        <p:nvSpPr>
          <p:cNvPr id="32" name="等腰三角形 31"/>
          <p:cNvSpPr/>
          <p:nvPr/>
        </p:nvSpPr>
        <p:spPr>
          <a:xfrm>
            <a:off x="4822190" y="4077335"/>
            <a:ext cx="100330" cy="111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TextBox 216"/>
          <p:cNvSpPr txBox="1"/>
          <p:nvPr/>
        </p:nvSpPr>
        <p:spPr>
          <a:xfrm>
            <a:off x="4575810" y="4198620"/>
            <a:ext cx="626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M4</a:t>
            </a:r>
            <a:endParaRPr lang="en-US" altLang="zh-CN" sz="500" dirty="0"/>
          </a:p>
          <a:p>
            <a:pPr algn="ctr"/>
            <a:r>
              <a:rPr lang="en-US" altLang="zh-CN" sz="500" dirty="0"/>
              <a:t>cw13   </a:t>
            </a:r>
            <a:endParaRPr lang="zh-CN" altLang="en-US" sz="500" dirty="0"/>
          </a:p>
        </p:txBody>
      </p:sp>
      <p:sp>
        <p:nvSpPr>
          <p:cNvPr id="34" name="等腰三角形 33"/>
          <p:cNvSpPr/>
          <p:nvPr/>
        </p:nvSpPr>
        <p:spPr>
          <a:xfrm>
            <a:off x="5508625" y="4077335"/>
            <a:ext cx="100330" cy="111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216"/>
          <p:cNvSpPr txBox="1"/>
          <p:nvPr/>
        </p:nvSpPr>
        <p:spPr>
          <a:xfrm>
            <a:off x="5234305" y="4211320"/>
            <a:ext cx="626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M5</a:t>
            </a:r>
            <a:endParaRPr lang="en-US" altLang="zh-CN" sz="500" dirty="0"/>
          </a:p>
          <a:p>
            <a:pPr algn="ctr"/>
            <a:r>
              <a:rPr lang="en-US" altLang="zh-CN" sz="500" dirty="0"/>
              <a:t>cw19   </a:t>
            </a:r>
            <a:endParaRPr lang="zh-CN" altLang="en-US" sz="500" dirty="0"/>
          </a:p>
        </p:txBody>
      </p:sp>
      <p:sp>
        <p:nvSpPr>
          <p:cNvPr id="36" name="等腰三角形 35"/>
          <p:cNvSpPr/>
          <p:nvPr/>
        </p:nvSpPr>
        <p:spPr>
          <a:xfrm>
            <a:off x="6383020" y="4077335"/>
            <a:ext cx="100330" cy="111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216"/>
          <p:cNvSpPr txBox="1"/>
          <p:nvPr/>
        </p:nvSpPr>
        <p:spPr>
          <a:xfrm>
            <a:off x="6108700" y="4211320"/>
            <a:ext cx="626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M6</a:t>
            </a:r>
            <a:endParaRPr lang="en-US" altLang="zh-CN" sz="500" dirty="0"/>
          </a:p>
          <a:p>
            <a:pPr algn="ctr"/>
            <a:r>
              <a:rPr lang="en-US" altLang="zh-CN" sz="500" dirty="0"/>
              <a:t>cw27   </a:t>
            </a:r>
            <a:endParaRPr lang="zh-CN" altLang="en-US" sz="500" dirty="0"/>
          </a:p>
        </p:txBody>
      </p:sp>
      <p:sp>
        <p:nvSpPr>
          <p:cNvPr id="38" name="等腰三角形 37"/>
          <p:cNvSpPr/>
          <p:nvPr/>
        </p:nvSpPr>
        <p:spPr>
          <a:xfrm>
            <a:off x="7244715" y="4074160"/>
            <a:ext cx="113665" cy="118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216"/>
          <p:cNvSpPr txBox="1"/>
          <p:nvPr/>
        </p:nvSpPr>
        <p:spPr>
          <a:xfrm>
            <a:off x="6944360" y="4211320"/>
            <a:ext cx="705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M7</a:t>
            </a:r>
            <a:endParaRPr lang="en-US" altLang="zh-CN" sz="500" dirty="0"/>
          </a:p>
          <a:p>
            <a:pPr algn="ctr"/>
            <a:r>
              <a:rPr lang="en-US" altLang="zh-CN" sz="500" dirty="0"/>
              <a:t>cw35   </a:t>
            </a:r>
            <a:endParaRPr lang="zh-CN" altLang="en-US" sz="500" dirty="0"/>
          </a:p>
        </p:txBody>
      </p:sp>
      <p:sp>
        <p:nvSpPr>
          <p:cNvPr id="48" name="等腰三角形 47"/>
          <p:cNvSpPr/>
          <p:nvPr/>
        </p:nvSpPr>
        <p:spPr>
          <a:xfrm>
            <a:off x="8405495" y="4074160"/>
            <a:ext cx="113665" cy="118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216"/>
          <p:cNvSpPr txBox="1"/>
          <p:nvPr/>
        </p:nvSpPr>
        <p:spPr>
          <a:xfrm>
            <a:off x="8110220" y="4198620"/>
            <a:ext cx="705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M8</a:t>
            </a:r>
            <a:endParaRPr lang="en-US" altLang="zh-CN" sz="500" dirty="0"/>
          </a:p>
          <a:p>
            <a:pPr algn="ctr"/>
            <a:r>
              <a:rPr lang="en-US" altLang="zh-CN" sz="500" dirty="0"/>
              <a:t>cw45   </a:t>
            </a:r>
            <a:endParaRPr lang="zh-CN" altLang="en-US" sz="500" dirty="0"/>
          </a:p>
        </p:txBody>
      </p:sp>
      <p:sp>
        <p:nvSpPr>
          <p:cNvPr id="186" name="TextBox 216"/>
          <p:cNvSpPr txBox="1"/>
          <p:nvPr/>
        </p:nvSpPr>
        <p:spPr>
          <a:xfrm>
            <a:off x="3639820" y="2866390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R3 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cw05</a:t>
            </a:r>
            <a:r>
              <a:rPr lang="en-US" altLang="zh-CN" sz="600" dirty="0"/>
              <a:t>  </a:t>
            </a:r>
            <a:endParaRPr lang="zh-CN" altLang="en-US" sz="800" dirty="0"/>
          </a:p>
        </p:txBody>
      </p:sp>
      <p:sp>
        <p:nvSpPr>
          <p:cNvPr id="187" name="TextBox 216"/>
          <p:cNvSpPr txBox="1"/>
          <p:nvPr/>
        </p:nvSpPr>
        <p:spPr>
          <a:xfrm>
            <a:off x="4547235" y="2866390"/>
            <a:ext cx="624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R4</a:t>
            </a:r>
            <a:r>
              <a:rPr lang="en-US" altLang="zh-CN" sz="600" dirty="0"/>
              <a:t> </a:t>
            </a:r>
            <a:endParaRPr lang="en-US" altLang="zh-CN" sz="600" dirty="0"/>
          </a:p>
          <a:p>
            <a:pPr algn="ctr"/>
            <a:r>
              <a:rPr lang="en-US" altLang="zh-CN" sz="600" b="1" dirty="0"/>
              <a:t>cw13</a:t>
            </a:r>
            <a:r>
              <a:rPr lang="en-US" altLang="zh-CN" sz="600" dirty="0"/>
              <a:t> </a:t>
            </a:r>
            <a:endParaRPr lang="zh-CN" altLang="en-US" sz="800" dirty="0"/>
          </a:p>
        </p:txBody>
      </p:sp>
      <p:sp>
        <p:nvSpPr>
          <p:cNvPr id="184" name="TextBox 216"/>
          <p:cNvSpPr txBox="1"/>
          <p:nvPr/>
        </p:nvSpPr>
        <p:spPr>
          <a:xfrm>
            <a:off x="2470785" y="2868930"/>
            <a:ext cx="628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R1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cw46</a:t>
            </a:r>
            <a:r>
              <a:rPr lang="en-US" altLang="zh-CN" sz="600" dirty="0"/>
              <a:t>   </a:t>
            </a:r>
            <a:endParaRPr lang="zh-CN" altLang="en-US" sz="800" dirty="0"/>
          </a:p>
        </p:txBody>
      </p:sp>
      <p:sp>
        <p:nvSpPr>
          <p:cNvPr id="137" name="等腰三角形 136"/>
          <p:cNvSpPr/>
          <p:nvPr/>
        </p:nvSpPr>
        <p:spPr>
          <a:xfrm>
            <a:off x="2699385" y="269684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8" name="等腰三角形 137"/>
          <p:cNvSpPr/>
          <p:nvPr/>
        </p:nvSpPr>
        <p:spPr>
          <a:xfrm>
            <a:off x="3428365" y="269684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9" name="等腰三角形 138"/>
          <p:cNvSpPr/>
          <p:nvPr/>
        </p:nvSpPr>
        <p:spPr>
          <a:xfrm>
            <a:off x="3870960" y="269684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0" name="等腰三角形 139"/>
          <p:cNvSpPr/>
          <p:nvPr/>
        </p:nvSpPr>
        <p:spPr>
          <a:xfrm>
            <a:off x="4758055" y="271589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1" name="等腰三角形 140"/>
          <p:cNvSpPr/>
          <p:nvPr/>
        </p:nvSpPr>
        <p:spPr>
          <a:xfrm>
            <a:off x="5487035" y="269684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1" name="等腰三角形 160"/>
          <p:cNvSpPr/>
          <p:nvPr/>
        </p:nvSpPr>
        <p:spPr>
          <a:xfrm>
            <a:off x="6901815" y="269684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5" name="TextBox 216"/>
          <p:cNvSpPr txBox="1"/>
          <p:nvPr/>
        </p:nvSpPr>
        <p:spPr>
          <a:xfrm>
            <a:off x="3286125" y="2866390"/>
            <a:ext cx="454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R2 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cw52</a:t>
            </a:r>
            <a:r>
              <a:rPr lang="en-US" altLang="zh-CN" sz="600" dirty="0"/>
              <a:t>   </a:t>
            </a:r>
            <a:endParaRPr lang="zh-CN" altLang="en-US" sz="800" dirty="0"/>
          </a:p>
        </p:txBody>
      </p:sp>
      <p:sp>
        <p:nvSpPr>
          <p:cNvPr id="188" name="TextBox 216"/>
          <p:cNvSpPr txBox="1"/>
          <p:nvPr/>
        </p:nvSpPr>
        <p:spPr>
          <a:xfrm>
            <a:off x="5276215" y="2866390"/>
            <a:ext cx="576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B-Sample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R5</a:t>
            </a:r>
            <a:r>
              <a:rPr lang="en-US" altLang="zh-CN" sz="600" dirty="0"/>
              <a:t>  </a:t>
            </a:r>
            <a:endParaRPr lang="zh-CN" altLang="en-US" sz="800" dirty="0"/>
          </a:p>
        </p:txBody>
      </p:sp>
      <p:sp>
        <p:nvSpPr>
          <p:cNvPr id="189" name="TextBox 216"/>
          <p:cNvSpPr txBox="1"/>
          <p:nvPr/>
        </p:nvSpPr>
        <p:spPr>
          <a:xfrm>
            <a:off x="6698615" y="2868930"/>
            <a:ext cx="57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C-Sample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R7 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cw32 </a:t>
            </a:r>
            <a:endParaRPr lang="zh-CN" altLang="en-US" sz="800" b="1" dirty="0"/>
          </a:p>
        </p:txBody>
      </p:sp>
      <p:sp>
        <p:nvSpPr>
          <p:cNvPr id="53" name="等腰三角形 52"/>
          <p:cNvSpPr/>
          <p:nvPr/>
        </p:nvSpPr>
        <p:spPr>
          <a:xfrm>
            <a:off x="8392795" y="271589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0" name="TextBox 216"/>
          <p:cNvSpPr txBox="1"/>
          <p:nvPr/>
        </p:nvSpPr>
        <p:spPr>
          <a:xfrm>
            <a:off x="7884795" y="2868930"/>
            <a:ext cx="1155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Final Release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R9</a:t>
            </a:r>
            <a:endParaRPr lang="zh-CN" altLang="en-US" sz="800" b="1" dirty="0"/>
          </a:p>
        </p:txBody>
      </p:sp>
      <p:sp>
        <p:nvSpPr>
          <p:cNvPr id="203" name="TextBox 121"/>
          <p:cNvSpPr txBox="1"/>
          <p:nvPr/>
        </p:nvSpPr>
        <p:spPr>
          <a:xfrm>
            <a:off x="582295" y="4802505"/>
            <a:ext cx="8661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PKI -</a:t>
            </a:r>
            <a:r>
              <a:rPr lang="zh-CN" altLang="en-US" sz="800" dirty="0"/>
              <a:t>计划待定</a:t>
            </a:r>
            <a:endParaRPr lang="zh-CN" altLang="en-US" sz="800" dirty="0"/>
          </a:p>
        </p:txBody>
      </p:sp>
      <p:sp>
        <p:nvSpPr>
          <p:cNvPr id="292" name="文本占位符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564515" y="3455670"/>
            <a:ext cx="9709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ym typeface="+mn-lt"/>
              </a:rPr>
              <a:t>迭代计划</a:t>
            </a:r>
            <a:endParaRPr lang="zh-CN" altLang="en-US" sz="800" dirty="0">
              <a:sym typeface="+mn-lt"/>
            </a:endParaRPr>
          </a:p>
        </p:txBody>
      </p:sp>
      <p:sp>
        <p:nvSpPr>
          <p:cNvPr id="295" name="五边形 294"/>
          <p:cNvSpPr/>
          <p:nvPr/>
        </p:nvSpPr>
        <p:spPr>
          <a:xfrm>
            <a:off x="2217420" y="3421380"/>
            <a:ext cx="280035" cy="171450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10190480" y="269684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5" name="TextBox 216"/>
          <p:cNvSpPr txBox="1"/>
          <p:nvPr/>
        </p:nvSpPr>
        <p:spPr>
          <a:xfrm>
            <a:off x="9987280" y="2820035"/>
            <a:ext cx="57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GO  live Release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R10 </a:t>
            </a:r>
            <a:endParaRPr lang="zh-CN" altLang="en-US" sz="800" b="1" dirty="0"/>
          </a:p>
        </p:txBody>
      </p:sp>
      <p:sp>
        <p:nvSpPr>
          <p:cNvPr id="109" name="等腰三角形 108"/>
          <p:cNvSpPr/>
          <p:nvPr/>
        </p:nvSpPr>
        <p:spPr>
          <a:xfrm>
            <a:off x="2217420" y="3451860"/>
            <a:ext cx="76200" cy="11049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216"/>
          <p:cNvSpPr txBox="1"/>
          <p:nvPr/>
        </p:nvSpPr>
        <p:spPr>
          <a:xfrm>
            <a:off x="2421890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S2        CW44-46</a:t>
            </a:r>
            <a:endParaRPr lang="zh-CN" altLang="en-US" sz="500" dirty="0"/>
          </a:p>
        </p:txBody>
      </p:sp>
      <p:sp>
        <p:nvSpPr>
          <p:cNvPr id="296" name="五边形 295"/>
          <p:cNvSpPr/>
          <p:nvPr/>
        </p:nvSpPr>
        <p:spPr>
          <a:xfrm>
            <a:off x="256730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>
            <a:off x="2562225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4" name="TextBox 216"/>
          <p:cNvSpPr txBox="1"/>
          <p:nvPr/>
        </p:nvSpPr>
        <p:spPr>
          <a:xfrm>
            <a:off x="2734310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S3        CW47-49</a:t>
            </a:r>
            <a:endParaRPr lang="en-US" altLang="zh-CN" sz="500" dirty="0"/>
          </a:p>
        </p:txBody>
      </p:sp>
      <p:sp>
        <p:nvSpPr>
          <p:cNvPr id="75" name="五边形 74"/>
          <p:cNvSpPr/>
          <p:nvPr/>
        </p:nvSpPr>
        <p:spPr>
          <a:xfrm>
            <a:off x="290639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2906395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9" name="TextBox 216"/>
          <p:cNvSpPr txBox="1"/>
          <p:nvPr/>
        </p:nvSpPr>
        <p:spPr>
          <a:xfrm>
            <a:off x="3092450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S4        CW50-52</a:t>
            </a:r>
            <a:endParaRPr lang="zh-CN" altLang="en-US" sz="500" dirty="0"/>
          </a:p>
        </p:txBody>
      </p:sp>
      <p:sp>
        <p:nvSpPr>
          <p:cNvPr id="80" name="五边形 79"/>
          <p:cNvSpPr/>
          <p:nvPr/>
        </p:nvSpPr>
        <p:spPr>
          <a:xfrm>
            <a:off x="3246120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3235325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3" name="TextBox 216"/>
          <p:cNvSpPr txBox="1"/>
          <p:nvPr/>
        </p:nvSpPr>
        <p:spPr>
          <a:xfrm>
            <a:off x="3427095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S5        CW01-03</a:t>
            </a:r>
            <a:endParaRPr lang="zh-CN" altLang="en-US" sz="500" dirty="0"/>
          </a:p>
        </p:txBody>
      </p:sp>
      <p:sp>
        <p:nvSpPr>
          <p:cNvPr id="84" name="五边形 83"/>
          <p:cNvSpPr/>
          <p:nvPr/>
        </p:nvSpPr>
        <p:spPr>
          <a:xfrm>
            <a:off x="359346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>
            <a:off x="3554095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8" name="TextBox 216"/>
          <p:cNvSpPr txBox="1"/>
          <p:nvPr/>
        </p:nvSpPr>
        <p:spPr>
          <a:xfrm>
            <a:off x="3748405" y="358648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S6        CW04-06</a:t>
            </a:r>
            <a:endParaRPr lang="zh-CN" altLang="en-US" sz="500" dirty="0"/>
          </a:p>
        </p:txBody>
      </p:sp>
      <p:sp>
        <p:nvSpPr>
          <p:cNvPr id="89" name="五边形 88"/>
          <p:cNvSpPr/>
          <p:nvPr/>
        </p:nvSpPr>
        <p:spPr>
          <a:xfrm>
            <a:off x="3929380" y="3423285"/>
            <a:ext cx="25717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>
            <a:off x="3881755" y="3451225"/>
            <a:ext cx="9271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7" name="TextBox 216"/>
          <p:cNvSpPr txBox="1"/>
          <p:nvPr/>
        </p:nvSpPr>
        <p:spPr>
          <a:xfrm>
            <a:off x="4065270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S7        CW07-09</a:t>
            </a:r>
            <a:endParaRPr lang="en-US" altLang="zh-CN" sz="500" dirty="0"/>
          </a:p>
        </p:txBody>
      </p:sp>
      <p:sp>
        <p:nvSpPr>
          <p:cNvPr id="120" name="五边形 119"/>
          <p:cNvSpPr/>
          <p:nvPr/>
        </p:nvSpPr>
        <p:spPr>
          <a:xfrm>
            <a:off x="424878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121"/>
          <p:cNvSpPr/>
          <p:nvPr/>
        </p:nvSpPr>
        <p:spPr>
          <a:xfrm>
            <a:off x="4197985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6" name="TextBox 216"/>
          <p:cNvSpPr txBox="1"/>
          <p:nvPr/>
        </p:nvSpPr>
        <p:spPr>
          <a:xfrm>
            <a:off x="4380865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S8        CW10-12</a:t>
            </a:r>
            <a:endParaRPr lang="zh-CN" altLang="en-US" sz="500" dirty="0"/>
          </a:p>
        </p:txBody>
      </p:sp>
      <p:sp>
        <p:nvSpPr>
          <p:cNvPr id="147" name="五边形 146"/>
          <p:cNvSpPr/>
          <p:nvPr/>
        </p:nvSpPr>
        <p:spPr>
          <a:xfrm>
            <a:off x="456374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等腰三角形 150"/>
          <p:cNvSpPr/>
          <p:nvPr/>
        </p:nvSpPr>
        <p:spPr>
          <a:xfrm>
            <a:off x="4512310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2" name="TextBox 216"/>
          <p:cNvSpPr txBox="1"/>
          <p:nvPr/>
        </p:nvSpPr>
        <p:spPr>
          <a:xfrm>
            <a:off x="4702810" y="3586480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S9        CW13-15</a:t>
            </a:r>
            <a:endParaRPr lang="en-US" altLang="zh-CN" sz="500" dirty="0"/>
          </a:p>
        </p:txBody>
      </p:sp>
      <p:sp>
        <p:nvSpPr>
          <p:cNvPr id="174" name="五边形 173"/>
          <p:cNvSpPr/>
          <p:nvPr/>
        </p:nvSpPr>
        <p:spPr>
          <a:xfrm>
            <a:off x="4891405" y="3423285"/>
            <a:ext cx="252730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等腰三角形 174"/>
          <p:cNvSpPr/>
          <p:nvPr/>
        </p:nvSpPr>
        <p:spPr>
          <a:xfrm>
            <a:off x="4836795" y="3451225"/>
            <a:ext cx="9144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7" name="TextBox 216"/>
          <p:cNvSpPr txBox="1"/>
          <p:nvPr/>
        </p:nvSpPr>
        <p:spPr>
          <a:xfrm>
            <a:off x="4984115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S10        CW16-18</a:t>
            </a:r>
            <a:endParaRPr lang="zh-CN" altLang="en-US" sz="500" dirty="0"/>
          </a:p>
        </p:txBody>
      </p:sp>
      <p:sp>
        <p:nvSpPr>
          <p:cNvPr id="178" name="五边形 177"/>
          <p:cNvSpPr/>
          <p:nvPr/>
        </p:nvSpPr>
        <p:spPr>
          <a:xfrm>
            <a:off x="5201920" y="3423285"/>
            <a:ext cx="277495" cy="167640"/>
          </a:xfrm>
          <a:prstGeom prst="homePlate">
            <a:avLst>
              <a:gd name="adj" fmla="val 6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等腰三角形 178"/>
          <p:cNvSpPr/>
          <p:nvPr/>
        </p:nvSpPr>
        <p:spPr>
          <a:xfrm>
            <a:off x="5136515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1" name="TextBox 216"/>
          <p:cNvSpPr txBox="1"/>
          <p:nvPr/>
        </p:nvSpPr>
        <p:spPr>
          <a:xfrm>
            <a:off x="5313045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S11        CW19-21</a:t>
            </a:r>
            <a:endParaRPr lang="zh-CN" altLang="en-US" sz="500" dirty="0"/>
          </a:p>
        </p:txBody>
      </p:sp>
      <p:sp>
        <p:nvSpPr>
          <p:cNvPr id="194" name="五边形 193"/>
          <p:cNvSpPr/>
          <p:nvPr/>
        </p:nvSpPr>
        <p:spPr>
          <a:xfrm>
            <a:off x="5510530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等腰三角形 195"/>
          <p:cNvSpPr/>
          <p:nvPr/>
        </p:nvSpPr>
        <p:spPr>
          <a:xfrm>
            <a:off x="5459095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9" name="TextBox 216"/>
          <p:cNvSpPr txBox="1"/>
          <p:nvPr/>
        </p:nvSpPr>
        <p:spPr>
          <a:xfrm>
            <a:off x="5657215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S12       CW22-24</a:t>
            </a:r>
            <a:endParaRPr lang="zh-CN" altLang="en-US" sz="500" dirty="0"/>
          </a:p>
        </p:txBody>
      </p:sp>
      <p:sp>
        <p:nvSpPr>
          <p:cNvPr id="201" name="五边形 200"/>
          <p:cNvSpPr/>
          <p:nvPr/>
        </p:nvSpPr>
        <p:spPr>
          <a:xfrm>
            <a:off x="5817870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等腰三角形 203"/>
          <p:cNvSpPr/>
          <p:nvPr/>
        </p:nvSpPr>
        <p:spPr>
          <a:xfrm>
            <a:off x="5811520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6" name="TextBox 216"/>
          <p:cNvSpPr txBox="1"/>
          <p:nvPr/>
        </p:nvSpPr>
        <p:spPr>
          <a:xfrm>
            <a:off x="5986145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S13        CW25-27</a:t>
            </a:r>
            <a:endParaRPr lang="en-US" altLang="zh-CN" sz="500" dirty="0"/>
          </a:p>
        </p:txBody>
      </p:sp>
      <p:sp>
        <p:nvSpPr>
          <p:cNvPr id="207" name="五边形 206"/>
          <p:cNvSpPr/>
          <p:nvPr/>
        </p:nvSpPr>
        <p:spPr>
          <a:xfrm>
            <a:off x="619188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等腰三角形 207"/>
          <p:cNvSpPr/>
          <p:nvPr/>
        </p:nvSpPr>
        <p:spPr>
          <a:xfrm>
            <a:off x="6140450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0" name="TextBox 216"/>
          <p:cNvSpPr txBox="1"/>
          <p:nvPr/>
        </p:nvSpPr>
        <p:spPr>
          <a:xfrm>
            <a:off x="6320790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S14        CW28-30</a:t>
            </a:r>
            <a:endParaRPr lang="en-US" altLang="zh-CN" sz="500" dirty="0"/>
          </a:p>
        </p:txBody>
      </p:sp>
      <p:sp>
        <p:nvSpPr>
          <p:cNvPr id="211" name="五边形 210"/>
          <p:cNvSpPr/>
          <p:nvPr/>
        </p:nvSpPr>
        <p:spPr>
          <a:xfrm>
            <a:off x="652081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等腰三角形 211"/>
          <p:cNvSpPr/>
          <p:nvPr/>
        </p:nvSpPr>
        <p:spPr>
          <a:xfrm>
            <a:off x="6474460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4" name="TextBox 216"/>
          <p:cNvSpPr txBox="1"/>
          <p:nvPr/>
        </p:nvSpPr>
        <p:spPr>
          <a:xfrm>
            <a:off x="6630035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S15        CW31-33</a:t>
            </a:r>
            <a:endParaRPr lang="en-US" altLang="zh-CN" sz="500" dirty="0"/>
          </a:p>
        </p:txBody>
      </p:sp>
      <p:sp>
        <p:nvSpPr>
          <p:cNvPr id="215" name="五边形 214"/>
          <p:cNvSpPr/>
          <p:nvPr/>
        </p:nvSpPr>
        <p:spPr>
          <a:xfrm>
            <a:off x="6854190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等腰三角形 215"/>
          <p:cNvSpPr/>
          <p:nvPr/>
        </p:nvSpPr>
        <p:spPr>
          <a:xfrm>
            <a:off x="6802755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8" name="TextBox 216"/>
          <p:cNvSpPr txBox="1"/>
          <p:nvPr/>
        </p:nvSpPr>
        <p:spPr>
          <a:xfrm>
            <a:off x="6964045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S16        CW34-36</a:t>
            </a:r>
            <a:endParaRPr lang="en-US" altLang="zh-CN" sz="500" dirty="0"/>
          </a:p>
        </p:txBody>
      </p:sp>
      <p:sp>
        <p:nvSpPr>
          <p:cNvPr id="219" name="五边形 218"/>
          <p:cNvSpPr/>
          <p:nvPr/>
        </p:nvSpPr>
        <p:spPr>
          <a:xfrm>
            <a:off x="717740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等腰三角形 219"/>
          <p:cNvSpPr/>
          <p:nvPr/>
        </p:nvSpPr>
        <p:spPr>
          <a:xfrm>
            <a:off x="7125970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2" name="TextBox 216"/>
          <p:cNvSpPr txBox="1"/>
          <p:nvPr/>
        </p:nvSpPr>
        <p:spPr>
          <a:xfrm>
            <a:off x="7275195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S17        CW37-39</a:t>
            </a:r>
            <a:endParaRPr lang="en-US" altLang="zh-CN" sz="500" dirty="0"/>
          </a:p>
        </p:txBody>
      </p:sp>
      <p:sp>
        <p:nvSpPr>
          <p:cNvPr id="223" name="五边形 222"/>
          <p:cNvSpPr/>
          <p:nvPr/>
        </p:nvSpPr>
        <p:spPr>
          <a:xfrm>
            <a:off x="751141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等腰三角形 223"/>
          <p:cNvSpPr/>
          <p:nvPr/>
        </p:nvSpPr>
        <p:spPr>
          <a:xfrm>
            <a:off x="7459980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6" name="TextBox 216"/>
          <p:cNvSpPr txBox="1"/>
          <p:nvPr/>
        </p:nvSpPr>
        <p:spPr>
          <a:xfrm>
            <a:off x="7611110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S18        CW40-42</a:t>
            </a:r>
            <a:endParaRPr lang="en-US" altLang="zh-CN" sz="500" dirty="0"/>
          </a:p>
        </p:txBody>
      </p:sp>
      <p:sp>
        <p:nvSpPr>
          <p:cNvPr id="227" name="五边形 226"/>
          <p:cNvSpPr/>
          <p:nvPr/>
        </p:nvSpPr>
        <p:spPr>
          <a:xfrm>
            <a:off x="784669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等腰三角形 227"/>
          <p:cNvSpPr/>
          <p:nvPr/>
        </p:nvSpPr>
        <p:spPr>
          <a:xfrm>
            <a:off x="7795260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30" name="TextBox 216"/>
          <p:cNvSpPr txBox="1"/>
          <p:nvPr/>
        </p:nvSpPr>
        <p:spPr>
          <a:xfrm>
            <a:off x="7950200" y="3586480"/>
            <a:ext cx="547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/>
              <a:t>S19        CW43-45</a:t>
            </a:r>
            <a:endParaRPr lang="en-US" altLang="zh-CN" sz="500" dirty="0"/>
          </a:p>
        </p:txBody>
      </p:sp>
      <p:sp>
        <p:nvSpPr>
          <p:cNvPr id="231" name="五边形 230"/>
          <p:cNvSpPr/>
          <p:nvPr/>
        </p:nvSpPr>
        <p:spPr>
          <a:xfrm>
            <a:off x="8175625" y="3423285"/>
            <a:ext cx="277495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等腰三角形 231"/>
          <p:cNvSpPr/>
          <p:nvPr/>
        </p:nvSpPr>
        <p:spPr>
          <a:xfrm>
            <a:off x="8124190" y="3451225"/>
            <a:ext cx="100330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38" name="TextBox 216"/>
          <p:cNvSpPr txBox="1"/>
          <p:nvPr/>
        </p:nvSpPr>
        <p:spPr>
          <a:xfrm>
            <a:off x="8806180" y="3554730"/>
            <a:ext cx="1556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" dirty="0"/>
              <a:t>问题单修改</a:t>
            </a:r>
            <a:r>
              <a:rPr lang="en-US" altLang="zh-CN" sz="500" dirty="0"/>
              <a:t>       </a:t>
            </a:r>
            <a:endParaRPr lang="en-US" altLang="zh-CN" sz="500" dirty="0"/>
          </a:p>
          <a:p>
            <a:pPr algn="ctr"/>
            <a:r>
              <a:rPr lang="en-US" altLang="zh-CN" sz="500" dirty="0"/>
              <a:t>CW46-09</a:t>
            </a:r>
            <a:endParaRPr lang="en-US" altLang="zh-CN" sz="500" dirty="0"/>
          </a:p>
        </p:txBody>
      </p:sp>
      <p:sp>
        <p:nvSpPr>
          <p:cNvPr id="239" name="五边形 238"/>
          <p:cNvSpPr/>
          <p:nvPr/>
        </p:nvSpPr>
        <p:spPr>
          <a:xfrm>
            <a:off x="8497570" y="3423285"/>
            <a:ext cx="1779270" cy="167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等腰三角形 239"/>
          <p:cNvSpPr/>
          <p:nvPr/>
        </p:nvSpPr>
        <p:spPr>
          <a:xfrm>
            <a:off x="8527415" y="3451225"/>
            <a:ext cx="78105" cy="11176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36" name="文本框 435"/>
          <p:cNvSpPr txBox="1"/>
          <p:nvPr/>
        </p:nvSpPr>
        <p:spPr>
          <a:xfrm>
            <a:off x="453235" y="5734050"/>
            <a:ext cx="776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说明：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1) </a:t>
            </a:r>
            <a:r>
              <a:rPr lang="zh-CN" altLang="en-US" sz="1200" dirty="0"/>
              <a:t>本项目采用敏捷开发方式。共计</a:t>
            </a:r>
            <a:r>
              <a:rPr lang="en-US" altLang="zh-CN" sz="1200" dirty="0"/>
              <a:t>19</a:t>
            </a:r>
            <a:r>
              <a:rPr lang="zh-CN" altLang="en-US" sz="1200" dirty="0"/>
              <a:t>个迭代。</a:t>
            </a:r>
            <a:r>
              <a:rPr lang="zh-CN" altLang="en-US" sz="1200" dirty="0">
                <a:sym typeface="+mn-ea"/>
              </a:rPr>
              <a:t>项目</a:t>
            </a:r>
            <a:r>
              <a:rPr lang="en-US" altLang="zh-CN" sz="1200" dirty="0"/>
              <a:t>10</a:t>
            </a:r>
            <a:r>
              <a:rPr lang="zh-CN" altLang="en-US" sz="1200" dirty="0"/>
              <a:t>个</a:t>
            </a:r>
            <a:r>
              <a:rPr lang="en-US" altLang="zh-CN" sz="1200" dirty="0"/>
              <a:t>Release </a:t>
            </a:r>
            <a:r>
              <a:rPr lang="zh-CN" altLang="en-US" sz="1200" dirty="0"/>
              <a:t>版本。</a:t>
            </a:r>
            <a:endParaRPr lang="en-US" altLang="zh-CN" sz="1200" dirty="0"/>
          </a:p>
          <a:p>
            <a:r>
              <a:rPr lang="en-US" altLang="zh-CN" sz="1200" dirty="0"/>
              <a:t>      2) </a:t>
            </a:r>
            <a:r>
              <a:rPr lang="zh-CN" altLang="en-US" sz="1200" dirty="0"/>
              <a:t>期望</a:t>
            </a:r>
            <a:r>
              <a:rPr lang="en-US" altLang="zh-CN" sz="1200" dirty="0"/>
              <a:t>BOSCH/PKI, </a:t>
            </a:r>
            <a:r>
              <a:rPr lang="zh-CN" altLang="en-US" sz="1200" dirty="0"/>
              <a:t>在翌擎对应版本发布前</a:t>
            </a:r>
            <a:r>
              <a:rPr lang="en-US" altLang="zh-CN" sz="1200" dirty="0"/>
              <a:t>1</a:t>
            </a:r>
            <a:r>
              <a:rPr lang="zh-CN" altLang="en-US" sz="1200" dirty="0"/>
              <a:t>至</a:t>
            </a:r>
            <a:r>
              <a:rPr lang="en-US" altLang="zh-CN" sz="1200" dirty="0"/>
              <a:t>2 </a:t>
            </a:r>
            <a:r>
              <a:rPr lang="zh-CN" altLang="en-US" sz="1200" dirty="0"/>
              <a:t>周提供联调版本。具体时间在开发过程中确认</a:t>
            </a:r>
            <a:endParaRPr lang="en-US" altLang="zh-CN" sz="1200" dirty="0"/>
          </a:p>
        </p:txBody>
      </p:sp>
      <p:sp>
        <p:nvSpPr>
          <p:cNvPr id="3" name="等腰三角形 2"/>
          <p:cNvSpPr/>
          <p:nvPr/>
        </p:nvSpPr>
        <p:spPr>
          <a:xfrm>
            <a:off x="6011545" y="271843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TextBox 216"/>
          <p:cNvSpPr txBox="1"/>
          <p:nvPr/>
        </p:nvSpPr>
        <p:spPr>
          <a:xfrm>
            <a:off x="5806440" y="2866390"/>
            <a:ext cx="576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R6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cw24</a:t>
            </a:r>
            <a:endParaRPr lang="en-US" altLang="zh-CN" sz="600" b="1" dirty="0"/>
          </a:p>
        </p:txBody>
      </p:sp>
      <p:sp>
        <p:nvSpPr>
          <p:cNvPr id="24" name="等腰三角形 23"/>
          <p:cNvSpPr/>
          <p:nvPr/>
        </p:nvSpPr>
        <p:spPr>
          <a:xfrm>
            <a:off x="7340600" y="270510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TextBox 216"/>
          <p:cNvSpPr txBox="1"/>
          <p:nvPr/>
        </p:nvSpPr>
        <p:spPr>
          <a:xfrm>
            <a:off x="7137400" y="2881630"/>
            <a:ext cx="576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R8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cw36</a:t>
            </a:r>
            <a:endParaRPr lang="en-US" altLang="zh-CN" sz="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0" y="0"/>
            <a:ext cx="11674312" cy="6857999"/>
            <a:chOff x="0" y="0"/>
            <a:chExt cx="11674312" cy="6857999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9262333" cy="6857999"/>
            </a:xfrm>
            <a:prstGeom prst="rect">
              <a:avLst/>
            </a:prstGeom>
            <a:solidFill>
              <a:srgbClr val="2270B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927100" y="2039371"/>
              <a:ext cx="7271385" cy="515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21506" name="文本框 1"/>
            <p:cNvSpPr txBox="1">
              <a:spLocks noChangeArrowheads="1"/>
            </p:cNvSpPr>
            <p:nvPr/>
          </p:nvSpPr>
          <p:spPr bwMode="auto">
            <a:xfrm>
              <a:off x="492125" y="260350"/>
              <a:ext cx="1414463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07" name="标题 1"/>
            <p:cNvSpPr txBox="1"/>
            <p:nvPr/>
          </p:nvSpPr>
          <p:spPr bwMode="auto">
            <a:xfrm>
              <a:off x="1614805" y="1271270"/>
              <a:ext cx="6246495" cy="538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项目总体计划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版本迭代计划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rgbClr val="2E91EE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项目总体交付计划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项目实施管理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总体测试计划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迭代测试计划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hqprint"/>
            <a:srcRect b="-1706"/>
            <a:stretch>
              <a:fillRect/>
            </a:stretch>
          </p:blipFill>
          <p:spPr>
            <a:xfrm>
              <a:off x="9780021" y="4925546"/>
              <a:ext cx="1894291" cy="1388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0" y="0"/>
            <a:ext cx="11674312" cy="6857999"/>
            <a:chOff x="0" y="0"/>
            <a:chExt cx="11674312" cy="6857999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9262333" cy="6857999"/>
            </a:xfrm>
            <a:prstGeom prst="rect">
              <a:avLst/>
            </a:prstGeom>
            <a:solidFill>
              <a:srgbClr val="2270B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927100" y="2641537"/>
              <a:ext cx="7271385" cy="515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21506" name="文本框 1"/>
            <p:cNvSpPr txBox="1">
              <a:spLocks noChangeArrowheads="1"/>
            </p:cNvSpPr>
            <p:nvPr/>
          </p:nvSpPr>
          <p:spPr bwMode="auto">
            <a:xfrm>
              <a:off x="492125" y="260350"/>
              <a:ext cx="1414463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07" name="标题 1"/>
            <p:cNvSpPr txBox="1"/>
            <p:nvPr/>
          </p:nvSpPr>
          <p:spPr bwMode="auto">
            <a:xfrm>
              <a:off x="1614805" y="1271270"/>
              <a:ext cx="6246495" cy="538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项目总体计划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版本迭代计划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项目总体交付计划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rgbClr val="2E91EE"/>
                  </a:solidFill>
                  <a:latin typeface="微软雅黑" panose="020B0503020204020204" charset="-122"/>
                  <a:ea typeface="微软雅黑" panose="020B0503020204020204" charset="-122"/>
                </a:rPr>
                <a:t>总体测试计划</a:t>
              </a:r>
              <a:endParaRPr lang="zh-CN" altLang="en-US" sz="2000" dirty="0">
                <a:solidFill>
                  <a:srgbClr val="2E91E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迭代测试计划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hqprint"/>
            <a:srcRect b="-1706"/>
            <a:stretch>
              <a:fillRect/>
            </a:stretch>
          </p:blipFill>
          <p:spPr>
            <a:xfrm>
              <a:off x="9780021" y="4925546"/>
              <a:ext cx="1894291" cy="1388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00" y="82992"/>
            <a:ext cx="11113800" cy="78441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项目总体交付计划</a:t>
            </a:r>
            <a:endParaRPr lang="zh-CN" altLang="en-US" dirty="0"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 bwMode="auto">
          <a:xfrm flipH="1">
            <a:off x="8422640" y="1447165"/>
            <a:ext cx="8890" cy="462724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2"/>
            </p:custDataLst>
          </p:nvPr>
        </p:nvCxnSpPr>
        <p:spPr bwMode="auto">
          <a:xfrm flipH="1">
            <a:off x="1556385" y="1381125"/>
            <a:ext cx="1905" cy="470598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3"/>
            </p:custDataLst>
          </p:nvPr>
        </p:nvCxnSpPr>
        <p:spPr bwMode="auto">
          <a:xfrm>
            <a:off x="482600" y="981710"/>
            <a:ext cx="14605" cy="51054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4"/>
            </p:custDataLst>
          </p:nvPr>
        </p:nvCxnSpPr>
        <p:spPr bwMode="auto">
          <a:xfrm flipV="1">
            <a:off x="495300" y="1804035"/>
            <a:ext cx="10964545" cy="1206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>
            <p:custDataLst>
              <p:tags r:id="rId5"/>
            </p:custDataLst>
          </p:nvPr>
        </p:nvSpPr>
        <p:spPr bwMode="gray">
          <a:xfrm>
            <a:off x="1545590" y="1926590"/>
            <a:ext cx="643255" cy="16700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项目准备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0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91490" y="1547495"/>
            <a:ext cx="8794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ym typeface="+mn-lt"/>
              </a:rPr>
              <a:t>里程碑点</a:t>
            </a:r>
            <a:endParaRPr lang="zh-CN" altLang="en-US" sz="800" dirty="0">
              <a:sym typeface="+mn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01320" y="1879600"/>
            <a:ext cx="1032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</a:t>
            </a:r>
            <a:r>
              <a:rPr lang="zh-CN" altLang="en-US" sz="800" dirty="0"/>
              <a:t>版本计划</a:t>
            </a:r>
            <a:endParaRPr lang="zh-CN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78790" y="3763645"/>
            <a:ext cx="11258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系统迭代开发与测试</a:t>
            </a:r>
            <a:endParaRPr lang="zh-CN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08000" y="5249545"/>
            <a:ext cx="10483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zh-CN" altLang="en-US" sz="800" dirty="0"/>
              <a:t>系统集成测试</a:t>
            </a:r>
            <a:endParaRPr lang="zh-CN" altLang="en-US" sz="800" dirty="0"/>
          </a:p>
        </p:txBody>
      </p:sp>
      <p:cxnSp>
        <p:nvCxnSpPr>
          <p:cNvPr id="151" name="直接连接符 39"/>
          <p:cNvCxnSpPr/>
          <p:nvPr>
            <p:custDataLst>
              <p:tags r:id="rId7"/>
            </p:custDataLst>
          </p:nvPr>
        </p:nvCxnSpPr>
        <p:spPr bwMode="auto">
          <a:xfrm flipV="1">
            <a:off x="482600" y="2282190"/>
            <a:ext cx="10965815" cy="1524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39"/>
          <p:cNvCxnSpPr/>
          <p:nvPr>
            <p:custDataLst>
              <p:tags r:id="rId8"/>
            </p:custDataLst>
          </p:nvPr>
        </p:nvCxnSpPr>
        <p:spPr bwMode="auto">
          <a:xfrm>
            <a:off x="508000" y="5154295"/>
            <a:ext cx="10954385" cy="1460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39"/>
          <p:cNvCxnSpPr/>
          <p:nvPr>
            <p:custDataLst>
              <p:tags r:id="rId9"/>
            </p:custDataLst>
          </p:nvPr>
        </p:nvCxnSpPr>
        <p:spPr bwMode="auto">
          <a:xfrm flipV="1">
            <a:off x="478790" y="5648325"/>
            <a:ext cx="10947400" cy="2032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五角星 64"/>
          <p:cNvSpPr/>
          <p:nvPr/>
        </p:nvSpPr>
        <p:spPr>
          <a:xfrm>
            <a:off x="5383530" y="1438910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4" name="五角星 64"/>
          <p:cNvSpPr/>
          <p:nvPr/>
        </p:nvSpPr>
        <p:spPr>
          <a:xfrm>
            <a:off x="2040890" y="1418590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205" name="直接连接符 39"/>
          <p:cNvCxnSpPr/>
          <p:nvPr>
            <p:custDataLst>
              <p:tags r:id="rId10"/>
            </p:custDataLst>
          </p:nvPr>
        </p:nvCxnSpPr>
        <p:spPr bwMode="auto">
          <a:xfrm flipV="1">
            <a:off x="481965" y="6075045"/>
            <a:ext cx="10970260" cy="571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24"/>
          <p:cNvSpPr txBox="1"/>
          <p:nvPr/>
        </p:nvSpPr>
        <p:spPr>
          <a:xfrm>
            <a:off x="532765" y="5777865"/>
            <a:ext cx="961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zh-CN" altLang="en-US" sz="800" dirty="0"/>
              <a:t>系统</a:t>
            </a:r>
            <a:r>
              <a:rPr lang="en-US" altLang="zh-CN" sz="800" dirty="0"/>
              <a:t>E2E</a:t>
            </a:r>
            <a:r>
              <a:rPr lang="zh-CN" altLang="en-US" sz="800" dirty="0"/>
              <a:t>测试</a:t>
            </a:r>
            <a:endParaRPr lang="en-US" sz="800" dirty="0"/>
          </a:p>
        </p:txBody>
      </p:sp>
      <p:cxnSp>
        <p:nvCxnSpPr>
          <p:cNvPr id="41" name="直接连接符 40"/>
          <p:cNvCxnSpPr/>
          <p:nvPr>
            <p:custDataLst>
              <p:tags r:id="rId11"/>
            </p:custDataLst>
          </p:nvPr>
        </p:nvCxnSpPr>
        <p:spPr bwMode="auto">
          <a:xfrm>
            <a:off x="5520055" y="1394460"/>
            <a:ext cx="6350" cy="468058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12"/>
            </p:custDataLst>
          </p:nvPr>
        </p:nvCxnSpPr>
        <p:spPr bwMode="auto">
          <a:xfrm>
            <a:off x="6938645" y="1470025"/>
            <a:ext cx="2540" cy="462915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五角星 64"/>
          <p:cNvSpPr/>
          <p:nvPr/>
        </p:nvSpPr>
        <p:spPr>
          <a:xfrm>
            <a:off x="6811645" y="1459230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0" name="文本占位符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 flipH="1">
            <a:off x="5545455" y="1689735"/>
            <a:ext cx="862965" cy="139065"/>
          </a:xfrm>
          <a:prstGeom prst="rect">
            <a:avLst/>
          </a:prstGeom>
          <a:noFill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800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所有功能开发完成</a:t>
            </a:r>
            <a:endParaRPr lang="zh-CN" altLang="en-US" sz="800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51" name="五角星 64"/>
          <p:cNvSpPr/>
          <p:nvPr/>
        </p:nvSpPr>
        <p:spPr>
          <a:xfrm>
            <a:off x="8303260" y="1475105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54" name="直接连接符 53"/>
          <p:cNvCxnSpPr/>
          <p:nvPr>
            <p:custDataLst>
              <p:tags r:id="rId14"/>
            </p:custDataLst>
          </p:nvPr>
        </p:nvCxnSpPr>
        <p:spPr bwMode="auto">
          <a:xfrm>
            <a:off x="2163445" y="1418590"/>
            <a:ext cx="11430" cy="46520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>
            <p:custDataLst>
              <p:tags r:id="rId15"/>
            </p:custDataLst>
          </p:nvPr>
        </p:nvCxnSpPr>
        <p:spPr bwMode="auto">
          <a:xfrm>
            <a:off x="11447145" y="1052195"/>
            <a:ext cx="0" cy="502856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五角星 64"/>
          <p:cNvSpPr/>
          <p:nvPr/>
        </p:nvSpPr>
        <p:spPr>
          <a:xfrm>
            <a:off x="10782300" y="1459230"/>
            <a:ext cx="256540" cy="28638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69" name="TextBox 216"/>
          <p:cNvSpPr txBox="1"/>
          <p:nvPr/>
        </p:nvSpPr>
        <p:spPr>
          <a:xfrm>
            <a:off x="10946765" y="1517015"/>
            <a:ext cx="537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Go Live</a:t>
            </a:r>
            <a:endParaRPr lang="en-US" altLang="zh-CN" sz="800" dirty="0"/>
          </a:p>
        </p:txBody>
      </p:sp>
      <p:cxnSp>
        <p:nvCxnSpPr>
          <p:cNvPr id="70" name="直接连接符 69"/>
          <p:cNvCxnSpPr/>
          <p:nvPr>
            <p:custDataLst>
              <p:tags r:id="rId16"/>
            </p:custDataLst>
          </p:nvPr>
        </p:nvCxnSpPr>
        <p:spPr bwMode="auto">
          <a:xfrm>
            <a:off x="10917555" y="1399540"/>
            <a:ext cx="16510" cy="46704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54"/>
          <p:cNvSpPr/>
          <p:nvPr>
            <p:custDataLst>
              <p:tags r:id="rId17"/>
            </p:custDataLst>
          </p:nvPr>
        </p:nvSpPr>
        <p:spPr bwMode="gray">
          <a:xfrm>
            <a:off x="7003415" y="5824220"/>
            <a:ext cx="3794760" cy="11366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实车场景端到端测试</a:t>
            </a:r>
            <a:endParaRPr lang="zh-CN" altLang="en-US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558290" y="982345"/>
            <a:ext cx="196532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522345" y="984250"/>
            <a:ext cx="591883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558290" y="1196975"/>
            <a:ext cx="48387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043430" y="1196975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2543810" y="1196975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044825" y="1196975"/>
            <a:ext cx="48387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1" name="文本占位符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528695" y="1196975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01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2" name="文本占位符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029710" y="1196975"/>
            <a:ext cx="48387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3" name="文本占位符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4512945" y="1196975"/>
            <a:ext cx="49911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03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4" name="文本占位符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012690" y="1196975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04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5" name="文本占位符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5513705" y="1196975"/>
            <a:ext cx="45212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05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6" name="文本占位符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965825" y="1196975"/>
            <a:ext cx="49911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06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6464935" y="1196975"/>
            <a:ext cx="48450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07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42" name="文本占位符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6949440" y="1196975"/>
            <a:ext cx="49911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08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48" name="文本占位符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449820" y="1196975"/>
            <a:ext cx="48450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49" name="文本占位符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934325" y="1196975"/>
            <a:ext cx="49911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53" name="文本占位符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433435" y="1196975"/>
            <a:ext cx="500380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cxnSp>
        <p:nvCxnSpPr>
          <p:cNvPr id="60" name="直接连接符 59"/>
          <p:cNvCxnSpPr/>
          <p:nvPr>
            <p:custDataLst>
              <p:tags r:id="rId35"/>
            </p:custDataLst>
          </p:nvPr>
        </p:nvCxnSpPr>
        <p:spPr bwMode="auto">
          <a:xfrm>
            <a:off x="481965" y="1405255"/>
            <a:ext cx="845312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538480" y="1131570"/>
            <a:ext cx="506095" cy="16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068976A-4D71-4DD0-97E0-E3CE39439E74}" type="datetime'''''''''''''''''''''''工''''''''''作''''''''内''''''''容'">
              <a:rPr lang="zh-CN" altLang="en-US" sz="800" b="1">
                <a:solidFill>
                  <a:srgbClr val="505050"/>
                </a:solidFill>
                <a:ea typeface="等线" panose="02010600030101010101" charset="-122"/>
              </a:rPr>
            </a:fld>
            <a:endParaRPr lang="zh-CN" alt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cxnSp>
        <p:nvCxnSpPr>
          <p:cNvPr id="63" name="直接连接符 43"/>
          <p:cNvCxnSpPr/>
          <p:nvPr>
            <p:custDataLst>
              <p:tags r:id="rId37"/>
            </p:custDataLst>
          </p:nvPr>
        </p:nvCxnSpPr>
        <p:spPr bwMode="auto">
          <a:xfrm flipV="1">
            <a:off x="481965" y="981710"/>
            <a:ext cx="1063625" cy="889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占位符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8946515" y="1196340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66" name="文本占位符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9447530" y="1196340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73" name="文本占位符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947910" y="1196340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77" name="文本占位符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448290" y="1196340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03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79" name="文本占位符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9447530" y="989965"/>
            <a:ext cx="2001520" cy="19875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2021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87" name="文本占位符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948670" y="1195705"/>
            <a:ext cx="500380" cy="20701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04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2207895" y="2345055"/>
            <a:ext cx="25654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28140" y="3077210"/>
            <a:ext cx="464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车主</a:t>
            </a:r>
            <a:r>
              <a:rPr lang="en-US" altLang="zh-CN" sz="1000" dirty="0"/>
              <a:t>APP</a:t>
            </a:r>
            <a:endParaRPr lang="zh-CN" altLang="en-US" sz="1000"/>
          </a:p>
        </p:txBody>
      </p:sp>
      <p:sp>
        <p:nvSpPr>
          <p:cNvPr id="8" name="五边形 7"/>
          <p:cNvSpPr/>
          <p:nvPr/>
        </p:nvSpPr>
        <p:spPr>
          <a:xfrm>
            <a:off x="2207895" y="2474595"/>
            <a:ext cx="25717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46020" y="2421255"/>
            <a:ext cx="9302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>
                <a:sym typeface="+mn-ea"/>
              </a:rPr>
              <a:t>架构概要设计</a:t>
            </a:r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>
            <a:off x="2207895" y="2604135"/>
            <a:ext cx="25654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46020" y="2550795"/>
            <a:ext cx="9302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>
                <a:sym typeface="+mn-ea"/>
              </a:rPr>
              <a:t>基础设施环境准备</a:t>
            </a:r>
            <a:endParaRPr lang="zh-CN" altLang="en-US"/>
          </a:p>
        </p:txBody>
      </p:sp>
      <p:sp>
        <p:nvSpPr>
          <p:cNvPr id="14" name="五边形 13"/>
          <p:cNvSpPr/>
          <p:nvPr/>
        </p:nvSpPr>
        <p:spPr>
          <a:xfrm>
            <a:off x="2215515" y="2752725"/>
            <a:ext cx="24892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46020" y="2667000"/>
            <a:ext cx="9302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600" dirty="0" err="1">
                <a:sym typeface="+mn-ea"/>
              </a:rPr>
              <a:t>DKY服务初始化</a:t>
            </a:r>
            <a:endParaRPr lang="zh-CN" altLang="en-US" sz="600" dirty="0">
              <a:sym typeface="+mn-ea"/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2647950" y="3131185"/>
            <a:ext cx="131635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29075" y="3077845"/>
            <a:ext cx="18129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数字钥匙的申请</a:t>
            </a:r>
            <a:r>
              <a:rPr lang="en-US" sz="600">
                <a:sym typeface="+mn-ea"/>
              </a:rPr>
              <a:t>/</a:t>
            </a:r>
            <a:r>
              <a:rPr sz="600">
                <a:sym typeface="+mn-ea"/>
              </a:rPr>
              <a:t>所有权建</a:t>
            </a:r>
            <a:endParaRPr lang="en-US" sz="600">
              <a:sym typeface="+mn-ea"/>
            </a:endParaRPr>
          </a:p>
        </p:txBody>
      </p:sp>
      <p:sp>
        <p:nvSpPr>
          <p:cNvPr id="44" name="五边形 43"/>
          <p:cNvSpPr/>
          <p:nvPr/>
        </p:nvSpPr>
        <p:spPr>
          <a:xfrm>
            <a:off x="3043555" y="3310255"/>
            <a:ext cx="183261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925060" y="3239135"/>
            <a:ext cx="18637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600">
                <a:sym typeface="+mn-ea"/>
              </a:rPr>
              <a:t>数字钥匙日常使用</a:t>
            </a:r>
            <a:endParaRPr sz="60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71440" y="3422650"/>
            <a:ext cx="125095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600">
                <a:sym typeface="+mn-ea"/>
              </a:rPr>
              <a:t>数字钥匙共享</a:t>
            </a:r>
            <a:endParaRPr sz="600">
              <a:sym typeface="+mn-ea"/>
            </a:endParaRPr>
          </a:p>
        </p:txBody>
      </p:sp>
      <p:sp>
        <p:nvSpPr>
          <p:cNvPr id="91" name="五边形 90"/>
          <p:cNvSpPr/>
          <p:nvPr/>
        </p:nvSpPr>
        <p:spPr>
          <a:xfrm>
            <a:off x="3964305" y="4107180"/>
            <a:ext cx="125984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161915" y="4043680"/>
            <a:ext cx="397700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数字钥匙管理---钥匙设置-车型、车辆数字钥匙上限、有效性管理、吊销、冻结及恢复、非批量及批量申请 </a:t>
            </a:r>
            <a:endParaRPr sz="600">
              <a:sym typeface="+mn-ea"/>
            </a:endParaRPr>
          </a:p>
        </p:txBody>
      </p:sp>
      <p:sp>
        <p:nvSpPr>
          <p:cNvPr id="93" name="五边形 92"/>
          <p:cNvSpPr/>
          <p:nvPr/>
        </p:nvSpPr>
        <p:spPr>
          <a:xfrm>
            <a:off x="3458845" y="3475990"/>
            <a:ext cx="166052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五边形 96"/>
          <p:cNvSpPr/>
          <p:nvPr/>
        </p:nvSpPr>
        <p:spPr>
          <a:xfrm>
            <a:off x="3908425" y="3627755"/>
            <a:ext cx="156210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54"/>
          <p:cNvSpPr/>
          <p:nvPr>
            <p:custDataLst>
              <p:tags r:id="rId44"/>
            </p:custDataLst>
          </p:nvPr>
        </p:nvSpPr>
        <p:spPr bwMode="gray">
          <a:xfrm>
            <a:off x="5558790" y="5249545"/>
            <a:ext cx="2800985" cy="12890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全场景拉通测试</a:t>
            </a:r>
            <a:endParaRPr lang="zh-CN" altLang="en-US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6" name="矩形 54"/>
          <p:cNvSpPr/>
          <p:nvPr>
            <p:custDataLst>
              <p:tags r:id="rId45"/>
            </p:custDataLst>
          </p:nvPr>
        </p:nvSpPr>
        <p:spPr bwMode="gray">
          <a:xfrm>
            <a:off x="5558155" y="5463540"/>
            <a:ext cx="2795270" cy="14160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性能、可靠性、安全、兼容性专项测试</a:t>
            </a:r>
            <a:endParaRPr lang="zh-CN" altLang="en-US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Box 216"/>
          <p:cNvSpPr txBox="1"/>
          <p:nvPr/>
        </p:nvSpPr>
        <p:spPr>
          <a:xfrm>
            <a:off x="2297430" y="1447165"/>
            <a:ext cx="80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项目正式启动                     </a:t>
            </a:r>
            <a:r>
              <a:rPr lang="en-US" altLang="zh-CN" sz="800" dirty="0"/>
              <a:t>(CW41</a:t>
            </a:r>
            <a:r>
              <a:rPr lang="zh-CN" altLang="en-US" sz="800" dirty="0"/>
              <a:t>）</a:t>
            </a:r>
            <a:endParaRPr lang="zh-CN" altLang="en-US" sz="800" dirty="0"/>
          </a:p>
        </p:txBody>
      </p:sp>
      <p:sp>
        <p:nvSpPr>
          <p:cNvPr id="7" name="TextBox 216"/>
          <p:cNvSpPr txBox="1"/>
          <p:nvPr/>
        </p:nvSpPr>
        <p:spPr>
          <a:xfrm>
            <a:off x="5558155" y="1490980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 Sample(CW19)</a:t>
            </a:r>
            <a:endParaRPr lang="en-US" altLang="zh-CN" sz="800" dirty="0"/>
          </a:p>
        </p:txBody>
      </p:sp>
      <p:sp>
        <p:nvSpPr>
          <p:cNvPr id="12" name="TextBox 216"/>
          <p:cNvSpPr txBox="1"/>
          <p:nvPr/>
        </p:nvSpPr>
        <p:spPr>
          <a:xfrm>
            <a:off x="7013575" y="1517015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 Sample(CW32)</a:t>
            </a:r>
            <a:endParaRPr lang="en-US" altLang="zh-CN" sz="800" dirty="0"/>
          </a:p>
        </p:txBody>
      </p:sp>
      <p:sp>
        <p:nvSpPr>
          <p:cNvPr id="17" name="TextBox 216"/>
          <p:cNvSpPr txBox="1"/>
          <p:nvPr/>
        </p:nvSpPr>
        <p:spPr>
          <a:xfrm>
            <a:off x="8585200" y="1517015"/>
            <a:ext cx="1139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Final Release</a:t>
            </a:r>
            <a:r>
              <a:rPr lang="en-US" altLang="zh-CN" sz="800" dirty="0">
                <a:sym typeface="+mn-ea"/>
              </a:rPr>
              <a:t>(CW45)</a:t>
            </a:r>
            <a:endParaRPr lang="en-US" altLang="zh-CN" sz="800" dirty="0"/>
          </a:p>
        </p:txBody>
      </p:sp>
      <p:sp>
        <p:nvSpPr>
          <p:cNvPr id="19" name="五边形 18"/>
          <p:cNvSpPr/>
          <p:nvPr/>
        </p:nvSpPr>
        <p:spPr>
          <a:xfrm>
            <a:off x="2717800" y="3953510"/>
            <a:ext cx="131127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964940" y="3900170"/>
            <a:ext cx="178943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数字钥匙编排---申请\授权 \权限升级与降级等 </a:t>
            </a:r>
            <a:endParaRPr sz="600">
              <a:sym typeface="+mn-ea"/>
            </a:endParaRPr>
          </a:p>
        </p:txBody>
      </p:sp>
      <p:sp>
        <p:nvSpPr>
          <p:cNvPr id="78" name="五边形 77"/>
          <p:cNvSpPr/>
          <p:nvPr/>
        </p:nvSpPr>
        <p:spPr>
          <a:xfrm>
            <a:off x="2850515" y="4661535"/>
            <a:ext cx="237299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422640" y="4316095"/>
            <a:ext cx="31654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数字钥匙统计/报表</a:t>
            </a:r>
            <a:r>
              <a:rPr lang="en-US" sz="600">
                <a:sym typeface="+mn-ea"/>
              </a:rPr>
              <a:t>---</a:t>
            </a:r>
            <a:r>
              <a:rPr sz="600">
                <a:sym typeface="+mn-ea"/>
              </a:rPr>
              <a:t>申请情况统计/报表、使用情况统计/报表、异常情况统计报表等</a:t>
            </a:r>
            <a:endParaRPr sz="600">
              <a:sym typeface="+mn-ea"/>
            </a:endParaRPr>
          </a:p>
        </p:txBody>
      </p:sp>
      <p:sp>
        <p:nvSpPr>
          <p:cNvPr id="82" name="五边形 81"/>
          <p:cNvSpPr/>
          <p:nvPr/>
        </p:nvSpPr>
        <p:spPr>
          <a:xfrm>
            <a:off x="5537835" y="4239895"/>
            <a:ext cx="134620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6950075" y="4192270"/>
            <a:ext cx="21888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数字钥匙使用监控</a:t>
            </a:r>
            <a:r>
              <a:rPr lang="en-US" sz="600">
                <a:sym typeface="+mn-ea"/>
              </a:rPr>
              <a:t>---蓝牙数字钥匙申请，使用监控功能</a:t>
            </a:r>
            <a:endParaRPr lang="en-US" sz="600">
              <a:sym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239385" y="4607560"/>
            <a:ext cx="51498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PKI集成</a:t>
            </a:r>
            <a:endParaRPr sz="600">
              <a:sym typeface="+mn-ea"/>
            </a:endParaRPr>
          </a:p>
        </p:txBody>
      </p:sp>
      <p:cxnSp>
        <p:nvCxnSpPr>
          <p:cNvPr id="3" name="直接连接符 39"/>
          <p:cNvCxnSpPr/>
          <p:nvPr>
            <p:custDataLst>
              <p:tags r:id="rId46"/>
            </p:custDataLst>
          </p:nvPr>
        </p:nvCxnSpPr>
        <p:spPr bwMode="auto">
          <a:xfrm>
            <a:off x="1556385" y="4499610"/>
            <a:ext cx="9903460" cy="38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216"/>
          <p:cNvSpPr txBox="1"/>
          <p:nvPr/>
        </p:nvSpPr>
        <p:spPr>
          <a:xfrm>
            <a:off x="3587750" y="198564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R3 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cw05</a:t>
            </a:r>
            <a:r>
              <a:rPr lang="en-US" altLang="zh-CN" sz="600" dirty="0"/>
              <a:t>  </a:t>
            </a:r>
            <a:endParaRPr lang="zh-CN" altLang="en-US" sz="800" dirty="0"/>
          </a:p>
        </p:txBody>
      </p:sp>
      <p:sp>
        <p:nvSpPr>
          <p:cNvPr id="187" name="TextBox 216"/>
          <p:cNvSpPr txBox="1"/>
          <p:nvPr/>
        </p:nvSpPr>
        <p:spPr>
          <a:xfrm>
            <a:off x="4495165" y="1985645"/>
            <a:ext cx="624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R4</a:t>
            </a:r>
            <a:r>
              <a:rPr lang="en-US" altLang="zh-CN" sz="600" dirty="0"/>
              <a:t> </a:t>
            </a:r>
            <a:endParaRPr lang="en-US" altLang="zh-CN" sz="600" dirty="0"/>
          </a:p>
          <a:p>
            <a:pPr algn="ctr"/>
            <a:r>
              <a:rPr lang="en-US" altLang="zh-CN" sz="600" b="1" dirty="0"/>
              <a:t>cw13</a:t>
            </a:r>
            <a:r>
              <a:rPr lang="en-US" altLang="zh-CN" sz="600" dirty="0"/>
              <a:t> </a:t>
            </a:r>
            <a:endParaRPr lang="zh-CN" altLang="en-US" sz="800" dirty="0"/>
          </a:p>
        </p:txBody>
      </p:sp>
      <p:sp>
        <p:nvSpPr>
          <p:cNvPr id="184" name="TextBox 216"/>
          <p:cNvSpPr txBox="1"/>
          <p:nvPr/>
        </p:nvSpPr>
        <p:spPr>
          <a:xfrm>
            <a:off x="2418715" y="1988185"/>
            <a:ext cx="628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R1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cw46</a:t>
            </a:r>
            <a:r>
              <a:rPr lang="en-US" altLang="zh-CN" sz="600" dirty="0"/>
              <a:t>   </a:t>
            </a:r>
            <a:endParaRPr lang="zh-CN" altLang="en-US" sz="800" dirty="0"/>
          </a:p>
        </p:txBody>
      </p:sp>
      <p:sp>
        <p:nvSpPr>
          <p:cNvPr id="137" name="等腰三角形 136"/>
          <p:cNvSpPr/>
          <p:nvPr/>
        </p:nvSpPr>
        <p:spPr>
          <a:xfrm>
            <a:off x="2647315" y="181610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8" name="等腰三角形 137"/>
          <p:cNvSpPr/>
          <p:nvPr/>
        </p:nvSpPr>
        <p:spPr>
          <a:xfrm>
            <a:off x="3376295" y="181610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9" name="等腰三角形 138"/>
          <p:cNvSpPr/>
          <p:nvPr/>
        </p:nvSpPr>
        <p:spPr>
          <a:xfrm>
            <a:off x="3818890" y="181610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0" name="等腰三角形 139"/>
          <p:cNvSpPr/>
          <p:nvPr/>
        </p:nvSpPr>
        <p:spPr>
          <a:xfrm>
            <a:off x="4705985" y="183515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1" name="等腰三角形 140"/>
          <p:cNvSpPr/>
          <p:nvPr/>
        </p:nvSpPr>
        <p:spPr>
          <a:xfrm>
            <a:off x="5434965" y="181610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1" name="等腰三角形 160"/>
          <p:cNvSpPr/>
          <p:nvPr/>
        </p:nvSpPr>
        <p:spPr>
          <a:xfrm>
            <a:off x="6849745" y="181610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5" name="TextBox 216"/>
          <p:cNvSpPr txBox="1"/>
          <p:nvPr/>
        </p:nvSpPr>
        <p:spPr>
          <a:xfrm>
            <a:off x="3234055" y="1985645"/>
            <a:ext cx="454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R2 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cw52</a:t>
            </a:r>
            <a:r>
              <a:rPr lang="en-US" altLang="zh-CN" sz="600" dirty="0"/>
              <a:t>   </a:t>
            </a:r>
            <a:endParaRPr lang="zh-CN" altLang="en-US" sz="800" dirty="0"/>
          </a:p>
        </p:txBody>
      </p:sp>
      <p:sp>
        <p:nvSpPr>
          <p:cNvPr id="188" name="TextBox 216"/>
          <p:cNvSpPr txBox="1"/>
          <p:nvPr/>
        </p:nvSpPr>
        <p:spPr>
          <a:xfrm>
            <a:off x="5224145" y="1985645"/>
            <a:ext cx="576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B-Sample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R5</a:t>
            </a:r>
            <a:r>
              <a:rPr lang="en-US" altLang="zh-CN" sz="600" dirty="0"/>
              <a:t>  </a:t>
            </a:r>
            <a:endParaRPr lang="zh-CN" altLang="en-US" sz="800" dirty="0"/>
          </a:p>
        </p:txBody>
      </p:sp>
      <p:sp>
        <p:nvSpPr>
          <p:cNvPr id="9" name="等腰三角形 8"/>
          <p:cNvSpPr/>
          <p:nvPr/>
        </p:nvSpPr>
        <p:spPr>
          <a:xfrm>
            <a:off x="8340725" y="183515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7" name="TextBox 216"/>
          <p:cNvSpPr txBox="1"/>
          <p:nvPr/>
        </p:nvSpPr>
        <p:spPr>
          <a:xfrm>
            <a:off x="7832725" y="1988185"/>
            <a:ext cx="1155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Final Release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R9</a:t>
            </a:r>
            <a:endParaRPr lang="zh-CN" altLang="en-US" sz="800" b="1" dirty="0"/>
          </a:p>
        </p:txBody>
      </p:sp>
      <p:sp>
        <p:nvSpPr>
          <p:cNvPr id="52" name="等腰三角形 51"/>
          <p:cNvSpPr/>
          <p:nvPr/>
        </p:nvSpPr>
        <p:spPr>
          <a:xfrm>
            <a:off x="10138410" y="181610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5" name="TextBox 216"/>
          <p:cNvSpPr txBox="1"/>
          <p:nvPr/>
        </p:nvSpPr>
        <p:spPr>
          <a:xfrm>
            <a:off x="9935210" y="1939290"/>
            <a:ext cx="57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GO  live Release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R10 </a:t>
            </a:r>
            <a:endParaRPr lang="zh-CN" altLang="en-US" sz="800" b="1" dirty="0"/>
          </a:p>
        </p:txBody>
      </p:sp>
      <p:sp>
        <p:nvSpPr>
          <p:cNvPr id="71" name="等腰三角形 70"/>
          <p:cNvSpPr/>
          <p:nvPr/>
        </p:nvSpPr>
        <p:spPr>
          <a:xfrm>
            <a:off x="5959475" y="1837690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2" name="TextBox 216"/>
          <p:cNvSpPr txBox="1"/>
          <p:nvPr/>
        </p:nvSpPr>
        <p:spPr>
          <a:xfrm>
            <a:off x="5754370" y="1985645"/>
            <a:ext cx="576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R6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cw24</a:t>
            </a:r>
            <a:endParaRPr lang="en-US" altLang="zh-CN" sz="600" b="1" dirty="0"/>
          </a:p>
        </p:txBody>
      </p:sp>
      <p:sp>
        <p:nvSpPr>
          <p:cNvPr id="74" name="等腰三角形 73"/>
          <p:cNvSpPr/>
          <p:nvPr/>
        </p:nvSpPr>
        <p:spPr>
          <a:xfrm>
            <a:off x="7288530" y="1824355"/>
            <a:ext cx="170180" cy="1504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5" name="TextBox 216"/>
          <p:cNvSpPr txBox="1"/>
          <p:nvPr/>
        </p:nvSpPr>
        <p:spPr>
          <a:xfrm>
            <a:off x="7085330" y="2000885"/>
            <a:ext cx="576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b="1" dirty="0"/>
              <a:t>R8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cw36</a:t>
            </a:r>
            <a:endParaRPr lang="en-US" altLang="zh-CN" sz="600" b="1" dirty="0"/>
          </a:p>
        </p:txBody>
      </p:sp>
      <p:cxnSp>
        <p:nvCxnSpPr>
          <p:cNvPr id="89" name="直接连接符 39"/>
          <p:cNvCxnSpPr/>
          <p:nvPr>
            <p:custDataLst>
              <p:tags r:id="rId47"/>
            </p:custDataLst>
          </p:nvPr>
        </p:nvCxnSpPr>
        <p:spPr bwMode="auto">
          <a:xfrm>
            <a:off x="1570990" y="3805555"/>
            <a:ext cx="9903460" cy="38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628140" y="3869055"/>
            <a:ext cx="5353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运营管理 </a:t>
            </a:r>
            <a:r>
              <a:rPr lang="en-US" altLang="zh-CN" sz="1000"/>
              <a:t>portal</a:t>
            </a:r>
            <a:endParaRPr lang="en-US" altLang="zh-CN" sz="1000"/>
          </a:p>
        </p:txBody>
      </p:sp>
      <p:sp>
        <p:nvSpPr>
          <p:cNvPr id="95" name="文本框 94"/>
          <p:cNvSpPr txBox="1"/>
          <p:nvPr/>
        </p:nvSpPr>
        <p:spPr>
          <a:xfrm>
            <a:off x="1628140" y="4561205"/>
            <a:ext cx="4641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周边服务集成</a:t>
            </a:r>
            <a:endParaRPr lang="zh-CN" altLang="en-US" sz="1000"/>
          </a:p>
        </p:txBody>
      </p:sp>
      <p:cxnSp>
        <p:nvCxnSpPr>
          <p:cNvPr id="96" name="直接连接符 39"/>
          <p:cNvCxnSpPr/>
          <p:nvPr>
            <p:custDataLst>
              <p:tags r:id="rId48"/>
            </p:custDataLst>
          </p:nvPr>
        </p:nvCxnSpPr>
        <p:spPr bwMode="auto">
          <a:xfrm>
            <a:off x="1558925" y="2850515"/>
            <a:ext cx="9903460" cy="38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628140" y="2383790"/>
            <a:ext cx="464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迭代准备</a:t>
            </a:r>
            <a:endParaRPr lang="zh-CN" altLang="en-US" sz="1000"/>
          </a:p>
        </p:txBody>
      </p:sp>
      <p:sp>
        <p:nvSpPr>
          <p:cNvPr id="100" name="文本框 99"/>
          <p:cNvSpPr txBox="1"/>
          <p:nvPr/>
        </p:nvSpPr>
        <p:spPr>
          <a:xfrm>
            <a:off x="2446020" y="2307590"/>
            <a:ext cx="9302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>
                <a:sym typeface="+mn-ea"/>
              </a:rPr>
              <a:t>总体需求分析</a:t>
            </a:r>
            <a:endParaRPr lang="zh-CN" altLang="en-US"/>
          </a:p>
        </p:txBody>
      </p:sp>
      <p:sp>
        <p:nvSpPr>
          <p:cNvPr id="101" name="五边形 100"/>
          <p:cNvSpPr/>
          <p:nvPr/>
        </p:nvSpPr>
        <p:spPr>
          <a:xfrm>
            <a:off x="7085330" y="4369435"/>
            <a:ext cx="134620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五边形 101"/>
          <p:cNvSpPr/>
          <p:nvPr/>
        </p:nvSpPr>
        <p:spPr>
          <a:xfrm>
            <a:off x="5526405" y="4369435"/>
            <a:ext cx="66421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6186805" y="4319905"/>
            <a:ext cx="8813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ym typeface="+mn-ea"/>
              </a:rPr>
              <a:t>DKY SDK 版本管理</a:t>
            </a:r>
            <a:endParaRPr lang="en-US" sz="600">
              <a:sym typeface="+mn-ea"/>
            </a:endParaRPr>
          </a:p>
        </p:txBody>
      </p:sp>
      <p:sp>
        <p:nvSpPr>
          <p:cNvPr id="108" name="五边形 107"/>
          <p:cNvSpPr/>
          <p:nvPr/>
        </p:nvSpPr>
        <p:spPr>
          <a:xfrm>
            <a:off x="2544445" y="4864735"/>
            <a:ext cx="267970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5253990" y="4791075"/>
            <a:ext cx="21945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Bosch</a:t>
            </a:r>
            <a:r>
              <a:rPr lang="zh-CN" sz="600">
                <a:sym typeface="+mn-ea"/>
              </a:rPr>
              <a:t>集成</a:t>
            </a:r>
            <a:r>
              <a:rPr lang="en-US" altLang="zh-CN" sz="600">
                <a:sym typeface="+mn-ea"/>
              </a:rPr>
              <a:t>- Key share service </a:t>
            </a:r>
            <a:r>
              <a:rPr lang="zh-CN" altLang="en-US" sz="600">
                <a:sym typeface="+mn-ea"/>
              </a:rPr>
              <a:t>、 APP SDK 集成</a:t>
            </a:r>
            <a:r>
              <a:rPr lang="en-US" altLang="zh-CN" sz="600">
                <a:sym typeface="+mn-ea"/>
              </a:rPr>
              <a:t> </a:t>
            </a:r>
            <a:endParaRPr lang="en-US" altLang="zh-CN" sz="600">
              <a:sym typeface="+mn-ea"/>
            </a:endParaRPr>
          </a:p>
        </p:txBody>
      </p:sp>
      <p:sp>
        <p:nvSpPr>
          <p:cNvPr id="111" name="五边形 110"/>
          <p:cNvSpPr/>
          <p:nvPr/>
        </p:nvSpPr>
        <p:spPr>
          <a:xfrm>
            <a:off x="2543810" y="5038090"/>
            <a:ext cx="267970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5298440" y="4984115"/>
            <a:ext cx="21945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>
                <a:sym typeface="+mn-ea"/>
              </a:rPr>
              <a:t>内部集成</a:t>
            </a:r>
            <a:r>
              <a:rPr lang="en-US" altLang="zh-CN" sz="600">
                <a:sym typeface="+mn-ea"/>
              </a:rPr>
              <a:t>- SVW 产线系统集成</a:t>
            </a:r>
            <a:r>
              <a:rPr lang="zh-CN" altLang="en-US" sz="600">
                <a:sym typeface="+mn-ea"/>
              </a:rPr>
              <a:t>、VW系统集成服务</a:t>
            </a:r>
            <a:r>
              <a:rPr lang="en-US" altLang="zh-CN" sz="600">
                <a:sym typeface="+mn-ea"/>
              </a:rPr>
              <a:t> </a:t>
            </a:r>
            <a:endParaRPr lang="en-US" altLang="zh-CN" sz="600">
              <a:sym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537835" y="3580130"/>
            <a:ext cx="125095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600">
                <a:sym typeface="+mn-ea"/>
              </a:rPr>
              <a:t>数字钥匙撤销</a:t>
            </a:r>
            <a:endParaRPr sz="600">
              <a:sym typeface="+mn-ea"/>
            </a:endParaRPr>
          </a:p>
        </p:txBody>
      </p:sp>
      <p:sp>
        <p:nvSpPr>
          <p:cNvPr id="115" name="五边形 114"/>
          <p:cNvSpPr/>
          <p:nvPr/>
        </p:nvSpPr>
        <p:spPr>
          <a:xfrm>
            <a:off x="2446020" y="2943860"/>
            <a:ext cx="37084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2850515" y="2894330"/>
            <a:ext cx="75311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ym typeface="+mn-ea"/>
              </a:rPr>
              <a:t>Ui/uE</a:t>
            </a:r>
            <a:r>
              <a:rPr lang="zh-CN" altLang="en-US" sz="600">
                <a:sym typeface="+mn-ea"/>
              </a:rPr>
              <a:t>设计确认</a:t>
            </a:r>
            <a:endParaRPr lang="zh-CN" altLang="en-US" sz="600">
              <a:sym typeface="+mn-ea"/>
            </a:endParaRPr>
          </a:p>
        </p:txBody>
      </p:sp>
      <p:sp>
        <p:nvSpPr>
          <p:cNvPr id="117" name="五边形 116"/>
          <p:cNvSpPr/>
          <p:nvPr/>
        </p:nvSpPr>
        <p:spPr>
          <a:xfrm>
            <a:off x="2446020" y="3843655"/>
            <a:ext cx="37084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2850515" y="3794125"/>
            <a:ext cx="75311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ym typeface="+mn-ea"/>
              </a:rPr>
              <a:t>Ui/uE</a:t>
            </a:r>
            <a:r>
              <a:rPr lang="zh-CN" altLang="en-US" sz="600">
                <a:sym typeface="+mn-ea"/>
              </a:rPr>
              <a:t>设计确认</a:t>
            </a:r>
            <a:endParaRPr lang="zh-CN" altLang="en-US" sz="6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00" y="82992"/>
            <a:ext cx="11113800" cy="78441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总体测试计划</a:t>
            </a:r>
            <a:endParaRPr lang="zh-CN" altLang="en-US" dirty="0">
              <a:sym typeface="+mn-ea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5749607" y="-410603"/>
            <a:ext cx="693420" cy="199"/>
            <a:chOff x="4769" y="5957"/>
            <a:chExt cx="1092" cy="199"/>
          </a:xfrm>
        </p:grpSpPr>
        <p:cxnSp>
          <p:nvCxnSpPr>
            <p:cNvPr id="130" name="Straight Connector 492"/>
            <p:cNvCxnSpPr/>
            <p:nvPr/>
          </p:nvCxnSpPr>
          <p:spPr>
            <a:xfrm>
              <a:off x="4913" y="6051"/>
              <a:ext cx="864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494"/>
            <p:cNvGrpSpPr/>
            <p:nvPr/>
          </p:nvGrpSpPr>
          <p:grpSpPr>
            <a:xfrm>
              <a:off x="5674" y="5969"/>
              <a:ext cx="187" cy="187"/>
              <a:chOff x="4658707" y="1789004"/>
              <a:chExt cx="118872" cy="118872"/>
            </a:xfrm>
          </p:grpSpPr>
          <p:sp>
            <p:nvSpPr>
              <p:cNvPr id="135" name="Oval 495"/>
              <p:cNvSpPr/>
              <p:nvPr/>
            </p:nvSpPr>
            <p:spPr>
              <a:xfrm>
                <a:off x="4658707" y="1789004"/>
                <a:ext cx="118872" cy="118872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/>
              </a:p>
            </p:txBody>
          </p:sp>
          <p:sp>
            <p:nvSpPr>
              <p:cNvPr id="136" name="Oval 496"/>
              <p:cNvSpPr/>
              <p:nvPr/>
            </p:nvSpPr>
            <p:spPr>
              <a:xfrm>
                <a:off x="4686139" y="1816436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/>
              </a:p>
            </p:txBody>
          </p:sp>
        </p:grpSp>
        <p:grpSp>
          <p:nvGrpSpPr>
            <p:cNvPr id="132" name="Group 493"/>
            <p:cNvGrpSpPr/>
            <p:nvPr/>
          </p:nvGrpSpPr>
          <p:grpSpPr>
            <a:xfrm>
              <a:off x="4769" y="5957"/>
              <a:ext cx="187" cy="187"/>
              <a:chOff x="4658707" y="1789004"/>
              <a:chExt cx="118872" cy="118872"/>
            </a:xfrm>
          </p:grpSpPr>
          <p:sp>
            <p:nvSpPr>
              <p:cNvPr id="133" name="Oval 497"/>
              <p:cNvSpPr/>
              <p:nvPr/>
            </p:nvSpPr>
            <p:spPr>
              <a:xfrm>
                <a:off x="4658707" y="1789004"/>
                <a:ext cx="118872" cy="118872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/>
              </a:p>
            </p:txBody>
          </p:sp>
          <p:sp>
            <p:nvSpPr>
              <p:cNvPr id="134" name="Oval 498"/>
              <p:cNvSpPr/>
              <p:nvPr/>
            </p:nvSpPr>
            <p:spPr>
              <a:xfrm>
                <a:off x="4686139" y="1816436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5902007" y="-258203"/>
            <a:ext cx="693420" cy="199"/>
            <a:chOff x="4769" y="5957"/>
            <a:chExt cx="1092" cy="199"/>
          </a:xfrm>
        </p:grpSpPr>
        <p:cxnSp>
          <p:nvCxnSpPr>
            <p:cNvPr id="152" name="Straight Connector 492"/>
            <p:cNvCxnSpPr/>
            <p:nvPr/>
          </p:nvCxnSpPr>
          <p:spPr>
            <a:xfrm>
              <a:off x="4913" y="6051"/>
              <a:ext cx="864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494"/>
            <p:cNvGrpSpPr/>
            <p:nvPr/>
          </p:nvGrpSpPr>
          <p:grpSpPr>
            <a:xfrm>
              <a:off x="5674" y="5969"/>
              <a:ext cx="187" cy="187"/>
              <a:chOff x="4658707" y="1789004"/>
              <a:chExt cx="118872" cy="118872"/>
            </a:xfrm>
          </p:grpSpPr>
          <p:sp>
            <p:nvSpPr>
              <p:cNvPr id="157" name="Oval 495"/>
              <p:cNvSpPr/>
              <p:nvPr/>
            </p:nvSpPr>
            <p:spPr>
              <a:xfrm>
                <a:off x="4658707" y="1789004"/>
                <a:ext cx="118872" cy="118872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/>
              </a:p>
            </p:txBody>
          </p:sp>
          <p:sp>
            <p:nvSpPr>
              <p:cNvPr id="158" name="Oval 496"/>
              <p:cNvSpPr/>
              <p:nvPr/>
            </p:nvSpPr>
            <p:spPr>
              <a:xfrm>
                <a:off x="4686139" y="1816436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/>
              </a:p>
            </p:txBody>
          </p:sp>
        </p:grpSp>
        <p:grpSp>
          <p:nvGrpSpPr>
            <p:cNvPr id="154" name="Group 493"/>
            <p:cNvGrpSpPr/>
            <p:nvPr/>
          </p:nvGrpSpPr>
          <p:grpSpPr>
            <a:xfrm>
              <a:off x="4769" y="5957"/>
              <a:ext cx="187" cy="187"/>
              <a:chOff x="4658707" y="1789004"/>
              <a:chExt cx="118872" cy="118872"/>
            </a:xfrm>
          </p:grpSpPr>
          <p:sp>
            <p:nvSpPr>
              <p:cNvPr id="155" name="Oval 497"/>
              <p:cNvSpPr/>
              <p:nvPr/>
            </p:nvSpPr>
            <p:spPr>
              <a:xfrm>
                <a:off x="4658707" y="1789004"/>
                <a:ext cx="118872" cy="118872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/>
              </a:p>
            </p:txBody>
          </p:sp>
          <p:sp>
            <p:nvSpPr>
              <p:cNvPr id="156" name="Oval 498"/>
              <p:cNvSpPr/>
              <p:nvPr/>
            </p:nvSpPr>
            <p:spPr>
              <a:xfrm>
                <a:off x="4686139" y="1816436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/>
              </a:p>
            </p:txBody>
          </p:sp>
        </p:grpSp>
      </p:grp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5962" y="943901"/>
          <a:ext cx="10640673" cy="4771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559"/>
                <a:gridCol w="115911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  <a:gridCol w="123639"/>
              </a:tblGrid>
              <a:tr h="1896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Task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2019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2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2020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2021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9614">
                <a:tc v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10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11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12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9614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47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51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52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18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20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21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22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24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25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28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29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32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36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37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47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50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51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52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7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10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11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12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13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14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98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App</a:t>
                      </a:r>
                      <a:r>
                        <a:rPr lang="zh-CN" altLang="en-US" sz="900" u="none" strike="noStrike">
                          <a:effectLst/>
                        </a:rPr>
                        <a:t>测试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8"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437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运营管理 </a:t>
                      </a:r>
                      <a:r>
                        <a:rPr lang="en-US" altLang="zh-CN" sz="900" u="none" strike="noStrike">
                          <a:effectLst/>
                        </a:rPr>
                        <a:t>portal</a:t>
                      </a:r>
                      <a:r>
                        <a:rPr lang="zh-CN" altLang="en-US" sz="900" u="none" strike="noStrike">
                          <a:effectLst/>
                        </a:rPr>
                        <a:t>测试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8"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40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安全测试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8"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399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兼容性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测试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8"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399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性能测试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8"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399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dirty="0"/>
                        <a:t>系统</a:t>
                      </a:r>
                      <a:r>
                        <a:rPr lang="en-US" altLang="zh-CN" sz="900" dirty="0"/>
                        <a:t>E2E</a:t>
                      </a:r>
                      <a:r>
                        <a:rPr lang="zh-CN" altLang="en-US" sz="900" dirty="0"/>
                        <a:t>测试</a:t>
                      </a:r>
                      <a:endParaRPr lang="en-US" altLang="zh-CN" sz="900" dirty="0"/>
                    </a:p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8"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53" marR="5253" marT="525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128" name="Straight Connector 277"/>
          <p:cNvCxnSpPr>
            <a:stCxn id="137" idx="6"/>
            <a:endCxn id="142" idx="2"/>
          </p:cNvCxnSpPr>
          <p:nvPr/>
        </p:nvCxnSpPr>
        <p:spPr>
          <a:xfrm flipV="1">
            <a:off x="1683385" y="1870075"/>
            <a:ext cx="3243580" cy="381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324"/>
          <p:cNvSpPr/>
          <p:nvPr/>
        </p:nvSpPr>
        <p:spPr>
          <a:xfrm>
            <a:off x="1564643" y="1814237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38" name="Oval 326"/>
          <p:cNvSpPr/>
          <p:nvPr/>
        </p:nvSpPr>
        <p:spPr>
          <a:xfrm>
            <a:off x="1592075" y="1839764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1" name="Oval 363"/>
          <p:cNvSpPr/>
          <p:nvPr/>
        </p:nvSpPr>
        <p:spPr>
          <a:xfrm>
            <a:off x="4899487" y="1810778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42" name="Oval 364"/>
          <p:cNvSpPr/>
          <p:nvPr/>
        </p:nvSpPr>
        <p:spPr>
          <a:xfrm>
            <a:off x="4926919" y="1838210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46" name="文本框 20"/>
          <p:cNvSpPr txBox="1"/>
          <p:nvPr/>
        </p:nvSpPr>
        <p:spPr>
          <a:xfrm>
            <a:off x="2840559" y="1901394"/>
            <a:ext cx="83396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WK44~WK19</a:t>
            </a:r>
            <a:endParaRPr lang="en-US" sz="800" dirty="0">
              <a:sym typeface="+mn-ea"/>
            </a:endParaRPr>
          </a:p>
        </p:txBody>
      </p:sp>
      <p:sp>
        <p:nvSpPr>
          <p:cNvPr id="151" name="Oval 324"/>
          <p:cNvSpPr/>
          <p:nvPr/>
        </p:nvSpPr>
        <p:spPr>
          <a:xfrm>
            <a:off x="2469736" y="2555068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59" name="Oval 326"/>
          <p:cNvSpPr/>
          <p:nvPr/>
        </p:nvSpPr>
        <p:spPr>
          <a:xfrm>
            <a:off x="2497168" y="2580595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cxnSp>
        <p:nvCxnSpPr>
          <p:cNvPr id="160" name="Straight Connector 277"/>
          <p:cNvCxnSpPr>
            <a:stCxn id="151" idx="6"/>
            <a:endCxn id="162" idx="2"/>
          </p:cNvCxnSpPr>
          <p:nvPr/>
        </p:nvCxnSpPr>
        <p:spPr>
          <a:xfrm flipV="1">
            <a:off x="2588608" y="2613445"/>
            <a:ext cx="5518829" cy="105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324"/>
          <p:cNvSpPr/>
          <p:nvPr/>
        </p:nvSpPr>
        <p:spPr>
          <a:xfrm>
            <a:off x="8107437" y="2554009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63" name="Oval 326"/>
          <p:cNvSpPr/>
          <p:nvPr/>
        </p:nvSpPr>
        <p:spPr>
          <a:xfrm>
            <a:off x="8134869" y="2579536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65" name="TextBox 262"/>
          <p:cNvSpPr txBox="1"/>
          <p:nvPr/>
        </p:nvSpPr>
        <p:spPr>
          <a:xfrm>
            <a:off x="4864924" y="2666381"/>
            <a:ext cx="1975783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/>
              <a:t>迭代新功能测试</a:t>
            </a:r>
            <a:r>
              <a:rPr lang="en-US" altLang="zh-CN" sz="900" dirty="0"/>
              <a:t>- WK51~WK45</a:t>
            </a:r>
            <a:endParaRPr lang="en-US" sz="900" dirty="0"/>
          </a:p>
        </p:txBody>
      </p:sp>
      <p:sp>
        <p:nvSpPr>
          <p:cNvPr id="167" name="Oval 363"/>
          <p:cNvSpPr/>
          <p:nvPr/>
        </p:nvSpPr>
        <p:spPr>
          <a:xfrm>
            <a:off x="4905837" y="3374987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68" name="Oval 364"/>
          <p:cNvSpPr/>
          <p:nvPr/>
        </p:nvSpPr>
        <p:spPr>
          <a:xfrm>
            <a:off x="4933269" y="3402419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73" name="Oval 363"/>
          <p:cNvSpPr/>
          <p:nvPr/>
        </p:nvSpPr>
        <p:spPr>
          <a:xfrm>
            <a:off x="7209272" y="3380059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74" name="Oval 364"/>
          <p:cNvSpPr/>
          <p:nvPr/>
        </p:nvSpPr>
        <p:spPr>
          <a:xfrm>
            <a:off x="7236704" y="3407491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75" name="文本框 20"/>
          <p:cNvSpPr txBox="1"/>
          <p:nvPr/>
        </p:nvSpPr>
        <p:spPr>
          <a:xfrm>
            <a:off x="5751554" y="3183413"/>
            <a:ext cx="911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第一轮测试</a:t>
            </a:r>
            <a:endParaRPr lang="en-US" sz="800" dirty="0">
              <a:sym typeface="+mn-ea"/>
            </a:endParaRPr>
          </a:p>
        </p:txBody>
      </p:sp>
      <p:sp>
        <p:nvSpPr>
          <p:cNvPr id="176" name="Oval 363"/>
          <p:cNvSpPr/>
          <p:nvPr/>
        </p:nvSpPr>
        <p:spPr>
          <a:xfrm>
            <a:off x="4902981" y="4060787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77" name="Oval 364"/>
          <p:cNvSpPr/>
          <p:nvPr/>
        </p:nvSpPr>
        <p:spPr>
          <a:xfrm>
            <a:off x="4930413" y="4088219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79" name="Oval 363"/>
          <p:cNvSpPr/>
          <p:nvPr/>
        </p:nvSpPr>
        <p:spPr>
          <a:xfrm>
            <a:off x="6822552" y="4064355"/>
            <a:ext cx="118872" cy="11173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80" name="Oval 364"/>
          <p:cNvSpPr/>
          <p:nvPr/>
        </p:nvSpPr>
        <p:spPr>
          <a:xfrm>
            <a:off x="6845766" y="4087854"/>
            <a:ext cx="64008" cy="60166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81" name="文本框 20"/>
          <p:cNvSpPr txBox="1"/>
          <p:nvPr/>
        </p:nvSpPr>
        <p:spPr>
          <a:xfrm>
            <a:off x="5421673" y="3843338"/>
            <a:ext cx="715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第一轮测试</a:t>
            </a:r>
            <a:endParaRPr lang="en-US" altLang="zh-CN" sz="800" dirty="0">
              <a:sym typeface="+mn-ea"/>
            </a:endParaRPr>
          </a:p>
        </p:txBody>
      </p:sp>
      <p:cxnSp>
        <p:nvCxnSpPr>
          <p:cNvPr id="182" name="Straight Connector 277"/>
          <p:cNvCxnSpPr>
            <a:endCxn id="183" idx="2"/>
          </p:cNvCxnSpPr>
          <p:nvPr/>
        </p:nvCxnSpPr>
        <p:spPr>
          <a:xfrm>
            <a:off x="5052841" y="1871134"/>
            <a:ext cx="3045444" cy="119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363"/>
          <p:cNvSpPr/>
          <p:nvPr/>
        </p:nvSpPr>
        <p:spPr>
          <a:xfrm>
            <a:off x="8098285" y="1812891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84" name="Oval 364"/>
          <p:cNvSpPr/>
          <p:nvPr/>
        </p:nvSpPr>
        <p:spPr>
          <a:xfrm>
            <a:off x="8125717" y="1840323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85" name="文本框 20"/>
          <p:cNvSpPr txBox="1"/>
          <p:nvPr/>
        </p:nvSpPr>
        <p:spPr>
          <a:xfrm>
            <a:off x="6178443" y="1902842"/>
            <a:ext cx="942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WK19~ WK45</a:t>
            </a:r>
            <a:endParaRPr lang="en-US" sz="800" dirty="0">
              <a:sym typeface="+mn-ea"/>
            </a:endParaRPr>
          </a:p>
        </p:txBody>
      </p:sp>
      <p:sp>
        <p:nvSpPr>
          <p:cNvPr id="186" name="文本框 20"/>
          <p:cNvSpPr txBox="1"/>
          <p:nvPr/>
        </p:nvSpPr>
        <p:spPr>
          <a:xfrm>
            <a:off x="6178444" y="1634479"/>
            <a:ext cx="942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场景全拉通测试</a:t>
            </a:r>
            <a:endParaRPr lang="en-US" sz="800" dirty="0">
              <a:sym typeface="+mn-ea"/>
            </a:endParaRPr>
          </a:p>
        </p:txBody>
      </p:sp>
      <p:sp>
        <p:nvSpPr>
          <p:cNvPr id="187" name="文本框 20"/>
          <p:cNvSpPr txBox="1"/>
          <p:nvPr/>
        </p:nvSpPr>
        <p:spPr>
          <a:xfrm>
            <a:off x="2814894" y="1627081"/>
            <a:ext cx="1025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迭代新功能测试</a:t>
            </a:r>
            <a:endParaRPr lang="en-US" altLang="zh-CN" sz="800" dirty="0"/>
          </a:p>
        </p:txBody>
      </p:sp>
      <p:sp>
        <p:nvSpPr>
          <p:cNvPr id="188" name="Oval 363"/>
          <p:cNvSpPr/>
          <p:nvPr/>
        </p:nvSpPr>
        <p:spPr>
          <a:xfrm>
            <a:off x="6493972" y="2553932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89" name="Oval 364"/>
          <p:cNvSpPr/>
          <p:nvPr/>
        </p:nvSpPr>
        <p:spPr>
          <a:xfrm>
            <a:off x="6521404" y="2581364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90" name="文本框 20"/>
          <p:cNvSpPr txBox="1"/>
          <p:nvPr/>
        </p:nvSpPr>
        <p:spPr>
          <a:xfrm>
            <a:off x="6943954" y="2348551"/>
            <a:ext cx="942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场景全拉通测试</a:t>
            </a:r>
            <a:endParaRPr lang="en-US" altLang="zh-CN" sz="800" dirty="0">
              <a:sym typeface="+mn-ea"/>
            </a:endParaRPr>
          </a:p>
        </p:txBody>
      </p:sp>
      <p:sp>
        <p:nvSpPr>
          <p:cNvPr id="192" name="文本框 20"/>
          <p:cNvSpPr txBox="1"/>
          <p:nvPr/>
        </p:nvSpPr>
        <p:spPr>
          <a:xfrm>
            <a:off x="4743132" y="3181195"/>
            <a:ext cx="102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安全测试方案准备</a:t>
            </a:r>
            <a:endParaRPr lang="en-US" sz="800" dirty="0">
              <a:sym typeface="+mn-ea"/>
            </a:endParaRPr>
          </a:p>
        </p:txBody>
      </p:sp>
      <p:sp>
        <p:nvSpPr>
          <p:cNvPr id="193" name="文本框 20"/>
          <p:cNvSpPr txBox="1"/>
          <p:nvPr/>
        </p:nvSpPr>
        <p:spPr>
          <a:xfrm>
            <a:off x="4818192" y="3488027"/>
            <a:ext cx="879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WK19~ WK23</a:t>
            </a:r>
            <a:endParaRPr lang="en-US" sz="800" dirty="0">
              <a:sym typeface="+mn-ea"/>
            </a:endParaRPr>
          </a:p>
        </p:txBody>
      </p:sp>
      <p:sp>
        <p:nvSpPr>
          <p:cNvPr id="194" name="Oval 363"/>
          <p:cNvSpPr/>
          <p:nvPr/>
        </p:nvSpPr>
        <p:spPr>
          <a:xfrm>
            <a:off x="5473942" y="3377542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95" name="Oval 364"/>
          <p:cNvSpPr/>
          <p:nvPr/>
        </p:nvSpPr>
        <p:spPr>
          <a:xfrm>
            <a:off x="5501374" y="3404974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196" name="文本框 20"/>
          <p:cNvSpPr txBox="1"/>
          <p:nvPr/>
        </p:nvSpPr>
        <p:spPr>
          <a:xfrm>
            <a:off x="5675122" y="3494360"/>
            <a:ext cx="879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WK24~ WK32</a:t>
            </a:r>
            <a:endParaRPr lang="en-US" sz="800" dirty="0">
              <a:sym typeface="+mn-ea"/>
            </a:endParaRPr>
          </a:p>
        </p:txBody>
      </p:sp>
      <p:sp>
        <p:nvSpPr>
          <p:cNvPr id="197" name="文本框 20"/>
          <p:cNvSpPr txBox="1"/>
          <p:nvPr/>
        </p:nvSpPr>
        <p:spPr>
          <a:xfrm>
            <a:off x="6532543" y="3495166"/>
            <a:ext cx="879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WK33~ WK37</a:t>
            </a:r>
            <a:endParaRPr lang="en-US" sz="800" dirty="0">
              <a:sym typeface="+mn-ea"/>
            </a:endParaRPr>
          </a:p>
        </p:txBody>
      </p:sp>
      <p:sp>
        <p:nvSpPr>
          <p:cNvPr id="200" name="文本框 20"/>
          <p:cNvSpPr txBox="1"/>
          <p:nvPr/>
        </p:nvSpPr>
        <p:spPr>
          <a:xfrm>
            <a:off x="6562300" y="3197968"/>
            <a:ext cx="911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第二轮测试</a:t>
            </a:r>
            <a:endParaRPr lang="en-US" sz="800" dirty="0">
              <a:sym typeface="+mn-ea"/>
            </a:endParaRPr>
          </a:p>
        </p:txBody>
      </p:sp>
      <p:cxnSp>
        <p:nvCxnSpPr>
          <p:cNvPr id="201" name="直接连接符 200"/>
          <p:cNvCxnSpPr/>
          <p:nvPr/>
        </p:nvCxnSpPr>
        <p:spPr>
          <a:xfrm>
            <a:off x="4955597" y="1511300"/>
            <a:ext cx="0" cy="41752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" name="文本框 20"/>
          <p:cNvSpPr txBox="1"/>
          <p:nvPr/>
        </p:nvSpPr>
        <p:spPr>
          <a:xfrm>
            <a:off x="4959200" y="1482354"/>
            <a:ext cx="110955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rgbClr val="FF0000"/>
                </a:solidFill>
                <a:sym typeface="+mn-ea"/>
              </a:rPr>
              <a:t>B Sample(WK19)</a:t>
            </a:r>
            <a:endParaRPr lang="en-US" sz="800" dirty="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06" name="直接连接符 205"/>
          <p:cNvCxnSpPr/>
          <p:nvPr/>
        </p:nvCxnSpPr>
        <p:spPr>
          <a:xfrm>
            <a:off x="6545360" y="1511732"/>
            <a:ext cx="0" cy="41752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" name="文本框 20"/>
          <p:cNvSpPr txBox="1"/>
          <p:nvPr/>
        </p:nvSpPr>
        <p:spPr>
          <a:xfrm>
            <a:off x="6596365" y="1476121"/>
            <a:ext cx="1028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rgbClr val="FF0000"/>
                </a:solidFill>
                <a:sym typeface="+mn-ea"/>
              </a:rPr>
              <a:t>C Sample(WK32)</a:t>
            </a:r>
            <a:endParaRPr lang="en-US" sz="800" dirty="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08" name="直接连接符 207"/>
          <p:cNvCxnSpPr/>
          <p:nvPr/>
        </p:nvCxnSpPr>
        <p:spPr>
          <a:xfrm>
            <a:off x="8164608" y="1518082"/>
            <a:ext cx="0" cy="41752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9" name="文本框 20"/>
          <p:cNvSpPr txBox="1"/>
          <p:nvPr/>
        </p:nvSpPr>
        <p:spPr>
          <a:xfrm>
            <a:off x="8200653" y="1482354"/>
            <a:ext cx="1425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rgbClr val="FF0000"/>
                </a:solidFill>
                <a:sym typeface="+mn-ea"/>
              </a:rPr>
              <a:t>Final Release(WK45)</a:t>
            </a:r>
            <a:endParaRPr lang="en-US" sz="800" dirty="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10" name="直接连接符 209"/>
          <p:cNvCxnSpPr/>
          <p:nvPr/>
        </p:nvCxnSpPr>
        <p:spPr>
          <a:xfrm>
            <a:off x="10768108" y="1524432"/>
            <a:ext cx="0" cy="41752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2" name="文本框 20"/>
          <p:cNvSpPr txBox="1"/>
          <p:nvPr/>
        </p:nvSpPr>
        <p:spPr>
          <a:xfrm>
            <a:off x="10306640" y="1501404"/>
            <a:ext cx="879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rgbClr val="FF0000"/>
                </a:solidFill>
                <a:sym typeface="+mn-ea"/>
              </a:rPr>
              <a:t>Go Live</a:t>
            </a:r>
            <a:endParaRPr lang="en-US" sz="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14" name="文本框 20"/>
          <p:cNvSpPr txBox="1"/>
          <p:nvPr/>
        </p:nvSpPr>
        <p:spPr>
          <a:xfrm>
            <a:off x="4563065" y="3843235"/>
            <a:ext cx="102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兼容性方案准备</a:t>
            </a:r>
            <a:endParaRPr lang="en-US" sz="800" dirty="0">
              <a:sym typeface="+mn-ea"/>
            </a:endParaRPr>
          </a:p>
        </p:txBody>
      </p:sp>
      <p:sp>
        <p:nvSpPr>
          <p:cNvPr id="215" name="文本框 20"/>
          <p:cNvSpPr txBox="1"/>
          <p:nvPr/>
        </p:nvSpPr>
        <p:spPr>
          <a:xfrm>
            <a:off x="4644862" y="4189248"/>
            <a:ext cx="84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WK19~ WK21</a:t>
            </a:r>
            <a:endParaRPr lang="en-US" altLang="zh-CN" sz="800" dirty="0">
              <a:sym typeface="+mn-ea"/>
            </a:endParaRPr>
          </a:p>
        </p:txBody>
      </p:sp>
      <p:sp>
        <p:nvSpPr>
          <p:cNvPr id="216" name="Oval 363"/>
          <p:cNvSpPr/>
          <p:nvPr/>
        </p:nvSpPr>
        <p:spPr>
          <a:xfrm>
            <a:off x="5240579" y="4062690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17" name="Oval 364"/>
          <p:cNvSpPr/>
          <p:nvPr/>
        </p:nvSpPr>
        <p:spPr>
          <a:xfrm>
            <a:off x="5268011" y="4090122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18" name="文本框 20"/>
          <p:cNvSpPr txBox="1"/>
          <p:nvPr/>
        </p:nvSpPr>
        <p:spPr>
          <a:xfrm>
            <a:off x="5411139" y="4193272"/>
            <a:ext cx="84157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WK22~ WK29</a:t>
            </a:r>
            <a:endParaRPr lang="en-US" altLang="zh-CN" sz="800" dirty="0">
              <a:sym typeface="+mn-ea"/>
            </a:endParaRPr>
          </a:p>
        </p:txBody>
      </p:sp>
      <p:sp>
        <p:nvSpPr>
          <p:cNvPr id="219" name="文本框 20"/>
          <p:cNvSpPr txBox="1"/>
          <p:nvPr/>
        </p:nvSpPr>
        <p:spPr>
          <a:xfrm>
            <a:off x="6177960" y="4180890"/>
            <a:ext cx="84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WK30~ WK34</a:t>
            </a:r>
            <a:endParaRPr lang="en-US" altLang="zh-CN" sz="800" dirty="0">
              <a:sym typeface="+mn-ea"/>
            </a:endParaRPr>
          </a:p>
        </p:txBody>
      </p:sp>
      <p:sp>
        <p:nvSpPr>
          <p:cNvPr id="220" name="文本框 20"/>
          <p:cNvSpPr txBox="1"/>
          <p:nvPr/>
        </p:nvSpPr>
        <p:spPr>
          <a:xfrm>
            <a:off x="6218788" y="3856738"/>
            <a:ext cx="1416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第一轮测试</a:t>
            </a:r>
            <a:endParaRPr lang="en-US" altLang="zh-CN" sz="800" dirty="0">
              <a:sym typeface="+mn-ea"/>
            </a:endParaRPr>
          </a:p>
        </p:txBody>
      </p:sp>
      <p:sp>
        <p:nvSpPr>
          <p:cNvPr id="227" name="文本框 20"/>
          <p:cNvSpPr txBox="1"/>
          <p:nvPr/>
        </p:nvSpPr>
        <p:spPr>
          <a:xfrm>
            <a:off x="4973917" y="4820794"/>
            <a:ext cx="84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WK19~ WK25</a:t>
            </a:r>
            <a:endParaRPr lang="en-US" altLang="zh-CN" sz="800" dirty="0">
              <a:sym typeface="+mn-ea"/>
            </a:endParaRPr>
          </a:p>
        </p:txBody>
      </p:sp>
      <p:sp>
        <p:nvSpPr>
          <p:cNvPr id="228" name="文本框 20"/>
          <p:cNvSpPr txBox="1"/>
          <p:nvPr/>
        </p:nvSpPr>
        <p:spPr>
          <a:xfrm>
            <a:off x="5915541" y="4833588"/>
            <a:ext cx="84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WK26~ WK34</a:t>
            </a:r>
            <a:endParaRPr lang="en-US" altLang="zh-CN" sz="800" dirty="0">
              <a:sym typeface="+mn-ea"/>
            </a:endParaRPr>
          </a:p>
        </p:txBody>
      </p:sp>
      <p:sp>
        <p:nvSpPr>
          <p:cNvPr id="229" name="文本框 20"/>
          <p:cNvSpPr txBox="1"/>
          <p:nvPr/>
        </p:nvSpPr>
        <p:spPr>
          <a:xfrm>
            <a:off x="6828749" y="4822577"/>
            <a:ext cx="84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WK35~ WK39</a:t>
            </a:r>
            <a:endParaRPr lang="en-US" altLang="zh-CN" sz="800" dirty="0">
              <a:sym typeface="+mn-ea"/>
            </a:endParaRPr>
          </a:p>
        </p:txBody>
      </p:sp>
      <p:sp>
        <p:nvSpPr>
          <p:cNvPr id="230" name="文本框 20"/>
          <p:cNvSpPr txBox="1"/>
          <p:nvPr/>
        </p:nvSpPr>
        <p:spPr>
          <a:xfrm>
            <a:off x="8284717" y="5444442"/>
            <a:ext cx="84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WK32~ WK14</a:t>
            </a:r>
            <a:endParaRPr lang="en-US" altLang="zh-CN" sz="800" dirty="0">
              <a:sym typeface="+mn-ea"/>
            </a:endParaRPr>
          </a:p>
        </p:txBody>
      </p:sp>
      <p:sp>
        <p:nvSpPr>
          <p:cNvPr id="231" name="Oval 363"/>
          <p:cNvSpPr/>
          <p:nvPr/>
        </p:nvSpPr>
        <p:spPr>
          <a:xfrm>
            <a:off x="6554519" y="3383810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32" name="Oval 364"/>
          <p:cNvSpPr/>
          <p:nvPr/>
        </p:nvSpPr>
        <p:spPr>
          <a:xfrm>
            <a:off x="6581951" y="3411242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cxnSp>
        <p:nvCxnSpPr>
          <p:cNvPr id="239" name="直接连接符 238"/>
          <p:cNvCxnSpPr>
            <a:stCxn id="167" idx="6"/>
            <a:endCxn id="194" idx="2"/>
          </p:cNvCxnSpPr>
          <p:nvPr/>
        </p:nvCxnSpPr>
        <p:spPr>
          <a:xfrm>
            <a:off x="5024709" y="3434423"/>
            <a:ext cx="449233" cy="255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194" idx="6"/>
            <a:endCxn id="232" idx="2"/>
          </p:cNvCxnSpPr>
          <p:nvPr/>
        </p:nvCxnSpPr>
        <p:spPr>
          <a:xfrm>
            <a:off x="5592814" y="3436978"/>
            <a:ext cx="989137" cy="62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31" idx="6"/>
            <a:endCxn id="173" idx="2"/>
          </p:cNvCxnSpPr>
          <p:nvPr/>
        </p:nvCxnSpPr>
        <p:spPr>
          <a:xfrm flipV="1">
            <a:off x="6673391" y="3439495"/>
            <a:ext cx="535881" cy="37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363"/>
          <p:cNvSpPr/>
          <p:nvPr/>
        </p:nvSpPr>
        <p:spPr>
          <a:xfrm>
            <a:off x="6180058" y="4072182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51" name="Oval 364"/>
          <p:cNvSpPr/>
          <p:nvPr/>
        </p:nvSpPr>
        <p:spPr>
          <a:xfrm>
            <a:off x="6207490" y="4099614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cxnSp>
        <p:nvCxnSpPr>
          <p:cNvPr id="259" name="直接连接符 258"/>
          <p:cNvCxnSpPr>
            <a:stCxn id="176" idx="6"/>
            <a:endCxn id="179" idx="2"/>
          </p:cNvCxnSpPr>
          <p:nvPr/>
        </p:nvCxnSpPr>
        <p:spPr>
          <a:xfrm>
            <a:off x="5021853" y="4120223"/>
            <a:ext cx="180069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363"/>
          <p:cNvSpPr/>
          <p:nvPr/>
        </p:nvSpPr>
        <p:spPr>
          <a:xfrm>
            <a:off x="6492682" y="5327628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65" name="Oval 364"/>
          <p:cNvSpPr/>
          <p:nvPr/>
        </p:nvSpPr>
        <p:spPr>
          <a:xfrm>
            <a:off x="6520114" y="5355060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66" name="Oval 363"/>
          <p:cNvSpPr/>
          <p:nvPr/>
        </p:nvSpPr>
        <p:spPr>
          <a:xfrm>
            <a:off x="10716207" y="5340743"/>
            <a:ext cx="118872" cy="11887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67" name="Oval 364"/>
          <p:cNvSpPr/>
          <p:nvPr/>
        </p:nvSpPr>
        <p:spPr>
          <a:xfrm>
            <a:off x="10743639" y="5368175"/>
            <a:ext cx="64008" cy="64008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cxnSp>
        <p:nvCxnSpPr>
          <p:cNvPr id="269" name="直接连接符 268"/>
          <p:cNvCxnSpPr>
            <a:stCxn id="265" idx="6"/>
            <a:endCxn id="266" idx="2"/>
          </p:cNvCxnSpPr>
          <p:nvPr/>
        </p:nvCxnSpPr>
        <p:spPr>
          <a:xfrm>
            <a:off x="6584122" y="5387064"/>
            <a:ext cx="4132085" cy="1311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文本框 20"/>
          <p:cNvSpPr txBox="1"/>
          <p:nvPr/>
        </p:nvSpPr>
        <p:spPr>
          <a:xfrm>
            <a:off x="8198123" y="5135044"/>
            <a:ext cx="1177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实车场景端到端测试</a:t>
            </a:r>
            <a:endParaRPr lang="en-US" altLang="zh-CN" sz="800" dirty="0">
              <a:sym typeface="+mn-ea"/>
            </a:endParaRPr>
          </a:p>
        </p:txBody>
      </p:sp>
      <p:sp>
        <p:nvSpPr>
          <p:cNvPr id="271" name="Oval 363"/>
          <p:cNvSpPr/>
          <p:nvPr/>
        </p:nvSpPr>
        <p:spPr>
          <a:xfrm>
            <a:off x="4900592" y="4699955"/>
            <a:ext cx="118872" cy="11173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72" name="Oval 364"/>
          <p:cNvSpPr/>
          <p:nvPr/>
        </p:nvSpPr>
        <p:spPr>
          <a:xfrm>
            <a:off x="4923806" y="4723454"/>
            <a:ext cx="64008" cy="60166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73" name="Oval 363"/>
          <p:cNvSpPr/>
          <p:nvPr/>
        </p:nvSpPr>
        <p:spPr>
          <a:xfrm>
            <a:off x="5717925" y="4708768"/>
            <a:ext cx="118872" cy="11173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74" name="Oval 364"/>
          <p:cNvSpPr/>
          <p:nvPr/>
        </p:nvSpPr>
        <p:spPr>
          <a:xfrm>
            <a:off x="5741139" y="4732267"/>
            <a:ext cx="64008" cy="60166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75" name="Oval 363"/>
          <p:cNvSpPr/>
          <p:nvPr/>
        </p:nvSpPr>
        <p:spPr>
          <a:xfrm>
            <a:off x="6821572" y="4700553"/>
            <a:ext cx="118872" cy="11173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76" name="Oval 364"/>
          <p:cNvSpPr/>
          <p:nvPr/>
        </p:nvSpPr>
        <p:spPr>
          <a:xfrm>
            <a:off x="6844786" y="4724052"/>
            <a:ext cx="64008" cy="60166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77" name="Oval 363"/>
          <p:cNvSpPr/>
          <p:nvPr/>
        </p:nvSpPr>
        <p:spPr>
          <a:xfrm>
            <a:off x="7434283" y="4700553"/>
            <a:ext cx="118872" cy="11173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78" name="Oval 364"/>
          <p:cNvSpPr/>
          <p:nvPr/>
        </p:nvSpPr>
        <p:spPr>
          <a:xfrm>
            <a:off x="7457497" y="4724052"/>
            <a:ext cx="64008" cy="60166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cxnSp>
        <p:nvCxnSpPr>
          <p:cNvPr id="282" name="直接连接符 281"/>
          <p:cNvCxnSpPr>
            <a:stCxn id="271" idx="6"/>
            <a:endCxn id="277" idx="2"/>
          </p:cNvCxnSpPr>
          <p:nvPr/>
        </p:nvCxnSpPr>
        <p:spPr>
          <a:xfrm>
            <a:off x="5019464" y="4755823"/>
            <a:ext cx="2414819" cy="5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0"/>
          <p:cNvSpPr txBox="1"/>
          <p:nvPr/>
        </p:nvSpPr>
        <p:spPr>
          <a:xfrm>
            <a:off x="4933430" y="4482749"/>
            <a:ext cx="10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性能测试方案准备</a:t>
            </a:r>
            <a:endParaRPr lang="en-US" altLang="zh-CN" sz="800" dirty="0">
              <a:sym typeface="+mn-ea"/>
            </a:endParaRPr>
          </a:p>
        </p:txBody>
      </p:sp>
      <p:sp>
        <p:nvSpPr>
          <p:cNvPr id="286" name="文本框 20"/>
          <p:cNvSpPr txBox="1"/>
          <p:nvPr/>
        </p:nvSpPr>
        <p:spPr>
          <a:xfrm>
            <a:off x="5955200" y="4478126"/>
            <a:ext cx="10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服务压力测试</a:t>
            </a:r>
            <a:endParaRPr lang="en-US" altLang="zh-CN" sz="800" dirty="0">
              <a:sym typeface="+mn-ea"/>
            </a:endParaRPr>
          </a:p>
        </p:txBody>
      </p:sp>
      <p:sp>
        <p:nvSpPr>
          <p:cNvPr id="287" name="文本框 20"/>
          <p:cNvSpPr txBox="1"/>
          <p:nvPr/>
        </p:nvSpPr>
        <p:spPr>
          <a:xfrm>
            <a:off x="6779612" y="4478126"/>
            <a:ext cx="10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>
                <a:sym typeface="+mn-ea"/>
              </a:rPr>
              <a:t>服务可靠性测试</a:t>
            </a:r>
            <a:endParaRPr lang="en-US" altLang="zh-CN" sz="800" dirty="0">
              <a:sym typeface="+mn-ea"/>
            </a:endParaRPr>
          </a:p>
        </p:txBody>
      </p:sp>
      <p:sp>
        <p:nvSpPr>
          <p:cNvPr id="292" name="文本框 20"/>
          <p:cNvSpPr txBox="1"/>
          <p:nvPr/>
        </p:nvSpPr>
        <p:spPr>
          <a:xfrm>
            <a:off x="6981358" y="2664566"/>
            <a:ext cx="10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WK32~WK45</a:t>
            </a:r>
            <a:endParaRPr lang="en-US" altLang="zh-CN" sz="8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0" y="0"/>
            <a:ext cx="11674312" cy="6857999"/>
            <a:chOff x="0" y="0"/>
            <a:chExt cx="11674312" cy="6857999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9262333" cy="6857999"/>
            </a:xfrm>
            <a:prstGeom prst="rect">
              <a:avLst/>
            </a:prstGeom>
            <a:solidFill>
              <a:srgbClr val="2270B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876300" y="3251559"/>
              <a:ext cx="7271385" cy="515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21506" name="文本框 1"/>
            <p:cNvSpPr txBox="1">
              <a:spLocks noChangeArrowheads="1"/>
            </p:cNvSpPr>
            <p:nvPr/>
          </p:nvSpPr>
          <p:spPr bwMode="auto">
            <a:xfrm>
              <a:off x="492125" y="260350"/>
              <a:ext cx="1414463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07" name="标题 1"/>
            <p:cNvSpPr txBox="1"/>
            <p:nvPr/>
          </p:nvSpPr>
          <p:spPr bwMode="auto">
            <a:xfrm>
              <a:off x="1614805" y="1271270"/>
              <a:ext cx="6246495" cy="538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项目总体计划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版本迭代计划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项目总体交付计划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测试总体计划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r>
                <a:rPr lang="zh-CN" altLang="en-US" sz="2000" dirty="0">
                  <a:solidFill>
                    <a:srgbClr val="2E91EE"/>
                  </a:solidFill>
                  <a:latin typeface="微软雅黑" panose="020B0503020204020204" charset="-122"/>
                  <a:ea typeface="微软雅黑" panose="020B0503020204020204" charset="-122"/>
                </a:rPr>
                <a:t>迭代测试计划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 typeface=".AppleSystemUIFont" charset="-120"/>
                <a:buChar char="+"/>
              </a:pP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hqprint"/>
            <a:srcRect b="-1706"/>
            <a:stretch>
              <a:fillRect/>
            </a:stretch>
          </p:blipFill>
          <p:spPr>
            <a:xfrm>
              <a:off x="9780021" y="4925546"/>
              <a:ext cx="1894291" cy="1388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00" y="82992"/>
            <a:ext cx="11113800" cy="78441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迭代测试计划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3331" y="1065353"/>
          <a:ext cx="10679850" cy="341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425"/>
                <a:gridCol w="655255"/>
                <a:gridCol w="655173"/>
                <a:gridCol w="655173"/>
                <a:gridCol w="655173"/>
                <a:gridCol w="655173"/>
                <a:gridCol w="655173"/>
                <a:gridCol w="655173"/>
                <a:gridCol w="655173"/>
                <a:gridCol w="655173"/>
                <a:gridCol w="655173"/>
                <a:gridCol w="655173"/>
                <a:gridCol w="655173"/>
                <a:gridCol w="655173"/>
                <a:gridCol w="655173"/>
                <a:gridCol w="519921"/>
              </a:tblGrid>
              <a:tr h="2113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zh-CN" altLang="en-US" sz="1100" u="none" strike="noStrike">
                          <a:effectLst/>
                        </a:rPr>
                        <a:t>迭代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1399">
                <a:tc vMerge="1">
                  <a:tcPr/>
                </a:tc>
                <a:tc gridSpan="5"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zh-CN" altLang="en-US" sz="1100" u="none" strike="noStrike" dirty="0">
                          <a:effectLst/>
                        </a:rPr>
                        <a:t>第一周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zh-CN" altLang="en-US" sz="1100" u="none" strike="noStrike">
                          <a:effectLst/>
                        </a:rPr>
                        <a:t>第二周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zh-CN" altLang="en-US" sz="1100" u="none" strike="noStrike">
                          <a:effectLst/>
                        </a:rPr>
                        <a:t>第三周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1399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1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2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3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4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5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1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2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3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4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5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1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2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3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4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US" altLang="zh-CN" sz="600" u="none" strike="noStrike" dirty="0">
                          <a:effectLst/>
                        </a:rPr>
                        <a:t>5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83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sym typeface="+mn-ea"/>
                        </a:rPr>
                        <a:t>迭代测试计划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endParaRPr lang="zh-CN" altLang="en-US" dirty="0"/>
                    </a:p>
                  </a:txBody>
                  <a:tcPr marL="6319" marR="6319" marT="6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19" marR="6319" marT="631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129" name="组合 128"/>
          <p:cNvGrpSpPr/>
          <p:nvPr/>
        </p:nvGrpSpPr>
        <p:grpSpPr>
          <a:xfrm>
            <a:off x="5749607" y="-410603"/>
            <a:ext cx="693420" cy="199"/>
            <a:chOff x="4769" y="5957"/>
            <a:chExt cx="1092" cy="199"/>
          </a:xfrm>
        </p:grpSpPr>
        <p:cxnSp>
          <p:nvCxnSpPr>
            <p:cNvPr id="130" name="Straight Connector 492"/>
            <p:cNvCxnSpPr/>
            <p:nvPr/>
          </p:nvCxnSpPr>
          <p:spPr>
            <a:xfrm>
              <a:off x="4913" y="6051"/>
              <a:ext cx="864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494"/>
            <p:cNvGrpSpPr/>
            <p:nvPr/>
          </p:nvGrpSpPr>
          <p:grpSpPr>
            <a:xfrm>
              <a:off x="5674" y="5969"/>
              <a:ext cx="187" cy="187"/>
              <a:chOff x="4658707" y="1789004"/>
              <a:chExt cx="118872" cy="118872"/>
            </a:xfrm>
          </p:grpSpPr>
          <p:sp>
            <p:nvSpPr>
              <p:cNvPr id="135" name="Oval 495"/>
              <p:cNvSpPr/>
              <p:nvPr/>
            </p:nvSpPr>
            <p:spPr>
              <a:xfrm>
                <a:off x="4658707" y="1789004"/>
                <a:ext cx="118872" cy="118872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/>
              </a:p>
            </p:txBody>
          </p:sp>
          <p:sp>
            <p:nvSpPr>
              <p:cNvPr id="136" name="Oval 496"/>
              <p:cNvSpPr/>
              <p:nvPr/>
            </p:nvSpPr>
            <p:spPr>
              <a:xfrm>
                <a:off x="4686139" y="1816436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/>
              </a:p>
            </p:txBody>
          </p:sp>
        </p:grpSp>
        <p:grpSp>
          <p:nvGrpSpPr>
            <p:cNvPr id="132" name="Group 493"/>
            <p:cNvGrpSpPr/>
            <p:nvPr/>
          </p:nvGrpSpPr>
          <p:grpSpPr>
            <a:xfrm>
              <a:off x="4769" y="5957"/>
              <a:ext cx="187" cy="187"/>
              <a:chOff x="4658707" y="1789004"/>
              <a:chExt cx="118872" cy="118872"/>
            </a:xfrm>
          </p:grpSpPr>
          <p:sp>
            <p:nvSpPr>
              <p:cNvPr id="133" name="Oval 497"/>
              <p:cNvSpPr/>
              <p:nvPr/>
            </p:nvSpPr>
            <p:spPr>
              <a:xfrm>
                <a:off x="4658707" y="1789004"/>
                <a:ext cx="118872" cy="118872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/>
              </a:p>
            </p:txBody>
          </p:sp>
          <p:sp>
            <p:nvSpPr>
              <p:cNvPr id="134" name="Oval 498"/>
              <p:cNvSpPr/>
              <p:nvPr/>
            </p:nvSpPr>
            <p:spPr>
              <a:xfrm>
                <a:off x="4686139" y="1816436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5902007" y="-258203"/>
            <a:ext cx="693420" cy="199"/>
            <a:chOff x="4769" y="5957"/>
            <a:chExt cx="1092" cy="199"/>
          </a:xfrm>
        </p:grpSpPr>
        <p:cxnSp>
          <p:nvCxnSpPr>
            <p:cNvPr id="152" name="Straight Connector 492"/>
            <p:cNvCxnSpPr/>
            <p:nvPr/>
          </p:nvCxnSpPr>
          <p:spPr>
            <a:xfrm>
              <a:off x="4913" y="6051"/>
              <a:ext cx="864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494"/>
            <p:cNvGrpSpPr/>
            <p:nvPr/>
          </p:nvGrpSpPr>
          <p:grpSpPr>
            <a:xfrm>
              <a:off x="5674" y="5969"/>
              <a:ext cx="187" cy="187"/>
              <a:chOff x="4658707" y="1789004"/>
              <a:chExt cx="118872" cy="118872"/>
            </a:xfrm>
          </p:grpSpPr>
          <p:sp>
            <p:nvSpPr>
              <p:cNvPr id="157" name="Oval 495"/>
              <p:cNvSpPr/>
              <p:nvPr/>
            </p:nvSpPr>
            <p:spPr>
              <a:xfrm>
                <a:off x="4658707" y="1789004"/>
                <a:ext cx="118872" cy="118872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/>
              </a:p>
            </p:txBody>
          </p:sp>
          <p:sp>
            <p:nvSpPr>
              <p:cNvPr id="158" name="Oval 496"/>
              <p:cNvSpPr/>
              <p:nvPr/>
            </p:nvSpPr>
            <p:spPr>
              <a:xfrm>
                <a:off x="4686139" y="1816436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/>
              </a:p>
            </p:txBody>
          </p:sp>
        </p:grpSp>
        <p:grpSp>
          <p:nvGrpSpPr>
            <p:cNvPr id="154" name="Group 493"/>
            <p:cNvGrpSpPr/>
            <p:nvPr/>
          </p:nvGrpSpPr>
          <p:grpSpPr>
            <a:xfrm>
              <a:off x="4769" y="5957"/>
              <a:ext cx="187" cy="187"/>
              <a:chOff x="4658707" y="1789004"/>
              <a:chExt cx="118872" cy="118872"/>
            </a:xfrm>
          </p:grpSpPr>
          <p:sp>
            <p:nvSpPr>
              <p:cNvPr id="155" name="Oval 497"/>
              <p:cNvSpPr/>
              <p:nvPr/>
            </p:nvSpPr>
            <p:spPr>
              <a:xfrm>
                <a:off x="4658707" y="1789004"/>
                <a:ext cx="118872" cy="118872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/>
              </a:p>
            </p:txBody>
          </p:sp>
          <p:sp>
            <p:nvSpPr>
              <p:cNvPr id="156" name="Oval 498"/>
              <p:cNvSpPr/>
              <p:nvPr/>
            </p:nvSpPr>
            <p:spPr>
              <a:xfrm>
                <a:off x="4686139" y="1816436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/>
              </a:p>
            </p:txBody>
          </p:sp>
        </p:grpSp>
      </p:grpSp>
      <p:grpSp>
        <p:nvGrpSpPr>
          <p:cNvPr id="235" name="组合 234"/>
          <p:cNvGrpSpPr/>
          <p:nvPr/>
        </p:nvGrpSpPr>
        <p:grpSpPr>
          <a:xfrm>
            <a:off x="1266885" y="1950239"/>
            <a:ext cx="994592" cy="123995"/>
            <a:chOff x="1254186" y="1734343"/>
            <a:chExt cx="994592" cy="123995"/>
          </a:xfrm>
        </p:grpSpPr>
        <p:sp>
          <p:nvSpPr>
            <p:cNvPr id="168" name="Oval 324"/>
            <p:cNvSpPr/>
            <p:nvPr/>
          </p:nvSpPr>
          <p:spPr>
            <a:xfrm>
              <a:off x="1254186" y="1734343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169" name="Oval 326"/>
            <p:cNvSpPr/>
            <p:nvPr/>
          </p:nvSpPr>
          <p:spPr>
            <a:xfrm>
              <a:off x="1281618" y="1759870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70" name="Oval 324"/>
            <p:cNvSpPr/>
            <p:nvPr/>
          </p:nvSpPr>
          <p:spPr>
            <a:xfrm>
              <a:off x="2129906" y="1739466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171" name="Oval 326"/>
            <p:cNvSpPr/>
            <p:nvPr/>
          </p:nvSpPr>
          <p:spPr>
            <a:xfrm>
              <a:off x="2157338" y="1764993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79" name="文本框 20"/>
          <p:cNvSpPr txBox="1"/>
          <p:nvPr/>
        </p:nvSpPr>
        <p:spPr>
          <a:xfrm>
            <a:off x="1457129" y="2042956"/>
            <a:ext cx="90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需求分析及澄清</a:t>
            </a:r>
            <a:endParaRPr lang="en-US" altLang="zh-CN" sz="800" dirty="0"/>
          </a:p>
        </p:txBody>
      </p:sp>
      <p:grpSp>
        <p:nvGrpSpPr>
          <p:cNvPr id="236" name="组合 235"/>
          <p:cNvGrpSpPr/>
          <p:nvPr/>
        </p:nvGrpSpPr>
        <p:grpSpPr>
          <a:xfrm>
            <a:off x="1880305" y="2310471"/>
            <a:ext cx="950133" cy="122562"/>
            <a:chOff x="2258765" y="2001899"/>
            <a:chExt cx="950133" cy="122562"/>
          </a:xfrm>
        </p:grpSpPr>
        <p:sp>
          <p:nvSpPr>
            <p:cNvPr id="172" name="Oval 324"/>
            <p:cNvSpPr/>
            <p:nvPr/>
          </p:nvSpPr>
          <p:spPr>
            <a:xfrm>
              <a:off x="3090026" y="2005589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173" name="Oval 326"/>
            <p:cNvSpPr/>
            <p:nvPr/>
          </p:nvSpPr>
          <p:spPr>
            <a:xfrm>
              <a:off x="3117458" y="2031116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80" name="Oval 324"/>
            <p:cNvSpPr/>
            <p:nvPr/>
          </p:nvSpPr>
          <p:spPr>
            <a:xfrm>
              <a:off x="2258765" y="2001899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182" name="Oval 326"/>
            <p:cNvSpPr/>
            <p:nvPr/>
          </p:nvSpPr>
          <p:spPr>
            <a:xfrm>
              <a:off x="2286197" y="2027426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83" name="文本框 20"/>
          <p:cNvSpPr txBox="1"/>
          <p:nvPr/>
        </p:nvSpPr>
        <p:spPr>
          <a:xfrm>
            <a:off x="1937908" y="2424669"/>
            <a:ext cx="90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制定测试计划</a:t>
            </a:r>
            <a:endParaRPr lang="en-US" altLang="zh-CN" sz="800" dirty="0"/>
          </a:p>
        </p:txBody>
      </p:sp>
      <p:sp>
        <p:nvSpPr>
          <p:cNvPr id="189" name="文本框 20"/>
          <p:cNvSpPr txBox="1"/>
          <p:nvPr/>
        </p:nvSpPr>
        <p:spPr>
          <a:xfrm>
            <a:off x="2962248" y="2910022"/>
            <a:ext cx="90620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测试用例设计、用例评审</a:t>
            </a:r>
            <a:endParaRPr lang="en-US" altLang="zh-CN" sz="800" dirty="0"/>
          </a:p>
        </p:txBody>
      </p:sp>
      <p:sp>
        <p:nvSpPr>
          <p:cNvPr id="192" name="文本框 20"/>
          <p:cNvSpPr txBox="1"/>
          <p:nvPr/>
        </p:nvSpPr>
        <p:spPr>
          <a:xfrm>
            <a:off x="4312481" y="2910022"/>
            <a:ext cx="90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用例更新、用例归档</a:t>
            </a:r>
            <a:endParaRPr lang="en-US" altLang="zh-CN" sz="800" dirty="0"/>
          </a:p>
        </p:txBody>
      </p:sp>
      <p:sp>
        <p:nvSpPr>
          <p:cNvPr id="193" name="文本框 20"/>
          <p:cNvSpPr txBox="1"/>
          <p:nvPr/>
        </p:nvSpPr>
        <p:spPr>
          <a:xfrm>
            <a:off x="5687395" y="2941775"/>
            <a:ext cx="90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转测试验收</a:t>
            </a:r>
            <a:endParaRPr lang="en-US" altLang="zh-CN" sz="800" dirty="0"/>
          </a:p>
        </p:txBody>
      </p:sp>
      <p:sp>
        <p:nvSpPr>
          <p:cNvPr id="194" name="文本框 20"/>
          <p:cNvSpPr txBox="1"/>
          <p:nvPr/>
        </p:nvSpPr>
        <p:spPr>
          <a:xfrm>
            <a:off x="8460463" y="2951964"/>
            <a:ext cx="90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执行测试用例</a:t>
            </a:r>
            <a:endParaRPr lang="en-US" altLang="zh-CN" sz="800" dirty="0"/>
          </a:p>
        </p:txBody>
      </p:sp>
      <p:sp>
        <p:nvSpPr>
          <p:cNvPr id="195" name="文本框 20"/>
          <p:cNvSpPr txBox="1"/>
          <p:nvPr/>
        </p:nvSpPr>
        <p:spPr>
          <a:xfrm>
            <a:off x="10133637" y="4046470"/>
            <a:ext cx="90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测试总结</a:t>
            </a:r>
            <a:endParaRPr lang="en-US" altLang="zh-CN" sz="800" dirty="0"/>
          </a:p>
        </p:txBody>
      </p:sp>
      <p:cxnSp>
        <p:nvCxnSpPr>
          <p:cNvPr id="199" name="直接连接符 198"/>
          <p:cNvCxnSpPr>
            <a:endCxn id="171" idx="2"/>
          </p:cNvCxnSpPr>
          <p:nvPr/>
        </p:nvCxnSpPr>
        <p:spPr>
          <a:xfrm>
            <a:off x="1395730" y="2007870"/>
            <a:ext cx="774065" cy="508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6"/>
            <a:endCxn id="172" idx="2"/>
          </p:cNvCxnSpPr>
          <p:nvPr/>
        </p:nvCxnSpPr>
        <p:spPr>
          <a:xfrm>
            <a:off x="1999177" y="2370542"/>
            <a:ext cx="712470" cy="31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/>
          <p:cNvGrpSpPr/>
          <p:nvPr/>
        </p:nvGrpSpPr>
        <p:grpSpPr>
          <a:xfrm>
            <a:off x="2258765" y="2822903"/>
            <a:ext cx="7902304" cy="124288"/>
            <a:chOff x="2258765" y="2361488"/>
            <a:chExt cx="7902304" cy="124288"/>
          </a:xfrm>
        </p:grpSpPr>
        <p:sp>
          <p:nvSpPr>
            <p:cNvPr id="174" name="Oval 324"/>
            <p:cNvSpPr/>
            <p:nvPr/>
          </p:nvSpPr>
          <p:spPr>
            <a:xfrm>
              <a:off x="10042197" y="2364341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175" name="Oval 326"/>
            <p:cNvSpPr/>
            <p:nvPr/>
          </p:nvSpPr>
          <p:spPr>
            <a:xfrm>
              <a:off x="10069629" y="2390780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96" name="Oval 324"/>
            <p:cNvSpPr/>
            <p:nvPr/>
          </p:nvSpPr>
          <p:spPr>
            <a:xfrm>
              <a:off x="7666063" y="2363393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197" name="Oval 326"/>
            <p:cNvSpPr/>
            <p:nvPr/>
          </p:nvSpPr>
          <p:spPr>
            <a:xfrm>
              <a:off x="7693495" y="2388920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06" name="Oval 324"/>
            <p:cNvSpPr/>
            <p:nvPr/>
          </p:nvSpPr>
          <p:spPr>
            <a:xfrm>
              <a:off x="2258765" y="2366904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207" name="Oval 326"/>
            <p:cNvSpPr/>
            <p:nvPr/>
          </p:nvSpPr>
          <p:spPr>
            <a:xfrm>
              <a:off x="2286197" y="2392431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08" name="Oval 324"/>
            <p:cNvSpPr/>
            <p:nvPr/>
          </p:nvSpPr>
          <p:spPr>
            <a:xfrm>
              <a:off x="4395902" y="2366904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209" name="Oval 326"/>
            <p:cNvSpPr/>
            <p:nvPr/>
          </p:nvSpPr>
          <p:spPr>
            <a:xfrm>
              <a:off x="4423334" y="2392431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0" name="直接连接符 209"/>
            <p:cNvCxnSpPr>
              <a:endCxn id="208" idx="2"/>
            </p:cNvCxnSpPr>
            <p:nvPr/>
          </p:nvCxnSpPr>
          <p:spPr>
            <a:xfrm>
              <a:off x="2377637" y="2420924"/>
              <a:ext cx="2018265" cy="54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324"/>
            <p:cNvSpPr/>
            <p:nvPr/>
          </p:nvSpPr>
          <p:spPr>
            <a:xfrm>
              <a:off x="4847624" y="2361488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212" name="Oval 326"/>
            <p:cNvSpPr/>
            <p:nvPr/>
          </p:nvSpPr>
          <p:spPr>
            <a:xfrm>
              <a:off x="4875056" y="2387015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214" name="直接连接符 213"/>
          <p:cNvCxnSpPr>
            <a:stCxn id="208" idx="6"/>
            <a:endCxn id="211" idx="2"/>
          </p:cNvCxnSpPr>
          <p:nvPr/>
        </p:nvCxnSpPr>
        <p:spPr>
          <a:xfrm flipV="1">
            <a:off x="4514774" y="2882339"/>
            <a:ext cx="332850" cy="54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1" idx="6"/>
            <a:endCxn id="196" idx="2"/>
          </p:cNvCxnSpPr>
          <p:nvPr/>
        </p:nvCxnSpPr>
        <p:spPr>
          <a:xfrm>
            <a:off x="4966496" y="2882339"/>
            <a:ext cx="2699567" cy="19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endCxn id="174" idx="2"/>
          </p:cNvCxnSpPr>
          <p:nvPr/>
        </p:nvCxnSpPr>
        <p:spPr>
          <a:xfrm flipV="1">
            <a:off x="7784935" y="2885192"/>
            <a:ext cx="2257262" cy="25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组合 240"/>
          <p:cNvGrpSpPr/>
          <p:nvPr/>
        </p:nvGrpSpPr>
        <p:grpSpPr>
          <a:xfrm>
            <a:off x="4820192" y="3414608"/>
            <a:ext cx="5313445" cy="118872"/>
            <a:chOff x="4847624" y="2774233"/>
            <a:chExt cx="5313445" cy="118872"/>
          </a:xfrm>
        </p:grpSpPr>
        <p:sp>
          <p:nvSpPr>
            <p:cNvPr id="219" name="Oval 324"/>
            <p:cNvSpPr/>
            <p:nvPr/>
          </p:nvSpPr>
          <p:spPr>
            <a:xfrm>
              <a:off x="4847624" y="2774233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220" name="Oval 326"/>
            <p:cNvSpPr/>
            <p:nvPr/>
          </p:nvSpPr>
          <p:spPr>
            <a:xfrm>
              <a:off x="4875056" y="2799760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22" name="Oval 324"/>
            <p:cNvSpPr/>
            <p:nvPr/>
          </p:nvSpPr>
          <p:spPr>
            <a:xfrm>
              <a:off x="10042197" y="2774233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223" name="Oval 326"/>
            <p:cNvSpPr/>
            <p:nvPr/>
          </p:nvSpPr>
          <p:spPr>
            <a:xfrm>
              <a:off x="10069629" y="2799760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225" name="直接连接符 224"/>
          <p:cNvCxnSpPr>
            <a:stCxn id="219" idx="6"/>
            <a:endCxn id="222" idx="2"/>
          </p:cNvCxnSpPr>
          <p:nvPr/>
        </p:nvCxnSpPr>
        <p:spPr>
          <a:xfrm>
            <a:off x="4939064" y="3474044"/>
            <a:ext cx="50757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0"/>
          <p:cNvSpPr txBox="1"/>
          <p:nvPr/>
        </p:nvSpPr>
        <p:spPr>
          <a:xfrm>
            <a:off x="6732425" y="3533480"/>
            <a:ext cx="90620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自动化用例实现</a:t>
            </a:r>
            <a:endParaRPr lang="zh-CN" altLang="en-US" sz="800" dirty="0"/>
          </a:p>
        </p:txBody>
      </p:sp>
      <p:grpSp>
        <p:nvGrpSpPr>
          <p:cNvPr id="240" name="组合 239"/>
          <p:cNvGrpSpPr/>
          <p:nvPr/>
        </p:nvGrpSpPr>
        <p:grpSpPr>
          <a:xfrm>
            <a:off x="10046769" y="3926306"/>
            <a:ext cx="866881" cy="118872"/>
            <a:chOff x="10014765" y="3283727"/>
            <a:chExt cx="866881" cy="118872"/>
          </a:xfrm>
        </p:grpSpPr>
        <p:sp>
          <p:nvSpPr>
            <p:cNvPr id="227" name="Oval 324"/>
            <p:cNvSpPr/>
            <p:nvPr/>
          </p:nvSpPr>
          <p:spPr>
            <a:xfrm>
              <a:off x="10014765" y="3283727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228" name="Oval 326"/>
            <p:cNvSpPr/>
            <p:nvPr/>
          </p:nvSpPr>
          <p:spPr>
            <a:xfrm>
              <a:off x="10042197" y="3309254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29" name="Oval 324"/>
            <p:cNvSpPr/>
            <p:nvPr/>
          </p:nvSpPr>
          <p:spPr>
            <a:xfrm>
              <a:off x="10762774" y="3283727"/>
              <a:ext cx="118872" cy="11887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230" name="Oval 326"/>
            <p:cNvSpPr/>
            <p:nvPr/>
          </p:nvSpPr>
          <p:spPr>
            <a:xfrm>
              <a:off x="10790206" y="3309254"/>
              <a:ext cx="64008" cy="64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233" name="直接连接符 232"/>
          <p:cNvCxnSpPr>
            <a:stCxn id="227" idx="6"/>
            <a:endCxn id="229" idx="2"/>
          </p:cNvCxnSpPr>
          <p:nvPr/>
        </p:nvCxnSpPr>
        <p:spPr>
          <a:xfrm>
            <a:off x="10165641" y="3985742"/>
            <a:ext cx="6291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/>
          <p:cNvSpPr txBox="1"/>
          <p:nvPr/>
        </p:nvSpPr>
        <p:spPr>
          <a:xfrm>
            <a:off x="240000" y="4826638"/>
            <a:ext cx="776287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+mn-ea"/>
              </a:rPr>
              <a:t>迭代测试交付件：</a:t>
            </a:r>
            <a:endParaRPr lang="en-US" altLang="zh-CN" sz="1100" b="1" dirty="0">
              <a:latin typeface="+mn-ea"/>
            </a:endParaRPr>
          </a:p>
          <a:p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        1) </a:t>
            </a:r>
            <a:r>
              <a:rPr lang="zh-CN" altLang="en-US" sz="1100" dirty="0">
                <a:latin typeface="+mn-ea"/>
              </a:rPr>
              <a:t>迭代测试计划；</a:t>
            </a:r>
            <a:endParaRPr lang="en-US" altLang="zh-CN" sz="1100" dirty="0">
              <a:latin typeface="+mn-ea"/>
            </a:endParaRPr>
          </a:p>
          <a:p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        2) </a:t>
            </a:r>
            <a:r>
              <a:rPr lang="zh-CN" altLang="en-US" sz="1100" dirty="0">
                <a:latin typeface="+mn-ea"/>
              </a:rPr>
              <a:t>迭代用例；</a:t>
            </a:r>
            <a:endParaRPr lang="en-US" altLang="zh-CN" sz="1100" dirty="0">
              <a:latin typeface="+mn-ea"/>
            </a:endParaRPr>
          </a:p>
          <a:p>
            <a:endParaRPr lang="en-US" altLang="zh-CN" sz="1100" dirty="0">
              <a:latin typeface="+mn-ea"/>
            </a:endParaRPr>
          </a:p>
          <a:p>
            <a:r>
              <a:rPr lang="zh-CN" altLang="en-US" sz="1100" dirty="0">
                <a:latin typeface="+mn-ea"/>
              </a:rPr>
              <a:t>        </a:t>
            </a:r>
            <a:r>
              <a:rPr lang="en-US" altLang="zh-CN" sz="1100" dirty="0">
                <a:latin typeface="+mn-ea"/>
              </a:rPr>
              <a:t>3) </a:t>
            </a:r>
            <a:r>
              <a:rPr lang="zh-CN" altLang="en-US" sz="1100" dirty="0">
                <a:latin typeface="+mn-ea"/>
              </a:rPr>
              <a:t>迭代自动化用例代码；</a:t>
            </a:r>
            <a:endParaRPr lang="en-US" altLang="zh-CN" sz="1100" dirty="0">
              <a:latin typeface="+mn-ea"/>
            </a:endParaRPr>
          </a:p>
          <a:p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        4) </a:t>
            </a:r>
            <a:r>
              <a:rPr lang="zh-CN" altLang="en-US" sz="1100" dirty="0">
                <a:latin typeface="+mn-ea"/>
              </a:rPr>
              <a:t>迭代测试总结报告。</a:t>
            </a:r>
            <a:endParaRPr lang="en-US" altLang="zh-CN" sz="11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3"/>
  <p:tag name="KSO_WM_UNIT_TYPE" val="d"/>
  <p:tag name="KSO_WM_UNIT_INDEX" val="1"/>
  <p:tag name="KSO_WM_UNIT_ID" val="374*d*1"/>
  <p:tag name="KSO_WM_UNIT_CLEAR" val="0"/>
  <p:tag name="KSO_WM_UNIT_LAYERLEVEL" val="1"/>
  <p:tag name="KSO_WM_UNIT_VALUE" val="1331*2538"/>
  <p:tag name="KSO_WM_UNIT_HIGHLIGHT" val="0"/>
  <p:tag name="KSO_WM_UNIT_COMPATIBLE" val="0"/>
  <p:tag name="KSO_WM_BEAUTIFY_FLAG" val="#wm#"/>
</p:tagLst>
</file>

<file path=ppt/tags/tag10.xml><?xml version="1.0" encoding="utf-8"?>
<p:tagLst xmlns:p="http://schemas.openxmlformats.org/presentationml/2006/main">
  <p:tag name="KSO_WM_TEMPLATE_CATEGORY" val="custom"/>
  <p:tag name="KSO_WM_TEMPLATE_INDEX" val="13"/>
  <p:tag name="KSO_WM_UNIT_TYPE" val="d"/>
  <p:tag name="KSO_WM_UNIT_INDEX" val="1"/>
  <p:tag name="KSO_WM_UNIT_ID" val="374*d*1"/>
  <p:tag name="KSO_WM_UNIT_CLEAR" val="0"/>
  <p:tag name="KSO_WM_UNIT_LAYERLEVEL" val="1"/>
  <p:tag name="KSO_WM_UNIT_VALUE" val="1331*2538"/>
  <p:tag name="KSO_WM_UNIT_HIGHLIGHT" val="0"/>
  <p:tag name="KSO_WM_UNIT_COMPATIBLE" val="0"/>
  <p:tag name="KSO_WM_BEAUTIFY_FLAG" val="#wm#"/>
</p:tagLst>
</file>

<file path=ppt/tags/tag100.xml><?xml version="1.0" encoding="utf-8"?>
<p:tagLst xmlns:p="http://schemas.openxmlformats.org/presentationml/2006/main">
  <p:tag name="THINKCELLSHAPEDONOTDELETE" val="thwSGED8oQNKVaTTMgc_GQQ"/>
</p:tagLst>
</file>

<file path=ppt/tags/tag101.xml><?xml version="1.0" encoding="utf-8"?>
<p:tagLst xmlns:p="http://schemas.openxmlformats.org/presentationml/2006/main">
  <p:tag name="THINKCELLSHAPEDONOTDELETE" val="t_3EpEalbStawui1eqauzjQ"/>
</p:tagLst>
</file>

<file path=ppt/tags/tag102.xml><?xml version="1.0" encoding="utf-8"?>
<p:tagLst xmlns:p="http://schemas.openxmlformats.org/presentationml/2006/main">
  <p:tag name="THINKCELLSHAPEDONOTDELETE" val="t_3EpEalbStawui1eqauzjQ"/>
</p:tagLst>
</file>

<file path=ppt/tags/tag103.xml><?xml version="1.0" encoding="utf-8"?>
<p:tagLst xmlns:p="http://schemas.openxmlformats.org/presentationml/2006/main">
  <p:tag name="THINKCELLSHAPEDONOTDELETE" val="t_3EpEalbStawui1eqauzjQ"/>
</p:tagLst>
</file>

<file path=ppt/tags/tag104.xml><?xml version="1.0" encoding="utf-8"?>
<p:tagLst xmlns:p="http://schemas.openxmlformats.org/presentationml/2006/main">
  <p:tag name="THINKCELLSHAPEDONOTDELETE" val="t_3EpEalbStawui1eqauzjQ"/>
</p:tagLst>
</file>

<file path=ppt/tags/tag105.xml><?xml version="1.0" encoding="utf-8"?>
<p:tagLst xmlns:p="http://schemas.openxmlformats.org/presentationml/2006/main">
  <p:tag name="THINKCELLSHAPEDONOTDELETE" val="tFiSoirruS2e91PJS_9PU.w"/>
</p:tagLst>
</file>

<file path=ppt/tags/tag106.xml><?xml version="1.0" encoding="utf-8"?>
<p:tagLst xmlns:p="http://schemas.openxmlformats.org/presentationml/2006/main">
  <p:tag name="THINKCELLSHAPEDONOTDELETE" val="t_3EpEalbStawui1eqauzjQ"/>
</p:tagLst>
</file>

<file path=ppt/tags/tag107.xml><?xml version="1.0" encoding="utf-8"?>
<p:tagLst xmlns:p="http://schemas.openxmlformats.org/presentationml/2006/main">
  <p:tag name="THINKCELLSHAPEDONOTDELETE" val="tM2OQVVpBR5yZuwao3f57_w"/>
</p:tagLst>
</file>

<file path=ppt/tags/tag108.xml><?xml version="1.0" encoding="utf-8"?>
<p:tagLst xmlns:p="http://schemas.openxmlformats.org/presentationml/2006/main">
  <p:tag name="THINKCELLSHAPEDONOTDELETE" val="tM2OQVVpBR5yZuwao3f57_w"/>
</p:tagLst>
</file>

<file path=ppt/tags/tag109.xml><?xml version="1.0" encoding="utf-8"?>
<p:tagLst xmlns:p="http://schemas.openxmlformats.org/presentationml/2006/main">
  <p:tag name="THINKCELLSHAPEDONOTDELETE" val="td5VftGFyTQWSftVez69ExA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4"/>
  <p:tag name="KSO_WM_TEMPLATE_CATEGORY" val="custom"/>
  <p:tag name="KSO_WM_TEMPLATE_INDEX" val="13"/>
</p:tagLst>
</file>

<file path=ppt/tags/tag110.xml><?xml version="1.0" encoding="utf-8"?>
<p:tagLst xmlns:p="http://schemas.openxmlformats.org/presentationml/2006/main">
  <p:tag name="THINKCELLSHAPEDONOTDELETE" val="td5VftGFyTQWSftVez69ExA"/>
</p:tagLst>
</file>

<file path=ppt/tags/tag111.xml><?xml version="1.0" encoding="utf-8"?>
<p:tagLst xmlns:p="http://schemas.openxmlformats.org/presentationml/2006/main">
  <p:tag name="THINKCELLSHAPEDONOTDELETE" val="td5VftGFyTQWSftVez69ExA"/>
</p:tagLst>
</file>

<file path=ppt/tags/tag112.xml><?xml version="1.0" encoding="utf-8"?>
<p:tagLst xmlns:p="http://schemas.openxmlformats.org/presentationml/2006/main">
  <p:tag name="KSO_WM_UNIT_TABLE_BEAUTIFY" val="smartTable{86baaab1-d98d-47f1-afe3-9aa35d55eabf}"/>
</p:tagLst>
</file>

<file path=ppt/tags/tag113.xml><?xml version="1.0" encoding="utf-8"?>
<p:tagLst xmlns:p="http://schemas.openxmlformats.org/presentationml/2006/main">
  <p:tag name="KSO_WM_UNIT_TABLE_BEAUTIFY" val="smartTable{bed53867-e558-4bb6-8000-d7c2d39dd072}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7"/>
  <p:tag name="KSO_WM_TEMPLATE_CATEGORY" val="custom"/>
  <p:tag name="KSO_WM_TEMPLATE_INDEX" val="1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8"/>
  <p:tag name="KSO_WM_TEMPLATE_CATEGORY" val="custom"/>
  <p:tag name="KSO_WM_TEMPLATE_INDEX" val="13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9"/>
  <p:tag name="KSO_WM_TEMPLATE_CATEGORY" val="custom"/>
  <p:tag name="KSO_WM_TEMPLATE_INDEX" val="1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12"/>
  <p:tag name="KSO_WM_TEMPLATE_CATEGORY" val="custom"/>
  <p:tag name="KSO_WM_TEMPLATE_INDEX" val="1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13"/>
  <p:tag name="KSO_WM_TEMPLATE_CATEGORY" val="custom"/>
  <p:tag name="KSO_WM_TEMPLATE_INDEX" val="13"/>
</p:tagLst>
</file>

<file path=ppt/tags/tag17.xml><?xml version="1.0" encoding="utf-8"?>
<p:tagLst xmlns:p="http://schemas.openxmlformats.org/presentationml/2006/main">
  <p:tag name="KSO_WM_BEAUTIFY_FLAG" val="#wm#"/>
  <p:tag name="KSO_WM_UNIT_TYPE" val="i"/>
  <p:tag name="KSO_WM_UNIT_ID" val="375*i*3"/>
</p:tagLst>
</file>

<file path=ppt/tags/tag18.xml><?xml version="1.0" encoding="utf-8"?>
<p:tagLst xmlns:p="http://schemas.openxmlformats.org/presentationml/2006/main">
  <p:tag name="KSO_WM_BEAUTIFY_FLAG" val="#wm#"/>
  <p:tag name="KSO_WM_UNIT_TYPE" val="i"/>
  <p:tag name="KSO_WM_UNIT_ID" val="375*i*1"/>
  <p:tag name="KSO_WM_TEMPLATE_CATEGORY" val="custom"/>
  <p:tag name="KSO_WM_TEMPLATE_INDEX" val="13"/>
</p:tagLst>
</file>

<file path=ppt/tags/tag19.xml><?xml version="1.0" encoding="utf-8"?>
<p:tagLst xmlns:p="http://schemas.openxmlformats.org/presentationml/2006/main">
  <p:tag name="KSO_WM_TEMPLATE_THUMBS_INDEX" val="1、4、5、9、12、14、19、20、22、25、29、31"/>
  <p:tag name="KSO_WM_TEMPLATE_CATEGORY" val="custom"/>
  <p:tag name="KSO_WM_TEMPLATE_INDEX" val="160338"/>
  <p:tag name="KSO_WM_TAG_VERSION" val="1.0"/>
  <p:tag name="KSO_WM_SLIDE_ID" val="custom16033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4"/>
  <p:tag name="KSO_WM_TEMPLATE_CATEGORY" val="custom"/>
  <p:tag name="KSO_WM_TEMPLATE_INDEX" val="13"/>
</p:tagLst>
</file>

<file path=ppt/tags/tag20.xml><?xml version="1.0" encoding="utf-8"?>
<p:tagLst xmlns:p="http://schemas.openxmlformats.org/presentationml/2006/main">
  <p:tag name="THINKCELLSHAPEDONOTDELETE" val="tG7.Of5BaRImUcg0xfukVRA"/>
</p:tagLst>
</file>

<file path=ppt/tags/tag21.xml><?xml version="1.0" encoding="utf-8"?>
<p:tagLst xmlns:p="http://schemas.openxmlformats.org/presentationml/2006/main">
  <p:tag name="THINKCELLSHAPEDONOTDELETE" val="tFiSoirruS2e91PJS_9PU.w"/>
</p:tagLst>
</file>

<file path=ppt/tags/tag22.xml><?xml version="1.0" encoding="utf-8"?>
<p:tagLst xmlns:p="http://schemas.openxmlformats.org/presentationml/2006/main">
  <p:tag name="THINKCELLSHAPEDONOTDELETE" val="t4ic_sGPzQFyUfRu0JozWKg"/>
</p:tagLst>
</file>

<file path=ppt/tags/tag23.xml><?xml version="1.0" encoding="utf-8"?>
<p:tagLst xmlns:p="http://schemas.openxmlformats.org/presentationml/2006/main">
  <p:tag name="THINKCELLSHAPEDONOTDELETE" val="t1obrktaqT7yJ2bzQWSliEQ"/>
</p:tagLst>
</file>

<file path=ppt/tags/tag24.xml><?xml version="1.0" encoding="utf-8"?>
<p:tagLst xmlns:p="http://schemas.openxmlformats.org/presentationml/2006/main">
  <p:tag name="THINKCELLSHAPEDONOTDELETE" val="tjv47nAWdQ06Abnw5LAWDOQ"/>
</p:tagLst>
</file>

<file path=ppt/tags/tag25.xml><?xml version="1.0" encoding="utf-8"?>
<p:tagLst xmlns:p="http://schemas.openxmlformats.org/presentationml/2006/main">
  <p:tag name="THINKCELLSHAPEDONOTDELETE" val="ttpdo15xuS52oqR_8QgKU9A"/>
</p:tagLst>
</file>

<file path=ppt/tags/tag26.xml><?xml version="1.0" encoding="utf-8"?>
<p:tagLst xmlns:p="http://schemas.openxmlformats.org/presentationml/2006/main">
  <p:tag name="THINKCELLSHAPEDONOTDELETE" val="tLBOADATyTDq4dJsmQOHHSw"/>
</p:tagLst>
</file>

<file path=ppt/tags/tag27.xml><?xml version="1.0" encoding="utf-8"?>
<p:tagLst xmlns:p="http://schemas.openxmlformats.org/presentationml/2006/main">
  <p:tag name="THINKCELLSHAPEDONOTDELETE" val="tbu6K.GTaR9SDyq7ZDVsALQ"/>
</p:tagLst>
</file>

<file path=ppt/tags/tag28.xml><?xml version="1.0" encoding="utf-8"?>
<p:tagLst xmlns:p="http://schemas.openxmlformats.org/presentationml/2006/main">
  <p:tag name="THINKCELLSHAPEDONOTDELETE" val="tOF9TwnfESNSPAiKHhlD1CA"/>
</p:tagLst>
</file>

<file path=ppt/tags/tag29.xml><?xml version="1.0" encoding="utf-8"?>
<p:tagLst xmlns:p="http://schemas.openxmlformats.org/presentationml/2006/main">
  <p:tag name="THINKCELLSHAPEDONOTDELETE" val="tj2mXEjkvQ7SuYo0IJUgqAQ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7"/>
  <p:tag name="KSO_WM_TEMPLATE_CATEGORY" val="custom"/>
  <p:tag name="KSO_WM_TEMPLATE_INDEX" val="13"/>
</p:tagLst>
</file>

<file path=ppt/tags/tag30.xml><?xml version="1.0" encoding="utf-8"?>
<p:tagLst xmlns:p="http://schemas.openxmlformats.org/presentationml/2006/main">
  <p:tag name="THINKCELLSHAPEDONOTDELETE" val="tLYikUCxOQMCtq_5Bcl6txg"/>
</p:tagLst>
</file>

<file path=ppt/tags/tag31.xml><?xml version="1.0" encoding="utf-8"?>
<p:tagLst xmlns:p="http://schemas.openxmlformats.org/presentationml/2006/main">
  <p:tag name="THINKCELLSHAPEDONOTDELETE" val="tba6w5WwsS.mfl0c9vTRunQ"/>
</p:tagLst>
</file>

<file path=ppt/tags/tag32.xml><?xml version="1.0" encoding="utf-8"?>
<p:tagLst xmlns:p="http://schemas.openxmlformats.org/presentationml/2006/main">
  <p:tag name="THINKCELLSHAPEDONOTDELETE" val="tLAQmtzKxTV2zTJU_YaE9zQ"/>
</p:tagLst>
</file>

<file path=ppt/tags/tag33.xml><?xml version="1.0" encoding="utf-8"?>
<p:tagLst xmlns:p="http://schemas.openxmlformats.org/presentationml/2006/main">
  <p:tag name="THINKCELLSHAPEDONOTDELETE" val="tUMPNIW6oRsGu3xlUbf0Jjg"/>
</p:tagLst>
</file>

<file path=ppt/tags/tag34.xml><?xml version="1.0" encoding="utf-8"?>
<p:tagLst xmlns:p="http://schemas.openxmlformats.org/presentationml/2006/main">
  <p:tag name="THINKCELLSHAPEDONOTDELETE" val="tyCSxvK9XToOCLUtA9E3Wqg"/>
</p:tagLst>
</file>

<file path=ppt/tags/tag35.xml><?xml version="1.0" encoding="utf-8"?>
<p:tagLst xmlns:p="http://schemas.openxmlformats.org/presentationml/2006/main">
  <p:tag name="THINKCELLSHAPEDONOTDELETE" val="t9leiElmfTqGNfrvIJMqQzA"/>
</p:tagLst>
</file>

<file path=ppt/tags/tag36.xml><?xml version="1.0" encoding="utf-8"?>
<p:tagLst xmlns:p="http://schemas.openxmlformats.org/presentationml/2006/main">
  <p:tag name="THINKCELLSHAPEDONOTDELETE" val="t_3EpEalbStawui1eqauzjQ"/>
</p:tagLst>
</file>

<file path=ppt/tags/tag37.xml><?xml version="1.0" encoding="utf-8"?>
<p:tagLst xmlns:p="http://schemas.openxmlformats.org/presentationml/2006/main">
  <p:tag name="THINKCELLSHAPEDONOTDELETE" val="tQyVDF6HlSQGjQ.T1nJ7rLA"/>
</p:tagLst>
</file>

<file path=ppt/tags/tag38.xml><?xml version="1.0" encoding="utf-8"?>
<p:tagLst xmlns:p="http://schemas.openxmlformats.org/presentationml/2006/main">
  <p:tag name="THINKCELLSHAPEDONOTDELETE" val="tPfa455rtSzKUvJ6.hBL2_A"/>
</p:tagLst>
</file>

<file path=ppt/tags/tag39.xml><?xml version="1.0" encoding="utf-8"?>
<p:tagLst xmlns:p="http://schemas.openxmlformats.org/presentationml/2006/main">
  <p:tag name="THINKCELLSHAPEDONOTDELETE" val="tokss2wryTVO3OuV6doXIMQ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8"/>
  <p:tag name="KSO_WM_TEMPLATE_CATEGORY" val="custom"/>
  <p:tag name="KSO_WM_TEMPLATE_INDEX" val="13"/>
</p:tagLst>
</file>

<file path=ppt/tags/tag40.xml><?xml version="1.0" encoding="utf-8"?>
<p:tagLst xmlns:p="http://schemas.openxmlformats.org/presentationml/2006/main">
  <p:tag name="THINKCELLSHAPEDONOTDELETE" val="td5VftGFyTQWSftVez69ExA"/>
</p:tagLst>
</file>

<file path=ppt/tags/tag41.xml><?xml version="1.0" encoding="utf-8"?>
<p:tagLst xmlns:p="http://schemas.openxmlformats.org/presentationml/2006/main">
  <p:tag name="THINKCELLSHAPEDONOTDELETE" val="thwSGED8oQNKVaTTMgc_GQQ"/>
</p:tagLst>
</file>

<file path=ppt/tags/tag42.xml><?xml version="1.0" encoding="utf-8"?>
<p:tagLst xmlns:p="http://schemas.openxmlformats.org/presentationml/2006/main">
  <p:tag name="THINKCELLSHAPEDONOTDELETE" val="tvCStpQmsTTuGnKz4GYlCQg"/>
</p:tagLst>
</file>

<file path=ppt/tags/tag43.xml><?xml version="1.0" encoding="utf-8"?>
<p:tagLst xmlns:p="http://schemas.openxmlformats.org/presentationml/2006/main">
  <p:tag name="THINKCELLSHAPEDONOTDELETE" val="thwSGED8oQNKVaTTMgc_GQQ"/>
</p:tagLst>
</file>

<file path=ppt/tags/tag44.xml><?xml version="1.0" encoding="utf-8"?>
<p:tagLst xmlns:p="http://schemas.openxmlformats.org/presentationml/2006/main">
  <p:tag name="THINKCELLSHAPEDONOTDELETE" val="t0B..z9cMSo6CMHNrtjrYyQ"/>
</p:tagLst>
</file>

<file path=ppt/tags/tag45.xml><?xml version="1.0" encoding="utf-8"?>
<p:tagLst xmlns:p="http://schemas.openxmlformats.org/presentationml/2006/main">
  <p:tag name="THINKCELLSHAPEDONOTDELETE" val="t0B..z9cMSo6CMHNrtjrYyQ"/>
</p:tagLst>
</file>

<file path=ppt/tags/tag46.xml><?xml version="1.0" encoding="utf-8"?>
<p:tagLst xmlns:p="http://schemas.openxmlformats.org/presentationml/2006/main">
  <p:tag name="THINKCELLSHAPEDONOTDELETE" val="tXH_dCt9pRb6NmY3xAIfH.w"/>
</p:tagLst>
</file>

<file path=ppt/tags/tag47.xml><?xml version="1.0" encoding="utf-8"?>
<p:tagLst xmlns:p="http://schemas.openxmlformats.org/presentationml/2006/main">
  <p:tag name="THINKCELLSHAPEDONOTDELETE" val="t0B..z9cMSo6CMHNrtjrYyQ"/>
</p:tagLst>
</file>

<file path=ppt/tags/tag48.xml><?xml version="1.0" encoding="utf-8"?>
<p:tagLst xmlns:p="http://schemas.openxmlformats.org/presentationml/2006/main">
  <p:tag name="THINKCELLSHAPEDONOTDELETE" val="t_3EpEalbStawui1eqauzjQ"/>
</p:tagLst>
</file>

<file path=ppt/tags/tag49.xml><?xml version="1.0" encoding="utf-8"?>
<p:tagLst xmlns:p="http://schemas.openxmlformats.org/presentationml/2006/main">
  <p:tag name="THINKCELLSHAPEDONOTDELETE" val="t_3EpEalbStawui1eqauzjQ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9"/>
  <p:tag name="KSO_WM_TEMPLATE_CATEGORY" val="custom"/>
  <p:tag name="KSO_WM_TEMPLATE_INDEX" val="13"/>
</p:tagLst>
</file>

<file path=ppt/tags/tag50.xml><?xml version="1.0" encoding="utf-8"?>
<p:tagLst xmlns:p="http://schemas.openxmlformats.org/presentationml/2006/main">
  <p:tag name="THINKCELLSHAPEDONOTDELETE" val="t_3EpEalbStawui1eqauzjQ"/>
</p:tagLst>
</file>

<file path=ppt/tags/tag51.xml><?xml version="1.0" encoding="utf-8"?>
<p:tagLst xmlns:p="http://schemas.openxmlformats.org/presentationml/2006/main">
  <p:tag name="THINKCELLSHAPEDONOTDELETE" val="t_3EpEalbStawui1eqauzjQ"/>
</p:tagLst>
</file>

<file path=ppt/tags/tag52.xml><?xml version="1.0" encoding="utf-8"?>
<p:tagLst xmlns:p="http://schemas.openxmlformats.org/presentationml/2006/main">
  <p:tag name="THINKCELLSHAPEDONOTDELETE" val="tFiSoirruS2e91PJS_9PU.w"/>
</p:tagLst>
</file>

<file path=ppt/tags/tag53.xml><?xml version="1.0" encoding="utf-8"?>
<p:tagLst xmlns:p="http://schemas.openxmlformats.org/presentationml/2006/main">
  <p:tag name="THINKCELLSHAPEDONOTDELETE" val="t_3EpEalbStawui1eqauzjQ"/>
</p:tagLst>
</file>

<file path=ppt/tags/tag54.xml><?xml version="1.0" encoding="utf-8"?>
<p:tagLst xmlns:p="http://schemas.openxmlformats.org/presentationml/2006/main">
  <p:tag name="THINKCELLSHAPEDONOTDELETE" val="tokss2wryTVO3OuV6doXIMQ"/>
</p:tagLst>
</file>

<file path=ppt/tags/tag55.xml><?xml version="1.0" encoding="utf-8"?>
<p:tagLst xmlns:p="http://schemas.openxmlformats.org/presentationml/2006/main">
  <p:tag name="THINKCELLSHAPEDONOTDELETE" val="tQyVDF6HlSQGjQ.T1nJ7rLA"/>
</p:tagLst>
</file>

<file path=ppt/tags/tag56.xml><?xml version="1.0" encoding="utf-8"?>
<p:tagLst xmlns:p="http://schemas.openxmlformats.org/presentationml/2006/main">
  <p:tag name="THINKCELLSHAPEDONOTDELETE" val="td5VftGFyTQWSftVez69ExA"/>
</p:tagLst>
</file>

<file path=ppt/tags/tag57.xml><?xml version="1.0" encoding="utf-8"?>
<p:tagLst xmlns:p="http://schemas.openxmlformats.org/presentationml/2006/main">
  <p:tag name="THINKCELLSHAPEDONOTDELETE" val="t67D1McPIRiCSdcdiwzfnVQ"/>
</p:tagLst>
</file>

<file path=ppt/tags/tag58.xml><?xml version="1.0" encoding="utf-8"?>
<p:tagLst xmlns:p="http://schemas.openxmlformats.org/presentationml/2006/main">
  <p:tag name="THINKCELLSHAPEDONOTDELETE" val="t67D1McPIRiCSdcdiwzfnVQ"/>
</p:tagLst>
</file>

<file path=ppt/tags/tag59.xml><?xml version="1.0" encoding="utf-8"?>
<p:tagLst xmlns:p="http://schemas.openxmlformats.org/presentationml/2006/main">
  <p:tag name="THINKCELLSHAPEDONOTDELETE" val="td5VftGFyTQWSftVez69ExA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12"/>
  <p:tag name="KSO_WM_TEMPLATE_CATEGORY" val="custom"/>
  <p:tag name="KSO_WM_TEMPLATE_INDEX" val="13"/>
</p:tagLst>
</file>

<file path=ppt/tags/tag60.xml><?xml version="1.0" encoding="utf-8"?>
<p:tagLst xmlns:p="http://schemas.openxmlformats.org/presentationml/2006/main">
  <p:tag name="THINKCELLSHAPEDONOTDELETE" val="td5VftGFyTQWSftVez69ExA"/>
</p:tagLst>
</file>

<file path=ppt/tags/tag61.xml><?xml version="1.0" encoding="utf-8"?>
<p:tagLst xmlns:p="http://schemas.openxmlformats.org/presentationml/2006/main">
  <p:tag name="THINKCELLSHAPEDONOTDELETE" val="td5VftGFyTQWSftVez69ExA"/>
</p:tagLst>
</file>

<file path=ppt/tags/tag62.xml><?xml version="1.0" encoding="utf-8"?>
<p:tagLst xmlns:p="http://schemas.openxmlformats.org/presentationml/2006/main">
  <p:tag name="THINKCELLSHAPEDONOTDELETE" val="t67D1McPIRiCSdcdiwzfnVQ"/>
</p:tagLst>
</file>

<file path=ppt/tags/tag63.xml><?xml version="1.0" encoding="utf-8"?>
<p:tagLst xmlns:p="http://schemas.openxmlformats.org/presentationml/2006/main">
  <p:tag name="THINKCELLSHAPEDONOTDELETE" val="t67D1McPIRiCSdcdiwzfnVQ"/>
</p:tagLst>
</file>

<file path=ppt/tags/tag64.xml><?xml version="1.0" encoding="utf-8"?>
<p:tagLst xmlns:p="http://schemas.openxmlformats.org/presentationml/2006/main">
  <p:tag name="THINKCELLSHAPEDONOTDELETE" val="tQyVDF6HlSQGjQ.T1nJ7rLA"/>
</p:tagLst>
</file>

<file path=ppt/tags/tag65.xml><?xml version="1.0" encoding="utf-8"?>
<p:tagLst xmlns:p="http://schemas.openxmlformats.org/presentationml/2006/main">
  <p:tag name="THINKCELLSHAPEDONOTDELETE" val="tPfa455rtSzKUvJ6.hBL2_A"/>
</p:tagLst>
</file>

<file path=ppt/tags/tag66.xml><?xml version="1.0" encoding="utf-8"?>
<p:tagLst xmlns:p="http://schemas.openxmlformats.org/presentationml/2006/main">
  <p:tag name="THINKCELLSHAPEDONOTDELETE" val="tokss2wryTVO3OuV6doXIMQ"/>
</p:tagLst>
</file>

<file path=ppt/tags/tag67.xml><?xml version="1.0" encoding="utf-8"?>
<p:tagLst xmlns:p="http://schemas.openxmlformats.org/presentationml/2006/main">
  <p:tag name="THINKCELLSHAPEDONOTDELETE" val="td5VftGFyTQWSftVez69ExA"/>
</p:tagLst>
</file>

<file path=ppt/tags/tag68.xml><?xml version="1.0" encoding="utf-8"?>
<p:tagLst xmlns:p="http://schemas.openxmlformats.org/presentationml/2006/main">
  <p:tag name="THINKCELLSHAPEDONOTDELETE" val="tM2OQVVpBR5yZuwao3f57_w"/>
</p:tagLst>
</file>

<file path=ppt/tags/tag69.xml><?xml version="1.0" encoding="utf-8"?>
<p:tagLst xmlns:p="http://schemas.openxmlformats.org/presentationml/2006/main">
  <p:tag name="THINKCELLSHAPEDONOTDELETE" val="t67D1McPIRiCSdcdiwzfnVQ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45*i*13"/>
  <p:tag name="KSO_WM_TEMPLATE_CATEGORY" val="custom"/>
  <p:tag name="KSO_WM_TEMPLATE_INDEX" val="13"/>
</p:tagLst>
</file>

<file path=ppt/tags/tag70.xml><?xml version="1.0" encoding="utf-8"?>
<p:tagLst xmlns:p="http://schemas.openxmlformats.org/presentationml/2006/main">
  <p:tag name="THINKCELLSHAPEDONOTDELETE" val="td5VftGFyTQWSftVez69ExA"/>
</p:tagLst>
</file>

<file path=ppt/tags/tag71.xml><?xml version="1.0" encoding="utf-8"?>
<p:tagLst xmlns:p="http://schemas.openxmlformats.org/presentationml/2006/main">
  <p:tag name="THINKCELLSHAPEDONOTDELETE" val="td5VftGFyTQWSftVez69ExA"/>
</p:tagLst>
</file>

<file path=ppt/tags/tag72.xml><?xml version="1.0" encoding="utf-8"?>
<p:tagLst xmlns:p="http://schemas.openxmlformats.org/presentationml/2006/main">
  <p:tag name="THINKCELLSHAPEDONOTDELETE" val="td5VftGFyTQWSftVez69ExA"/>
</p:tagLst>
</file>

<file path=ppt/tags/tag73.xml><?xml version="1.0" encoding="utf-8"?>
<p:tagLst xmlns:p="http://schemas.openxmlformats.org/presentationml/2006/main">
  <p:tag name="THINKCELLSHAPEDONOTDELETE" val="td5VftGFyTQWSftVez69ExA"/>
</p:tagLst>
</file>

<file path=ppt/tags/tag74.xml><?xml version="1.0" encoding="utf-8"?>
<p:tagLst xmlns:p="http://schemas.openxmlformats.org/presentationml/2006/main">
  <p:tag name="THINKCELLSHAPEDONOTDELETE" val="t0B..z9cMSo6CMHNrtjrYyQ"/>
</p:tagLst>
</file>

<file path=ppt/tags/tag75.xml><?xml version="1.0" encoding="utf-8"?>
<p:tagLst xmlns:p="http://schemas.openxmlformats.org/presentationml/2006/main">
  <p:tag name="THINKCELLSHAPEDONOTDELETE" val="t0B..z9cMSo6CMHNrtjrYyQ"/>
</p:tagLst>
</file>

<file path=ppt/tags/tag76.xml><?xml version="1.0" encoding="utf-8"?>
<p:tagLst xmlns:p="http://schemas.openxmlformats.org/presentationml/2006/main">
  <p:tag name="THINKCELLSHAPEDONOTDELETE" val="tXH_dCt9pRb6NmY3xAIfH.w"/>
</p:tagLst>
</file>

<file path=ppt/tags/tag77.xml><?xml version="1.0" encoding="utf-8"?>
<p:tagLst xmlns:p="http://schemas.openxmlformats.org/presentationml/2006/main">
  <p:tag name="THINKCELLSHAPEDONOTDELETE" val="t0B..z9cMSo6CMHNrtjrYyQ"/>
</p:tagLst>
</file>

<file path=ppt/tags/tag78.xml><?xml version="1.0" encoding="utf-8"?>
<p:tagLst xmlns:p="http://schemas.openxmlformats.org/presentationml/2006/main">
  <p:tag name="THINKCELLSHAPEDONOTDELETE" val="tokss2wryTVO3OuV6doXIMQ"/>
</p:tagLst>
</file>

<file path=ppt/tags/tag79.xml><?xml version="1.0" encoding="utf-8"?>
<p:tagLst xmlns:p="http://schemas.openxmlformats.org/presentationml/2006/main">
  <p:tag name="THINKCELLSHAPEDONOTDELETE" val="tQyVDF6HlSQGjQ.T1nJ7rLA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375*i*3"/>
</p:tagLst>
</file>

<file path=ppt/tags/tag80.xml><?xml version="1.0" encoding="utf-8"?>
<p:tagLst xmlns:p="http://schemas.openxmlformats.org/presentationml/2006/main">
  <p:tag name="THINKCELLSHAPEDONOTDELETE" val="tM2OQVVpBR5yZuwao3f57_w"/>
</p:tagLst>
</file>

<file path=ppt/tags/tag81.xml><?xml version="1.0" encoding="utf-8"?>
<p:tagLst xmlns:p="http://schemas.openxmlformats.org/presentationml/2006/main">
  <p:tag name="THINKCELLSHAPEDONOTDELETE" val="tG7.Of5BaRImUcg0xfukVRA"/>
</p:tagLst>
</file>

<file path=ppt/tags/tag82.xml><?xml version="1.0" encoding="utf-8"?>
<p:tagLst xmlns:p="http://schemas.openxmlformats.org/presentationml/2006/main">
  <p:tag name="THINKCELLSHAPEDONOTDELETE" val="tFiSoirruS2e91PJS_9PU.w"/>
</p:tagLst>
</file>

<file path=ppt/tags/tag83.xml><?xml version="1.0" encoding="utf-8"?>
<p:tagLst xmlns:p="http://schemas.openxmlformats.org/presentationml/2006/main">
  <p:tag name="THINKCELLSHAPEDONOTDELETE" val="t4ic_sGPzQFyUfRu0JozWKg"/>
</p:tagLst>
</file>

<file path=ppt/tags/tag84.xml><?xml version="1.0" encoding="utf-8"?>
<p:tagLst xmlns:p="http://schemas.openxmlformats.org/presentationml/2006/main">
  <p:tag name="THINKCELLSHAPEDONOTDELETE" val="t1obrktaqT7yJ2bzQWSliEQ"/>
</p:tagLst>
</file>

<file path=ppt/tags/tag85.xml><?xml version="1.0" encoding="utf-8"?>
<p:tagLst xmlns:p="http://schemas.openxmlformats.org/presentationml/2006/main">
  <p:tag name="THINKCELLSHAPEDONOTDELETE" val="tjv47nAWdQ06Abnw5LAWDOQ"/>
</p:tagLst>
</file>

<file path=ppt/tags/tag86.xml><?xml version="1.0" encoding="utf-8"?>
<p:tagLst xmlns:p="http://schemas.openxmlformats.org/presentationml/2006/main">
  <p:tag name="THINKCELLSHAPEDONOTDELETE" val="ttpdo15xuS52oqR_8QgKU9A"/>
</p:tagLst>
</file>

<file path=ppt/tags/tag87.xml><?xml version="1.0" encoding="utf-8"?>
<p:tagLst xmlns:p="http://schemas.openxmlformats.org/presentationml/2006/main">
  <p:tag name="THINKCELLSHAPEDONOTDELETE" val="tLBOADATyTDq4dJsmQOHHSw"/>
</p:tagLst>
</file>

<file path=ppt/tags/tag88.xml><?xml version="1.0" encoding="utf-8"?>
<p:tagLst xmlns:p="http://schemas.openxmlformats.org/presentationml/2006/main">
  <p:tag name="THINKCELLSHAPEDONOTDELETE" val="tbu6K.GTaR9SDyq7ZDVsALQ"/>
</p:tagLst>
</file>

<file path=ppt/tags/tag89.xml><?xml version="1.0" encoding="utf-8"?>
<p:tagLst xmlns:p="http://schemas.openxmlformats.org/presentationml/2006/main">
  <p:tag name="THINKCELLSHAPEDONOTDELETE" val="tOF9TwnfESNSPAiKHhlD1CA"/>
</p:tagLst>
</file>

<file path=ppt/tags/tag9.xml><?xml version="1.0" encoding="utf-8"?>
<p:tagLst xmlns:p="http://schemas.openxmlformats.org/presentationml/2006/main">
  <p:tag name="KSO_WM_BEAUTIFY_FLAG" val="#wm#"/>
  <p:tag name="KSO_WM_UNIT_TYPE" val="i"/>
  <p:tag name="KSO_WM_UNIT_ID" val="375*i*1"/>
  <p:tag name="KSO_WM_TEMPLATE_CATEGORY" val="custom"/>
  <p:tag name="KSO_WM_TEMPLATE_INDEX" val="13"/>
</p:tagLst>
</file>

<file path=ppt/tags/tag90.xml><?xml version="1.0" encoding="utf-8"?>
<p:tagLst xmlns:p="http://schemas.openxmlformats.org/presentationml/2006/main">
  <p:tag name="THINKCELLSHAPEDONOTDELETE" val="tj2mXEjkvQ7SuYo0IJUgqAQ"/>
</p:tagLst>
</file>

<file path=ppt/tags/tag91.xml><?xml version="1.0" encoding="utf-8"?>
<p:tagLst xmlns:p="http://schemas.openxmlformats.org/presentationml/2006/main">
  <p:tag name="THINKCELLSHAPEDONOTDELETE" val="tLYikUCxOQMCtq_5Bcl6txg"/>
</p:tagLst>
</file>

<file path=ppt/tags/tag92.xml><?xml version="1.0" encoding="utf-8"?>
<p:tagLst xmlns:p="http://schemas.openxmlformats.org/presentationml/2006/main">
  <p:tag name="THINKCELLSHAPEDONOTDELETE" val="tba6w5WwsS.mfl0c9vTRunQ"/>
</p:tagLst>
</file>

<file path=ppt/tags/tag93.xml><?xml version="1.0" encoding="utf-8"?>
<p:tagLst xmlns:p="http://schemas.openxmlformats.org/presentationml/2006/main">
  <p:tag name="THINKCELLSHAPEDONOTDELETE" val="tLAQmtzKxTV2zTJU_YaE9zQ"/>
</p:tagLst>
</file>

<file path=ppt/tags/tag94.xml><?xml version="1.0" encoding="utf-8"?>
<p:tagLst xmlns:p="http://schemas.openxmlformats.org/presentationml/2006/main">
  <p:tag name="THINKCELLSHAPEDONOTDELETE" val="tUMPNIW6oRsGu3xlUbf0Jjg"/>
</p:tagLst>
</file>

<file path=ppt/tags/tag95.xml><?xml version="1.0" encoding="utf-8"?>
<p:tagLst xmlns:p="http://schemas.openxmlformats.org/presentationml/2006/main">
  <p:tag name="THINKCELLSHAPEDONOTDELETE" val="tyCSxvK9XToOCLUtA9E3Wqg"/>
</p:tagLst>
</file>

<file path=ppt/tags/tag96.xml><?xml version="1.0" encoding="utf-8"?>
<p:tagLst xmlns:p="http://schemas.openxmlformats.org/presentationml/2006/main">
  <p:tag name="THINKCELLSHAPEDONOTDELETE" val="t9leiElmfTqGNfrvIJMqQzA"/>
</p:tagLst>
</file>

<file path=ppt/tags/tag97.xml><?xml version="1.0" encoding="utf-8"?>
<p:tagLst xmlns:p="http://schemas.openxmlformats.org/presentationml/2006/main">
  <p:tag name="THINKCELLSHAPEDONOTDELETE" val="t_3EpEalbStawui1eqauzjQ"/>
</p:tagLst>
</file>

<file path=ppt/tags/tag98.xml><?xml version="1.0" encoding="utf-8"?>
<p:tagLst xmlns:p="http://schemas.openxmlformats.org/presentationml/2006/main">
  <p:tag name="THINKCELLSHAPEDONOTDELETE" val="thwSGED8oQNKVaTTMgc_GQQ"/>
</p:tagLst>
</file>

<file path=ppt/tags/tag99.xml><?xml version="1.0" encoding="utf-8"?>
<p:tagLst xmlns:p="http://schemas.openxmlformats.org/presentationml/2006/main">
  <p:tag name="THINKCELLSHAPEDONOTDELETE" val="tvCStpQmsTTuGnKz4GYlCQg"/>
</p:tagLst>
</file>

<file path=ppt/theme/theme1.xml><?xml version="1.0" encoding="utf-8"?>
<a:theme xmlns:a="http://schemas.openxmlformats.org/drawingml/2006/main" name="自定义设计方案">
  <a:themeElements>
    <a:clrScheme name="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WPS 演示</Application>
  <PresentationFormat>宽屏</PresentationFormat>
  <Paragraphs>1849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等线</vt:lpstr>
      <vt:lpstr>.AppleSystemUIFont</vt:lpstr>
      <vt:lpstr>MingLiU-ExtB</vt:lpstr>
      <vt:lpstr>Arial Unicode MS</vt:lpstr>
      <vt:lpstr>Calibri</vt:lpstr>
      <vt:lpstr>自定义设计方案</vt:lpstr>
      <vt:lpstr>2_自定义设计方案</vt:lpstr>
      <vt:lpstr>蓝牙数字钥匙测试计划_V1.1</vt:lpstr>
      <vt:lpstr>PowerPoint 演示文稿</vt:lpstr>
      <vt:lpstr>项目总体计划-版本迭代计划</vt:lpstr>
      <vt:lpstr>PowerPoint 演示文稿</vt:lpstr>
      <vt:lpstr>PowerPoint 演示文稿</vt:lpstr>
      <vt:lpstr>项目总体交付计划</vt:lpstr>
      <vt:lpstr>总体测试计划</vt:lpstr>
      <vt:lpstr>PowerPoint 演示文稿</vt:lpstr>
      <vt:lpstr>迭代测试计划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sandy</cp:lastModifiedBy>
  <cp:revision>7814</cp:revision>
  <cp:lastPrinted>2019-07-04T07:32:00Z</cp:lastPrinted>
  <dcterms:created xsi:type="dcterms:W3CDTF">2019-06-02T01:56:00Z</dcterms:created>
  <dcterms:modified xsi:type="dcterms:W3CDTF">2019-10-14T07:11:45Z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