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71" r:id="rId5"/>
    <p:sldMasterId id="2147483675" r:id="rId6"/>
    <p:sldMasterId id="2147483695" r:id="rId7"/>
    <p:sldMasterId id="2147483715" r:id="rId8"/>
    <p:sldMasterId id="2147483735" r:id="rId9"/>
  </p:sldMasterIdLst>
  <p:notesMasterIdLst>
    <p:notesMasterId r:id="rId11"/>
  </p:notesMasterIdLst>
  <p:handoutMasterIdLst>
    <p:handoutMasterId r:id="rId23"/>
  </p:handoutMasterIdLst>
  <p:sldIdLst>
    <p:sldId id="516" r:id="rId10"/>
    <p:sldId id="1075" r:id="rId12"/>
    <p:sldId id="1484" r:id="rId13"/>
    <p:sldId id="1485" r:id="rId14"/>
    <p:sldId id="1546" r:id="rId15"/>
    <p:sldId id="1523" r:id="rId16"/>
    <p:sldId id="1526" r:id="rId17"/>
    <p:sldId id="1527" r:id="rId18"/>
    <p:sldId id="1553" r:id="rId19"/>
    <p:sldId id="1554" r:id="rId20"/>
    <p:sldId id="1525" r:id="rId21"/>
    <p:sldId id="535" r:id="rId22"/>
  </p:sldIdLst>
  <p:sldSz cx="9144000" cy="6858000" type="screen4x3"/>
  <p:notesSz cx="7052945" cy="93091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>
            <p14:sldId id="516"/>
          </p14:sldIdLst>
        </p14:section>
        <p14:section name="项目整体情况" id="{B1DD8F6A-FA06-4BCF-8415-35AD2FDB0B8D}">
          <p14:sldIdLst>
            <p14:sldId id="1075"/>
            <p14:sldId id="1546"/>
            <p14:sldId id="1525"/>
            <p14:sldId id="1484"/>
            <p14:sldId id="1527"/>
            <p14:sldId id="1553"/>
            <p14:sldId id="1554"/>
            <p14:sldId id="1523"/>
            <p14:sldId id="1526"/>
            <p14:sldId id="1485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3F"/>
    <a:srgbClr val="FFBF3F"/>
    <a:srgbClr val="A6BBC8"/>
    <a:srgbClr val="6D90A5"/>
    <a:srgbClr val="B9B9B9"/>
    <a:srgbClr val="8BA6B7"/>
    <a:srgbClr val="ED8269"/>
    <a:srgbClr val="CAD6DE"/>
    <a:srgbClr val="9C5700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67" d="100"/>
          <a:sy n="67" d="100"/>
        </p:scale>
        <p:origin x="1316" y="32"/>
      </p:cViewPr>
      <p:guideLst>
        <p:guide orient="horz" pos="2230"/>
        <p:guide orient="horz" pos="673"/>
        <p:guide orient="horz" pos="478"/>
        <p:guide pos="3273"/>
        <p:guide pos="2843"/>
        <p:guide pos="31"/>
        <p:guide pos="1117"/>
        <p:guide pos="3642"/>
        <p:guide pos="4239"/>
        <p:guide pos="103"/>
        <p:guide pos="1993"/>
        <p:guide pos="5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0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9033;&#30446;\ICE-V3&#21151;&#33021;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39033;&#30446;\ICE-V3&#21151;&#33021;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ngyh\Desktop\2345566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39033;&#30446;\ICE-V3&#21151;&#33021;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altLang="zh-CN" sz="18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KW48-Story验收情况</a:t>
            </a:r>
            <a:endParaRPr lang="en-US" altLang="zh-CN" sz="1800" b="1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Sheet1!$A$7:$A$9</c:f>
              <c:strCache>
                <c:ptCount val="3"/>
                <c:pt idx="0">
                  <c:v>story总个数</c:v>
                </c:pt>
                <c:pt idx="1">
                  <c:v>完成story验收数</c:v>
                </c:pt>
                <c:pt idx="2">
                  <c:v>剩余story验收数</c:v>
                </c:pt>
              </c:strCache>
            </c:strRef>
          </c:cat>
          <c:val>
            <c:numRef>
              <c:f>Sheet1!$B$7:$B$9</c:f>
              <c:numCache>
                <c:formatCode>General</c:formatCode>
                <c:ptCount val="3"/>
                <c:pt idx="0">
                  <c:v>24</c:v>
                </c:pt>
                <c:pt idx="1">
                  <c:v>6</c:v>
                </c:pt>
                <c:pt idx="2">
                  <c:v>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333392"/>
        <c:axId val="-468338832"/>
      </c:barChart>
      <c:catAx>
        <c:axId val="-46833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468338832"/>
        <c:crosses val="autoZero"/>
        <c:auto val="1"/>
        <c:lblAlgn val="ctr"/>
        <c:lblOffset val="100"/>
        <c:noMultiLvlLbl val="0"/>
      </c:catAx>
      <c:valAx>
        <c:axId val="-46833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46833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KW48-App</a:t>
            </a:r>
            <a:r>
              <a:rPr lang="zh-CN" altLang="zh-CN" sz="1800" b="1" i="0" baseline="0" dirty="0">
                <a:effectLst/>
              </a:rPr>
              <a:t>页面提测情况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Sheet1!$A$30</c:f>
              <c:strCache>
                <c:ptCount val="1"/>
                <c:pt idx="0">
                  <c:v>kw47-kw49需提测页面数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Sheet1!$B$29:$E$29</c:f>
              <c:strCache>
                <c:ptCount val="3"/>
                <c:pt idx="0">
                  <c:v>P用户开启/关闭电子钥匙</c:v>
                </c:pt>
                <c:pt idx="1">
                  <c:v>P用户在新设备上登录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Sheet1!$B$30:$E$30</c:f>
              <c:numCache>
                <c:formatCode>General</c:formatCode>
                <c:ptCount val="4"/>
                <c:pt idx="0">
                  <c:v>21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Sheet1!$A$31</c:f>
              <c:strCache>
                <c:ptCount val="1"/>
                <c:pt idx="0">
                  <c:v>kw48周提测页面数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Sheet1!$B$29:$E$29</c:f>
              <c:strCache>
                <c:ptCount val="3"/>
                <c:pt idx="0">
                  <c:v>P用户开启/关闭电子钥匙</c:v>
                </c:pt>
                <c:pt idx="1">
                  <c:v>P用户在新设备上登录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Sheet1!$B$31:$E$31</c:f>
              <c:numCache>
                <c:formatCode>General</c:formatCode>
                <c:ptCount val="4"/>
                <c:pt idx="0">
                  <c:v>21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kw48周测试页面通过数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Sheet1!$B$29:$E$29</c:f>
              <c:strCache>
                <c:ptCount val="3"/>
                <c:pt idx="0">
                  <c:v>P用户开启/关闭电子钥匙</c:v>
                </c:pt>
                <c:pt idx="1">
                  <c:v>P用户在新设备上登录</c:v>
                </c:pt>
                <c:pt idx="2">
                  <c:v>P用户授权/取消授权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21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3800640"/>
        <c:axId val="-463794656"/>
      </c:barChart>
      <c:catAx>
        <c:axId val="-46380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463794656"/>
        <c:crosses val="autoZero"/>
        <c:auto val="1"/>
        <c:lblAlgn val="ctr"/>
        <c:lblOffset val="100"/>
        <c:noMultiLvlLbl val="0"/>
      </c:catAx>
      <c:valAx>
        <c:axId val="-46379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46380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zh-CN" sz="14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zh-CN" altLang="zh-CN" sz="14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缺陷Unclosed 分析（数量）</a:t>
            </a:r>
            <a:endParaRPr lang="zh-CN" altLang="zh-CN" sz="1400" b="1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Sheet1!$A$14:$A$16</c:f>
              <c:strCache>
                <c:ptCount val="3"/>
                <c:pt idx="0">
                  <c:v>前端</c:v>
                </c:pt>
                <c:pt idx="1">
                  <c:v>后端</c:v>
                </c:pt>
                <c:pt idx="2">
                  <c:v>总计</c:v>
                </c:pt>
              </c:strCache>
            </c:strRef>
          </c:cat>
          <c:val>
            <c:numRef>
              <c:f>Sheet1!$B$14:$B$16</c:f>
              <c:numCache>
                <c:formatCode>General</c:formatCode>
                <c:ptCount val="3"/>
                <c:pt idx="0">
                  <c:v>11</c:v>
                </c:pt>
                <c:pt idx="1">
                  <c:v>13</c:v>
                </c:pt>
                <c:pt idx="2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564791792"/>
        <c:axId val="-564786896"/>
      </c:barChart>
      <c:catAx>
        <c:axId val="-56479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564786896"/>
        <c:crosses val="autoZero"/>
        <c:auto val="1"/>
        <c:lblAlgn val="ctr"/>
        <c:lblOffset val="100"/>
        <c:noMultiLvlLbl val="0"/>
      </c:catAx>
      <c:valAx>
        <c:axId val="-56478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56479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u="none" strike="noStrike" baseline="0" dirty="0">
                <a:effectLst/>
              </a:rPr>
              <a:t>缺陷</a:t>
            </a:r>
            <a:r>
              <a:rPr lang="en-US" altLang="zh-CN" sz="1400" b="1" i="0" u="none" strike="noStrike" baseline="0" dirty="0">
                <a:effectLst/>
              </a:rPr>
              <a:t>Unclosed </a:t>
            </a:r>
            <a:r>
              <a:rPr lang="zh-CN" altLang="zh-CN" sz="1400" b="1" i="0" u="none" strike="noStrike" baseline="0" dirty="0">
                <a:effectLst/>
              </a:rPr>
              <a:t>分析（状态</a:t>
            </a:r>
            <a:r>
              <a:rPr lang="en-US" altLang="zh-CN" sz="1400" b="1" i="0" u="none" strike="noStrike" baseline="0" dirty="0">
                <a:effectLst/>
              </a:rPr>
              <a:t>)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Sheet1!$A$44:$A$47</c:f>
              <c:strCache>
                <c:ptCount val="4"/>
                <c:pt idx="0">
                  <c:v>in progress</c:v>
                </c:pt>
                <c:pt idx="1">
                  <c:v>close</c:v>
                </c:pt>
                <c:pt idx="2">
                  <c:v>open</c:v>
                </c:pt>
                <c:pt idx="3">
                  <c:v>total</c:v>
                </c:pt>
              </c:strCache>
            </c:strRef>
          </c:cat>
          <c:val>
            <c:numRef>
              <c:f>Sheet1!$B$44:$B$47</c:f>
              <c:numCache>
                <c:formatCode>General</c:formatCode>
                <c:ptCount val="4"/>
                <c:pt idx="0">
                  <c:v>0</c:v>
                </c:pt>
                <c:pt idx="1">
                  <c:v>11</c:v>
                </c:pt>
                <c:pt idx="2">
                  <c:v>13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611151600"/>
        <c:axId val="-611154320"/>
      </c:barChart>
      <c:catAx>
        <c:axId val="-61115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11154320"/>
        <c:crosses val="autoZero"/>
        <c:auto val="1"/>
        <c:lblAlgn val="ctr"/>
        <c:lblOffset val="100"/>
        <c:noMultiLvlLbl val="0"/>
      </c:catAx>
      <c:valAx>
        <c:axId val="-61115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1115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  <a:endParaRPr lang="en-US" altLang="zh-CN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  <a:endParaRPr lang="en-US" altLang="zh-CN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9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1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45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75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3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4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vmlDrawing" Target="../drawings/vmlDrawing7.vml"/><Relationship Id="rId7" Type="http://schemas.openxmlformats.org/officeDocument/2006/relationships/image" Target="../media/image7.jpeg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6" Type="http://schemas.openxmlformats.org/officeDocument/2006/relationships/theme" Target="../theme/theme5.xml"/><Relationship Id="rId25" Type="http://schemas.openxmlformats.org/officeDocument/2006/relationships/vmlDrawing" Target="../drawings/vmlDrawing10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0.bin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6" Type="http://schemas.openxmlformats.org/officeDocument/2006/relationships/theme" Target="../theme/theme6.xml"/><Relationship Id="rId25" Type="http://schemas.openxmlformats.org/officeDocument/2006/relationships/vmlDrawing" Target="../drawings/vmlDrawing12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6" Type="http://schemas.openxmlformats.org/officeDocument/2006/relationships/theme" Target="../theme/theme7.xml"/><Relationship Id="rId25" Type="http://schemas.openxmlformats.org/officeDocument/2006/relationships/vmlDrawing" Target="../drawings/vmlDrawing14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4.bin"/><Relationship Id="rId20" Type="http://schemas.openxmlformats.org/officeDocument/2006/relationships/tags" Target="../tags/tag14.xml"/><Relationship Id="rId2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16.bin"/><Relationship Id="rId2" Type="http://schemas.openxmlformats.org/officeDocument/2006/relationships/slideLayout" Target="../slideLayouts/slideLayout82.xml"/><Relationship Id="rId19" Type="http://schemas.openxmlformats.org/officeDocument/2006/relationships/tags" Target="../tags/tag16.xml"/><Relationship Id="rId18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0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1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8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2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06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8.jpe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3" Type="http://schemas.openxmlformats.org/officeDocument/2006/relationships/tags" Target="../tags/tag98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25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2" Type="http://schemas.openxmlformats.org/officeDocument/2006/relationships/notesSlide" Target="../notesSlides/notesSlide2.xml"/><Relationship Id="rId51" Type="http://schemas.openxmlformats.org/officeDocument/2006/relationships/slideLayout" Target="../slideLayouts/slideLayout24.xml"/><Relationship Id="rId50" Type="http://schemas.openxmlformats.org/officeDocument/2006/relationships/tags" Target="../tags/tag81.xml"/><Relationship Id="rId5" Type="http://schemas.openxmlformats.org/officeDocument/2006/relationships/tags" Target="../tags/tag36.xml"/><Relationship Id="rId49" Type="http://schemas.openxmlformats.org/officeDocument/2006/relationships/tags" Target="../tags/tag80.xml"/><Relationship Id="rId48" Type="http://schemas.openxmlformats.org/officeDocument/2006/relationships/tags" Target="../tags/tag79.xml"/><Relationship Id="rId47" Type="http://schemas.openxmlformats.org/officeDocument/2006/relationships/tags" Target="../tags/tag78.xml"/><Relationship Id="rId46" Type="http://schemas.openxmlformats.org/officeDocument/2006/relationships/tags" Target="../tags/tag77.xml"/><Relationship Id="rId45" Type="http://schemas.openxmlformats.org/officeDocument/2006/relationships/tags" Target="../tags/tag76.xml"/><Relationship Id="rId44" Type="http://schemas.openxmlformats.org/officeDocument/2006/relationships/tags" Target="../tags/tag75.xml"/><Relationship Id="rId43" Type="http://schemas.openxmlformats.org/officeDocument/2006/relationships/tags" Target="../tags/tag74.xml"/><Relationship Id="rId42" Type="http://schemas.openxmlformats.org/officeDocument/2006/relationships/tags" Target="../tags/tag73.xml"/><Relationship Id="rId41" Type="http://schemas.openxmlformats.org/officeDocument/2006/relationships/tags" Target="../tags/tag72.xml"/><Relationship Id="rId40" Type="http://schemas.openxmlformats.org/officeDocument/2006/relationships/tags" Target="../tags/tag71.xml"/><Relationship Id="rId4" Type="http://schemas.openxmlformats.org/officeDocument/2006/relationships/tags" Target="../tags/tag35.xml"/><Relationship Id="rId39" Type="http://schemas.openxmlformats.org/officeDocument/2006/relationships/tags" Target="../tags/tag70.xml"/><Relationship Id="rId38" Type="http://schemas.openxmlformats.org/officeDocument/2006/relationships/tags" Target="../tags/tag69.xml"/><Relationship Id="rId37" Type="http://schemas.openxmlformats.org/officeDocument/2006/relationships/tags" Target="../tags/tag68.xml"/><Relationship Id="rId36" Type="http://schemas.openxmlformats.org/officeDocument/2006/relationships/tags" Target="../tags/tag67.xml"/><Relationship Id="rId35" Type="http://schemas.openxmlformats.org/officeDocument/2006/relationships/tags" Target="../tags/tag66.xml"/><Relationship Id="rId34" Type="http://schemas.openxmlformats.org/officeDocument/2006/relationships/tags" Target="../tags/tag65.xml"/><Relationship Id="rId33" Type="http://schemas.openxmlformats.org/officeDocument/2006/relationships/tags" Target="../tags/tag64.xml"/><Relationship Id="rId32" Type="http://schemas.openxmlformats.org/officeDocument/2006/relationships/tags" Target="../tags/tag63.xml"/><Relationship Id="rId31" Type="http://schemas.openxmlformats.org/officeDocument/2006/relationships/tags" Target="../tags/tag62.xml"/><Relationship Id="rId30" Type="http://schemas.openxmlformats.org/officeDocument/2006/relationships/tags" Target="../tags/tag61.xml"/><Relationship Id="rId3" Type="http://schemas.openxmlformats.org/officeDocument/2006/relationships/tags" Target="../tags/tag34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42.xml"/><Relationship Id="rId6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Relationship Id="rId3" Type="http://schemas.openxmlformats.org/officeDocument/2006/relationships/tags" Target="../tags/tag96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9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11.29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8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383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/>
        </p:nvSpPr>
        <p:spPr>
          <a:xfrm>
            <a:off x="615153" y="487163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accent2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sp>
        <p:nvSpPr>
          <p:cNvPr id="9" name="íSḻíďê"/>
          <p:cNvSpPr/>
          <p:nvPr/>
        </p:nvSpPr>
        <p:spPr>
          <a:xfrm>
            <a:off x="4667659" y="2061066"/>
            <a:ext cx="4308260" cy="37091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截止</a:t>
            </a:r>
            <a:r>
              <a:rPr lang="en-US" altLang="zh-CN" dirty="0" smtClean="0">
                <a:solidFill>
                  <a:schemeClr val="tx1"/>
                </a:solidFill>
              </a:rPr>
              <a:t>KW48</a:t>
            </a:r>
            <a:r>
              <a:rPr lang="zh-CN" altLang="en-US" dirty="0" smtClean="0">
                <a:solidFill>
                  <a:schemeClr val="tx1"/>
                </a:solidFill>
              </a:rPr>
              <a:t>共</a:t>
            </a:r>
            <a:r>
              <a:rPr lang="zh-CN" altLang="en-US" dirty="0">
                <a:solidFill>
                  <a:schemeClr val="tx1"/>
                </a:solidFill>
              </a:rPr>
              <a:t>提交问题数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未解决的问题数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提交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24 </a:t>
            </a:r>
            <a:r>
              <a:rPr lang="zh-CN" altLang="en-US" dirty="0">
                <a:solidFill>
                  <a:schemeClr val="tx1"/>
                </a:solidFill>
              </a:rPr>
              <a:t>个问题中，前端</a:t>
            </a:r>
            <a:r>
              <a:rPr lang="zh-CN" altLang="en-US" dirty="0" smtClean="0">
                <a:solidFill>
                  <a:schemeClr val="tx1"/>
                </a:solidFill>
              </a:rPr>
              <a:t>问题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，后端 问题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个问题单中，已关闭问题单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个，未关闭的</a:t>
            </a:r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个问题单</a:t>
            </a:r>
            <a:r>
              <a:rPr lang="zh-CN" altLang="en-US" dirty="0" smtClean="0">
                <a:solidFill>
                  <a:schemeClr val="tx1"/>
                </a:solidFill>
              </a:rPr>
              <a:t>中，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个依赖</a:t>
            </a:r>
            <a:r>
              <a:rPr lang="en-US" altLang="zh-CN" dirty="0" smtClean="0">
                <a:solidFill>
                  <a:schemeClr val="tx1"/>
                </a:solidFill>
              </a:rPr>
              <a:t>MOS</a:t>
            </a:r>
            <a:r>
              <a:rPr lang="zh-CN" altLang="en-US" dirty="0" smtClean="0">
                <a:solidFill>
                  <a:schemeClr val="tx1"/>
                </a:solidFill>
              </a:rPr>
              <a:t>提供接口，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个依赖博世提供接口，暂未修改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问题涉及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、文案、需求未确认，暂未修改；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240503" y="1104835"/>
          <a:ext cx="4427156" cy="257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95659" y="3822700"/>
          <a:ext cx="4412841" cy="220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5" y="1276154"/>
          <a:ext cx="8106410" cy="24987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团队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  <a:endParaRPr lang="zh-CN" altLang="en-US" sz="700" b="1" dirty="0">
              <a:cs typeface="+mn-ea"/>
              <a:sym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  <a:endParaRPr lang="en-US" altLang="zh-CN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2" descr="Alert Ca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339591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0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1135" y="2039620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当前是迭代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由于相关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Bosch SDK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KSS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未提供整体功能交付受阻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,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截止当前已经延迟</a:t>
            </a:r>
            <a:r>
              <a:rPr lang="en-US" altLang="zh-CN" sz="9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900" dirty="0">
                <a:solidFill>
                  <a:schemeClr val="tx1"/>
                </a:solidFill>
                <a:cs typeface="+mn-ea"/>
                <a:sym typeface="+mn-lt"/>
              </a:rPr>
              <a:t>周</a:t>
            </a:r>
            <a:endParaRPr lang="zh-CN" altLang="en-US" sz="9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endParaRPr lang="en-US" altLang="zh-CN" sz="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íślïḑé"/>
          <p:cNvSpPr/>
          <p:nvPr/>
        </p:nvSpPr>
        <p:spPr bwMode="auto">
          <a:xfrm>
            <a:off x="5270279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914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40" y="4657137"/>
          <a:ext cx="9060356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4342"/>
                <a:gridCol w="1204342"/>
                <a:gridCol w="1204342"/>
                <a:gridCol w="1204342"/>
              </a:tblGrid>
              <a:tr h="330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900" dirty="0">
                <a:cs typeface="+mn-ea"/>
                <a:sym typeface="+mn-lt"/>
              </a:rPr>
              <a:t>1.Bosch SDK </a:t>
            </a:r>
            <a:r>
              <a:rPr lang="zh-CN" altLang="en-US" sz="900" dirty="0">
                <a:cs typeface="+mn-ea"/>
                <a:sym typeface="+mn-lt"/>
              </a:rPr>
              <a:t>延迟</a:t>
            </a:r>
            <a:r>
              <a:rPr lang="en-US" altLang="zh-CN" sz="900" dirty="0">
                <a:cs typeface="+mn-ea"/>
                <a:sym typeface="+mn-lt"/>
              </a:rPr>
              <a:t>5</a:t>
            </a:r>
            <a:r>
              <a:rPr lang="zh-CN" altLang="en-US" sz="900" dirty="0">
                <a:cs typeface="+mn-ea"/>
                <a:sym typeface="+mn-lt"/>
              </a:rPr>
              <a:t>周，还未提供；</a:t>
            </a:r>
            <a:r>
              <a:rPr lang="en-US" altLang="zh-CN" sz="900" dirty="0">
                <a:cs typeface="+mn-ea"/>
                <a:sym typeface="+mn-lt"/>
              </a:rPr>
              <a:t>PKI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2.APP UI </a:t>
            </a:r>
            <a:r>
              <a:rPr lang="zh-CN" altLang="en-US" sz="900" dirty="0">
                <a:cs typeface="+mn-ea"/>
                <a:sym typeface="+mn-lt"/>
              </a:rPr>
              <a:t>未提供</a:t>
            </a:r>
            <a:endParaRPr lang="zh-CN" altLang="en-US" sz="9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900" dirty="0">
                <a:cs typeface="+mn-ea"/>
                <a:sym typeface="+mn-lt"/>
              </a:rPr>
              <a:t>3. </a:t>
            </a:r>
            <a:r>
              <a:rPr lang="zh-CN" altLang="en-US" sz="900" dirty="0">
                <a:cs typeface="+mn-ea"/>
                <a:sym typeface="+mn-lt"/>
              </a:rPr>
              <a:t>依赖的</a:t>
            </a:r>
            <a:r>
              <a:rPr lang="en-US" altLang="zh-CN" sz="900" dirty="0">
                <a:cs typeface="+mn-ea"/>
                <a:sym typeface="+mn-lt"/>
              </a:rPr>
              <a:t>MOS 4.0 </a:t>
            </a:r>
            <a:r>
              <a:rPr lang="zh-CN" altLang="en-US" sz="900" dirty="0">
                <a:cs typeface="+mn-ea"/>
                <a:sym typeface="+mn-lt"/>
              </a:rPr>
              <a:t>其他相关服务预计较晚提供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05192" y="5210197"/>
            <a:ext cx="274320" cy="274320"/>
          </a:xfrm>
          <a:prstGeom prst="ellipse">
            <a:avLst/>
          </a:prstGeom>
          <a:solidFill>
            <a:srgbClr val="FFBF3F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3573" y="3648092"/>
            <a:ext cx="1676400" cy="228600"/>
            <a:chOff x="2963573" y="1462105"/>
            <a:chExt cx="1676400" cy="228600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7" name="Oval 69"/>
          <p:cNvSpPr>
            <a:spLocks noChangeArrowheads="1"/>
          </p:cNvSpPr>
          <p:nvPr/>
        </p:nvSpPr>
        <p:spPr bwMode="gray">
          <a:xfrm>
            <a:off x="2957830" y="403987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900" dirty="0">
                <a:cs typeface="+mn-ea"/>
                <a:sym typeface="+mn-lt"/>
              </a:rPr>
              <a:t>当前</a:t>
            </a:r>
            <a:r>
              <a:rPr lang="en-US" altLang="zh-CN" sz="900" dirty="0">
                <a:cs typeface="+mn-ea"/>
                <a:sym typeface="+mn-lt"/>
              </a:rPr>
              <a:t>13</a:t>
            </a:r>
            <a:r>
              <a:rPr lang="zh-CN" altLang="en-US" sz="900" dirty="0">
                <a:cs typeface="+mn-ea"/>
                <a:sym typeface="+mn-lt"/>
              </a:rPr>
              <a:t>个问题单，主要由于</a:t>
            </a:r>
            <a:r>
              <a:rPr lang="en-US" altLang="zh-CN" sz="900" dirty="0">
                <a:cs typeface="+mn-ea"/>
                <a:sym typeface="+mn-lt"/>
              </a:rPr>
              <a:t>Bosch  SDK</a:t>
            </a:r>
            <a:r>
              <a:rPr lang="zh-CN" altLang="en-US" sz="9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1135" y="281241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304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9420" y="28733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9" name="Oval 69"/>
          <p:cNvSpPr>
            <a:spLocks noChangeArrowheads="1"/>
          </p:cNvSpPr>
          <p:nvPr/>
        </p:nvSpPr>
        <p:spPr bwMode="gray">
          <a:xfrm>
            <a:off x="2957858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gray">
          <a:xfrm>
            <a:off x="4413278" y="172182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9" name="Oval 69"/>
          <p:cNvSpPr>
            <a:spLocks noChangeArrowheads="1"/>
          </p:cNvSpPr>
          <p:nvPr/>
        </p:nvSpPr>
        <p:spPr bwMode="gray">
          <a:xfrm>
            <a:off x="4388482" y="40259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0" name="Oval 69"/>
          <p:cNvSpPr>
            <a:spLocks noChangeArrowheads="1"/>
          </p:cNvSpPr>
          <p:nvPr/>
        </p:nvSpPr>
        <p:spPr bwMode="gray">
          <a:xfrm>
            <a:off x="2962938" y="2119965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gray">
          <a:xfrm>
            <a:off x="4394197" y="2095522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" name="五边形 250"/>
          <p:cNvSpPr/>
          <p:nvPr/>
        </p:nvSpPr>
        <p:spPr>
          <a:xfrm>
            <a:off x="2090420" y="3091815"/>
            <a:ext cx="80010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项目总体进展</a:t>
            </a:r>
            <a:endParaRPr lang="zh-CN" altLang="en-US"/>
          </a:p>
        </p:txBody>
      </p:sp>
      <p:cxnSp>
        <p:nvCxnSpPr>
          <p:cNvPr id="57" name="直接连接符 56"/>
          <p:cNvCxnSpPr/>
          <p:nvPr>
            <p:custDataLst>
              <p:tags r:id="rId1"/>
            </p:custDataLst>
          </p:nvPr>
        </p:nvCxnSpPr>
        <p:spPr bwMode="auto">
          <a:xfrm flipH="1">
            <a:off x="6208395" y="1566545"/>
            <a:ext cx="6350" cy="429006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2"/>
            </p:custDataLst>
          </p:nvPr>
        </p:nvCxnSpPr>
        <p:spPr bwMode="auto">
          <a:xfrm flipH="1">
            <a:off x="1237615" y="1504950"/>
            <a:ext cx="1270" cy="436308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3"/>
            </p:custDataLst>
          </p:nvPr>
        </p:nvCxnSpPr>
        <p:spPr bwMode="auto">
          <a:xfrm>
            <a:off x="460375" y="1134745"/>
            <a:ext cx="10795" cy="473329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4"/>
            </p:custDataLst>
          </p:nvPr>
        </p:nvCxnSpPr>
        <p:spPr bwMode="auto">
          <a:xfrm flipV="1">
            <a:off x="469265" y="1897380"/>
            <a:ext cx="7938135" cy="1143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>
            <p:custDataLst>
              <p:tags r:id="rId5"/>
            </p:custDataLst>
          </p:nvPr>
        </p:nvSpPr>
        <p:spPr bwMode="gray">
          <a:xfrm>
            <a:off x="1289050" y="2011045"/>
            <a:ext cx="335915" cy="1549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项目准备</a:t>
            </a:r>
            <a:endParaRPr lang="zh-CN" altLang="en-US" sz="600">
              <a:solidFill>
                <a:schemeClr val="tx1"/>
              </a:solidFill>
            </a:endParaRPr>
          </a:p>
        </p:txBody>
      </p:sp>
      <p:sp>
        <p:nvSpPr>
          <p:cNvPr id="88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6565" y="1661795"/>
            <a:ext cx="636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ym typeface="+mn-lt"/>
              </a:rPr>
              <a:t>里程碑点</a:t>
            </a:r>
            <a:endParaRPr lang="zh-CN" altLang="en-US" sz="800" b="1" dirty="0">
              <a:sym typeface="+mn-lt"/>
            </a:endParaRPr>
          </a:p>
        </p:txBody>
      </p:sp>
      <p:sp>
        <p:nvSpPr>
          <p:cNvPr id="94" name="TextBox 119"/>
          <p:cNvSpPr txBox="1"/>
          <p:nvPr/>
        </p:nvSpPr>
        <p:spPr>
          <a:xfrm>
            <a:off x="401320" y="1967230"/>
            <a:ext cx="747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 </a:t>
            </a:r>
            <a:r>
              <a:rPr lang="zh-CN" altLang="en-US" sz="800" b="1" dirty="0"/>
              <a:t>版本计划</a:t>
            </a:r>
            <a:endParaRPr lang="zh-CN" altLang="en-US" sz="800" b="1" dirty="0"/>
          </a:p>
        </p:txBody>
      </p:sp>
      <p:sp>
        <p:nvSpPr>
          <p:cNvPr id="98" name="TextBox 121"/>
          <p:cNvSpPr txBox="1"/>
          <p:nvPr/>
        </p:nvSpPr>
        <p:spPr>
          <a:xfrm>
            <a:off x="457200" y="3714115"/>
            <a:ext cx="81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系统迭代开发交付</a:t>
            </a:r>
            <a:endParaRPr lang="zh-CN" altLang="en-US" sz="800" b="1" dirty="0"/>
          </a:p>
        </p:txBody>
      </p:sp>
      <p:sp>
        <p:nvSpPr>
          <p:cNvPr id="103" name="TextBox 124"/>
          <p:cNvSpPr txBox="1"/>
          <p:nvPr/>
        </p:nvSpPr>
        <p:spPr>
          <a:xfrm>
            <a:off x="427990" y="5091430"/>
            <a:ext cx="861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zh-CN" altLang="en-US" sz="800" b="1" dirty="0"/>
              <a:t>系统集成测试</a:t>
            </a:r>
            <a:endParaRPr lang="zh-CN" altLang="en-US" sz="800" b="1" dirty="0"/>
          </a:p>
        </p:txBody>
      </p:sp>
      <p:cxnSp>
        <p:nvCxnSpPr>
          <p:cNvPr id="104" name="直接连接符 39"/>
          <p:cNvCxnSpPr/>
          <p:nvPr>
            <p:custDataLst>
              <p:tags r:id="rId7"/>
            </p:custDataLst>
          </p:nvPr>
        </p:nvCxnSpPr>
        <p:spPr bwMode="auto">
          <a:xfrm flipV="1">
            <a:off x="460375" y="2340610"/>
            <a:ext cx="7938770" cy="1397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39"/>
          <p:cNvCxnSpPr/>
          <p:nvPr>
            <p:custDataLst>
              <p:tags r:id="rId8"/>
            </p:custDataLst>
          </p:nvPr>
        </p:nvCxnSpPr>
        <p:spPr bwMode="auto">
          <a:xfrm>
            <a:off x="478790" y="5003165"/>
            <a:ext cx="7930515" cy="1333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39"/>
          <p:cNvCxnSpPr/>
          <p:nvPr>
            <p:custDataLst>
              <p:tags r:id="rId9"/>
            </p:custDataLst>
          </p:nvPr>
        </p:nvCxnSpPr>
        <p:spPr bwMode="auto">
          <a:xfrm flipV="1">
            <a:off x="457200" y="5461635"/>
            <a:ext cx="7925435" cy="1905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39"/>
          <p:cNvCxnSpPr/>
          <p:nvPr>
            <p:custDataLst>
              <p:tags r:id="rId10"/>
            </p:custDataLst>
          </p:nvPr>
        </p:nvCxnSpPr>
        <p:spPr bwMode="auto">
          <a:xfrm flipV="1">
            <a:off x="459740" y="5857240"/>
            <a:ext cx="7941945" cy="508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4"/>
          <p:cNvSpPr txBox="1"/>
          <p:nvPr/>
        </p:nvSpPr>
        <p:spPr>
          <a:xfrm>
            <a:off x="427990" y="5591810"/>
            <a:ext cx="7912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zh-CN" altLang="en-US" sz="800" b="1" dirty="0"/>
              <a:t>系统</a:t>
            </a:r>
            <a:r>
              <a:rPr lang="en-US" altLang="zh-CN" sz="800" b="1" dirty="0"/>
              <a:t>E2E</a:t>
            </a:r>
            <a:r>
              <a:rPr lang="zh-CN" altLang="en-US" sz="800" b="1" dirty="0"/>
              <a:t>测试</a:t>
            </a:r>
            <a:endParaRPr lang="en-US" sz="800" b="1" dirty="0"/>
          </a:p>
        </p:txBody>
      </p:sp>
      <p:cxnSp>
        <p:nvCxnSpPr>
          <p:cNvPr id="128" name="直接连接符 127"/>
          <p:cNvCxnSpPr/>
          <p:nvPr>
            <p:custDataLst>
              <p:tags r:id="rId11"/>
            </p:custDataLst>
          </p:nvPr>
        </p:nvCxnSpPr>
        <p:spPr bwMode="auto">
          <a:xfrm>
            <a:off x="4101465" y="1466215"/>
            <a:ext cx="4445" cy="4339590"/>
          </a:xfrm>
          <a:prstGeom prst="lin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/>
          <p:nvPr>
            <p:custDataLst>
              <p:tags r:id="rId12"/>
            </p:custDataLst>
          </p:nvPr>
        </p:nvCxnSpPr>
        <p:spPr bwMode="auto">
          <a:xfrm>
            <a:off x="5133975" y="1587500"/>
            <a:ext cx="1905" cy="4291965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五角星 64"/>
          <p:cNvSpPr/>
          <p:nvPr/>
        </p:nvSpPr>
        <p:spPr>
          <a:xfrm>
            <a:off x="5041900" y="1513840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31" name="文本占位符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 flipH="1">
            <a:off x="4196715" y="1723390"/>
            <a:ext cx="624840" cy="128905"/>
          </a:xfrm>
          <a:prstGeom prst="rect">
            <a:avLst/>
          </a:prstGeom>
          <a:noFill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600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APP </a:t>
            </a:r>
            <a:r>
              <a:rPr lang="zh-CN" altLang="en-US" sz="600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所有功能开发完成</a:t>
            </a:r>
            <a:endParaRPr lang="zh-CN" altLang="en-US" sz="600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32" name="五角星 64"/>
          <p:cNvSpPr/>
          <p:nvPr/>
        </p:nvSpPr>
        <p:spPr>
          <a:xfrm>
            <a:off x="6122035" y="154114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14"/>
            </p:custDataLst>
          </p:nvPr>
        </p:nvCxnSpPr>
        <p:spPr bwMode="auto">
          <a:xfrm>
            <a:off x="1677035" y="1539875"/>
            <a:ext cx="8255" cy="431292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>
            <p:custDataLst>
              <p:tags r:id="rId15"/>
            </p:custDataLst>
          </p:nvPr>
        </p:nvCxnSpPr>
        <p:spPr bwMode="auto">
          <a:xfrm>
            <a:off x="8397875" y="1200150"/>
            <a:ext cx="0" cy="466217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16"/>
          <p:cNvSpPr txBox="1"/>
          <p:nvPr/>
        </p:nvSpPr>
        <p:spPr>
          <a:xfrm>
            <a:off x="8035925" y="1631315"/>
            <a:ext cx="5029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Go Live</a:t>
            </a:r>
            <a:endParaRPr lang="en-US" altLang="zh-CN" sz="600" dirty="0"/>
          </a:p>
        </p:txBody>
      </p:sp>
      <p:cxnSp>
        <p:nvCxnSpPr>
          <p:cNvPr id="142" name="直接连接符 141"/>
          <p:cNvCxnSpPr/>
          <p:nvPr>
            <p:custDataLst>
              <p:tags r:id="rId16"/>
            </p:custDataLst>
          </p:nvPr>
        </p:nvCxnSpPr>
        <p:spPr bwMode="auto">
          <a:xfrm>
            <a:off x="8014335" y="1522095"/>
            <a:ext cx="12065" cy="433006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54"/>
          <p:cNvSpPr/>
          <p:nvPr>
            <p:custDataLst>
              <p:tags r:id="rId17"/>
            </p:custDataLst>
          </p:nvPr>
        </p:nvSpPr>
        <p:spPr bwMode="gray">
          <a:xfrm>
            <a:off x="5180965" y="5624195"/>
            <a:ext cx="2747010" cy="105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实车场景端到端测试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4" name="文本占位符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238885" y="1135380"/>
            <a:ext cx="142303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5" name="文本占位符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660650" y="1137285"/>
            <a:ext cx="428498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6" name="文本占位符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23888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7" name="文本占位符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590040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8" name="文本占位符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95262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49" name="文本占位符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315210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0" name="文本占位符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665730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2" name="文本占位符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02831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3" name="文本占位符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37820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4" name="文本占位符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3951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5" name="文本占位符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102735" y="1334135"/>
            <a:ext cx="32702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05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6" name="文本占位符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42976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06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7" name="文本占位符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4791075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07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8" name="文本占位符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5141595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08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59" name="文本占位符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504180" y="1334135"/>
            <a:ext cx="35052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0" name="文本占位符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5854700" y="1334135"/>
            <a:ext cx="361315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2" name="文本占位符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216015" y="1334135"/>
            <a:ext cx="361950" cy="19113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163" name="直接连接符 162"/>
          <p:cNvCxnSpPr/>
          <p:nvPr>
            <p:custDataLst>
              <p:tags r:id="rId35"/>
            </p:custDataLst>
          </p:nvPr>
        </p:nvCxnSpPr>
        <p:spPr bwMode="auto">
          <a:xfrm>
            <a:off x="459740" y="1527175"/>
            <a:ext cx="611949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占位符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500380" y="1273810"/>
            <a:ext cx="366395" cy="1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068976A-4D71-4DD0-97E0-E3CE39439E74}" type="datetime'''''''''''''''''''''''工''''''''''作''''''''内''''''''容'">
              <a:rPr lang="zh-CN" altLang="en-US" sz="800" b="1">
                <a:solidFill>
                  <a:srgbClr val="505050"/>
                </a:solidFill>
                <a:ea typeface="等线" panose="02010600030101010101" charset="-122"/>
              </a:rPr>
            </a:fld>
            <a:endParaRPr lang="zh-CN" alt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cxnSp>
        <p:nvCxnSpPr>
          <p:cNvPr id="165" name="直接连接符 43"/>
          <p:cNvCxnSpPr/>
          <p:nvPr>
            <p:custDataLst>
              <p:tags r:id="rId37"/>
            </p:custDataLst>
          </p:nvPr>
        </p:nvCxnSpPr>
        <p:spPr bwMode="auto">
          <a:xfrm flipV="1">
            <a:off x="459740" y="1134745"/>
            <a:ext cx="770255" cy="825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占位符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658749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7" name="文本占位符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695071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8" name="文本占位符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731266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69" name="文本占位符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7674610" y="1333500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0" name="文本占位符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950710" y="1142365"/>
            <a:ext cx="144907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2021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1" name="文本占位符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8037195" y="1332865"/>
            <a:ext cx="361950" cy="19177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04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2" name="五边形 171"/>
          <p:cNvSpPr/>
          <p:nvPr/>
        </p:nvSpPr>
        <p:spPr>
          <a:xfrm>
            <a:off x="1709420" y="2399030"/>
            <a:ext cx="18542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73" name="文本框 172"/>
          <p:cNvSpPr txBox="1"/>
          <p:nvPr/>
        </p:nvSpPr>
        <p:spPr>
          <a:xfrm>
            <a:off x="1289685" y="3077845"/>
            <a:ext cx="33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车主</a:t>
            </a:r>
            <a:r>
              <a:rPr lang="en-US" altLang="zh-CN" sz="600"/>
              <a:t>APP</a:t>
            </a:r>
            <a:endParaRPr lang="en-US" altLang="zh-CN" sz="600"/>
          </a:p>
          <a:p>
            <a:endParaRPr lang="zh-CN" altLang="en-US" sz="600"/>
          </a:p>
          <a:p>
            <a:endParaRPr lang="zh-CN" altLang="en-US" sz="600"/>
          </a:p>
        </p:txBody>
      </p:sp>
      <p:sp>
        <p:nvSpPr>
          <p:cNvPr id="174" name="五边形 173"/>
          <p:cNvSpPr/>
          <p:nvPr/>
        </p:nvSpPr>
        <p:spPr>
          <a:xfrm>
            <a:off x="1709420" y="2519045"/>
            <a:ext cx="186055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1881505" y="246951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架构概要设计</a:t>
            </a:r>
            <a:endParaRPr lang="zh-CN" altLang="en-US" sz="600">
              <a:sym typeface="+mn-ea"/>
            </a:endParaRPr>
          </a:p>
        </p:txBody>
      </p:sp>
      <p:sp>
        <p:nvSpPr>
          <p:cNvPr id="176" name="五边形 175"/>
          <p:cNvSpPr/>
          <p:nvPr/>
        </p:nvSpPr>
        <p:spPr>
          <a:xfrm>
            <a:off x="1709420" y="2639060"/>
            <a:ext cx="18542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881505" y="2589530"/>
            <a:ext cx="8991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>
                <a:sym typeface="+mn-ea"/>
              </a:rPr>
              <a:t>基础设施环境准备</a:t>
            </a:r>
            <a:endParaRPr lang="zh-CN" altLang="en-US" sz="600">
              <a:sym typeface="+mn-ea"/>
            </a:endParaRPr>
          </a:p>
        </p:txBody>
      </p:sp>
      <p:sp>
        <p:nvSpPr>
          <p:cNvPr id="179" name="五边形 178"/>
          <p:cNvSpPr/>
          <p:nvPr/>
        </p:nvSpPr>
        <p:spPr>
          <a:xfrm>
            <a:off x="1714500" y="2776855"/>
            <a:ext cx="180340" cy="70485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881505" y="2697480"/>
            <a:ext cx="7975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DKY服务初始化</a:t>
            </a:r>
            <a:endParaRPr lang="zh-CN" altLang="en-US" sz="600">
              <a:sym typeface="+mn-ea"/>
            </a:endParaRPr>
          </a:p>
        </p:txBody>
      </p:sp>
      <p:sp>
        <p:nvSpPr>
          <p:cNvPr id="182" name="五边形 181"/>
          <p:cNvSpPr/>
          <p:nvPr/>
        </p:nvSpPr>
        <p:spPr>
          <a:xfrm>
            <a:off x="1949450" y="3091815"/>
            <a:ext cx="662305" cy="762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83" name="文本框 182"/>
          <p:cNvSpPr txBox="1"/>
          <p:nvPr/>
        </p:nvSpPr>
        <p:spPr>
          <a:xfrm>
            <a:off x="2945130" y="3037840"/>
            <a:ext cx="351345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</a:t>
            </a:r>
            <a:r>
              <a:rPr lang="zh-CN" sz="600">
                <a:sym typeface="+mn-ea"/>
              </a:rPr>
              <a:t>配对   （</a:t>
            </a:r>
            <a:r>
              <a:rPr lang="zh-CN" sz="600">
                <a:solidFill>
                  <a:srgbClr val="FF0000"/>
                </a:solidFill>
                <a:sym typeface="+mn-ea"/>
              </a:rPr>
              <a:t>主要由于 </a:t>
            </a:r>
            <a:r>
              <a:rPr lang="en-US" altLang="zh-CN" sz="600">
                <a:solidFill>
                  <a:srgbClr val="FF0000"/>
                </a:solidFill>
                <a:sym typeface="+mn-ea"/>
              </a:rPr>
              <a:t>BOSCH SDK </a:t>
            </a:r>
            <a:r>
              <a:rPr lang="zh-CN" altLang="en-US" sz="600">
                <a:solidFill>
                  <a:srgbClr val="FF0000"/>
                </a:solidFill>
                <a:sym typeface="+mn-ea"/>
              </a:rPr>
              <a:t>已延迟</a:t>
            </a:r>
            <a:r>
              <a:rPr lang="en-US" altLang="zh-CN" sz="600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600">
                <a:solidFill>
                  <a:srgbClr val="FF0000"/>
                </a:solidFill>
                <a:sym typeface="+mn-ea"/>
              </a:rPr>
              <a:t>周未提供，调整交付</a:t>
            </a:r>
            <a:r>
              <a:rPr lang="zh-CN" altLang="en-US" sz="600">
                <a:sym typeface="+mn-ea"/>
              </a:rPr>
              <a:t> </a:t>
            </a:r>
            <a:r>
              <a:rPr lang="en-US" altLang="zh-CN" sz="600" b="1">
                <a:solidFill>
                  <a:srgbClr val="FF0000"/>
                </a:solidFill>
                <a:sym typeface="+mn-ea"/>
              </a:rPr>
              <a:t>2019CW52-&gt;2020CW03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189" name="五边形 188"/>
          <p:cNvSpPr/>
          <p:nvPr/>
        </p:nvSpPr>
        <p:spPr>
          <a:xfrm>
            <a:off x="2248535" y="3268980"/>
            <a:ext cx="887095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3164205" y="3221355"/>
            <a:ext cx="28543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数字钥匙</a:t>
            </a:r>
            <a:r>
              <a:rPr lang="zh-CN" sz="600">
                <a:sym typeface="+mn-ea"/>
              </a:rPr>
              <a:t>分享</a:t>
            </a:r>
            <a:r>
              <a:rPr lang="zh-CN" sz="600">
                <a:sym typeface="+mn-ea"/>
              </a:rPr>
              <a:t>（暂不顺延计划，</a:t>
            </a:r>
            <a:r>
              <a:rPr lang="zh-CN" altLang="en-US" sz="600">
                <a:sym typeface="+mn-ea"/>
              </a:rPr>
              <a:t>如后续依赖依然阻塞则需要顺延计划</a:t>
            </a:r>
            <a:r>
              <a:rPr lang="zh-CN" sz="600">
                <a:sym typeface="+mn-ea"/>
              </a:rPr>
              <a:t>）</a:t>
            </a:r>
            <a:r>
              <a:rPr lang="zh-CN" sz="600">
                <a:sym typeface="+mn-ea"/>
              </a:rPr>
              <a:t> </a:t>
            </a:r>
            <a:endParaRPr lang="zh-CN" sz="600">
              <a:sym typeface="+mn-ea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3556635" y="3390900"/>
            <a:ext cx="162433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sz="600">
                <a:sym typeface="+mn-ea"/>
              </a:rPr>
              <a:t>数字钥匙撤销与归还</a:t>
            </a:r>
            <a:r>
              <a:rPr lang="zh-CN" sz="600">
                <a:sym typeface="+mn-ea"/>
              </a:rPr>
              <a:t>（暂不顺延计划）</a:t>
            </a:r>
            <a:endParaRPr lang="zh-CN" sz="600">
              <a:sym typeface="+mn-ea"/>
            </a:endParaRPr>
          </a:p>
        </p:txBody>
      </p:sp>
      <p:sp>
        <p:nvSpPr>
          <p:cNvPr id="192" name="五边形 191"/>
          <p:cNvSpPr/>
          <p:nvPr/>
        </p:nvSpPr>
        <p:spPr>
          <a:xfrm>
            <a:off x="3041015" y="4030345"/>
            <a:ext cx="969645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3" name="文本框 192"/>
          <p:cNvSpPr txBox="1"/>
          <p:nvPr/>
        </p:nvSpPr>
        <p:spPr>
          <a:xfrm>
            <a:off x="3952875" y="3971925"/>
            <a:ext cx="287909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600">
                <a:sym typeface="+mn-ea"/>
              </a:rPr>
              <a:t>数字钥匙</a:t>
            </a:r>
            <a:r>
              <a:rPr lang="zh-CN" sz="600">
                <a:sym typeface="+mn-ea"/>
              </a:rPr>
              <a:t>使用</a:t>
            </a:r>
            <a:r>
              <a:rPr lang="zh-CN" sz="600">
                <a:sym typeface="+mn-ea"/>
              </a:rPr>
              <a:t>统计相关需求等</a:t>
            </a:r>
            <a:r>
              <a:rPr sz="600">
                <a:sym typeface="+mn-ea"/>
              </a:rPr>
              <a:t> </a:t>
            </a:r>
            <a:endParaRPr lang="zh-CN" sz="600">
              <a:sym typeface="+mn-ea"/>
            </a:endParaRPr>
          </a:p>
        </p:txBody>
      </p:sp>
      <p:sp>
        <p:nvSpPr>
          <p:cNvPr id="194" name="五边形 193"/>
          <p:cNvSpPr/>
          <p:nvPr/>
        </p:nvSpPr>
        <p:spPr>
          <a:xfrm>
            <a:off x="2875280" y="3437890"/>
            <a:ext cx="71755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5" name="五边形 194"/>
          <p:cNvSpPr/>
          <p:nvPr/>
        </p:nvSpPr>
        <p:spPr>
          <a:xfrm>
            <a:off x="3332480" y="3594100"/>
            <a:ext cx="67945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sp>
        <p:nvSpPr>
          <p:cNvPr id="196" name="矩形 54"/>
          <p:cNvSpPr/>
          <p:nvPr>
            <p:custDataLst>
              <p:tags r:id="rId44"/>
            </p:custDataLst>
          </p:nvPr>
        </p:nvSpPr>
        <p:spPr bwMode="gray">
          <a:xfrm>
            <a:off x="4135120" y="5091430"/>
            <a:ext cx="2027555" cy="119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全场景拉通测试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7" name="矩形 54"/>
          <p:cNvSpPr/>
          <p:nvPr>
            <p:custDataLst>
              <p:tags r:id="rId45"/>
            </p:custDataLst>
          </p:nvPr>
        </p:nvSpPr>
        <p:spPr bwMode="gray">
          <a:xfrm>
            <a:off x="4134485" y="5290185"/>
            <a:ext cx="2023745" cy="131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性能、可靠性、安全、兼容性专项测试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8" name="TextBox 216"/>
          <p:cNvSpPr txBox="1"/>
          <p:nvPr/>
        </p:nvSpPr>
        <p:spPr>
          <a:xfrm>
            <a:off x="1677035" y="1566545"/>
            <a:ext cx="683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" dirty="0"/>
              <a:t>项目正式启动                     </a:t>
            </a:r>
            <a:r>
              <a:rPr lang="en-US" altLang="zh-CN" sz="600" dirty="0"/>
              <a:t>(CW41</a:t>
            </a:r>
            <a:r>
              <a:rPr lang="zh-CN" altLang="en-US" sz="600" dirty="0"/>
              <a:t>）</a:t>
            </a:r>
            <a:endParaRPr lang="zh-CN" altLang="en-US" sz="600" dirty="0"/>
          </a:p>
        </p:txBody>
      </p:sp>
      <p:sp>
        <p:nvSpPr>
          <p:cNvPr id="199" name="TextBox 216"/>
          <p:cNvSpPr txBox="1"/>
          <p:nvPr/>
        </p:nvSpPr>
        <p:spPr>
          <a:xfrm>
            <a:off x="4137660" y="1539875"/>
            <a:ext cx="6991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B Sample(CW19)</a:t>
            </a:r>
            <a:endParaRPr lang="en-US" altLang="zh-CN" sz="600" dirty="0"/>
          </a:p>
        </p:txBody>
      </p:sp>
      <p:sp>
        <p:nvSpPr>
          <p:cNvPr id="200" name="TextBox 216"/>
          <p:cNvSpPr txBox="1"/>
          <p:nvPr/>
        </p:nvSpPr>
        <p:spPr>
          <a:xfrm>
            <a:off x="5188585" y="1574165"/>
            <a:ext cx="69913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C Sample(CW32)</a:t>
            </a:r>
            <a:endParaRPr lang="en-US" altLang="zh-CN" sz="600" dirty="0"/>
          </a:p>
        </p:txBody>
      </p:sp>
      <p:sp>
        <p:nvSpPr>
          <p:cNvPr id="201" name="TextBox 216"/>
          <p:cNvSpPr txBox="1"/>
          <p:nvPr/>
        </p:nvSpPr>
        <p:spPr>
          <a:xfrm>
            <a:off x="6325870" y="1631315"/>
            <a:ext cx="82486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dirty="0"/>
              <a:t>Final Release</a:t>
            </a:r>
            <a:r>
              <a:rPr lang="en-US" altLang="zh-CN" sz="600" dirty="0">
                <a:sym typeface="+mn-ea"/>
              </a:rPr>
              <a:t>(CW45)</a:t>
            </a:r>
            <a:endParaRPr lang="en-US" altLang="zh-CN" sz="600" dirty="0"/>
          </a:p>
        </p:txBody>
      </p:sp>
      <p:sp>
        <p:nvSpPr>
          <p:cNvPr id="202" name="五边形 201"/>
          <p:cNvSpPr/>
          <p:nvPr/>
        </p:nvSpPr>
        <p:spPr>
          <a:xfrm>
            <a:off x="2406650" y="3903345"/>
            <a:ext cx="69342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03" name="文本框 202"/>
          <p:cNvSpPr txBox="1"/>
          <p:nvPr/>
        </p:nvSpPr>
        <p:spPr>
          <a:xfrm>
            <a:off x="3041015" y="3836035"/>
            <a:ext cx="150749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数字钥匙</a:t>
            </a:r>
            <a:r>
              <a:rPr lang="zh-CN" sz="600">
                <a:sym typeface="+mn-ea"/>
              </a:rPr>
              <a:t>管理</a:t>
            </a:r>
            <a:r>
              <a:rPr lang="en-US" altLang="zh-CN" sz="600">
                <a:sym typeface="+mn-ea"/>
              </a:rPr>
              <a:t>-</a:t>
            </a:r>
            <a:r>
              <a:rPr lang="zh-CN" altLang="en-US" sz="600">
                <a:sym typeface="+mn-ea"/>
              </a:rPr>
              <a:t>撤销、冻结、查询等</a:t>
            </a:r>
            <a:endParaRPr lang="zh-CN" altLang="en-US" sz="600">
              <a:sym typeface="+mn-ea"/>
            </a:endParaRPr>
          </a:p>
        </p:txBody>
      </p:sp>
      <p:sp>
        <p:nvSpPr>
          <p:cNvPr id="204" name="五边形 203"/>
          <p:cNvSpPr/>
          <p:nvPr/>
        </p:nvSpPr>
        <p:spPr>
          <a:xfrm>
            <a:off x="2268855" y="4546600"/>
            <a:ext cx="162306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07" name="五边形 206"/>
          <p:cNvSpPr/>
          <p:nvPr/>
        </p:nvSpPr>
        <p:spPr>
          <a:xfrm>
            <a:off x="4119880" y="4155440"/>
            <a:ext cx="1960880" cy="762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08" name="文本框 207"/>
          <p:cNvSpPr txBox="1"/>
          <p:nvPr/>
        </p:nvSpPr>
        <p:spPr>
          <a:xfrm>
            <a:off x="6080760" y="4091940"/>
            <a:ext cx="15843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数字钥匙</a:t>
            </a:r>
            <a:r>
              <a:rPr lang="zh-CN" sz="600">
                <a:sym typeface="+mn-ea"/>
              </a:rPr>
              <a:t>使用</a:t>
            </a:r>
            <a:r>
              <a:rPr sz="600">
                <a:sym typeface="+mn-ea"/>
              </a:rPr>
              <a:t>报表</a:t>
            </a:r>
            <a:r>
              <a:rPr lang="zh-CN" altLang="en-US" sz="600">
                <a:sym typeface="+mn-ea"/>
              </a:rPr>
              <a:t>、数据分析</a:t>
            </a:r>
            <a:r>
              <a:rPr lang="zh-CN" sz="600">
                <a:sym typeface="+mn-ea"/>
              </a:rPr>
              <a:t>等需求</a:t>
            </a:r>
            <a:endParaRPr lang="zh-CN" sz="600">
              <a:sym typeface="+mn-ea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903980" y="4496435"/>
            <a:ext cx="19831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PKI集成 </a:t>
            </a:r>
            <a:r>
              <a:rPr lang="en-US" sz="600">
                <a:sym typeface="+mn-ea"/>
              </a:rPr>
              <a:t>(</a:t>
            </a:r>
            <a:r>
              <a:rPr lang="zh-CN" altLang="en-US" sz="600">
                <a:sym typeface="+mn-ea"/>
              </a:rPr>
              <a:t>当前采用</a:t>
            </a:r>
            <a:r>
              <a:rPr lang="en-US" altLang="zh-CN" sz="600">
                <a:sym typeface="+mn-ea"/>
              </a:rPr>
              <a:t>MOKC,</a:t>
            </a:r>
            <a:r>
              <a:rPr lang="zh-CN" altLang="en-US" sz="600">
                <a:sym typeface="+mn-ea"/>
              </a:rPr>
              <a:t>未有正式版本</a:t>
            </a:r>
            <a:r>
              <a:rPr lang="en-US" sz="600">
                <a:sym typeface="+mn-ea"/>
              </a:rPr>
              <a:t>)</a:t>
            </a:r>
            <a:endParaRPr lang="en-US" sz="600">
              <a:sym typeface="+mn-ea"/>
            </a:endParaRPr>
          </a:p>
        </p:txBody>
      </p:sp>
      <p:cxnSp>
        <p:nvCxnSpPr>
          <p:cNvPr id="210" name="直接连接符 39"/>
          <p:cNvCxnSpPr/>
          <p:nvPr>
            <p:custDataLst>
              <p:tags r:id="rId46"/>
            </p:custDataLst>
          </p:nvPr>
        </p:nvCxnSpPr>
        <p:spPr bwMode="auto">
          <a:xfrm>
            <a:off x="1237615" y="4396105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6"/>
          <p:cNvSpPr txBox="1"/>
          <p:nvPr/>
        </p:nvSpPr>
        <p:spPr>
          <a:xfrm>
            <a:off x="2872740" y="2065655"/>
            <a:ext cx="4337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R3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cw06</a:t>
            </a:r>
            <a:r>
              <a:rPr lang="en-US" altLang="zh-CN" sz="600" dirty="0"/>
              <a:t> </a:t>
            </a:r>
            <a:endParaRPr lang="zh-CN" altLang="en-US" sz="800" dirty="0"/>
          </a:p>
        </p:txBody>
      </p:sp>
      <p:sp>
        <p:nvSpPr>
          <p:cNvPr id="212" name="TextBox 216"/>
          <p:cNvSpPr txBox="1"/>
          <p:nvPr/>
        </p:nvSpPr>
        <p:spPr>
          <a:xfrm>
            <a:off x="3332480" y="2065655"/>
            <a:ext cx="452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R4</a:t>
            </a:r>
            <a:r>
              <a:rPr lang="en-US" altLang="zh-CN" sz="600" dirty="0"/>
              <a:t> </a:t>
            </a:r>
            <a:endParaRPr lang="en-US" altLang="zh-CN" sz="600" dirty="0"/>
          </a:p>
          <a:p>
            <a:pPr algn="ctr"/>
            <a:r>
              <a:rPr lang="en-US" altLang="zh-CN" sz="600" b="1" dirty="0"/>
              <a:t>cw12</a:t>
            </a:r>
            <a:endParaRPr lang="zh-CN" altLang="en-US" sz="800" dirty="0"/>
          </a:p>
        </p:txBody>
      </p:sp>
      <p:sp>
        <p:nvSpPr>
          <p:cNvPr id="213" name="TextBox 216"/>
          <p:cNvSpPr txBox="1"/>
          <p:nvPr/>
        </p:nvSpPr>
        <p:spPr>
          <a:xfrm>
            <a:off x="1861820" y="2068195"/>
            <a:ext cx="4546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R1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cw46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214" name="等腰三角形 213"/>
          <p:cNvSpPr/>
          <p:nvPr/>
        </p:nvSpPr>
        <p:spPr>
          <a:xfrm>
            <a:off x="2027555" y="1926590"/>
            <a:ext cx="123190" cy="15367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5" name="等腰三角形 214"/>
          <p:cNvSpPr/>
          <p:nvPr/>
        </p:nvSpPr>
        <p:spPr>
          <a:xfrm>
            <a:off x="2555240" y="193357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6" name="等腰三角形 215"/>
          <p:cNvSpPr/>
          <p:nvPr/>
        </p:nvSpPr>
        <p:spPr>
          <a:xfrm>
            <a:off x="3041015" y="192278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7" name="等腰三角形 216"/>
          <p:cNvSpPr/>
          <p:nvPr/>
        </p:nvSpPr>
        <p:spPr>
          <a:xfrm>
            <a:off x="3496945" y="192024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8" name="等腰三角形 217"/>
          <p:cNvSpPr/>
          <p:nvPr/>
        </p:nvSpPr>
        <p:spPr>
          <a:xfrm>
            <a:off x="3947795" y="192913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19" name="等腰三角形 218"/>
          <p:cNvSpPr/>
          <p:nvPr/>
        </p:nvSpPr>
        <p:spPr>
          <a:xfrm>
            <a:off x="4918710" y="1897380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0" name="TextBox 216"/>
          <p:cNvSpPr txBox="1"/>
          <p:nvPr/>
        </p:nvSpPr>
        <p:spPr>
          <a:xfrm>
            <a:off x="2406650" y="2059940"/>
            <a:ext cx="421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R2 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cw52</a:t>
            </a:r>
            <a:r>
              <a:rPr lang="en-US" altLang="zh-CN" sz="600" dirty="0"/>
              <a:t>   </a:t>
            </a:r>
            <a:endParaRPr lang="zh-CN" altLang="en-US" sz="800" dirty="0"/>
          </a:p>
        </p:txBody>
      </p:sp>
      <p:sp>
        <p:nvSpPr>
          <p:cNvPr id="221" name="TextBox 216"/>
          <p:cNvSpPr txBox="1"/>
          <p:nvPr/>
        </p:nvSpPr>
        <p:spPr>
          <a:xfrm>
            <a:off x="3803015" y="2065020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>
                <a:solidFill>
                  <a:schemeClr val="tx1"/>
                </a:solidFill>
              </a:rPr>
              <a:t>R5</a:t>
            </a:r>
            <a:endParaRPr lang="en-US" altLang="zh-CN" sz="6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600" b="1" dirty="0">
                <a:solidFill>
                  <a:schemeClr val="tx1"/>
                </a:solidFill>
              </a:rPr>
              <a:t>cw18</a:t>
            </a:r>
            <a:endParaRPr lang="en-US" altLang="zh-CN" sz="600" b="1" dirty="0">
              <a:solidFill>
                <a:schemeClr val="tx1"/>
              </a:solidFill>
            </a:endParaRPr>
          </a:p>
        </p:txBody>
      </p:sp>
      <p:sp>
        <p:nvSpPr>
          <p:cNvPr id="222" name="等腰三角形 221"/>
          <p:cNvSpPr/>
          <p:nvPr/>
        </p:nvSpPr>
        <p:spPr>
          <a:xfrm>
            <a:off x="6149340" y="192595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3" name="TextBox 216"/>
          <p:cNvSpPr txBox="1"/>
          <p:nvPr/>
        </p:nvSpPr>
        <p:spPr>
          <a:xfrm>
            <a:off x="5781675" y="2068195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Final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R9</a:t>
            </a:r>
            <a:endParaRPr lang="zh-CN" altLang="en-US" sz="800" b="1" dirty="0"/>
          </a:p>
        </p:txBody>
      </p:sp>
      <p:sp>
        <p:nvSpPr>
          <p:cNvPr id="224" name="等腰三角形 223"/>
          <p:cNvSpPr/>
          <p:nvPr/>
        </p:nvSpPr>
        <p:spPr>
          <a:xfrm>
            <a:off x="7450455" y="190817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5" name="TextBox 216"/>
          <p:cNvSpPr txBox="1"/>
          <p:nvPr/>
        </p:nvSpPr>
        <p:spPr>
          <a:xfrm>
            <a:off x="7230745" y="2021840"/>
            <a:ext cx="56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GO  live Release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R10 </a:t>
            </a:r>
            <a:endParaRPr lang="zh-CN" altLang="en-US" sz="800" b="1" dirty="0"/>
          </a:p>
        </p:txBody>
      </p:sp>
      <p:sp>
        <p:nvSpPr>
          <p:cNvPr id="226" name="等腰三角形 225"/>
          <p:cNvSpPr/>
          <p:nvPr/>
        </p:nvSpPr>
        <p:spPr>
          <a:xfrm>
            <a:off x="4425315" y="192849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7" name="TextBox 216"/>
          <p:cNvSpPr txBox="1"/>
          <p:nvPr/>
        </p:nvSpPr>
        <p:spPr>
          <a:xfrm>
            <a:off x="4276725" y="206565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R6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cw24</a:t>
            </a:r>
            <a:endParaRPr lang="en-US" altLang="zh-CN" sz="600" b="1" dirty="0"/>
          </a:p>
        </p:txBody>
      </p:sp>
      <p:sp>
        <p:nvSpPr>
          <p:cNvPr id="228" name="等腰三角形 227"/>
          <p:cNvSpPr/>
          <p:nvPr/>
        </p:nvSpPr>
        <p:spPr>
          <a:xfrm>
            <a:off x="5387340" y="1915795"/>
            <a:ext cx="123190" cy="139700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29" name="TextBox 216"/>
          <p:cNvSpPr txBox="1"/>
          <p:nvPr/>
        </p:nvSpPr>
        <p:spPr>
          <a:xfrm>
            <a:off x="5240020" y="207962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R8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cw36</a:t>
            </a:r>
            <a:endParaRPr lang="en-US" altLang="zh-CN" sz="600" b="1" dirty="0"/>
          </a:p>
        </p:txBody>
      </p:sp>
      <p:cxnSp>
        <p:nvCxnSpPr>
          <p:cNvPr id="230" name="直接连接符 39"/>
          <p:cNvCxnSpPr/>
          <p:nvPr>
            <p:custDataLst>
              <p:tags r:id="rId47"/>
            </p:custDataLst>
          </p:nvPr>
        </p:nvCxnSpPr>
        <p:spPr bwMode="auto">
          <a:xfrm>
            <a:off x="1248410" y="3752850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1289685" y="3811905"/>
            <a:ext cx="38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运营管理 </a:t>
            </a:r>
            <a:r>
              <a:rPr lang="en-US" altLang="zh-CN" sz="600"/>
              <a:t>portal</a:t>
            </a:r>
            <a:endParaRPr lang="en-US" altLang="zh-CN" sz="600"/>
          </a:p>
        </p:txBody>
      </p:sp>
      <p:sp>
        <p:nvSpPr>
          <p:cNvPr id="232" name="文本框 231"/>
          <p:cNvSpPr txBox="1"/>
          <p:nvPr/>
        </p:nvSpPr>
        <p:spPr>
          <a:xfrm>
            <a:off x="1289685" y="4453255"/>
            <a:ext cx="33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周边服务集成</a:t>
            </a:r>
            <a:endParaRPr lang="zh-CN" altLang="en-US" sz="600"/>
          </a:p>
        </p:txBody>
      </p:sp>
      <p:cxnSp>
        <p:nvCxnSpPr>
          <p:cNvPr id="233" name="直接连接符 39"/>
          <p:cNvCxnSpPr/>
          <p:nvPr>
            <p:custDataLst>
              <p:tags r:id="rId48"/>
            </p:custDataLst>
          </p:nvPr>
        </p:nvCxnSpPr>
        <p:spPr bwMode="auto">
          <a:xfrm>
            <a:off x="1231900" y="2877185"/>
            <a:ext cx="7169785" cy="381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1289685" y="2434590"/>
            <a:ext cx="335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/>
              <a:t>迭代准备</a:t>
            </a:r>
            <a:endParaRPr lang="zh-CN" altLang="en-US" sz="600"/>
          </a:p>
        </p:txBody>
      </p:sp>
      <p:sp>
        <p:nvSpPr>
          <p:cNvPr id="235" name="文本框 234"/>
          <p:cNvSpPr txBox="1"/>
          <p:nvPr/>
        </p:nvSpPr>
        <p:spPr>
          <a:xfrm>
            <a:off x="1881505" y="2364105"/>
            <a:ext cx="83820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>
                <a:sym typeface="+mn-ea"/>
              </a:rPr>
              <a:t>总体需求分析</a:t>
            </a:r>
            <a:endParaRPr lang="zh-CN" altLang="en-US" sz="600">
              <a:sym typeface="+mn-ea"/>
            </a:endParaRPr>
          </a:p>
        </p:txBody>
      </p:sp>
      <p:sp>
        <p:nvSpPr>
          <p:cNvPr id="237" name="五边形 236"/>
          <p:cNvSpPr/>
          <p:nvPr/>
        </p:nvSpPr>
        <p:spPr>
          <a:xfrm>
            <a:off x="4111625" y="4275455"/>
            <a:ext cx="480695" cy="7048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38" name="文本框 237"/>
          <p:cNvSpPr txBox="1"/>
          <p:nvPr/>
        </p:nvSpPr>
        <p:spPr>
          <a:xfrm>
            <a:off x="4513580" y="4225925"/>
            <a:ext cx="7975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">
                <a:sym typeface="+mn-ea"/>
              </a:rPr>
              <a:t>DKY SDK 版本管理</a:t>
            </a:r>
            <a:endParaRPr lang="en-US" sz="600">
              <a:sym typeface="+mn-ea"/>
            </a:endParaRPr>
          </a:p>
        </p:txBody>
      </p:sp>
      <p:sp>
        <p:nvSpPr>
          <p:cNvPr id="239" name="五边形 238"/>
          <p:cNvSpPr/>
          <p:nvPr/>
        </p:nvSpPr>
        <p:spPr>
          <a:xfrm>
            <a:off x="1952625" y="4734560"/>
            <a:ext cx="1939925" cy="70485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240" name="文本框 239"/>
          <p:cNvSpPr txBox="1"/>
          <p:nvPr/>
        </p:nvSpPr>
        <p:spPr>
          <a:xfrm>
            <a:off x="3914775" y="4666615"/>
            <a:ext cx="28143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600">
                <a:sym typeface="+mn-ea"/>
              </a:rPr>
              <a:t>Bosch</a:t>
            </a:r>
            <a:r>
              <a:rPr lang="zh-CN" sz="600">
                <a:sym typeface="+mn-ea"/>
              </a:rPr>
              <a:t>集成</a:t>
            </a:r>
            <a:r>
              <a:rPr lang="en-US" altLang="zh-CN" sz="600">
                <a:sym typeface="+mn-ea"/>
              </a:rPr>
              <a:t>- Key share service </a:t>
            </a:r>
            <a:r>
              <a:rPr lang="zh-CN" altLang="en-US" sz="600">
                <a:sym typeface="+mn-ea"/>
              </a:rPr>
              <a:t>、 APP SDK 集成  （</a:t>
            </a:r>
            <a:r>
              <a:rPr lang="zh-CN" altLang="en-US" sz="600" b="1">
                <a:solidFill>
                  <a:srgbClr val="FF0000"/>
                </a:solidFill>
                <a:sym typeface="+mn-ea"/>
              </a:rPr>
              <a:t>关键阻塞</a:t>
            </a:r>
            <a:r>
              <a:rPr lang="en-US" altLang="zh-CN" sz="6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600" b="1">
                <a:solidFill>
                  <a:srgbClr val="FF0000"/>
                </a:solidFill>
                <a:sym typeface="+mn-ea"/>
              </a:rPr>
              <a:t>已整体阻塞 </a:t>
            </a:r>
            <a:r>
              <a:rPr lang="en-US" altLang="zh-CN" sz="600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600" b="1">
                <a:solidFill>
                  <a:srgbClr val="FF0000"/>
                </a:solidFill>
                <a:sym typeface="+mn-ea"/>
              </a:rPr>
              <a:t>周</a:t>
            </a:r>
            <a:r>
              <a:rPr lang="zh-CN" altLang="en-US" sz="600">
                <a:sym typeface="+mn-ea"/>
              </a:rPr>
              <a:t>）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241" name="五边形 240"/>
          <p:cNvSpPr/>
          <p:nvPr/>
        </p:nvSpPr>
        <p:spPr>
          <a:xfrm>
            <a:off x="1952625" y="4895850"/>
            <a:ext cx="1939925" cy="70485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3921125" y="4845685"/>
            <a:ext cx="43084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>
                <a:sym typeface="+mn-ea"/>
              </a:rPr>
              <a:t>内部集成</a:t>
            </a:r>
            <a:r>
              <a:rPr lang="en-US" altLang="zh-CN" sz="600">
                <a:sym typeface="+mn-ea"/>
              </a:rPr>
              <a:t>- MOS </a:t>
            </a:r>
            <a:r>
              <a:rPr lang="zh-CN" altLang="en-US" sz="600">
                <a:sym typeface="+mn-ea"/>
              </a:rPr>
              <a:t>服务、</a:t>
            </a:r>
            <a:r>
              <a:rPr lang="en-US" altLang="zh-CN" sz="600">
                <a:sym typeface="+mn-ea"/>
              </a:rPr>
              <a:t>SVW 产线系统集成</a:t>
            </a:r>
            <a:r>
              <a:rPr lang="zh-CN" altLang="en-US" sz="600">
                <a:sym typeface="+mn-ea"/>
              </a:rPr>
              <a:t>、VW系统集成服（内部依赖服务预计交付时间较晚，可能影响最终交付时间点）</a:t>
            </a:r>
            <a:r>
              <a:rPr lang="en-US" altLang="zh-CN" sz="600">
                <a:sym typeface="+mn-ea"/>
              </a:rPr>
              <a:t> </a:t>
            </a:r>
            <a:endParaRPr lang="en-US" altLang="zh-CN" sz="600">
              <a:sym typeface="+mn-ea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4034155" y="3540125"/>
            <a:ext cx="15392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600">
                <a:sym typeface="+mn-ea"/>
              </a:rPr>
              <a:t>数字</a:t>
            </a:r>
            <a:r>
              <a:rPr lang="zh-CN" sz="600">
                <a:sym typeface="+mn-ea"/>
              </a:rPr>
              <a:t>钥匙日常使用</a:t>
            </a:r>
            <a:r>
              <a:rPr lang="zh-CN" sz="600">
                <a:sym typeface="+mn-ea"/>
              </a:rPr>
              <a:t>（（暂不顺延计划）</a:t>
            </a:r>
            <a:endParaRPr lang="zh-CN" sz="600">
              <a:sym typeface="+mn-ea"/>
            </a:endParaRPr>
          </a:p>
        </p:txBody>
      </p:sp>
      <p:sp>
        <p:nvSpPr>
          <p:cNvPr id="244" name="五边形 243"/>
          <p:cNvSpPr/>
          <p:nvPr/>
        </p:nvSpPr>
        <p:spPr>
          <a:xfrm>
            <a:off x="1913255" y="2948305"/>
            <a:ext cx="73406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2654300" y="2894965"/>
            <a:ext cx="27101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">
                <a:sym typeface="+mn-ea"/>
              </a:rPr>
              <a:t>PRD +UI/UE</a:t>
            </a:r>
            <a:r>
              <a:rPr lang="zh-CN" altLang="en-US" sz="600">
                <a:sym typeface="+mn-ea"/>
              </a:rPr>
              <a:t>设计确认 （当前迭代版本内</a:t>
            </a:r>
            <a:r>
              <a:rPr lang="en-US" altLang="zh-CN" sz="600">
                <a:sym typeface="+mn-ea"/>
              </a:rPr>
              <a:t>UX/UI </a:t>
            </a:r>
            <a:r>
              <a:rPr lang="zh-CN" altLang="en-US" sz="600">
                <a:sym typeface="+mn-ea"/>
              </a:rPr>
              <a:t>未定稿，总时间</a:t>
            </a:r>
            <a:r>
              <a:rPr lang="en-US" altLang="zh-CN" sz="600">
                <a:sym typeface="+mn-ea"/>
              </a:rPr>
              <a:t>delay 2</a:t>
            </a:r>
            <a:r>
              <a:rPr lang="zh-CN" altLang="en-US" sz="600">
                <a:sym typeface="+mn-ea"/>
              </a:rPr>
              <a:t>周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246" name="五边形 245"/>
          <p:cNvSpPr/>
          <p:nvPr/>
        </p:nvSpPr>
        <p:spPr>
          <a:xfrm>
            <a:off x="1891030" y="3775075"/>
            <a:ext cx="715010" cy="76200"/>
          </a:xfrm>
          <a:prstGeom prst="homePlate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2583180" y="3721100"/>
            <a:ext cx="264350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">
                <a:sym typeface="+mn-ea"/>
              </a:rPr>
              <a:t>PRD+ UI/UE</a:t>
            </a:r>
            <a:r>
              <a:rPr lang="zh-CN" altLang="en-US" sz="600">
                <a:sym typeface="+mn-ea"/>
              </a:rPr>
              <a:t>设计确认（</a:t>
            </a:r>
            <a:r>
              <a:rPr lang="zh-CN" altLang="en-US" sz="600">
                <a:sym typeface="+mn-ea"/>
              </a:rPr>
              <a:t>当前迭代版本</a:t>
            </a:r>
            <a:r>
              <a:rPr lang="en-US" altLang="zh-CN" sz="600">
                <a:sym typeface="+mn-ea"/>
              </a:rPr>
              <a:t>PRD</a:t>
            </a:r>
            <a:r>
              <a:rPr lang="en-US" altLang="zh-CN" sz="600">
                <a:sym typeface="+mn-ea"/>
              </a:rPr>
              <a:t> </a:t>
            </a:r>
            <a:r>
              <a:rPr lang="zh-CN" altLang="en-US" sz="600">
                <a:sym typeface="+mn-ea"/>
              </a:rPr>
              <a:t>未定稿，总整时间</a:t>
            </a:r>
            <a:r>
              <a:rPr lang="en-US" altLang="zh-CN" sz="600">
                <a:sym typeface="+mn-ea"/>
              </a:rPr>
              <a:t>delay 3</a:t>
            </a:r>
            <a:r>
              <a:rPr lang="zh-CN" altLang="en-US" sz="600">
                <a:sym typeface="+mn-ea"/>
              </a:rPr>
              <a:t>周</a:t>
            </a:r>
            <a:r>
              <a:rPr lang="zh-CN" altLang="en-US" sz="600">
                <a:sym typeface="+mn-ea"/>
              </a:rPr>
              <a:t>）</a:t>
            </a:r>
            <a:endParaRPr lang="zh-CN" altLang="en-US" sz="600">
              <a:sym typeface="+mn-ea"/>
            </a:endParaRPr>
          </a:p>
        </p:txBody>
      </p:sp>
      <p:sp>
        <p:nvSpPr>
          <p:cNvPr id="249" name="TextBox 216"/>
          <p:cNvSpPr txBox="1"/>
          <p:nvPr/>
        </p:nvSpPr>
        <p:spPr>
          <a:xfrm>
            <a:off x="4779010" y="2075815"/>
            <a:ext cx="417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" b="1" dirty="0"/>
              <a:t>R7</a:t>
            </a:r>
            <a:endParaRPr lang="en-US" altLang="zh-CN" sz="600" b="1" dirty="0"/>
          </a:p>
          <a:p>
            <a:pPr algn="ctr"/>
            <a:r>
              <a:rPr lang="en-US" altLang="zh-CN" sz="600" b="1" dirty="0"/>
              <a:t>cw30</a:t>
            </a:r>
            <a:endParaRPr lang="en-US" altLang="zh-CN" sz="600" b="1" dirty="0"/>
          </a:p>
        </p:txBody>
      </p:sp>
      <p:sp>
        <p:nvSpPr>
          <p:cNvPr id="250" name="矩形 54"/>
          <p:cNvSpPr/>
          <p:nvPr>
            <p:custDataLst>
              <p:tags r:id="rId49"/>
            </p:custDataLst>
          </p:nvPr>
        </p:nvSpPr>
        <p:spPr bwMode="gray">
          <a:xfrm>
            <a:off x="1831340" y="5091430"/>
            <a:ext cx="2179320" cy="119380"/>
          </a:xfrm>
          <a:prstGeom prst="rect">
            <a:avLst/>
          </a:prstGeom>
          <a:solidFill>
            <a:srgbClr val="EFB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">
                <a:solidFill>
                  <a:schemeClr val="tx1"/>
                </a:solidFill>
                <a:sym typeface="+mn-ea"/>
              </a:rPr>
              <a:t>迭</a:t>
            </a:r>
            <a:r>
              <a:rPr lang="zh-CN" altLang="en-US" sz="600">
                <a:solidFill>
                  <a:schemeClr val="tx1"/>
                </a:solidFill>
                <a:sym typeface="+mn-ea"/>
              </a:rPr>
              <a:t>代</a:t>
            </a:r>
            <a:r>
              <a:rPr lang="zh-CN" altLang="en-US" sz="600">
                <a:solidFill>
                  <a:schemeClr val="tx1"/>
                </a:solidFill>
                <a:sym typeface="+mn-ea"/>
              </a:rPr>
              <a:t>新功能测试</a:t>
            </a:r>
            <a:endParaRPr lang="zh-CN" altLang="en-US" sz="6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3" name="五角星 64"/>
          <p:cNvSpPr/>
          <p:nvPr/>
        </p:nvSpPr>
        <p:spPr>
          <a:xfrm>
            <a:off x="4011295" y="149923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35" name="五角星 64"/>
          <p:cNvSpPr/>
          <p:nvPr/>
        </p:nvSpPr>
        <p:spPr>
          <a:xfrm>
            <a:off x="7916545" y="1539240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600">
              <a:sym typeface="+mn-ea"/>
            </a:endParaRPr>
          </a:p>
        </p:txBody>
      </p:sp>
      <p:sp>
        <p:nvSpPr>
          <p:cNvPr id="124" name="五角星 64"/>
          <p:cNvSpPr/>
          <p:nvPr/>
        </p:nvSpPr>
        <p:spPr>
          <a:xfrm>
            <a:off x="1588135" y="1527175"/>
            <a:ext cx="185420" cy="26543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/>
          </a:p>
        </p:txBody>
      </p:sp>
      <p:grpSp>
        <p:nvGrpSpPr>
          <p:cNvPr id="7" name="组合 6"/>
          <p:cNvGrpSpPr/>
          <p:nvPr/>
        </p:nvGrpSpPr>
        <p:grpSpPr>
          <a:xfrm>
            <a:off x="2115820" y="1326515"/>
            <a:ext cx="396240" cy="1008380"/>
            <a:chOff x="3334" y="2089"/>
            <a:chExt cx="624" cy="1588"/>
          </a:xfrm>
        </p:grpSpPr>
        <p:grpSp>
          <p:nvGrpSpPr>
            <p:cNvPr id="3" name="Group 45"/>
            <p:cNvGrpSpPr/>
            <p:nvPr/>
          </p:nvGrpSpPr>
          <p:grpSpPr>
            <a:xfrm rot="0">
              <a:off x="3334" y="2089"/>
              <a:ext cx="624" cy="1588"/>
              <a:chOff x="2842870" y="1127873"/>
              <a:chExt cx="396452" cy="1275546"/>
            </a:xfrm>
          </p:grpSpPr>
          <p:cxnSp>
            <p:nvCxnSpPr>
              <p:cNvPr id="4" name="直线连接符 29"/>
              <p:cNvCxnSpPr/>
              <p:nvPr>
                <p:custDataLst>
                  <p:tags r:id="rId50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" name="iš1îďè"/>
              <p:cNvSpPr txBox="1"/>
              <p:nvPr/>
            </p:nvSpPr>
            <p:spPr>
              <a:xfrm>
                <a:off x="2842870" y="1653538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" name="Isosceles Triangle 50"/>
            <p:cNvSpPr/>
            <p:nvPr/>
          </p:nvSpPr>
          <p:spPr>
            <a:xfrm flipV="1">
              <a:off x="3597" y="2917"/>
              <a:ext cx="98" cy="8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355316" y="2981428"/>
            <a:ext cx="1593363" cy="2778472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KW41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  <a:p>
            <a:pPr fontAlgn="b"/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Kick off</a:t>
            </a:r>
            <a:endParaRPr lang="en-US" altLang="zh-CN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Project officially launched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0" name="Straight Connector 38"/>
          <p:cNvCxnSpPr>
            <a:stCxn id="38" idx="2"/>
            <a:endCxn id="55" idx="0"/>
          </p:cNvCxnSpPr>
          <p:nvPr/>
        </p:nvCxnSpPr>
        <p:spPr>
          <a:xfrm flipH="1">
            <a:off x="1152525" y="2551430"/>
            <a:ext cx="322580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62" name="Rectangle 41"/>
          <p:cNvSpPr/>
          <p:nvPr/>
        </p:nvSpPr>
        <p:spPr>
          <a:xfrm>
            <a:off x="2321560" y="2981325"/>
            <a:ext cx="175704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KW41-42-43(Sprint 0)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Business analysis</a:t>
            </a:r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function requirement list confirmation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Portal function requirement list confirmation</a:t>
            </a:r>
            <a:endParaRPr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Sprint</a:t>
            </a:r>
            <a:r>
              <a:rPr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1 requirements scope </a:t>
            </a: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confirm</a:t>
            </a: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UI/UE design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preliminary architecture desig</a:t>
            </a: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n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outline design of DKY project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test plan &amp; test strategy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Adaptive development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</a:t>
            </a: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e</a:t>
            </a:r>
            <a:endParaRPr lang="en-US" altLang="zh-CN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Web portal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APP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3" name="Straight Connector 38"/>
          <p:cNvCxnSpPr>
            <a:stCxn id="100" idx="2"/>
            <a:endCxn id="62" idx="0"/>
          </p:cNvCxnSpPr>
          <p:nvPr/>
        </p:nvCxnSpPr>
        <p:spPr>
          <a:xfrm>
            <a:off x="2148205" y="2557780"/>
            <a:ext cx="1052195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grpSp>
        <p:nvGrpSpPr>
          <p:cNvPr id="64" name="Group 42"/>
          <p:cNvGrpSpPr/>
          <p:nvPr/>
        </p:nvGrpSpPr>
        <p:grpSpPr>
          <a:xfrm>
            <a:off x="2763310" y="121740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  <a:endParaRPr lang="en-US" altLang="zh-CN" sz="800" dirty="0"/>
          </a:p>
        </p:txBody>
      </p:sp>
      <p:sp>
        <p:nvSpPr>
          <p:cNvPr id="72" name="Rectangle 41"/>
          <p:cNvSpPr/>
          <p:nvPr/>
        </p:nvSpPr>
        <p:spPr>
          <a:xfrm>
            <a:off x="4296410" y="2981325"/>
            <a:ext cx="182753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KW44-45-46(Sprint 1)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Owner app - Sprint 2 requirement analysis and UI / UE 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sym typeface="+mn-ea"/>
              </a:rPr>
              <a:t>Operational web portal equirements list</a:t>
            </a:r>
            <a:endParaRPr lang="en-US" sz="900" b="1" dirty="0">
              <a:solidFill>
                <a:schemeClr val="bg1">
                  <a:lumMod val="75000"/>
                </a:schemeClr>
              </a:solidFill>
              <a:sym typeface="+mn-ea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App-owner acquisition pairing Bluetooth key implementation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Owner's first access to Bluetooth key - pairing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900" b="1" dirty="0">
                <a:solidFill>
                  <a:schemeClr val="bg1">
                    <a:lumMod val="75000"/>
                  </a:schemeClr>
                </a:solidFill>
                <a:sym typeface="+mn-ea"/>
              </a:rPr>
              <a:t> Owner changes mobile device to obtain Bluetooth key - pairing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	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6380480" y="2981325"/>
            <a:ext cx="224218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App-owner acquisition pairing Bluetooth key implementation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(</a:t>
            </a:r>
            <a:r>
              <a:rPr lang="en-US" altLang="zh-CN" sz="900" b="1" dirty="0">
                <a:solidFill>
                  <a:srgbClr val="FFC000"/>
                </a:solidFill>
                <a:latin typeface="Calibri" panose="020F0502020204030204" pitchFamily="34" charset="0"/>
                <a:ea typeface="微软雅黑" panose="020B0503020204020204" charset="-122"/>
              </a:rPr>
              <a:t>delay-continue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Owner's first access to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Owner changes mobile device to obtain Bluetooth key - pairing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share key to s user (main DKY 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BE </a:t>
            </a: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)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Business analysis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indent="0" fontAlgn="b">
              <a:buFont typeface="Wingdings" panose="05000000000000000000" charset="0"/>
              <a:buNone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web  portal- Digital key management - revocation 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Straight Connector 38"/>
          <p:cNvCxnSpPr>
            <a:stCxn id="37" idx="2"/>
          </p:cNvCxnSpPr>
          <p:nvPr/>
        </p:nvCxnSpPr>
        <p:spPr>
          <a:xfrm>
            <a:off x="2724785" y="2557780"/>
            <a:ext cx="2413000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</p:cNvCxnSpPr>
          <p:nvPr/>
        </p:nvCxnSpPr>
        <p:spPr>
          <a:xfrm>
            <a:off x="3308985" y="2551430"/>
            <a:ext cx="3801745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de-DE" sz="900" b="1" dirty="0">
              <a:solidFill>
                <a:prstClr val="white"/>
              </a:solidFill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KW48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有风险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正常</a:t>
            </a:r>
            <a:endParaRPr lang="zh-CN" altLang="en-US" sz="12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73100" y="1868678"/>
          <a:ext cx="7844155" cy="20288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975"/>
                <a:gridCol w="416560"/>
                <a:gridCol w="524510"/>
                <a:gridCol w="715645"/>
                <a:gridCol w="2375535"/>
                <a:gridCol w="780415"/>
                <a:gridCol w="826770"/>
                <a:gridCol w="874395"/>
                <a:gridCol w="895350"/>
              </a:tblGrid>
              <a:tr h="357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序号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zh-CN" sz="900"/>
                        <a:t>状态</a:t>
                      </a:r>
                      <a:endParaRPr lang="zh-CN" altLang="zh-CN" sz="900"/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分类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任务清单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负责人/相关人</a:t>
                      </a:r>
                      <a:endParaRPr lang="zh-CN" sz="900"/>
                    </a:p>
                    <a:p>
                      <a:pPr indent="0">
                        <a:buNone/>
                      </a:pPr>
                      <a:r>
                        <a:rPr lang="zh-CN" sz="900"/>
                        <a:t>（SVW）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负责人</a:t>
                      </a:r>
                      <a:endParaRPr lang="zh-CN" sz="900"/>
                    </a:p>
                    <a:p>
                      <a:pPr indent="0">
                        <a:buNone/>
                      </a:pPr>
                      <a:r>
                        <a:rPr lang="zh-CN" sz="900"/>
                        <a:t>（供应商）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开始日期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/>
                        <a:t>计划完成日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1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未启动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需求分析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Web Portal功能需求</a:t>
                      </a:r>
                      <a:r>
                        <a:rPr lang="en-US" altLang="zh-CN" sz="900"/>
                        <a:t>PRD</a:t>
                      </a:r>
                      <a:r>
                        <a:rPr lang="zh-CN" altLang="en-US" sz="900"/>
                        <a:t>细化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俞炯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潘小会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2019/11/25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2019/12/6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209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进行中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车主APP 配对、分享、更换新手机</a:t>
                      </a:r>
                      <a:r>
                        <a:rPr lang="en-US" altLang="zh-CN" sz="900"/>
                        <a:t>UX/UI</a:t>
                      </a:r>
                      <a:r>
                        <a:rPr lang="zh-CN" altLang="en-US" sz="900"/>
                        <a:t>定稿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叶南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潘小会、雷亮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2019/12/6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327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/>
                        <a:t>3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进行中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概要设计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DKY项目后端概要设计-二手车交易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张颖康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洪源骏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2019/11/18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2019/12/6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/>
                        <a:t>4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完成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DKY项目后端概要设计-蓝牙设备更换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张颖康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洪源骏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2019/11/29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/>
                        <a:t>5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进行中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迭代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开发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spirnt </a:t>
                      </a:r>
                      <a:r>
                        <a:rPr lang="en-US" altLang="zh-CN" sz="900"/>
                        <a:t>2</a:t>
                      </a:r>
                      <a:r>
                        <a:rPr lang="zh-CN" sz="900"/>
                        <a:t> Story 详细设计与开发交付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/>
                        <a:t>NA</a:t>
                      </a:r>
                      <a:endParaRPr lang="en-US" alt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/>
                        <a:t>洪源骏、余茂、严常洪、刘勇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/>
                        <a:t>6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进行中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spirnt </a:t>
                      </a:r>
                      <a:r>
                        <a:rPr lang="en-US" altLang="zh-CN" sz="900"/>
                        <a:t>2</a:t>
                      </a:r>
                      <a:r>
                        <a:rPr lang="zh-CN" sz="900"/>
                        <a:t> Story 验收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王伟、林皑萌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/>
                        <a:t>桂淑芳、唐宇航</a:t>
                      </a:r>
                      <a:endParaRPr lang="zh-CN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2019/11/25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257300" y="224536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45235" y="245300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45235" y="361505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45235" y="27070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45235" y="298958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245235" y="325056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2 - </a:t>
            </a:r>
            <a:r>
              <a:rPr lang="zh-CN" altLang="en-US" dirty="0">
                <a:sym typeface="+mn-ea"/>
              </a:rPr>
              <a:t>下周</a:t>
            </a:r>
            <a:r>
              <a:rPr lang="en-US" altLang="zh-CN" dirty="0">
                <a:sym typeface="+mn-ea"/>
              </a:rPr>
              <a:t>KW49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48665" y="1868678"/>
          <a:ext cx="7768590" cy="2167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9410"/>
                <a:gridCol w="416560"/>
                <a:gridCol w="524510"/>
                <a:gridCol w="723900"/>
                <a:gridCol w="2367280"/>
                <a:gridCol w="780415"/>
                <a:gridCol w="826770"/>
                <a:gridCol w="874395"/>
                <a:gridCol w="895350"/>
              </a:tblGrid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序号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状态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t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分类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任务清单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负责人/相关人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（SVW）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负责人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（供应商）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开始日期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计划完成日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101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1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需求分析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Web Portal功能需求PRD细化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俞炯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潘小会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2019/11/25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2095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进行中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车主APP 配对、分享、更换新手机UX/UI定稿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叶南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潘小会、雷亮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187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3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进行中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概要设计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DKY项目后端概要设计-二手车交易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张颖康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洪源骏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68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4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进行中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迭代2开发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2 Story 详细设计与开发交付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洪源骏、余茂、严常洪、刘勇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2019/11/18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进行中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spirnt 2 Story 验收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王伟、林皑萌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桂淑芳、唐宇航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2019/11/25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  <a:tr h="3575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未启动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迭代发布与总结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sprint 2 </a:t>
                      </a:r>
                      <a:r>
                        <a:rPr lang="zh-CN" altLang="en-US" sz="900"/>
                        <a:t>迭代发布与总结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NA</a:t>
                      </a:r>
                      <a:endParaRPr lang="en-US" sz="900"/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/>
                        <a:t>翌擎</a:t>
                      </a:r>
                      <a:endParaRPr lang="zh-CN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2019/12/5</a:t>
                      </a:r>
                      <a:endParaRPr lang="en-US" altLang="en-US" sz="9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/>
                        <a:t>2019/12/6</a:t>
                      </a:r>
                      <a:endParaRPr lang="en-US" sz="9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1245235" y="223964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3170" y="245300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245235" y="27070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245235" y="306387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245235" y="34201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45235" y="377571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图片 133735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</a:t>
            </a:r>
            <a:r>
              <a:rPr lang="en-US" altLang="zh-CN" dirty="0" smtClean="0"/>
              <a:t>KW48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77825" y="1144149"/>
            <a:ext cx="8277249" cy="443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</a:t>
            </a:r>
            <a:r>
              <a:rPr lang="zh-CN" altLang="en-US" sz="1200" dirty="0" smtClean="0">
                <a:solidFill>
                  <a:schemeClr val="tx1"/>
                </a:solidFill>
              </a:rPr>
              <a:t>计划交付</a:t>
            </a:r>
            <a:r>
              <a:rPr lang="en-US" altLang="zh-CN" sz="1200" dirty="0">
                <a:solidFill>
                  <a:schemeClr val="tx1"/>
                </a:solidFill>
              </a:rPr>
              <a:t>S</a:t>
            </a:r>
            <a:r>
              <a:rPr lang="en-US" altLang="zh-CN" sz="1200" dirty="0" smtClean="0">
                <a:solidFill>
                  <a:schemeClr val="tx1"/>
                </a:solidFill>
              </a:rPr>
              <a:t>tory24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</a:rPr>
              <a:t>，涉及</a:t>
            </a:r>
            <a:r>
              <a:rPr lang="en-US" altLang="zh-CN" sz="1200" dirty="0" smtClean="0">
                <a:solidFill>
                  <a:schemeClr val="tx1"/>
                </a:solidFill>
              </a:rPr>
              <a:t>APP</a:t>
            </a:r>
            <a:r>
              <a:rPr lang="zh-CN" altLang="en-US" sz="1200" dirty="0" smtClean="0">
                <a:solidFill>
                  <a:schemeClr val="tx1"/>
                </a:solidFill>
              </a:rPr>
              <a:t>页面</a:t>
            </a:r>
            <a:r>
              <a:rPr lang="en-US" altLang="zh-CN" sz="1200" dirty="0" smtClean="0">
                <a:solidFill>
                  <a:schemeClr val="tx1"/>
                </a:solidFill>
              </a:rPr>
              <a:t>15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en-US" altLang="zh-CN" sz="1200" dirty="0" smtClean="0">
                <a:solidFill>
                  <a:schemeClr val="tx1"/>
                </a:solidFill>
              </a:rPr>
              <a:t>;</a:t>
            </a:r>
            <a:r>
              <a:rPr lang="zh-CN" altLang="en-US" sz="1200" dirty="0" smtClean="0">
                <a:solidFill>
                  <a:schemeClr val="tx1"/>
                </a:solidFill>
              </a:rPr>
              <a:t>后台接口</a:t>
            </a:r>
            <a:r>
              <a:rPr lang="en-US" altLang="zh-CN" sz="1200" dirty="0" smtClean="0">
                <a:solidFill>
                  <a:schemeClr val="tx1"/>
                </a:solidFill>
              </a:rPr>
              <a:t>9</a:t>
            </a:r>
            <a:r>
              <a:rPr lang="zh-CN" altLang="en-US" sz="1200" dirty="0" smtClean="0">
                <a:solidFill>
                  <a:schemeClr val="tx1"/>
                </a:solidFill>
              </a:rPr>
              <a:t>个；</a:t>
            </a:r>
            <a:r>
              <a:rPr lang="zh-CN" altLang="en-US" sz="1200" dirty="0">
                <a:solidFill>
                  <a:schemeClr val="tx1"/>
                </a:solidFill>
              </a:rPr>
              <a:t>截止到</a:t>
            </a:r>
            <a:r>
              <a:rPr lang="en-US" altLang="zh-CN" sz="1200" dirty="0" smtClean="0">
                <a:solidFill>
                  <a:schemeClr val="tx1"/>
                </a:solidFill>
              </a:rPr>
              <a:t>KW48</a:t>
            </a:r>
            <a:r>
              <a:rPr lang="zh-CN" altLang="en-US" sz="1200" dirty="0" smtClean="0">
                <a:solidFill>
                  <a:schemeClr val="tx1"/>
                </a:solidFill>
              </a:rPr>
              <a:t>周提测情况如下：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截止</a:t>
            </a:r>
            <a:r>
              <a:rPr lang="en-US" altLang="zh-CN" sz="1200" dirty="0" smtClean="0">
                <a:solidFill>
                  <a:schemeClr val="tx1"/>
                </a:solidFill>
              </a:rPr>
              <a:t>KW48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zh-CN" altLang="en-US" sz="1200" dirty="0" smtClean="0">
                <a:solidFill>
                  <a:schemeClr val="tx1"/>
                </a:solidFill>
              </a:rPr>
              <a:t>测试完成</a:t>
            </a:r>
            <a:r>
              <a:rPr lang="zh-CN" altLang="en-US" sz="1200" dirty="0" smtClean="0">
                <a:solidFill>
                  <a:schemeClr val="tx1"/>
                </a:solidFill>
              </a:rPr>
              <a:t>情况：完成测试用例输出</a:t>
            </a:r>
            <a:r>
              <a:rPr lang="en-US" altLang="zh-CN" sz="1200" dirty="0" smtClean="0">
                <a:solidFill>
                  <a:schemeClr val="tx1"/>
                </a:solidFill>
              </a:rPr>
              <a:t>77</a:t>
            </a:r>
            <a:r>
              <a:rPr lang="zh-CN" altLang="en-US" sz="1200" dirty="0" smtClean="0">
                <a:solidFill>
                  <a:schemeClr val="tx1"/>
                </a:solidFill>
              </a:rPr>
              <a:t>个，执行</a:t>
            </a:r>
            <a:r>
              <a:rPr lang="zh-CN" altLang="en-US" sz="1200" dirty="0" smtClean="0">
                <a:solidFill>
                  <a:schemeClr val="tx1"/>
                </a:solidFill>
              </a:rPr>
              <a:t>用例</a:t>
            </a:r>
            <a:r>
              <a:rPr lang="en-US" altLang="zh-CN" sz="1200" dirty="0" smtClean="0">
                <a:solidFill>
                  <a:schemeClr val="tx1"/>
                </a:solidFill>
              </a:rPr>
              <a:t>14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zh-CN" altLang="en-US" sz="1200" dirty="0" smtClean="0">
                <a:solidFill>
                  <a:schemeClr val="tx1"/>
                </a:solidFill>
              </a:rPr>
              <a:t>；验收完成</a:t>
            </a:r>
            <a:r>
              <a:rPr lang="en-US" altLang="zh-CN" sz="1200" dirty="0" smtClean="0">
                <a:solidFill>
                  <a:schemeClr val="tx1"/>
                </a:solidFill>
              </a:rPr>
              <a:t>story6</a:t>
            </a:r>
            <a:r>
              <a:rPr lang="zh-CN" altLang="en-US" sz="1200" dirty="0" smtClean="0">
                <a:solidFill>
                  <a:schemeClr val="tx1"/>
                </a:solidFill>
              </a:rPr>
              <a:t>个；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3" name="íSḻíďê"/>
          <p:cNvSpPr/>
          <p:nvPr/>
        </p:nvSpPr>
        <p:spPr>
          <a:xfrm>
            <a:off x="351409" y="4774595"/>
            <a:ext cx="4268570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KW48</a:t>
            </a:r>
            <a:r>
              <a:rPr lang="en-US" altLang="zh-CN" sz="1050" dirty="0" smtClean="0">
                <a:solidFill>
                  <a:schemeClr val="tx1"/>
                </a:solidFill>
              </a:rPr>
              <a:t>APP</a:t>
            </a:r>
            <a:r>
              <a:rPr lang="zh-CN" altLang="en-US" sz="1050" dirty="0" smtClean="0">
                <a:solidFill>
                  <a:schemeClr val="tx1"/>
                </a:solidFill>
              </a:rPr>
              <a:t>页面提测分析</a:t>
            </a:r>
            <a:r>
              <a:rPr lang="zh-CN" altLang="en-US" sz="1050" dirty="0" smtClean="0">
                <a:solidFill>
                  <a:schemeClr val="tx1"/>
                </a:solidFill>
              </a:rPr>
              <a:t>：</a:t>
            </a:r>
            <a:br>
              <a:rPr lang="en-US" altLang="zh-CN" sz="1050" dirty="0" smtClean="0">
                <a:solidFill>
                  <a:schemeClr val="tx1"/>
                </a:solidFill>
              </a:rPr>
            </a:br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 smtClean="0">
                <a:solidFill>
                  <a:schemeClr val="tx1"/>
                </a:solidFill>
              </a:rPr>
              <a:t>P</a:t>
            </a:r>
            <a:r>
              <a:rPr lang="zh-CN" altLang="en-US" sz="1050" dirty="0" smtClean="0">
                <a:solidFill>
                  <a:schemeClr val="tx1"/>
                </a:solidFill>
              </a:rPr>
              <a:t>用户开启</a:t>
            </a:r>
            <a:r>
              <a:rPr lang="en-US" altLang="zh-CN" sz="1050" dirty="0" smtClean="0">
                <a:solidFill>
                  <a:schemeClr val="tx1"/>
                </a:solidFill>
              </a:rPr>
              <a:t>/</a:t>
            </a:r>
            <a:r>
              <a:rPr lang="zh-CN" altLang="en-US" sz="1050" dirty="0" smtClean="0">
                <a:solidFill>
                  <a:schemeClr val="tx1"/>
                </a:solidFill>
              </a:rPr>
              <a:t>关闭电子钥匙</a:t>
            </a:r>
            <a:r>
              <a:rPr lang="en-US" altLang="zh-CN" sz="1050" dirty="0" smtClean="0">
                <a:solidFill>
                  <a:schemeClr val="tx1"/>
                </a:solidFill>
              </a:rPr>
              <a:t>KW48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计划完成</a:t>
            </a:r>
            <a:r>
              <a:rPr lang="en-US" altLang="zh-CN" sz="1050" dirty="0" smtClean="0">
                <a:solidFill>
                  <a:schemeClr val="tx1"/>
                </a:solidFill>
              </a:rPr>
              <a:t>21</a:t>
            </a:r>
            <a:r>
              <a:rPr lang="zh-CN" altLang="en-US" sz="1050" dirty="0" smtClean="0">
                <a:solidFill>
                  <a:schemeClr val="tx1"/>
                </a:solidFill>
              </a:rPr>
              <a:t>个页面，已提测页面</a:t>
            </a:r>
            <a:r>
              <a:rPr lang="en-US" altLang="zh-CN" sz="1050" dirty="0" smtClean="0">
                <a:solidFill>
                  <a:schemeClr val="tx1"/>
                </a:solidFill>
              </a:rPr>
              <a:t>21</a:t>
            </a:r>
            <a:r>
              <a:rPr lang="zh-CN" altLang="en-US" sz="1050" dirty="0" smtClean="0">
                <a:solidFill>
                  <a:schemeClr val="tx1"/>
                </a:solidFill>
              </a:rPr>
              <a:t>页，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 smtClean="0">
                <a:solidFill>
                  <a:schemeClr val="tx1"/>
                </a:solidFill>
              </a:rPr>
              <a:t>P</a:t>
            </a:r>
            <a:r>
              <a:rPr lang="zh-CN" altLang="en-US" sz="1050" dirty="0" smtClean="0">
                <a:solidFill>
                  <a:schemeClr val="tx1"/>
                </a:solidFill>
              </a:rPr>
              <a:t>用户在新设备登录</a:t>
            </a:r>
            <a:r>
              <a:rPr lang="en-US" altLang="zh-CN" sz="1050" dirty="0">
                <a:solidFill>
                  <a:schemeClr val="tx1"/>
                </a:solidFill>
              </a:rPr>
              <a:t>KW48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7</a:t>
            </a:r>
            <a:r>
              <a:rPr lang="zh-CN" altLang="en-US" sz="1050" dirty="0" smtClean="0">
                <a:solidFill>
                  <a:schemeClr val="tx1"/>
                </a:solidFill>
              </a:rPr>
              <a:t>个页面，已提测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个，未提测原因：设计未考虑；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3</a:t>
            </a:r>
            <a:r>
              <a:rPr lang="zh-CN" altLang="en-US" sz="1050" dirty="0" smtClean="0">
                <a:solidFill>
                  <a:schemeClr val="tx1"/>
                </a:solidFill>
              </a:rPr>
              <a:t>、</a:t>
            </a:r>
            <a:r>
              <a:rPr lang="en-US" altLang="zh-CN" sz="1050" dirty="0" smtClean="0">
                <a:solidFill>
                  <a:schemeClr val="tx1"/>
                </a:solidFill>
              </a:rPr>
              <a:t>P</a:t>
            </a:r>
            <a:r>
              <a:rPr lang="zh-CN" altLang="en-US" sz="1050" dirty="0" smtClean="0">
                <a:solidFill>
                  <a:schemeClr val="tx1"/>
                </a:solidFill>
              </a:rPr>
              <a:t>用户授权</a:t>
            </a:r>
            <a:r>
              <a:rPr lang="en-US" altLang="zh-CN" sz="1050" dirty="0" smtClean="0">
                <a:solidFill>
                  <a:schemeClr val="tx1"/>
                </a:solidFill>
              </a:rPr>
              <a:t>/</a:t>
            </a:r>
            <a:r>
              <a:rPr lang="zh-CN" altLang="en-US" sz="1050" dirty="0" smtClean="0">
                <a:solidFill>
                  <a:schemeClr val="tx1"/>
                </a:solidFill>
              </a:rPr>
              <a:t>取消授权</a:t>
            </a:r>
            <a:r>
              <a:rPr lang="en-US" altLang="zh-CN" sz="1050" dirty="0">
                <a:solidFill>
                  <a:schemeClr val="tx1"/>
                </a:solidFill>
              </a:rPr>
              <a:t>KW48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计划提测页面</a:t>
            </a:r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个，已提测</a:t>
            </a:r>
            <a:r>
              <a:rPr lang="en-US" altLang="zh-CN" sz="1050" dirty="0" smtClean="0">
                <a:solidFill>
                  <a:schemeClr val="tx1"/>
                </a:solidFill>
              </a:rPr>
              <a:t>0</a:t>
            </a:r>
            <a:r>
              <a:rPr lang="zh-CN" altLang="en-US" sz="1050" dirty="0" smtClean="0">
                <a:solidFill>
                  <a:schemeClr val="tx1"/>
                </a:solidFill>
              </a:rPr>
              <a:t>个，未提</a:t>
            </a:r>
            <a:r>
              <a:rPr lang="zh-CN" altLang="en-US" sz="1050" dirty="0">
                <a:solidFill>
                  <a:schemeClr val="tx1"/>
                </a:solidFill>
              </a:rPr>
              <a:t>测原因</a:t>
            </a:r>
            <a:r>
              <a:rPr lang="zh-CN" altLang="en-US" sz="1050" dirty="0" smtClean="0">
                <a:solidFill>
                  <a:schemeClr val="tx1"/>
                </a:solidFill>
              </a:rPr>
              <a:t>：设计</a:t>
            </a:r>
            <a:r>
              <a:rPr lang="zh-CN" altLang="en-US" sz="1050" dirty="0">
                <a:solidFill>
                  <a:schemeClr val="tx1"/>
                </a:solidFill>
              </a:rPr>
              <a:t>未</a:t>
            </a:r>
            <a:r>
              <a:rPr lang="zh-CN" altLang="en-US" sz="1050" dirty="0" smtClean="0">
                <a:solidFill>
                  <a:schemeClr val="tx1"/>
                </a:solidFill>
              </a:rPr>
              <a:t>考虑；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8603525" y="5703016"/>
            <a:ext cx="598183" cy="442779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aphicFrame>
        <p:nvGraphicFramePr>
          <p:cNvPr id="201" name="图表 200"/>
          <p:cNvGraphicFramePr/>
          <p:nvPr/>
        </p:nvGraphicFramePr>
        <p:xfrm>
          <a:off x="4896500" y="1994955"/>
          <a:ext cx="3910839" cy="270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4" name="íSḻíďê"/>
          <p:cNvSpPr/>
          <p:nvPr/>
        </p:nvSpPr>
        <p:spPr>
          <a:xfrm>
            <a:off x="4706778" y="4774595"/>
            <a:ext cx="4118907" cy="12059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050" dirty="0" smtClean="0">
                <a:solidFill>
                  <a:schemeClr val="tx1"/>
                </a:solidFill>
              </a:rPr>
              <a:t>KW48</a:t>
            </a:r>
            <a:r>
              <a:rPr lang="zh-CN" altLang="en-US" sz="1050" dirty="0">
                <a:solidFill>
                  <a:schemeClr val="tx1"/>
                </a:solidFill>
              </a:rPr>
              <a:t>后端</a:t>
            </a:r>
            <a:r>
              <a:rPr lang="zh-CN" altLang="en-US" sz="1050" dirty="0" smtClean="0">
                <a:solidFill>
                  <a:schemeClr val="tx1"/>
                </a:solidFill>
              </a:rPr>
              <a:t>接口提测分析</a:t>
            </a:r>
            <a:r>
              <a:rPr lang="zh-CN" altLang="en-US" sz="1050" dirty="0" smtClean="0">
                <a:solidFill>
                  <a:schemeClr val="tx1"/>
                </a:solidFill>
              </a:rPr>
              <a:t>：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r>
              <a:rPr lang="en-US" altLang="zh-CN" sz="1050" dirty="0">
                <a:solidFill>
                  <a:schemeClr val="tx1"/>
                </a:solidFill>
              </a:rPr>
              <a:t>P</a:t>
            </a:r>
            <a:r>
              <a:rPr lang="zh-CN" altLang="en-US" sz="1050" dirty="0">
                <a:solidFill>
                  <a:schemeClr val="tx1"/>
                </a:solidFill>
              </a:rPr>
              <a:t>用户开启</a:t>
            </a:r>
            <a:r>
              <a:rPr lang="en-US" altLang="zh-CN" sz="1050" dirty="0">
                <a:solidFill>
                  <a:schemeClr val="tx1"/>
                </a:solidFill>
              </a:rPr>
              <a:t>/</a:t>
            </a:r>
            <a:r>
              <a:rPr lang="zh-CN" altLang="en-US" sz="1050" dirty="0">
                <a:solidFill>
                  <a:schemeClr val="tx1"/>
                </a:solidFill>
              </a:rPr>
              <a:t>关闭电子</a:t>
            </a:r>
            <a:r>
              <a:rPr lang="zh-CN" altLang="en-US" sz="1050" dirty="0" smtClean="0">
                <a:solidFill>
                  <a:schemeClr val="tx1"/>
                </a:solidFill>
              </a:rPr>
              <a:t>钥匙、</a:t>
            </a:r>
            <a:r>
              <a:rPr lang="en-US" altLang="zh-CN" sz="1050" dirty="0">
                <a:solidFill>
                  <a:schemeClr val="tx1"/>
                </a:solidFill>
              </a:rPr>
              <a:t> P</a:t>
            </a:r>
            <a:r>
              <a:rPr lang="zh-CN" altLang="en-US" sz="1050" dirty="0">
                <a:solidFill>
                  <a:schemeClr val="tx1"/>
                </a:solidFill>
              </a:rPr>
              <a:t>用户在新设备</a:t>
            </a:r>
            <a:r>
              <a:rPr lang="zh-CN" altLang="en-US" sz="1050" dirty="0" smtClean="0">
                <a:solidFill>
                  <a:schemeClr val="tx1"/>
                </a:solidFill>
              </a:rPr>
              <a:t>登录、</a:t>
            </a:r>
            <a:r>
              <a:rPr lang="en-US" altLang="zh-CN" sz="1050" dirty="0">
                <a:solidFill>
                  <a:schemeClr val="tx1"/>
                </a:solidFill>
              </a:rPr>
              <a:t> P</a:t>
            </a:r>
            <a:r>
              <a:rPr lang="zh-CN" altLang="en-US" sz="1050" dirty="0">
                <a:solidFill>
                  <a:schemeClr val="tx1"/>
                </a:solidFill>
              </a:rPr>
              <a:t>用户授权</a:t>
            </a:r>
            <a:r>
              <a:rPr lang="en-US" altLang="zh-CN" sz="1050" dirty="0">
                <a:solidFill>
                  <a:schemeClr val="tx1"/>
                </a:solidFill>
              </a:rPr>
              <a:t>/</a:t>
            </a:r>
            <a:r>
              <a:rPr lang="zh-CN" altLang="en-US" sz="1050" dirty="0">
                <a:solidFill>
                  <a:schemeClr val="tx1"/>
                </a:solidFill>
              </a:rPr>
              <a:t>取消</a:t>
            </a:r>
            <a:r>
              <a:rPr lang="zh-CN" altLang="en-US" sz="1050" dirty="0" smtClean="0">
                <a:solidFill>
                  <a:schemeClr val="tx1"/>
                </a:solidFill>
              </a:rPr>
              <a:t>授权后台数据模型重构，提测时间延后，</a:t>
            </a:r>
            <a:r>
              <a:rPr lang="zh-CN" altLang="en-US" sz="1050" dirty="0" smtClean="0">
                <a:solidFill>
                  <a:schemeClr val="tx1"/>
                </a:solidFill>
              </a:rPr>
              <a:t>计划</a:t>
            </a:r>
            <a:r>
              <a:rPr lang="en-US" altLang="zh-CN" sz="1050" dirty="0" smtClean="0">
                <a:solidFill>
                  <a:schemeClr val="tx1"/>
                </a:solidFill>
              </a:rPr>
              <a:t>KW49</a:t>
            </a:r>
            <a:r>
              <a:rPr lang="zh-CN" altLang="en-US" sz="1050" dirty="0" smtClean="0">
                <a:solidFill>
                  <a:schemeClr val="tx1"/>
                </a:solidFill>
              </a:rPr>
              <a:t>周一转测。</a:t>
            </a:r>
            <a:endParaRPr lang="en-US" altLang="zh-CN" sz="105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5" name="图表 204"/>
          <p:cNvGraphicFramePr/>
          <p:nvPr/>
        </p:nvGraphicFramePr>
        <p:xfrm>
          <a:off x="290545" y="20313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00.xml><?xml version="1.0" encoding="utf-8"?>
<p:tagLst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pd6EXbQ2gEk2ggnDa8IKUYA"/>
</p:tagLst>
</file>

<file path=ppt/tags/tag19.xml><?xml version="1.0" encoding="utf-8"?>
<p:tagLst xmlns:p="http://schemas.openxmlformats.org/presentationml/2006/main">
  <p:tag name="THINKCELLSHAPEDONOTDELETE" val="pjEGtOEp0V0WzUlul7ZuVrQ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d6EXbQ2gEk2ggnDa8IKUYA"/>
</p:tagLst>
</file>

<file path=ppt/tags/tag21.xml><?xml version="1.0" encoding="utf-8"?>
<p:tagLst xmlns:p="http://schemas.openxmlformats.org/presentationml/2006/main">
  <p:tag name="THINKCELLSHAPEDONOTDELETE" val="pjEGtOEp0V0WzUlul7ZuVrQ"/>
</p:tagLst>
</file>

<file path=ppt/tags/tag22.xml><?xml version="1.0" encoding="utf-8"?>
<p:tagLst xmlns:p="http://schemas.openxmlformats.org/presentationml/2006/main">
  <p:tag name="THINKCELLSHAPEDONOTDELETE" val="pd6EXbQ2gEk2ggnDa8IKUYA"/>
</p:tagLst>
</file>

<file path=ppt/tags/tag23.xml><?xml version="1.0" encoding="utf-8"?>
<p:tagLst xmlns:p="http://schemas.openxmlformats.org/presentationml/2006/main">
  <p:tag name="THINKCELLSHAPEDONOTDELETE" val="pjEGtOEp0V0WzUlul7ZuVr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KSO_WM_UNIT_TABLE_BEAUTIFY" val="smartTable{2268ccfc-0544-4cae-bf2d-9c8b5685820a}"/>
</p:tagLst>
</file>

<file path=ppt/tags/tag26.xml><?xml version="1.0" encoding="utf-8"?>
<p:tagLst xmlns:p="http://schemas.openxmlformats.org/presentationml/2006/main">
  <p:tag name="THINKCELLSHAPEDONOTDELETE" val="pd6EXbQ2gEk2ggnDa8IKUYA"/>
</p:tagLst>
</file>

<file path=ppt/tags/tag27.xml><?xml version="1.0" encoding="utf-8"?>
<p:tagLst xmlns:p="http://schemas.openxmlformats.org/presentationml/2006/main">
  <p:tag name="THINKCELLSHAPEDONOTDELETE" val="pjEGtOEp0V0WzUlul7ZuVrQ"/>
</p:tagLst>
</file>

<file path=ppt/tags/tag28.xml><?xml version="1.0" encoding="utf-8"?>
<p:tagLst xmlns:p="http://schemas.openxmlformats.org/presentationml/2006/main">
  <p:tag name="THINKCELLSHAPEDONOTDELETE" val="pd6EXbQ2gEk2ggnDa8IKUYA"/>
</p:tagLst>
</file>

<file path=ppt/tags/tag29.xml><?xml version="1.0" encoding="utf-8"?>
<p:tagLst xmlns:p="http://schemas.openxmlformats.org/presentationml/2006/main">
  <p:tag name="THINKCELLSHAPEDONOTDELETE" val="pjEGtOEp0V0WzUlul7ZuVr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d6EXbQ2gEk2ggnDa8IKUYA"/>
</p:tagLst>
</file>

<file path=ppt/tags/tag31.xml><?xml version="1.0" encoding="utf-8"?>
<p:tagLst xmlns:p="http://schemas.openxmlformats.org/presentationml/2006/main">
  <p:tag name="THINKCELLSHAPEDONOTDELETE" val="pjEGtOEp0V0WzUlul7ZuVrQ"/>
</p:tagLst>
</file>

<file path=ppt/tags/tag32.xml><?xml version="1.0" encoding="utf-8"?>
<p:tagLst xmlns:p="http://schemas.openxmlformats.org/presentationml/2006/main">
  <p:tag name="THINKCELLSHAPEDONOTDELETE" val="tQyVDF6HlSQGjQ.T1nJ7rLA"/>
</p:tagLst>
</file>

<file path=ppt/tags/tag33.xml><?xml version="1.0" encoding="utf-8"?>
<p:tagLst xmlns:p="http://schemas.openxmlformats.org/presentationml/2006/main">
  <p:tag name="THINKCELLSHAPEDONOTDELETE" val="tPfa455rtSzKUvJ6.hBL2_A"/>
</p:tagLst>
</file>

<file path=ppt/tags/tag34.xml><?xml version="1.0" encoding="utf-8"?>
<p:tagLst xmlns:p="http://schemas.openxmlformats.org/presentationml/2006/main">
  <p:tag name="THINKCELLSHAPEDONOTDELETE" val="tokss2wryTVO3OuV6doXIMQ"/>
</p:tagLst>
</file>

<file path=ppt/tags/tag35.xml><?xml version="1.0" encoding="utf-8"?>
<p:tagLst xmlns:p="http://schemas.openxmlformats.org/presentationml/2006/main">
  <p:tag name="THINKCELLSHAPEDONOTDELETE" val="td5VftGFyTQWSftVez69ExA"/>
</p:tagLst>
</file>

<file path=ppt/tags/tag36.xml><?xml version="1.0" encoding="utf-8"?>
<p:tagLst xmlns:p="http://schemas.openxmlformats.org/presentationml/2006/main">
  <p:tag name="THINKCELLSHAPEDONOTDELETE" val="tM2OQVVpBR5yZuwao3f57_w"/>
</p:tagLst>
</file>

<file path=ppt/tags/tag37.xml><?xml version="1.0" encoding="utf-8"?>
<p:tagLst xmlns:p="http://schemas.openxmlformats.org/presentationml/2006/main">
  <p:tag name="THINKCELLSHAPEDONOTDELETE" val="t67D1McPIRiCSdcdiwzfnVQ"/>
</p:tagLst>
</file>

<file path=ppt/tags/tag38.xml><?xml version="1.0" encoding="utf-8"?>
<p:tagLst xmlns:p="http://schemas.openxmlformats.org/presentationml/2006/main">
  <p:tag name="THINKCELLSHAPEDONOTDELETE" val="td5VftGFyTQWSftVez69ExA"/>
</p:tagLst>
</file>

<file path=ppt/tags/tag39.xml><?xml version="1.0" encoding="utf-8"?>
<p:tagLst xmlns:p="http://schemas.openxmlformats.org/presentationml/2006/main">
  <p:tag name="THINKCELLSHAPEDONOTDELETE" val="td5VftGFyTQWSftVez69ExA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d5VftGFyTQWSftVez69ExA"/>
</p:tagLst>
</file>

<file path=ppt/tags/tag41.xml><?xml version="1.0" encoding="utf-8"?>
<p:tagLst xmlns:p="http://schemas.openxmlformats.org/presentationml/2006/main">
  <p:tag name="THINKCELLSHAPEDONOTDELETE" val="td5VftGFyTQWSftVez69ExA"/>
</p:tagLst>
</file>

<file path=ppt/tags/tag42.xml><?xml version="1.0" encoding="utf-8"?>
<p:tagLst xmlns:p="http://schemas.openxmlformats.org/presentationml/2006/main">
  <p:tag name="THINKCELLSHAPEDONOTDELETE" val="t0B..z9cMSo6CMHNrtjrYyQ"/>
</p:tagLst>
</file>

<file path=ppt/tags/tag43.xml><?xml version="1.0" encoding="utf-8"?>
<p:tagLst xmlns:p="http://schemas.openxmlformats.org/presentationml/2006/main">
  <p:tag name="THINKCELLSHAPEDONOTDELETE" val="t0B..z9cMSo6CMHNrtjrYyQ"/>
</p:tagLst>
</file>

<file path=ppt/tags/tag44.xml><?xml version="1.0" encoding="utf-8"?>
<p:tagLst xmlns:p="http://schemas.openxmlformats.org/presentationml/2006/main">
  <p:tag name="THINKCELLSHAPEDONOTDELETE" val="tXH_dCt9pRb6NmY3xAIfH.w"/>
</p:tagLst>
</file>

<file path=ppt/tags/tag45.xml><?xml version="1.0" encoding="utf-8"?>
<p:tagLst xmlns:p="http://schemas.openxmlformats.org/presentationml/2006/main">
  <p:tag name="THINKCELLSHAPEDONOTDELETE" val="t0B..z9cMSo6CMHNrtjrYyQ"/>
</p:tagLst>
</file>

<file path=ppt/tags/tag46.xml><?xml version="1.0" encoding="utf-8"?>
<p:tagLst xmlns:p="http://schemas.openxmlformats.org/presentationml/2006/main">
  <p:tag name="THINKCELLSHAPEDONOTDELETE" val="tokss2wryTVO3OuV6doXIMQ"/>
</p:tagLst>
</file>

<file path=ppt/tags/tag47.xml><?xml version="1.0" encoding="utf-8"?>
<p:tagLst xmlns:p="http://schemas.openxmlformats.org/presentationml/2006/main">
  <p:tag name="THINKCELLSHAPEDONOTDELETE" val="tQyVDF6HlSQGjQ.T1nJ7rLA"/>
</p:tagLst>
</file>

<file path=ppt/tags/tag48.xml><?xml version="1.0" encoding="utf-8"?>
<p:tagLst xmlns:p="http://schemas.openxmlformats.org/presentationml/2006/main">
  <p:tag name="THINKCELLSHAPEDONOTDELETE" val="tM2OQVVpBR5yZuwao3f57_w"/>
</p:tagLst>
</file>

<file path=ppt/tags/tag49.xml><?xml version="1.0" encoding="utf-8"?>
<p:tagLst xmlns:p="http://schemas.openxmlformats.org/presentationml/2006/main">
  <p:tag name="THINKCELLSHAPEDONOTDELETE" val="tG7.Of5BaRImUcg0xfukVRA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FiSoirruS2e91PJS_9PU.w"/>
</p:tagLst>
</file>

<file path=ppt/tags/tag51.xml><?xml version="1.0" encoding="utf-8"?>
<p:tagLst xmlns:p="http://schemas.openxmlformats.org/presentationml/2006/main">
  <p:tag name="THINKCELLSHAPEDONOTDELETE" val="t4ic_sGPzQFyUfRu0JozWKg"/>
</p:tagLst>
</file>

<file path=ppt/tags/tag52.xml><?xml version="1.0" encoding="utf-8"?>
<p:tagLst xmlns:p="http://schemas.openxmlformats.org/presentationml/2006/main">
  <p:tag name="THINKCELLSHAPEDONOTDELETE" val="t1obrktaqT7yJ2bzQWSliEQ"/>
</p:tagLst>
</file>

<file path=ppt/tags/tag53.xml><?xml version="1.0" encoding="utf-8"?>
<p:tagLst xmlns:p="http://schemas.openxmlformats.org/presentationml/2006/main">
  <p:tag name="THINKCELLSHAPEDONOTDELETE" val="tjv47nAWdQ06Abnw5LAWDOQ"/>
</p:tagLst>
</file>

<file path=ppt/tags/tag54.xml><?xml version="1.0" encoding="utf-8"?>
<p:tagLst xmlns:p="http://schemas.openxmlformats.org/presentationml/2006/main">
  <p:tag name="THINKCELLSHAPEDONOTDELETE" val="ttpdo15xuS52oqR_8QgKU9A"/>
</p:tagLst>
</file>

<file path=ppt/tags/tag55.xml><?xml version="1.0" encoding="utf-8"?>
<p:tagLst xmlns:p="http://schemas.openxmlformats.org/presentationml/2006/main">
  <p:tag name="THINKCELLSHAPEDONOTDELETE" val="tLBOADATyTDq4dJsmQOHHSw"/>
</p:tagLst>
</file>

<file path=ppt/tags/tag56.xml><?xml version="1.0" encoding="utf-8"?>
<p:tagLst xmlns:p="http://schemas.openxmlformats.org/presentationml/2006/main">
  <p:tag name="THINKCELLSHAPEDONOTDELETE" val="tbu6K.GTaR9SDyq7ZDVsALQ"/>
</p:tagLst>
</file>

<file path=ppt/tags/tag57.xml><?xml version="1.0" encoding="utf-8"?>
<p:tagLst xmlns:p="http://schemas.openxmlformats.org/presentationml/2006/main">
  <p:tag name="THINKCELLSHAPEDONOTDELETE" val="tOF9TwnfESNSPAiKHhlD1CA"/>
</p:tagLst>
</file>

<file path=ppt/tags/tag58.xml><?xml version="1.0" encoding="utf-8"?>
<p:tagLst xmlns:p="http://schemas.openxmlformats.org/presentationml/2006/main">
  <p:tag name="THINKCELLSHAPEDONOTDELETE" val="tj2mXEjkvQ7SuYo0IJUgqAQ"/>
</p:tagLst>
</file>

<file path=ppt/tags/tag59.xml><?xml version="1.0" encoding="utf-8"?>
<p:tagLst xmlns:p="http://schemas.openxmlformats.org/presentationml/2006/main">
  <p:tag name="THINKCELLSHAPEDONOTDELETE" val="tLYikUCxOQMCtq_5Bcl6txg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60.xml><?xml version="1.0" encoding="utf-8"?>
<p:tagLst xmlns:p="http://schemas.openxmlformats.org/presentationml/2006/main">
  <p:tag name="THINKCELLSHAPEDONOTDELETE" val="tba6w5WwsS.mfl0c9vTRunQ"/>
</p:tagLst>
</file>

<file path=ppt/tags/tag61.xml><?xml version="1.0" encoding="utf-8"?>
<p:tagLst xmlns:p="http://schemas.openxmlformats.org/presentationml/2006/main">
  <p:tag name="THINKCELLSHAPEDONOTDELETE" val="tLAQmtzKxTV2zTJU_YaE9zQ"/>
</p:tagLst>
</file>

<file path=ppt/tags/tag62.xml><?xml version="1.0" encoding="utf-8"?>
<p:tagLst xmlns:p="http://schemas.openxmlformats.org/presentationml/2006/main">
  <p:tag name="THINKCELLSHAPEDONOTDELETE" val="tUMPNIW6oRsGu3xlUbf0Jjg"/>
</p:tagLst>
</file>

<file path=ppt/tags/tag63.xml><?xml version="1.0" encoding="utf-8"?>
<p:tagLst xmlns:p="http://schemas.openxmlformats.org/presentationml/2006/main">
  <p:tag name="THINKCELLSHAPEDONOTDELETE" val="tyCSxvK9XToOCLUtA9E3Wqg"/>
</p:tagLst>
</file>

<file path=ppt/tags/tag64.xml><?xml version="1.0" encoding="utf-8"?>
<p:tagLst xmlns:p="http://schemas.openxmlformats.org/presentationml/2006/main">
  <p:tag name="THINKCELLSHAPEDONOTDELETE" val="t9leiElmfTqGNfrvIJMqQzA"/>
</p:tagLst>
</file>

<file path=ppt/tags/tag65.xml><?xml version="1.0" encoding="utf-8"?>
<p:tagLst xmlns:p="http://schemas.openxmlformats.org/presentationml/2006/main">
  <p:tag name="THINKCELLSHAPEDONOTDELETE" val="t_3EpEalbStawui1eqauzjQ"/>
</p:tagLst>
</file>

<file path=ppt/tags/tag66.xml><?xml version="1.0" encoding="utf-8"?>
<p:tagLst xmlns:p="http://schemas.openxmlformats.org/presentationml/2006/main">
  <p:tag name="THINKCELLSHAPEDONOTDELETE" val="thwSGED8oQNKVaTTMgc_GQQ"/>
</p:tagLst>
</file>

<file path=ppt/tags/tag67.xml><?xml version="1.0" encoding="utf-8"?>
<p:tagLst xmlns:p="http://schemas.openxmlformats.org/presentationml/2006/main">
  <p:tag name="THINKCELLSHAPEDONOTDELETE" val="tvCStpQmsTTuGnKz4GYlCQg"/>
</p:tagLst>
</file>

<file path=ppt/tags/tag68.xml><?xml version="1.0" encoding="utf-8"?>
<p:tagLst xmlns:p="http://schemas.openxmlformats.org/presentationml/2006/main">
  <p:tag name="THINKCELLSHAPEDONOTDELETE" val="thwSGED8oQNKVaTTMgc_GQQ"/>
</p:tagLst>
</file>

<file path=ppt/tags/tag69.xml><?xml version="1.0" encoding="utf-8"?>
<p:tagLst xmlns:p="http://schemas.openxmlformats.org/presentationml/2006/main">
  <p:tag name="THINKCELLSHAPEDONOTDELETE" val="t_3EpEalbStawui1eqauzjQ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70.xml><?xml version="1.0" encoding="utf-8"?>
<p:tagLst xmlns:p="http://schemas.openxmlformats.org/presentationml/2006/main">
  <p:tag name="THINKCELLSHAPEDONOTDELETE" val="t_3EpEalbStawui1eqauzjQ"/>
</p:tagLst>
</file>

<file path=ppt/tags/tag71.xml><?xml version="1.0" encoding="utf-8"?>
<p:tagLst xmlns:p="http://schemas.openxmlformats.org/presentationml/2006/main">
  <p:tag name="THINKCELLSHAPEDONOTDELETE" val="t_3EpEalbStawui1eqauzjQ"/>
</p:tagLst>
</file>

<file path=ppt/tags/tag72.xml><?xml version="1.0" encoding="utf-8"?>
<p:tagLst xmlns:p="http://schemas.openxmlformats.org/presentationml/2006/main">
  <p:tag name="THINKCELLSHAPEDONOTDELETE" val="t_3EpEalbStawui1eqauzjQ"/>
</p:tagLst>
</file>

<file path=ppt/tags/tag73.xml><?xml version="1.0" encoding="utf-8"?>
<p:tagLst xmlns:p="http://schemas.openxmlformats.org/presentationml/2006/main">
  <p:tag name="THINKCELLSHAPEDONOTDELETE" val="tFiSoirruS2e91PJS_9PU.w"/>
</p:tagLst>
</file>

<file path=ppt/tags/tag74.xml><?xml version="1.0" encoding="utf-8"?>
<p:tagLst xmlns:p="http://schemas.openxmlformats.org/presentationml/2006/main">
  <p:tag name="THINKCELLSHAPEDONOTDELETE" val="t_3EpEalbStawui1eqauzjQ"/>
</p:tagLst>
</file>

<file path=ppt/tags/tag75.xml><?xml version="1.0" encoding="utf-8"?>
<p:tagLst xmlns:p="http://schemas.openxmlformats.org/presentationml/2006/main">
  <p:tag name="THINKCELLSHAPEDONOTDELETE" val="tM2OQVVpBR5yZuwao3f57_w"/>
</p:tagLst>
</file>

<file path=ppt/tags/tag76.xml><?xml version="1.0" encoding="utf-8"?>
<p:tagLst xmlns:p="http://schemas.openxmlformats.org/presentationml/2006/main">
  <p:tag name="THINKCELLSHAPEDONOTDELETE" val="tM2OQVVpBR5yZuwao3f57_w"/>
</p:tagLst>
</file>

<file path=ppt/tags/tag77.xml><?xml version="1.0" encoding="utf-8"?>
<p:tagLst xmlns:p="http://schemas.openxmlformats.org/presentationml/2006/main">
  <p:tag name="THINKCELLSHAPEDONOTDELETE" val="td5VftGFyTQWSftVez69ExA"/>
</p:tagLst>
</file>

<file path=ppt/tags/tag78.xml><?xml version="1.0" encoding="utf-8"?>
<p:tagLst xmlns:p="http://schemas.openxmlformats.org/presentationml/2006/main">
  <p:tag name="THINKCELLSHAPEDONOTDELETE" val="td5VftGFyTQWSftVez69ExA"/>
</p:tagLst>
</file>

<file path=ppt/tags/tag79.xml><?xml version="1.0" encoding="utf-8"?>
<p:tagLst xmlns:p="http://schemas.openxmlformats.org/presentationml/2006/main">
  <p:tag name="THINKCELLSHAPEDONOTDELETE" val="td5VftGFyTQWSftVez69ExA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80.xml><?xml version="1.0" encoding="utf-8"?>
<p:tagLst xmlns:p="http://schemas.openxmlformats.org/presentationml/2006/main">
  <p:tag name="THINKCELLSHAPEDONOTDELETE" val="tM2OQVVpBR5yZuwao3f57_w"/>
</p:tagLst>
</file>

<file path=ppt/tags/tag81.xml><?xml version="1.0" encoding="utf-8"?>
<p:tagLst xmlns:p="http://schemas.openxmlformats.org/presentationml/2006/main">
  <p:tag name="THINKCELLSHAPEDONOTDELETE" val="twHO648uuNBiAvwc_Z4GBig"/>
</p:tagLst>
</file>

<file path=ppt/tags/tag82.xml><?xml version="1.0" encoding="utf-8"?>
<p:tagLst xmlns:p="http://schemas.openxmlformats.org/presentationml/2006/main">
  <p:tag name="THINKCELLSHAPEDONOTDELETE" val="tG7.Of5BaRImUcg0xfukVRA"/>
</p:tagLst>
</file>

<file path=ppt/tags/tag83.xml><?xml version="1.0" encoding="utf-8"?>
<p:tagLst xmlns:p="http://schemas.openxmlformats.org/presentationml/2006/main">
  <p:tag name="THINKCELLSHAPEDONOTDELETE" val="tFiSoirruS2e91PJS_9PU.w"/>
</p:tagLst>
</file>

<file path=ppt/tags/tag84.xml><?xml version="1.0" encoding="utf-8"?>
<p:tagLst xmlns:p="http://schemas.openxmlformats.org/presentationml/2006/main">
  <p:tag name="THINKCELLSHAPEDONOTDELETE" val="t4ic_sGPzQFyUfRu0JozWKg"/>
</p:tagLst>
</file>

<file path=ppt/tags/tag85.xml><?xml version="1.0" encoding="utf-8"?>
<p:tagLst xmlns:p="http://schemas.openxmlformats.org/presentationml/2006/main">
  <p:tag name="THINKCELLSHAPEDONOTDELETE" val="t4ic_sGPzQFyUfRu0JozWKg"/>
</p:tagLst>
</file>

<file path=ppt/tags/tag86.xml><?xml version="1.0" encoding="utf-8"?>
<p:tagLst xmlns:p="http://schemas.openxmlformats.org/presentationml/2006/main">
  <p:tag name="THINKCELLSHAPEDONOTDELETE" val="t4ic_sGPzQFyUfRu0JozWKg"/>
</p:tagLst>
</file>

<file path=ppt/tags/tag87.xml><?xml version="1.0" encoding="utf-8"?>
<p:tagLst xmlns:p="http://schemas.openxmlformats.org/presentationml/2006/main">
  <p:tag name="THINKCELLSHAPEDONOTDELETE" val="t4ic_sGPzQFyUfRu0JozWKg"/>
</p:tagLst>
</file>

<file path=ppt/tags/tag88.xml><?xml version="1.0" encoding="utf-8"?>
<p:tagLst xmlns:p="http://schemas.openxmlformats.org/presentationml/2006/main">
  <p:tag name="THINKCELLSHAPEDONOTDELETE" val="t4ic_sGPzQFyUfRu0JozWKg"/>
</p:tagLst>
</file>

<file path=ppt/tags/tag89.xml><?xml version="1.0" encoding="utf-8"?>
<p:tagLst xmlns:p="http://schemas.openxmlformats.org/presentationml/2006/main">
  <p:tag name="THINKCELLSHAPEDONOTDELETE" val="t4ic_sGPzQFyUfRu0JozWKg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ags/tag90.xml><?xml version="1.0" encoding="utf-8"?>
<p:tagLst xmlns:p="http://schemas.openxmlformats.org/presentationml/2006/main">
  <p:tag name="THINKCELLSHAPEDONOTDELETE" val="t4ic_sGPzQFyUfRu0JozWKg"/>
</p:tagLst>
</file>

<file path=ppt/tags/tag91.xml><?xml version="1.0" encoding="utf-8"?>
<p:tagLst xmlns:p="http://schemas.openxmlformats.org/presentationml/2006/main">
  <p:tag name="THINKCELLSHAPEDONOTDELETE" val="t4ic_sGPzQFyUfRu0JozWKg"/>
</p:tagLst>
</file>

<file path=ppt/tags/tag92.xml><?xml version="1.0" encoding="utf-8"?>
<p:tagLst xmlns:p="http://schemas.openxmlformats.org/presentationml/2006/main">
  <p:tag name="THINKCELLSHAPEDONOTDELETE" val="t4ic_sGPzQFyUfRu0JozWKg"/>
</p:tagLst>
</file>

<file path=ppt/tags/tag93.xml><?xml version="1.0" encoding="utf-8"?>
<p:tagLst xmlns:p="http://schemas.openxmlformats.org/presentationml/2006/main">
  <p:tag name="THINKCELLSHAPEDONOTDELETE" val="twHO648uuNBiAvwc_Z4GBig"/>
</p:tagLst>
</file>

<file path=ppt/tags/tag94.xml><?xml version="1.0" encoding="utf-8"?>
<p:tagLst xmlns:p="http://schemas.openxmlformats.org/presentationml/2006/main">
  <p:tag name="KSO_WM_UNIT_TABLE_BEAUTIFY" val="smartTable{39ff3dae-c784-4852-8f5c-db069ff0d66b}"/>
</p:tagLst>
</file>

<file path=ppt/tags/tag95.xml><?xml version="1.0" encoding="utf-8"?>
<p:tagLst xmlns:p="http://schemas.openxmlformats.org/presentationml/2006/main">
  <p:tag name="KSO_WM_UNIT_TABLE_BEAUTIFY" val="smartTable{39ff3dae-c784-4852-8f5c-db069ff0d66b}"/>
</p:tagLst>
</file>

<file path=ppt/tags/tag96.xml><?xml version="1.0" encoding="utf-8"?>
<p:tagLst xmlns:p="http://schemas.openxmlformats.org/presentationml/2006/main">
  <p:tag name="THINKCELLSHAPEDONOTDELETE" val="thinkcellActiveDocDoNotDelete"/>
</p:tagLst>
</file>

<file path=ppt/tags/tag97.xml><?xml version="1.0" encoding="utf-8"?>
<p:tagLst xmlns:p="http://schemas.openxmlformats.org/presentationml/2006/main">
  <p:tag name="ISLIDE.VECTOR" val="6f33fdf4-5c3e-4eec-a00f-f1706b78a95a"/>
</p:tagLst>
</file>

<file path=ppt/tags/tag98.xml><?xml version="1.0" encoding="utf-8"?>
<p:tagLst xmlns:p="http://schemas.openxmlformats.org/presentationml/2006/main">
  <p:tag name="THINKCELLSHAPEDONOTDELETE" val="thinkcellActiveDocDoNotDelete"/>
</p:tagLst>
</file>

<file path=ppt/tags/tag99.xml><?xml version="1.0" encoding="utf-8"?>
<p:tagLst xmlns:p="http://schemas.openxmlformats.org/presentationml/2006/main">
  <p:tag name="KSO_WM_UNIT_TABLE_BEAUTIFY" val="smartTable{69693d6d-4af5-4423-bd96-24fb527a7d8d}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4056</Words>
  <Application>WPS 演示</Application>
  <PresentationFormat>On-screen Show (4:3)</PresentationFormat>
  <Paragraphs>700</Paragraphs>
  <Slides>12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12</vt:i4>
      </vt:variant>
    </vt:vector>
  </HeadingPairs>
  <TitlesOfParts>
    <vt:vector size="53" baseType="lpstr">
      <vt:lpstr>Arial</vt:lpstr>
      <vt:lpstr>宋体</vt:lpstr>
      <vt:lpstr>Wingdings</vt:lpstr>
      <vt:lpstr>MS PGothic</vt:lpstr>
      <vt:lpstr>Arial</vt:lpstr>
      <vt:lpstr>黑体</vt:lpstr>
      <vt:lpstr>等线</vt:lpstr>
      <vt:lpstr>Calibri</vt:lpstr>
      <vt:lpstr>微软雅黑</vt:lpstr>
      <vt:lpstr>Calibri</vt:lpstr>
      <vt:lpstr>Wingdings</vt:lpstr>
      <vt:lpstr>Verdana</vt:lpstr>
      <vt:lpstr>Arial Unicode MS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SVW Connectivity DKY 开发项目集周报（KW47）</vt:lpstr>
      <vt:lpstr>目录</vt:lpstr>
      <vt:lpstr>项目总体状态</vt:lpstr>
      <vt:lpstr>目录</vt:lpstr>
      <vt:lpstr>项目总体进展</vt:lpstr>
      <vt:lpstr>迭代交付计划 </vt:lpstr>
      <vt:lpstr>DKY 项目 Sprint 2 - 本周KW47核心任务跟踪</vt:lpstr>
      <vt:lpstr>DKY 项目 Sprint 2 - 下周KW48核心任务计划</vt:lpstr>
      <vt:lpstr>迭代测试执行情况_KW48</vt:lpstr>
      <vt:lpstr>PowerPoint 演示文稿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LeiLiang</cp:lastModifiedBy>
  <cp:revision>9841</cp:revision>
  <cp:lastPrinted>2019-04-22T02:05:00Z</cp:lastPrinted>
  <dcterms:created xsi:type="dcterms:W3CDTF">2017-10-19T02:14:00Z</dcterms:created>
  <dcterms:modified xsi:type="dcterms:W3CDTF">2019-11-29T05:45:09Z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