
<file path=[Content_Types].xml><?xml version="1.0" encoding="utf-8"?>
<Types xmlns="http://schemas.openxmlformats.org/package/2006/content-types"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emf" ContentType="image/x-em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  <p:sldMasterId id="2147483652" r:id="rId4"/>
    <p:sldMasterId id="2147483671" r:id="rId5"/>
    <p:sldMasterId id="2147483675" r:id="rId6"/>
    <p:sldMasterId id="2147483695" r:id="rId7"/>
    <p:sldMasterId id="2147483715" r:id="rId8"/>
    <p:sldMasterId id="2147483735" r:id="rId9"/>
  </p:sldMasterIdLst>
  <p:notesMasterIdLst>
    <p:notesMasterId r:id="rId11"/>
  </p:notesMasterIdLst>
  <p:handoutMasterIdLst>
    <p:handoutMasterId r:id="rId23"/>
  </p:handoutMasterIdLst>
  <p:sldIdLst>
    <p:sldId id="516" r:id="rId10"/>
    <p:sldId id="1075" r:id="rId12"/>
    <p:sldId id="1484" r:id="rId13"/>
    <p:sldId id="1485" r:id="rId14"/>
    <p:sldId id="1546" r:id="rId15"/>
    <p:sldId id="1523" r:id="rId16"/>
    <p:sldId id="1526" r:id="rId17"/>
    <p:sldId id="1527" r:id="rId18"/>
    <p:sldId id="1557" r:id="rId19"/>
    <p:sldId id="1558" r:id="rId20"/>
    <p:sldId id="1525" r:id="rId21"/>
    <p:sldId id="535" r:id="rId22"/>
  </p:sldIdLst>
  <p:sldSz cx="9144000" cy="6858000" type="screen4x3"/>
  <p:notesSz cx="7052945" cy="93091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B80603E2-EE32-4289-8608-15E6364E40D5}">
          <p14:sldIdLst/>
        </p14:section>
        <p14:section name="项目整体情况" id="{B1DD8F6A-FA06-4BCF-8415-35AD2FDB0B8D}">
          <p14:sldIdLst>
            <p14:sldId id="516"/>
            <p14:sldId id="1484"/>
            <p14:sldId id="1485"/>
            <p14:sldId id="1546"/>
            <p14:sldId id="1523"/>
            <p14:sldId id="1527"/>
            <p14:sldId id="1557"/>
            <p14:sldId id="1558"/>
            <p14:sldId id="1525"/>
            <p14:sldId id="1075"/>
            <p14:sldId id="1526"/>
          </p14:sldIdLst>
        </p14:section>
        <p14:section name="BACK UP" id="{2190872B-2DC8-4052-9697-920D96E58367}">
          <p14:sldIdLst>
            <p14:sldId id="53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, L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F3F"/>
    <a:srgbClr val="FFBF3F"/>
    <a:srgbClr val="A6BBC8"/>
    <a:srgbClr val="6D90A5"/>
    <a:srgbClr val="B9B9B9"/>
    <a:srgbClr val="8BA6B7"/>
    <a:srgbClr val="ED8269"/>
    <a:srgbClr val="CAD6DE"/>
    <a:srgbClr val="9C5700"/>
    <a:srgbClr val="F1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2" autoAdjust="0"/>
    <p:restoredTop sz="93127" autoAdjust="0"/>
  </p:normalViewPr>
  <p:slideViewPr>
    <p:cSldViewPr snapToGrid="0" snapToObjects="1">
      <p:cViewPr varScale="1">
        <p:scale>
          <a:sx n="67" d="100"/>
          <a:sy n="67" d="100"/>
        </p:scale>
        <p:origin x="1316" y="32"/>
      </p:cViewPr>
      <p:guideLst>
        <p:guide orient="horz" pos="2252"/>
        <p:guide orient="horz" pos="674"/>
        <p:guide orient="horz" pos="478"/>
        <p:guide pos="3275"/>
        <p:guide pos="2854"/>
        <p:guide pos="31"/>
        <p:guide pos="1117"/>
        <p:guide pos="3650"/>
        <p:guide pos="4277"/>
        <p:guide pos="103"/>
        <p:guide pos="2007"/>
        <p:guide pos="53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112"/>
    </p:cViewPr>
  </p:sorterViewPr>
  <p:notesViewPr>
    <p:cSldViewPr snapToGrid="0" snapToObject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gs" Target="tags/tag100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tangyh\Desktop\&#29983;&#25104;&#25968;&#25454;&#34920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tangyh\Desktop\&#29983;&#25104;&#25968;&#25454;&#34920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tangyh\Desktop\&#29983;&#25104;&#25968;&#25454;&#34920;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tangyh\Desktop\&#29983;&#25104;&#25968;&#25454;&#34920;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tangyh\Desktop\&#29983;&#25104;&#25968;&#25454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i="0" baseline="0" dirty="0">
                <a:effectLst/>
              </a:rPr>
              <a:t>KW49-App</a:t>
            </a:r>
            <a:r>
              <a:rPr lang="zh-CN" altLang="zh-CN" sz="1800" b="1" i="0" baseline="0" dirty="0">
                <a:effectLst/>
              </a:rPr>
              <a:t>页面提测情况</a:t>
            </a:r>
            <a:endParaRPr lang="zh-CN" altLang="zh-C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Sheet1!$B$53</c:f>
              <c:strCache>
                <c:ptCount val="1"/>
                <c:pt idx="0">
                  <c:v>KW47-49需提测页面数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Sheet1!$A$54:$A$56</c:f>
              <c:strCache>
                <c:ptCount val="3"/>
                <c:pt idx="0">
                  <c:v>P用户开启/关闭电子钥匙</c:v>
                </c:pt>
                <c:pt idx="1">
                  <c:v>P用户在新设备登录</c:v>
                </c:pt>
                <c:pt idx="2">
                  <c:v>P用户授权/取消授权</c:v>
                </c:pt>
              </c:strCache>
            </c:strRef>
          </c:cat>
          <c:val>
            <c:numRef>
              <c:f>Sheet1!$B$54:$B$56</c:f>
              <c:numCache>
                <c:formatCode>General</c:formatCode>
                <c:ptCount val="3"/>
                <c:pt idx="0">
                  <c:v>21</c:v>
                </c:pt>
                <c:pt idx="1">
                  <c:v>7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Sheet1!$C$53</c:f>
              <c:strCache>
                <c:ptCount val="1"/>
                <c:pt idx="0">
                  <c:v>KW49提测页面数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Sheet1!$A$54:$A$56</c:f>
              <c:strCache>
                <c:ptCount val="3"/>
                <c:pt idx="0">
                  <c:v>P用户开启/关闭电子钥匙</c:v>
                </c:pt>
                <c:pt idx="1">
                  <c:v>P用户在新设备登录</c:v>
                </c:pt>
                <c:pt idx="2">
                  <c:v>P用户授权/取消授权</c:v>
                </c:pt>
              </c:strCache>
            </c:strRef>
          </c:cat>
          <c:val>
            <c:numRef>
              <c:f>Sheet1!$C$54:$C$56</c:f>
              <c:numCache>
                <c:formatCode>General</c:formatCode>
                <c:ptCount val="3"/>
                <c:pt idx="0">
                  <c:v>0</c:v>
                </c:pt>
                <c:pt idx="1">
                  <c:v>7</c:v>
                </c:pt>
                <c:pt idx="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Sheet1!$D$53</c:f>
              <c:strCache>
                <c:ptCount val="1"/>
                <c:pt idx="0">
                  <c:v>测试页面通过数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Sheet1!$A$54:$A$56</c:f>
              <c:strCache>
                <c:ptCount val="3"/>
                <c:pt idx="0">
                  <c:v>P用户开启/关闭电子钥匙</c:v>
                </c:pt>
                <c:pt idx="1">
                  <c:v>P用户在新设备登录</c:v>
                </c:pt>
                <c:pt idx="2">
                  <c:v>P用户授权/取消授权</c:v>
                </c:pt>
              </c:strCache>
            </c:strRef>
          </c:cat>
          <c:val>
            <c:numRef>
              <c:f>Sheet1!$D$54:$D$56</c:f>
              <c:numCache>
                <c:formatCode>General</c:formatCode>
                <c:ptCount val="3"/>
                <c:pt idx="0">
                  <c:v>21</c:v>
                </c:pt>
                <c:pt idx="1">
                  <c:v>7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19277904"/>
        <c:axId val="719269200"/>
      </c:barChart>
      <c:catAx>
        <c:axId val="719277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9269200"/>
        <c:crosses val="autoZero"/>
        <c:auto val="1"/>
        <c:lblAlgn val="ctr"/>
        <c:lblOffset val="100"/>
        <c:noMultiLvlLbl val="0"/>
      </c:catAx>
      <c:valAx>
        <c:axId val="71926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9277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i="0" baseline="0" dirty="0" smtClean="0">
                <a:effectLst/>
              </a:rPr>
              <a:t>KW49-App</a:t>
            </a:r>
            <a:r>
              <a:rPr lang="zh-CN" altLang="en-US" sz="1800" b="1" i="0" baseline="0" dirty="0" smtClean="0">
                <a:effectLst/>
              </a:rPr>
              <a:t>接口</a:t>
            </a:r>
            <a:r>
              <a:rPr lang="zh-CN" altLang="zh-CN" sz="1800" b="1" i="0" baseline="0" dirty="0">
                <a:effectLst/>
              </a:rPr>
              <a:t>提测情况</a:t>
            </a:r>
            <a:endParaRPr lang="zh-CN" altLang="zh-C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Sheet1!$B$46</c:f>
              <c:strCache>
                <c:ptCount val="1"/>
                <c:pt idx="0">
                  <c:v>KW47-49需提测接口数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Sheet1!$A$47:$A$49</c:f>
              <c:strCache>
                <c:ptCount val="3"/>
                <c:pt idx="0">
                  <c:v>P用户开启/关闭电子钥匙</c:v>
                </c:pt>
                <c:pt idx="1">
                  <c:v>P用户在新设备登录</c:v>
                </c:pt>
                <c:pt idx="2">
                  <c:v>P用户授权/取消授权</c:v>
                </c:pt>
              </c:strCache>
            </c:strRef>
          </c:cat>
          <c:val>
            <c:numRef>
              <c:f>Sheet1!$B$47:$B$49</c:f>
              <c:numCache>
                <c:formatCode>General</c:formatCode>
                <c:ptCount val="3"/>
                <c:pt idx="0">
                  <c:v>6</c:v>
                </c:pt>
                <c:pt idx="1">
                  <c:v>7</c:v>
                </c:pt>
                <c:pt idx="2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Sheet1!$C$46</c:f>
              <c:strCache>
                <c:ptCount val="1"/>
                <c:pt idx="0">
                  <c:v>KW49需提测接口数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Sheet1!$A$47:$A$49</c:f>
              <c:strCache>
                <c:ptCount val="3"/>
                <c:pt idx="0">
                  <c:v>P用户开启/关闭电子钥匙</c:v>
                </c:pt>
                <c:pt idx="1">
                  <c:v>P用户在新设备登录</c:v>
                </c:pt>
                <c:pt idx="2">
                  <c:v>P用户授权/取消授权</c:v>
                </c:pt>
              </c:strCache>
            </c:strRef>
          </c:cat>
          <c:val>
            <c:numRef>
              <c:f>Sheet1!$C$47:$C$49</c:f>
              <c:numCache>
                <c:formatCode>General</c:formatCode>
                <c:ptCount val="3"/>
                <c:pt idx="0">
                  <c:v>6</c:v>
                </c:pt>
                <c:pt idx="1">
                  <c:v>7</c:v>
                </c:pt>
                <c:pt idx="2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Sheet1!$D$46</c:f>
              <c:strCache>
                <c:ptCount val="1"/>
                <c:pt idx="0">
                  <c:v>测试接口通过数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Sheet1!$A$47:$A$49</c:f>
              <c:strCache>
                <c:ptCount val="3"/>
                <c:pt idx="0">
                  <c:v>P用户开启/关闭电子钥匙</c:v>
                </c:pt>
                <c:pt idx="1">
                  <c:v>P用户在新设备登录</c:v>
                </c:pt>
                <c:pt idx="2">
                  <c:v>P用户授权/取消授权</c:v>
                </c:pt>
              </c:strCache>
            </c:strRef>
          </c:cat>
          <c:val>
            <c:numRef>
              <c:f>Sheet1!$D$47:$D$49</c:f>
              <c:numCache>
                <c:formatCode>General</c:formatCode>
                <c:ptCount val="3"/>
                <c:pt idx="0">
                  <c:v>6</c:v>
                </c:pt>
                <c:pt idx="1">
                  <c:v>7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0729232"/>
        <c:axId val="550723792"/>
      </c:barChart>
      <c:catAx>
        <c:axId val="55072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50723792"/>
        <c:crosses val="autoZero"/>
        <c:auto val="1"/>
        <c:lblAlgn val="ctr"/>
        <c:lblOffset val="100"/>
        <c:noMultiLvlLbl val="0"/>
      </c:catAx>
      <c:valAx>
        <c:axId val="55072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50729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00" b="1" dirty="0">
                <a:effectLst/>
              </a:rPr>
              <a:t>缺陷</a:t>
            </a:r>
            <a:r>
              <a:rPr lang="en-US" altLang="zh-CN" sz="1800" b="1" dirty="0">
                <a:effectLst/>
              </a:rPr>
              <a:t>Unclosed </a:t>
            </a:r>
            <a:r>
              <a:rPr lang="zh-CN" altLang="zh-CN" sz="1800" b="1" dirty="0">
                <a:effectLst/>
              </a:rPr>
              <a:t>分析（按状态）</a:t>
            </a:r>
            <a:endParaRPr lang="zh-CN" altLang="zh-C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Sheet1!$A$12:$A$14</c:f>
              <c:strCache>
                <c:ptCount val="3"/>
                <c:pt idx="0">
                  <c:v>close</c:v>
                </c:pt>
                <c:pt idx="1">
                  <c:v>open</c:v>
                </c:pt>
                <c:pt idx="2">
                  <c:v>in progress</c:v>
                </c:pt>
              </c:strCache>
            </c:strRef>
          </c:cat>
          <c:val>
            <c:numRef>
              <c:f>Sheet1!$B$12:$B$14</c:f>
              <c:numCache>
                <c:formatCode>General</c:formatCode>
                <c:ptCount val="3"/>
                <c:pt idx="0">
                  <c:v>19</c:v>
                </c:pt>
                <c:pt idx="1">
                  <c:v>12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400" b="1" i="0" u="none" strike="noStrike" baseline="0" dirty="0" smtClean="0">
                <a:effectLst/>
              </a:rPr>
              <a:t>缺陷</a:t>
            </a:r>
            <a:r>
              <a:rPr lang="zh-CN" altLang="en-US" sz="1400" b="1" i="0" u="none" strike="noStrike" baseline="0" dirty="0" smtClean="0">
                <a:effectLst/>
              </a:rPr>
              <a:t>分布情况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Sheet1!$A$30:$A$32</c:f>
              <c:strCache>
                <c:ptCount val="3"/>
                <c:pt idx="0">
                  <c:v>需求待明确</c:v>
                </c:pt>
                <c:pt idx="1">
                  <c:v>dky-app-integration-service</c:v>
                </c:pt>
                <c:pt idx="2">
                  <c:v>依赖第三方接口</c:v>
                </c:pt>
              </c:strCache>
            </c:strRef>
          </c:cat>
          <c:val>
            <c:numRef>
              <c:f>Sheet1!$B$30:$B$32</c:f>
              <c:numCache>
                <c:formatCode>General</c:formatCode>
                <c:ptCount val="3"/>
                <c:pt idx="0">
                  <c:v>9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44183264"/>
        <c:axId val="744185440"/>
      </c:barChart>
      <c:catAx>
        <c:axId val="74418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44185440"/>
        <c:crosses val="autoZero"/>
        <c:auto val="1"/>
        <c:lblAlgn val="ctr"/>
        <c:lblOffset val="100"/>
        <c:noMultiLvlLbl val="0"/>
      </c:catAx>
      <c:valAx>
        <c:axId val="74418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44183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75504617282567"/>
          <c:y val="0.126672236087941"/>
          <c:w val="0.383494897730217"/>
          <c:h val="0.53745652684990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b"/>
      <c:layout>
        <c:manualLayout>
          <c:xMode val="edge"/>
          <c:yMode val="edge"/>
          <c:x val="0.228517495906083"/>
          <c:y val="0.707028295882534"/>
          <c:w val="0.562618287205901"/>
          <c:h val="0.270734589763365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105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defRPr>
          </a:pPr>
        </a:p>
      </c:txPr>
    </c:legend>
    <c:plotVisOnly val="1"/>
    <c:dispBlanksAs val="zero"/>
    <c:showDLblsOverMax val="0"/>
  </c:chart>
  <c:spPr>
    <a:noFill/>
  </c:spPr>
  <c:txPr>
    <a:bodyPr/>
    <a:lstStyle/>
    <a:p>
      <a:pPr>
        <a:defRPr lang="zh-CN" sz="800" b="1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000" b="1" i="0" baseline="0" dirty="0" smtClean="0">
                <a:effectLst/>
              </a:rPr>
              <a:t>KW49</a:t>
            </a:r>
            <a:r>
              <a:rPr lang="zh-CN" altLang="zh-CN" sz="1000" b="1" i="0" baseline="0" dirty="0" smtClean="0">
                <a:effectLst/>
              </a:rPr>
              <a:t>缺陷</a:t>
            </a:r>
            <a:r>
              <a:rPr lang="en-US" altLang="zh-CN" sz="1000" b="1" i="0" baseline="0" dirty="0">
                <a:effectLst/>
              </a:rPr>
              <a:t>Unclosed </a:t>
            </a:r>
            <a:r>
              <a:rPr lang="zh-CN" altLang="zh-CN" sz="1000" b="1" i="0" baseline="0" dirty="0">
                <a:effectLst/>
              </a:rPr>
              <a:t>分析（按</a:t>
            </a:r>
            <a:r>
              <a:rPr lang="zh-CN" altLang="en-US" sz="1000" b="1" i="0" baseline="0" dirty="0">
                <a:effectLst/>
              </a:rPr>
              <a:t>数量</a:t>
            </a:r>
            <a:r>
              <a:rPr lang="zh-CN" altLang="zh-CN" sz="1000" b="1" i="0" baseline="0" dirty="0">
                <a:effectLst/>
              </a:rPr>
              <a:t>）</a:t>
            </a:r>
            <a:endParaRPr lang="zh-CN" altLang="zh-CN" sz="10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Sheet1!$A$1:$A$3</c:f>
              <c:strCache>
                <c:ptCount val="3"/>
                <c:pt idx="0">
                  <c:v>总计</c:v>
                </c:pt>
                <c:pt idx="1">
                  <c:v>前端</c:v>
                </c:pt>
                <c:pt idx="2">
                  <c:v>后端</c:v>
                </c:pt>
              </c:strCache>
            </c:strRef>
          </c:cat>
          <c:val>
            <c:numRef>
              <c:f>Sheet1!$B$1:$B$3</c:f>
              <c:numCache>
                <c:formatCode>General</c:formatCode>
                <c:ptCount val="3"/>
                <c:pt idx="0">
                  <c:v>8</c:v>
                </c:pt>
                <c:pt idx="1">
                  <c:v>3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38997936"/>
        <c:axId val="838980528"/>
      </c:barChart>
      <c:catAx>
        <c:axId val="838997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38980528"/>
        <c:crosses val="autoZero"/>
        <c:auto val="1"/>
        <c:lblAlgn val="ctr"/>
        <c:lblOffset val="100"/>
        <c:noMultiLvlLbl val="0"/>
      </c:catAx>
      <c:valAx>
        <c:axId val="83898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38997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B3FB3161-D1EC-0244-B01D-513C935DAA7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676C17A-82D0-3645-AF0D-01F915669306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91A90B09-6ECB-C442-9F7C-2403337EDF15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34DDC499-318B-6D44-BAA0-100398B79F2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4DDC499-318B-6D44-BAA0-100398B79F2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彩色服务：从</a:t>
            </a:r>
            <a:r>
              <a:rPr lang="en-US" altLang="zh-CN" dirty="0"/>
              <a:t>CP</a:t>
            </a:r>
            <a:r>
              <a:rPr lang="zh-CN" altLang="en-US" dirty="0"/>
              <a:t>来的数据没有解析掉（</a:t>
            </a:r>
            <a:r>
              <a:rPr lang="en-US" altLang="zh-CN" dirty="0"/>
              <a:t>CP</a:t>
            </a:r>
            <a:r>
              <a:rPr lang="zh-CN" altLang="en-US" dirty="0"/>
              <a:t>同步问题），</a:t>
            </a:r>
            <a:r>
              <a:rPr lang="en-US" altLang="zh-CN" dirty="0"/>
              <a:t>error code</a:t>
            </a:r>
            <a:r>
              <a:rPr lang="zh-CN" altLang="en-US" dirty="0"/>
              <a:t>正在加不完全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image" Target="../media/image6.emf"/><Relationship Id="rId3" Type="http://schemas.openxmlformats.org/officeDocument/2006/relationships/oleObject" Target="../embeddings/oleObject5.bin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image" Target="../media/image6.emf"/><Relationship Id="rId3" Type="http://schemas.openxmlformats.org/officeDocument/2006/relationships/oleObject" Target="../embeddings/oleObject6.bin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8.bin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image" Target="../media/image6.emf"/><Relationship Id="rId3" Type="http://schemas.openxmlformats.org/officeDocument/2006/relationships/oleObject" Target="../embeddings/oleObject9.bin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11.bin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13.bin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15.bin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altLang="zh-CN" dirty="0" smtClean="0">
                <a:solidFill>
                  <a:schemeClr val="tx1"/>
                </a:solidFill>
              </a:defRPr>
            </a:lvl1pPr>
            <a:lvl2pPr>
              <a:defRPr lang="en-US" altLang="zh-CN" dirty="0" smtClean="0">
                <a:solidFill>
                  <a:schemeClr val="tx1"/>
                </a:solidFill>
              </a:defRPr>
            </a:lvl2pPr>
            <a:lvl3pPr>
              <a:defRPr lang="en-US" altLang="zh-CN" dirty="0" smtClean="0">
                <a:solidFill>
                  <a:schemeClr val="tx1"/>
                </a:solidFill>
              </a:defRPr>
            </a:lvl3pPr>
            <a:lvl4pPr>
              <a:defRPr lang="en-US" altLang="zh-CN" dirty="0" smtClean="0">
                <a:solidFill>
                  <a:schemeClr val="tx1"/>
                </a:solidFill>
              </a:defRPr>
            </a:lvl4pPr>
            <a:lvl5pPr>
              <a:defRPr lang="en-US" altLang="zh-CN" dirty="0">
                <a:solidFill>
                  <a:schemeClr val="tx1"/>
                </a:solidFill>
              </a:defRPr>
            </a:lvl5pPr>
          </a:lstStyle>
          <a:p>
            <a:pPr marL="360045" lvl="0" indent="-360045">
              <a:spcBef>
                <a:spcPts val="400"/>
              </a:spcBef>
            </a:pPr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>
              <a:spcBef>
                <a:spcPct val="20000"/>
              </a:spcBef>
            </a:pPr>
            <a:r>
              <a:rPr lang="zh-CN" altLang="en-US" dirty="0"/>
              <a:t>第二级 </a:t>
            </a:r>
            <a:r>
              <a:rPr lang="en-US" altLang="zh-CN" dirty="0"/>
              <a:t>Second level</a:t>
            </a:r>
            <a:endParaRPr lang="en-US" altLang="zh-CN" dirty="0"/>
          </a:p>
          <a:p>
            <a:pPr lvl="2">
              <a:spcBef>
                <a:spcPct val="20000"/>
              </a:spcBef>
            </a:pPr>
            <a:r>
              <a:rPr lang="zh-CN" altLang="en-US" dirty="0"/>
              <a:t>第三级 </a:t>
            </a:r>
            <a:r>
              <a:rPr lang="en-US" altLang="zh-CN" dirty="0"/>
              <a:t>Third level</a:t>
            </a:r>
            <a:endParaRPr lang="en-US" altLang="zh-CN" dirty="0"/>
          </a:p>
          <a:p>
            <a:pPr lvl="3">
              <a:spcBef>
                <a:spcPct val="20000"/>
              </a:spcBef>
            </a:pPr>
            <a:r>
              <a:rPr lang="zh-CN" altLang="en-US" dirty="0"/>
              <a:t>第四级 </a:t>
            </a:r>
            <a:r>
              <a:rPr lang="en-US" altLang="zh-CN" dirty="0"/>
              <a:t>Fourth level</a:t>
            </a:r>
            <a:endParaRPr lang="en-US" altLang="zh-CN" dirty="0"/>
          </a:p>
          <a:p>
            <a:pPr lvl="4">
              <a:spcBef>
                <a:spcPct val="20000"/>
              </a:spcBef>
            </a:pPr>
            <a:r>
              <a:rPr lang="zh-CN" altLang="en-US" dirty="0"/>
              <a:t>第五级 </a:t>
            </a:r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zh-CN" altLang="en-US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部   门 </a:t>
            </a:r>
            <a:r>
              <a:rPr lang="en-US" altLang="zh-CN" dirty="0"/>
              <a:t>Division</a:t>
            </a:r>
            <a:r>
              <a:rPr lang="zh-CN" altLang="en-US" dirty="0"/>
              <a:t>：</a:t>
            </a:r>
            <a:r>
              <a:rPr lang="en-US" altLang="zh-CN" dirty="0"/>
              <a:t>MR</a:t>
            </a:r>
            <a:endParaRPr lang="en-US" altLang="zh-CN" dirty="0"/>
          </a:p>
          <a:p>
            <a:pPr lvl="0"/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r>
              <a:rPr lang="en-US" altLang="zh-CN" dirty="0"/>
              <a:t>1.0</a:t>
            </a:r>
            <a:endParaRPr lang="en-US" altLang="zh-CN" dirty="0"/>
          </a:p>
          <a:p>
            <a:pPr lvl="0"/>
            <a:r>
              <a:rPr lang="zh-CN" altLang="en-US" dirty="0"/>
              <a:t>日   期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2015/09/17</a:t>
            </a:r>
            <a:endParaRPr lang="en-US" altLang="zh-CN" dirty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799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Picture 6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8019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045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Picture 9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部   门 </a:t>
            </a:r>
            <a:r>
              <a:rPr lang="en-US" altLang="zh-CN" dirty="0"/>
              <a:t>Division</a:t>
            </a:r>
            <a:r>
              <a:rPr lang="zh-CN" altLang="en-US" dirty="0"/>
              <a:t>：</a:t>
            </a:r>
            <a:r>
              <a:rPr lang="en-US" altLang="zh-CN" dirty="0"/>
              <a:t>MR</a:t>
            </a:r>
            <a:endParaRPr lang="en-US" altLang="zh-CN" dirty="0"/>
          </a:p>
          <a:p>
            <a:pPr lvl="0"/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r>
              <a:rPr lang="en-US" altLang="zh-CN" dirty="0"/>
              <a:t>1.0</a:t>
            </a:r>
            <a:endParaRPr lang="en-US" altLang="zh-CN" dirty="0"/>
          </a:p>
          <a:p>
            <a:pPr lvl="0"/>
            <a:r>
              <a:rPr lang="zh-CN" altLang="en-US" dirty="0"/>
              <a:t>日   期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2015/09/17</a:t>
            </a:r>
            <a:endParaRPr lang="en-US" altLang="zh-CN" dirty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275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22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Picture 5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063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Picture 10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部   门 </a:t>
            </a:r>
            <a:r>
              <a:rPr lang="en-US" altLang="zh-CN" dirty="0"/>
              <a:t>Division</a:t>
            </a:r>
            <a:r>
              <a:rPr lang="zh-CN" altLang="en-US" dirty="0"/>
              <a:t>：</a:t>
            </a:r>
            <a:r>
              <a:rPr lang="en-US" altLang="zh-CN" dirty="0"/>
              <a:t>MR</a:t>
            </a:r>
            <a:endParaRPr lang="en-US" altLang="zh-CN" dirty="0"/>
          </a:p>
          <a:p>
            <a:pPr lvl="0"/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r>
              <a:rPr lang="en-US" altLang="zh-CN" dirty="0"/>
              <a:t>1.0</a:t>
            </a:r>
            <a:endParaRPr lang="en-US" altLang="zh-CN" dirty="0"/>
          </a:p>
          <a:p>
            <a:pPr lvl="0"/>
            <a:r>
              <a:rPr lang="zh-CN" altLang="en-US" dirty="0"/>
              <a:t>日   期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2015/09/17</a:t>
            </a:r>
            <a:endParaRPr lang="en-US" altLang="zh-CN" dirty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076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Picture 4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部   门 </a:t>
            </a:r>
            <a:r>
              <a:rPr lang="en-US" altLang="zh-CN" dirty="0"/>
              <a:t>Division</a:t>
            </a:r>
            <a:r>
              <a:rPr lang="zh-CN" altLang="en-US" dirty="0"/>
              <a:t>：</a:t>
            </a:r>
            <a:r>
              <a:rPr lang="en-US" altLang="zh-CN" dirty="0"/>
              <a:t>MR</a:t>
            </a:r>
            <a:endParaRPr lang="en-US" altLang="zh-CN" dirty="0"/>
          </a:p>
          <a:p>
            <a:pPr lvl="0"/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r>
              <a:rPr lang="en-US" altLang="zh-CN" dirty="0"/>
              <a:t>1.0</a:t>
            </a:r>
            <a:endParaRPr lang="en-US" altLang="zh-CN" dirty="0"/>
          </a:p>
          <a:p>
            <a:pPr lvl="0"/>
            <a:r>
              <a:rPr lang="zh-CN" altLang="en-US" dirty="0"/>
              <a:t>日   期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2015/09/17</a:t>
            </a:r>
            <a:endParaRPr lang="en-US" altLang="zh-CN" dirty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130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Picture 1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Relationship Id="rId3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Relationship Id="rId3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3.xml"/><Relationship Id="rId24" Type="http://schemas.openxmlformats.org/officeDocument/2006/relationships/vmlDrawing" Target="../drawings/vmlDrawing4.vml"/><Relationship Id="rId23" Type="http://schemas.openxmlformats.org/officeDocument/2006/relationships/image" Target="../media/image3.png"/><Relationship Id="rId22" Type="http://schemas.openxmlformats.org/officeDocument/2006/relationships/image" Target="../media/image2.png"/><Relationship Id="rId21" Type="http://schemas.openxmlformats.org/officeDocument/2006/relationships/image" Target="../media/image5.emf"/><Relationship Id="rId20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4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heme" Target="../theme/theme4.xml"/><Relationship Id="rId8" Type="http://schemas.openxmlformats.org/officeDocument/2006/relationships/vmlDrawing" Target="../drawings/vmlDrawing7.vml"/><Relationship Id="rId7" Type="http://schemas.openxmlformats.org/officeDocument/2006/relationships/image" Target="../media/image7.jpeg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tags" Target="../tags/tag7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6" Type="http://schemas.openxmlformats.org/officeDocument/2006/relationships/theme" Target="../theme/theme5.xml"/><Relationship Id="rId25" Type="http://schemas.openxmlformats.org/officeDocument/2006/relationships/vmlDrawing" Target="../drawings/vmlDrawing10.vml"/><Relationship Id="rId24" Type="http://schemas.openxmlformats.org/officeDocument/2006/relationships/image" Target="../media/image3.png"/><Relationship Id="rId23" Type="http://schemas.openxmlformats.org/officeDocument/2006/relationships/image" Target="../media/image2.png"/><Relationship Id="rId22" Type="http://schemas.openxmlformats.org/officeDocument/2006/relationships/image" Target="../media/image5.emf"/><Relationship Id="rId21" Type="http://schemas.openxmlformats.org/officeDocument/2006/relationships/oleObject" Target="../embeddings/oleObject10.bin"/><Relationship Id="rId20" Type="http://schemas.openxmlformats.org/officeDocument/2006/relationships/tags" Target="../tags/tag10.xml"/><Relationship Id="rId2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49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6" Type="http://schemas.openxmlformats.org/officeDocument/2006/relationships/theme" Target="../theme/theme6.xml"/><Relationship Id="rId25" Type="http://schemas.openxmlformats.org/officeDocument/2006/relationships/vmlDrawing" Target="../drawings/vmlDrawing12.vml"/><Relationship Id="rId24" Type="http://schemas.openxmlformats.org/officeDocument/2006/relationships/image" Target="../media/image3.png"/><Relationship Id="rId23" Type="http://schemas.openxmlformats.org/officeDocument/2006/relationships/image" Target="../media/image2.png"/><Relationship Id="rId22" Type="http://schemas.openxmlformats.org/officeDocument/2006/relationships/image" Target="../media/image5.emf"/><Relationship Id="rId21" Type="http://schemas.openxmlformats.org/officeDocument/2006/relationships/oleObject" Target="../embeddings/oleObject12.bin"/><Relationship Id="rId20" Type="http://schemas.openxmlformats.org/officeDocument/2006/relationships/tags" Target="../tags/tag12.xml"/><Relationship Id="rId2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3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0.xml"/><Relationship Id="rId8" Type="http://schemas.openxmlformats.org/officeDocument/2006/relationships/slideLayout" Target="../slideLayouts/slideLayout69.xml"/><Relationship Id="rId7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4.xml"/><Relationship Id="rId26" Type="http://schemas.openxmlformats.org/officeDocument/2006/relationships/theme" Target="../theme/theme7.xml"/><Relationship Id="rId25" Type="http://schemas.openxmlformats.org/officeDocument/2006/relationships/vmlDrawing" Target="../drawings/vmlDrawing14.vml"/><Relationship Id="rId24" Type="http://schemas.openxmlformats.org/officeDocument/2006/relationships/image" Target="../media/image3.png"/><Relationship Id="rId23" Type="http://schemas.openxmlformats.org/officeDocument/2006/relationships/image" Target="../media/image2.png"/><Relationship Id="rId22" Type="http://schemas.openxmlformats.org/officeDocument/2006/relationships/image" Target="../media/image5.emf"/><Relationship Id="rId21" Type="http://schemas.openxmlformats.org/officeDocument/2006/relationships/oleObject" Target="../embeddings/oleObject14.bin"/><Relationship Id="rId20" Type="http://schemas.openxmlformats.org/officeDocument/2006/relationships/tags" Target="../tags/tag14.xml"/><Relationship Id="rId2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62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9.xml"/><Relationship Id="rId8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3" Type="http://schemas.openxmlformats.org/officeDocument/2006/relationships/slideLayout" Target="../slideLayouts/slideLayout83.xml"/><Relationship Id="rId25" Type="http://schemas.openxmlformats.org/officeDocument/2006/relationships/theme" Target="../theme/theme8.xml"/><Relationship Id="rId24" Type="http://schemas.openxmlformats.org/officeDocument/2006/relationships/vmlDrawing" Target="../drawings/vmlDrawing16.vml"/><Relationship Id="rId23" Type="http://schemas.openxmlformats.org/officeDocument/2006/relationships/image" Target="../media/image3.png"/><Relationship Id="rId22" Type="http://schemas.openxmlformats.org/officeDocument/2006/relationships/image" Target="../media/image2.png"/><Relationship Id="rId21" Type="http://schemas.openxmlformats.org/officeDocument/2006/relationships/image" Target="../media/image5.emf"/><Relationship Id="rId20" Type="http://schemas.openxmlformats.org/officeDocument/2006/relationships/oleObject" Target="../embeddings/oleObject16.bin"/><Relationship Id="rId2" Type="http://schemas.openxmlformats.org/officeDocument/2006/relationships/slideLayout" Target="../slideLayouts/slideLayout82.xml"/><Relationship Id="rId19" Type="http://schemas.openxmlformats.org/officeDocument/2006/relationships/tags" Target="../tags/tag16.xml"/><Relationship Id="rId18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97.xml"/><Relationship Id="rId16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181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图片 12511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 descr="151111_SAIC_word_template_header_footer_lim-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21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5" y="195667"/>
            <a:ext cx="7318374" cy="563158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3" y="1319874"/>
            <a:ext cx="8379610" cy="44205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360045" lvl="0" indent="-360045">
              <a:spcBef>
                <a:spcPts val="400"/>
              </a:spcBef>
            </a:pPr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  <a:endParaRPr lang="en-US" dirty="0"/>
          </a:p>
          <a:p>
            <a:pPr lvl="1">
              <a:spcBef>
                <a:spcPct val="20000"/>
              </a:spcBef>
            </a:pPr>
            <a:r>
              <a:rPr lang="zh-CN" altLang="en-US" dirty="0"/>
              <a:t>第二级 </a:t>
            </a:r>
            <a:r>
              <a:rPr lang="en-US" dirty="0"/>
              <a:t>Second level</a:t>
            </a:r>
            <a:endParaRPr lang="en-US" dirty="0"/>
          </a:p>
          <a:p>
            <a:pPr lvl="2">
              <a:spcBef>
                <a:spcPct val="20000"/>
              </a:spcBef>
            </a:pPr>
            <a:r>
              <a:rPr lang="zh-CN" altLang="en-US" dirty="0"/>
              <a:t>第三级 </a:t>
            </a:r>
            <a:r>
              <a:rPr lang="en-US" dirty="0"/>
              <a:t>Third level</a:t>
            </a:r>
            <a:endParaRPr lang="en-US" dirty="0"/>
          </a:p>
          <a:p>
            <a:pPr lvl="3">
              <a:spcBef>
                <a:spcPct val="20000"/>
              </a:spcBef>
            </a:pPr>
            <a:r>
              <a:rPr lang="zh-CN" altLang="en-US" dirty="0"/>
              <a:t>第四级 </a:t>
            </a:r>
            <a:r>
              <a:rPr lang="en-US" dirty="0"/>
              <a:t>Fourth level</a:t>
            </a:r>
            <a:endParaRPr lang="en-US" dirty="0"/>
          </a:p>
          <a:p>
            <a:pPr lvl="4">
              <a:spcBef>
                <a:spcPct val="20000"/>
              </a:spcBef>
            </a:pPr>
            <a:r>
              <a:rPr lang="zh-CN" altLang="en-US" dirty="0"/>
              <a:t>第五级 </a:t>
            </a: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56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7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026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 smtClean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 smtClean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 smtClean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 smtClean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20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图片 12522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151111_SAIC_word_template_header_footer_lim-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57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5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457200" rtl="0" eaLnBrk="1" latinLnBrk="0" hangingPunct="1">
        <a:lnSpc>
          <a:spcPct val="150000"/>
        </a:lnSpc>
        <a:spcBef>
          <a:spcPct val="0"/>
        </a:spcBef>
        <a:buNone/>
        <a:defRPr lang="en-US" altLang="zh-CN" sz="2400" b="1" kern="1200" noProof="0" dirty="0" smtClean="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0" marR="0" indent="0" algn="l" defTabSz="457200" rtl="0" eaLnBrk="1" fontAlgn="auto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defRPr lang="en-US" altLang="zh-CN" sz="1600" kern="1200" spc="1600" noProof="0" dirty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1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70" name="think-cell Slide" r:id="rId20" imgW="7620" imgH="7620" progId="TCLayout.ActiveDocument.1">
                  <p:embed/>
                </p:oleObj>
              </mc:Choice>
              <mc:Fallback>
                <p:oleObj name="think-cell Slide" r:id="rId20" imgW="7620" imgH="7620" progId="TCLayout.ActiveDocument.1">
                  <p:embed/>
                  <p:pic>
                    <p:nvPicPr>
                      <p:cNvPr id="0" name="Picture 10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229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图片 12532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36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7" name="Picture 2" descr="C:\Users\eileen.chen\Documents\Tencent Files\29072844\FileRecv\最新logo组合(audi)2月7日ai-01.jpg"/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9" b="15484"/>
          <a:stretch>
            <a:fillRect/>
          </a:stretch>
        </p:blipFill>
        <p:spPr bwMode="auto">
          <a:xfrm>
            <a:off x="2143725" y="2804562"/>
            <a:ext cx="5033710" cy="117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lang="en-US" sz="2400" b="1" kern="1200" dirty="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021" name="think-cell Slide" r:id="rId21" imgW="7620" imgH="7620" progId="TCLayout.ActiveDocument.1">
                  <p:embed/>
                </p:oleObj>
              </mc:Choice>
              <mc:Fallback>
                <p:oleObj name="think-cell Slide" r:id="rId21" imgW="7620" imgH="7620" progId="TCLayout.ActiveDocument.1">
                  <p:embed/>
                  <p:pic>
                    <p:nvPicPr>
                      <p:cNvPr id="0" name="Picture 9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98" name="think-cell Slide" r:id="rId21" imgW="7620" imgH="7620" progId="TCLayout.ActiveDocument.1">
                  <p:embed/>
                </p:oleObj>
              </mc:Choice>
              <mc:Fallback>
                <p:oleObj name="think-cell Slide" r:id="rId21" imgW="7620" imgH="7620" progId="TCLayout.ActiveDocument.1">
                  <p:embed/>
                  <p:pic>
                    <p:nvPicPr>
                      <p:cNvPr id="0" name="Picture 5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52" name="think-cell Slide" r:id="rId21" imgW="7620" imgH="7620" progId="TCLayout.ActiveDocument.1">
                  <p:embed/>
                </p:oleObj>
              </mc:Choice>
              <mc:Fallback>
                <p:oleObj name="think-cell Slide" r:id="rId21" imgW="7620" imgH="7620" progId="TCLayout.ActiveDocument.1">
                  <p:embed/>
                  <p:pic>
                    <p:nvPicPr>
                      <p:cNvPr id="0" name="Picture 4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1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106" name="think-cell Slide" r:id="rId20" imgW="7620" imgH="7620" progId="TCLayout.ActiveDocument.1">
                  <p:embed/>
                </p:oleObj>
              </mc:Choice>
              <mc:Fallback>
                <p:oleObj name="think-cell Slide" r:id="rId20" imgW="7620" imgH="7620" progId="TCLayout.ActiveDocument.1">
                  <p:embed/>
                  <p:pic>
                    <p:nvPicPr>
                      <p:cNvPr id="0" name="Picture 1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41.xml"/><Relationship Id="rId4" Type="http://schemas.openxmlformats.org/officeDocument/2006/relationships/image" Target="../media/image8.jpeg"/><Relationship Id="rId3" Type="http://schemas.openxmlformats.org/officeDocument/2006/relationships/image" Target="../media/image1.emf"/><Relationship Id="rId2" Type="http://schemas.openxmlformats.org/officeDocument/2006/relationships/oleObject" Target="../embeddings/oleObject17.bin"/><Relationship Id="rId1" Type="http://schemas.openxmlformats.org/officeDocument/2006/relationships/tags" Target="../tags/tag1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0.vml"/><Relationship Id="rId8" Type="http://schemas.openxmlformats.org/officeDocument/2006/relationships/slideLayout" Target="../slideLayouts/slideLayout42.xml"/><Relationship Id="rId7" Type="http://schemas.openxmlformats.org/officeDocument/2006/relationships/image" Target="../media/image1.emf"/><Relationship Id="rId6" Type="http://schemas.openxmlformats.org/officeDocument/2006/relationships/oleObject" Target="../embeddings/oleObject20.bin"/><Relationship Id="rId5" Type="http://schemas.openxmlformats.org/officeDocument/2006/relationships/tags" Target="../tags/tag98.xml"/><Relationship Id="rId4" Type="http://schemas.openxmlformats.org/officeDocument/2006/relationships/chart" Target="../charts/chart6.xml"/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9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2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42.xml"/><Relationship Id="rId4" Type="http://schemas.openxmlformats.org/officeDocument/2006/relationships/tags" Target="../tags/tag25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8.bin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2" Type="http://schemas.openxmlformats.org/officeDocument/2006/relationships/notesSlide" Target="../notesSlides/notesSlide2.xml"/><Relationship Id="rId51" Type="http://schemas.openxmlformats.org/officeDocument/2006/relationships/slideLayout" Target="../slideLayouts/slideLayout24.xml"/><Relationship Id="rId50" Type="http://schemas.openxmlformats.org/officeDocument/2006/relationships/tags" Target="../tags/tag81.xml"/><Relationship Id="rId5" Type="http://schemas.openxmlformats.org/officeDocument/2006/relationships/tags" Target="../tags/tag36.xml"/><Relationship Id="rId49" Type="http://schemas.openxmlformats.org/officeDocument/2006/relationships/tags" Target="../tags/tag80.xml"/><Relationship Id="rId48" Type="http://schemas.openxmlformats.org/officeDocument/2006/relationships/tags" Target="../tags/tag79.xml"/><Relationship Id="rId47" Type="http://schemas.openxmlformats.org/officeDocument/2006/relationships/tags" Target="../tags/tag78.xml"/><Relationship Id="rId46" Type="http://schemas.openxmlformats.org/officeDocument/2006/relationships/tags" Target="../tags/tag77.xml"/><Relationship Id="rId45" Type="http://schemas.openxmlformats.org/officeDocument/2006/relationships/tags" Target="../tags/tag76.xml"/><Relationship Id="rId44" Type="http://schemas.openxmlformats.org/officeDocument/2006/relationships/tags" Target="../tags/tag75.xml"/><Relationship Id="rId43" Type="http://schemas.openxmlformats.org/officeDocument/2006/relationships/tags" Target="../tags/tag74.xml"/><Relationship Id="rId42" Type="http://schemas.openxmlformats.org/officeDocument/2006/relationships/tags" Target="../tags/tag73.xml"/><Relationship Id="rId41" Type="http://schemas.openxmlformats.org/officeDocument/2006/relationships/tags" Target="../tags/tag72.xml"/><Relationship Id="rId40" Type="http://schemas.openxmlformats.org/officeDocument/2006/relationships/tags" Target="../tags/tag71.xml"/><Relationship Id="rId4" Type="http://schemas.openxmlformats.org/officeDocument/2006/relationships/tags" Target="../tags/tag35.xml"/><Relationship Id="rId39" Type="http://schemas.openxmlformats.org/officeDocument/2006/relationships/tags" Target="../tags/tag70.xml"/><Relationship Id="rId38" Type="http://schemas.openxmlformats.org/officeDocument/2006/relationships/tags" Target="../tags/tag69.xml"/><Relationship Id="rId37" Type="http://schemas.openxmlformats.org/officeDocument/2006/relationships/tags" Target="../tags/tag68.xml"/><Relationship Id="rId36" Type="http://schemas.openxmlformats.org/officeDocument/2006/relationships/tags" Target="../tags/tag67.xml"/><Relationship Id="rId35" Type="http://schemas.openxmlformats.org/officeDocument/2006/relationships/tags" Target="../tags/tag66.xml"/><Relationship Id="rId34" Type="http://schemas.openxmlformats.org/officeDocument/2006/relationships/tags" Target="../tags/tag65.xml"/><Relationship Id="rId33" Type="http://schemas.openxmlformats.org/officeDocument/2006/relationships/tags" Target="../tags/tag64.xml"/><Relationship Id="rId32" Type="http://schemas.openxmlformats.org/officeDocument/2006/relationships/tags" Target="../tags/tag63.xml"/><Relationship Id="rId31" Type="http://schemas.openxmlformats.org/officeDocument/2006/relationships/tags" Target="../tags/tag62.xml"/><Relationship Id="rId30" Type="http://schemas.openxmlformats.org/officeDocument/2006/relationships/tags" Target="../tags/tag61.xml"/><Relationship Id="rId3" Type="http://schemas.openxmlformats.org/officeDocument/2006/relationships/tags" Target="../tags/tag34.xml"/><Relationship Id="rId29" Type="http://schemas.openxmlformats.org/officeDocument/2006/relationships/tags" Target="../tags/tag60.xml"/><Relationship Id="rId28" Type="http://schemas.openxmlformats.org/officeDocument/2006/relationships/tags" Target="../tags/tag59.xml"/><Relationship Id="rId27" Type="http://schemas.openxmlformats.org/officeDocument/2006/relationships/tags" Target="../tags/tag58.xml"/><Relationship Id="rId26" Type="http://schemas.openxmlformats.org/officeDocument/2006/relationships/tags" Target="../tags/tag57.xml"/><Relationship Id="rId25" Type="http://schemas.openxmlformats.org/officeDocument/2006/relationships/tags" Target="../tags/tag56.xml"/><Relationship Id="rId24" Type="http://schemas.openxmlformats.org/officeDocument/2006/relationships/tags" Target="../tags/tag55.xml"/><Relationship Id="rId23" Type="http://schemas.openxmlformats.org/officeDocument/2006/relationships/tags" Target="../tags/tag54.xml"/><Relationship Id="rId22" Type="http://schemas.openxmlformats.org/officeDocument/2006/relationships/tags" Target="../tags/tag53.xml"/><Relationship Id="rId21" Type="http://schemas.openxmlformats.org/officeDocument/2006/relationships/tags" Target="../tags/tag52.xml"/><Relationship Id="rId20" Type="http://schemas.openxmlformats.org/officeDocument/2006/relationships/tags" Target="../tags/tag51.xml"/><Relationship Id="rId2" Type="http://schemas.openxmlformats.org/officeDocument/2006/relationships/tags" Target="../tags/tag33.xml"/><Relationship Id="rId19" Type="http://schemas.openxmlformats.org/officeDocument/2006/relationships/tags" Target="../tags/tag50.xml"/><Relationship Id="rId18" Type="http://schemas.openxmlformats.org/officeDocument/2006/relationships/tags" Target="../tags/tag49.xml"/><Relationship Id="rId17" Type="http://schemas.openxmlformats.org/officeDocument/2006/relationships/tags" Target="../tags/tag48.xml"/><Relationship Id="rId16" Type="http://schemas.openxmlformats.org/officeDocument/2006/relationships/tags" Target="../tags/tag47.xml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tags" Target="../tags/tag3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3" Type="http://schemas.openxmlformats.org/officeDocument/2006/relationships/slideLayout" Target="../slideLayouts/slideLayout2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tags" Target="../tags/tag8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9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9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42.xml"/><Relationship Id="rId6" Type="http://schemas.openxmlformats.org/officeDocument/2006/relationships/tags" Target="../tags/tag9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Relationship Id="rId3" Type="http://schemas.openxmlformats.org/officeDocument/2006/relationships/tags" Target="../tags/tag96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299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035" y="4067953"/>
            <a:ext cx="8366400" cy="8408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SVW Connectivity DKY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开发项目集周报（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KW49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77825" y="5022850"/>
            <a:ext cx="4008438" cy="910590"/>
          </a:xfrm>
          <a:prstGeom prst="rect">
            <a:avLst/>
          </a:prstGeom>
        </p:spPr>
        <p:txBody>
          <a:bodyPr/>
          <a:lstStyle/>
          <a:p>
            <a:r>
              <a:rPr lang="zh-CN" altLang="en-US" spc="1600" dirty="0">
                <a:latin typeface="+mn-lt"/>
                <a:cs typeface="+mn-ea"/>
                <a:sym typeface="+mn-lt"/>
              </a:rPr>
              <a:t>部</a:t>
            </a:r>
            <a:r>
              <a:rPr lang="zh-CN" altLang="en-US" dirty="0">
                <a:latin typeface="+mn-lt"/>
                <a:cs typeface="+mn-ea"/>
                <a:sym typeface="+mn-lt"/>
              </a:rPr>
              <a:t>门 </a:t>
            </a:r>
            <a:r>
              <a:rPr lang="en-US" dirty="0">
                <a:latin typeface="+mn-lt"/>
                <a:cs typeface="+mn-ea"/>
                <a:sym typeface="+mn-lt"/>
              </a:rPr>
              <a:t>Division</a:t>
            </a:r>
            <a:r>
              <a:rPr lang="zh-CN" altLang="en-US" dirty="0">
                <a:latin typeface="+mn-lt"/>
                <a:cs typeface="+mn-ea"/>
                <a:sym typeface="+mn-lt"/>
              </a:rPr>
              <a:t>：</a:t>
            </a:r>
            <a:r>
              <a:rPr lang="en-US" altLang="zh-CN" dirty="0">
                <a:latin typeface="+mn-lt"/>
                <a:cs typeface="+mn-ea"/>
                <a:sym typeface="+mn-lt"/>
              </a:rPr>
              <a:t>	SCB</a:t>
            </a:r>
            <a:endParaRPr lang="en-US" dirty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版本号 </a:t>
            </a:r>
            <a:r>
              <a:rPr lang="en-US" dirty="0">
                <a:latin typeface="+mn-lt"/>
                <a:cs typeface="+mn-ea"/>
                <a:sym typeface="+mn-lt"/>
              </a:rPr>
              <a:t>Version</a:t>
            </a:r>
            <a:r>
              <a:rPr lang="zh-CN" altLang="en-US" dirty="0">
                <a:latin typeface="+mn-lt"/>
                <a:cs typeface="+mn-ea"/>
                <a:sym typeface="+mn-lt"/>
              </a:rPr>
              <a:t>：</a:t>
            </a:r>
            <a:r>
              <a:rPr lang="en-US" altLang="zh-CN" dirty="0">
                <a:latin typeface="+mn-lt"/>
                <a:cs typeface="+mn-ea"/>
                <a:sym typeface="+mn-lt"/>
              </a:rPr>
              <a:t>	1.0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zh-CN" altLang="en-US" spc="1600" dirty="0">
                <a:latin typeface="+mn-lt"/>
                <a:cs typeface="+mn-ea"/>
                <a:sym typeface="+mn-lt"/>
              </a:rPr>
              <a:t>日</a:t>
            </a:r>
            <a:r>
              <a:rPr lang="zh-CN" altLang="en-US" dirty="0">
                <a:latin typeface="+mn-lt"/>
                <a:cs typeface="+mn-ea"/>
                <a:sym typeface="+mn-lt"/>
              </a:rPr>
              <a:t>期 </a:t>
            </a:r>
            <a:r>
              <a:rPr lang="en-US" dirty="0">
                <a:latin typeface="+mn-lt"/>
                <a:cs typeface="+mn-ea"/>
                <a:sym typeface="+mn-lt"/>
              </a:rPr>
              <a:t>Date：		201</a:t>
            </a:r>
            <a:r>
              <a:rPr lang="en-US" altLang="zh-CN" dirty="0">
                <a:latin typeface="+mn-lt"/>
                <a:cs typeface="+mn-ea"/>
                <a:sym typeface="+mn-lt"/>
              </a:rPr>
              <a:t>9</a:t>
            </a:r>
            <a:r>
              <a:rPr lang="en-US" dirty="0">
                <a:latin typeface="+mn-lt"/>
                <a:cs typeface="+mn-ea"/>
                <a:sym typeface="+mn-lt"/>
              </a:rPr>
              <a:t>.</a:t>
            </a:r>
            <a:r>
              <a:rPr lang="en-US" altLang="zh-CN" dirty="0">
                <a:latin typeface="+mn-lt"/>
                <a:cs typeface="+mn-ea"/>
                <a:sym typeface="+mn-lt"/>
              </a:rPr>
              <a:t>12.6</a:t>
            </a:r>
            <a:endParaRPr lang="en-US" dirty="0">
              <a:latin typeface="+mn-lt"/>
              <a:cs typeface="+mn-ea"/>
              <a:sym typeface="+mn-lt"/>
            </a:endParaRPr>
          </a:p>
        </p:txBody>
      </p:sp>
      <p:pic>
        <p:nvPicPr>
          <p:cNvPr id="1026" name="Picture 2" descr="C:\Users\XuJiawei4\Desktop\图片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9704"/>
            <a:ext cx="9144001" cy="27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50" name="think-cell Slide" r:id="rId6" imgW="5715" imgH="5715" progId="TCLayout.ActiveDocument.1">
                  <p:embed/>
                </p:oleObj>
              </mc:Choice>
              <mc:Fallback>
                <p:oleObj name="think-cell Slide" r:id="rId6" imgW="5715" imgH="5715" progId="TCLayout.ActiveDocument.1">
                  <p:embed/>
                  <p:pic>
                    <p:nvPicPr>
                      <p:cNvPr id="0" name="图片 134144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/>
        </p:nvSpPr>
        <p:spPr>
          <a:xfrm>
            <a:off x="615153" y="487163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accent2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r>
              <a:rPr lang="en-US" altLang="zh-CN" dirty="0"/>
              <a:t>BUG</a:t>
            </a:r>
            <a:r>
              <a:rPr lang="zh-CN" altLang="en-US" dirty="0"/>
              <a:t>趋势收敛及现状分析</a:t>
            </a:r>
            <a:endParaRPr lang="en-US" dirty="0"/>
          </a:p>
        </p:txBody>
      </p:sp>
      <p:graphicFrame>
        <p:nvGraphicFramePr>
          <p:cNvPr id="11" name="图表 10"/>
          <p:cNvGraphicFramePr/>
          <p:nvPr/>
        </p:nvGraphicFramePr>
        <p:xfrm>
          <a:off x="0" y="3352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Arrow: Right 15"/>
          <p:cNvSpPr/>
          <p:nvPr/>
        </p:nvSpPr>
        <p:spPr>
          <a:xfrm>
            <a:off x="3777916" y="4436083"/>
            <a:ext cx="270933" cy="287867"/>
          </a:xfrm>
          <a:prstGeom prst="rightArrow">
            <a:avLst/>
          </a:prstGeom>
          <a:solidFill>
            <a:srgbClr val="6D90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图表 12"/>
          <p:cNvGraphicFramePr/>
          <p:nvPr/>
        </p:nvGraphicFramePr>
        <p:xfrm>
          <a:off x="4193468" y="3467100"/>
          <a:ext cx="4671131" cy="251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íSḻíďê"/>
          <p:cNvSpPr/>
          <p:nvPr/>
        </p:nvSpPr>
        <p:spPr>
          <a:xfrm>
            <a:off x="208175" y="1368205"/>
            <a:ext cx="8726275" cy="18273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rmAutofit/>
          </a:bodyPr>
          <a:lstStyle/>
          <a:p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7" name="Diagramm 56"/>
          <p:cNvGraphicFramePr/>
          <p:nvPr/>
        </p:nvGraphicFramePr>
        <p:xfrm>
          <a:off x="6548368" y="1475979"/>
          <a:ext cx="3231013" cy="1602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íSḻíďê"/>
          <p:cNvSpPr/>
          <p:nvPr/>
        </p:nvSpPr>
        <p:spPr>
          <a:xfrm>
            <a:off x="208175" y="1106905"/>
            <a:ext cx="8726275" cy="2613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200" b="1" dirty="0" smtClean="0"/>
              <a:t>KW49-DKY</a:t>
            </a:r>
            <a:r>
              <a:rPr lang="zh-CN" altLang="en-US" sz="1200" b="1" dirty="0" smtClean="0"/>
              <a:t>缺陷收敛</a:t>
            </a:r>
            <a:r>
              <a:rPr lang="zh-CN" altLang="en-US" sz="1200" b="1" dirty="0" smtClean="0"/>
              <a:t>及现状分析</a:t>
            </a:r>
            <a:endParaRPr lang="zh-CN" altLang="en-US" sz="1200" b="1" dirty="0"/>
          </a:p>
        </p:txBody>
      </p:sp>
      <p:graphicFrame>
        <p:nvGraphicFramePr>
          <p:cNvPr id="21" name="图表 20"/>
          <p:cNvGraphicFramePr/>
          <p:nvPr/>
        </p:nvGraphicFramePr>
        <p:xfrm>
          <a:off x="360393" y="1404240"/>
          <a:ext cx="3797508" cy="1746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íSḻíďê"/>
          <p:cNvSpPr/>
          <p:nvPr/>
        </p:nvSpPr>
        <p:spPr>
          <a:xfrm>
            <a:off x="208862" y="3231609"/>
            <a:ext cx="8726275" cy="2613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200" b="1" dirty="0" smtClean="0"/>
              <a:t>DKY</a:t>
            </a:r>
            <a:r>
              <a:rPr lang="zh-CN" altLang="en-US" sz="1200" b="1" dirty="0"/>
              <a:t>整体</a:t>
            </a:r>
            <a:r>
              <a:rPr lang="zh-CN" altLang="en-US" sz="1200" b="1" dirty="0" smtClean="0"/>
              <a:t>缺陷收敛</a:t>
            </a:r>
            <a:r>
              <a:rPr lang="zh-CN" altLang="en-US" sz="1200" b="1" dirty="0" smtClean="0"/>
              <a:t>及现状分析</a:t>
            </a:r>
            <a:endParaRPr lang="zh-CN" altLang="en-US" sz="1200" b="1" dirty="0"/>
          </a:p>
        </p:txBody>
      </p:sp>
      <p:sp>
        <p:nvSpPr>
          <p:cNvPr id="24" name="íSḻíďê"/>
          <p:cNvSpPr/>
          <p:nvPr/>
        </p:nvSpPr>
        <p:spPr>
          <a:xfrm>
            <a:off x="4310119" y="1482504"/>
            <a:ext cx="4706153" cy="16321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solidFill>
                  <a:schemeClr val="tx1"/>
                </a:solidFill>
              </a:rPr>
              <a:t>截止</a:t>
            </a:r>
            <a:r>
              <a:rPr lang="en-US" altLang="zh-CN" sz="1200" dirty="0" smtClean="0">
                <a:solidFill>
                  <a:schemeClr val="tx1"/>
                </a:solidFill>
              </a:rPr>
              <a:t>KW49</a:t>
            </a:r>
            <a:r>
              <a:rPr lang="zh-CN" altLang="en-US" sz="1200" dirty="0" smtClean="0">
                <a:solidFill>
                  <a:schemeClr val="tx1"/>
                </a:solidFill>
              </a:rPr>
              <a:t>共</a:t>
            </a:r>
            <a:r>
              <a:rPr lang="zh-CN" altLang="en-US" sz="1200" dirty="0">
                <a:solidFill>
                  <a:schemeClr val="tx1"/>
                </a:solidFill>
              </a:rPr>
              <a:t>提交问题数</a:t>
            </a:r>
            <a:r>
              <a:rPr lang="zh-CN" altLang="en-US" sz="1200" dirty="0" smtClean="0">
                <a:solidFill>
                  <a:schemeClr val="tx1"/>
                </a:solidFill>
              </a:rPr>
              <a:t>：</a:t>
            </a:r>
            <a:r>
              <a:rPr lang="en-US" altLang="zh-CN" sz="1200" dirty="0" smtClean="0">
                <a:solidFill>
                  <a:schemeClr val="tx1"/>
                </a:solidFill>
              </a:rPr>
              <a:t>32</a:t>
            </a:r>
            <a:r>
              <a:rPr lang="zh-CN" altLang="en-US" sz="1200" dirty="0" smtClean="0">
                <a:solidFill>
                  <a:schemeClr val="tx1"/>
                </a:solidFill>
              </a:rPr>
              <a:t>个</a:t>
            </a:r>
            <a:r>
              <a:rPr lang="zh-CN" altLang="en-US" sz="1200" dirty="0">
                <a:solidFill>
                  <a:schemeClr val="tx1"/>
                </a:solidFill>
              </a:rPr>
              <a:t>；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解决问题数</a:t>
            </a:r>
            <a:r>
              <a:rPr lang="zh-CN" altLang="en-US" sz="1200" dirty="0" smtClean="0">
                <a:solidFill>
                  <a:schemeClr val="tx1"/>
                </a:solidFill>
              </a:rPr>
              <a:t>：</a:t>
            </a:r>
            <a:r>
              <a:rPr lang="en-US" altLang="zh-CN" sz="1200" dirty="0" smtClean="0">
                <a:solidFill>
                  <a:schemeClr val="tx1"/>
                </a:solidFill>
              </a:rPr>
              <a:t>19</a:t>
            </a:r>
            <a:r>
              <a:rPr lang="zh-CN" altLang="en-US" sz="1200" dirty="0" smtClean="0">
                <a:solidFill>
                  <a:schemeClr val="tx1"/>
                </a:solidFill>
              </a:rPr>
              <a:t>个</a:t>
            </a:r>
            <a:r>
              <a:rPr lang="zh-CN" altLang="en-US" sz="1200" dirty="0">
                <a:solidFill>
                  <a:schemeClr val="tx1"/>
                </a:solidFill>
              </a:rPr>
              <a:t>；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未解决的问题数</a:t>
            </a:r>
            <a:r>
              <a:rPr lang="zh-CN" altLang="en-US" sz="1200" dirty="0" smtClean="0">
                <a:solidFill>
                  <a:schemeClr val="tx1"/>
                </a:solidFill>
              </a:rPr>
              <a:t>：</a:t>
            </a:r>
            <a:r>
              <a:rPr lang="en-US" altLang="zh-CN" sz="1200" dirty="0" smtClean="0">
                <a:solidFill>
                  <a:schemeClr val="tx1"/>
                </a:solidFill>
              </a:rPr>
              <a:t>13</a:t>
            </a:r>
            <a:r>
              <a:rPr lang="zh-CN" altLang="en-US" sz="1200" dirty="0" smtClean="0">
                <a:solidFill>
                  <a:schemeClr val="tx1"/>
                </a:solidFill>
              </a:rPr>
              <a:t>个</a:t>
            </a:r>
            <a:r>
              <a:rPr lang="zh-CN" altLang="en-US" sz="1200" dirty="0">
                <a:solidFill>
                  <a:schemeClr val="tx1"/>
                </a:solidFill>
              </a:rPr>
              <a:t>；</a:t>
            </a:r>
            <a:endParaRPr lang="en-US" altLang="zh-CN" sz="1200" dirty="0">
              <a:solidFill>
                <a:schemeClr val="tx1"/>
              </a:solidFill>
            </a:endParaRPr>
          </a:p>
          <a:p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提交</a:t>
            </a:r>
            <a:r>
              <a:rPr lang="zh-CN" altLang="en-US" sz="1200" dirty="0" smtClean="0">
                <a:solidFill>
                  <a:schemeClr val="tx1"/>
                </a:solidFill>
              </a:rPr>
              <a:t>的</a:t>
            </a:r>
            <a:r>
              <a:rPr lang="en-US" altLang="zh-CN" sz="1200" dirty="0" smtClean="0">
                <a:solidFill>
                  <a:schemeClr val="tx1"/>
                </a:solidFill>
              </a:rPr>
              <a:t>24 </a:t>
            </a:r>
            <a:r>
              <a:rPr lang="zh-CN" altLang="en-US" sz="1200" dirty="0">
                <a:solidFill>
                  <a:schemeClr val="tx1"/>
                </a:solidFill>
              </a:rPr>
              <a:t>个问题中，前端</a:t>
            </a:r>
            <a:r>
              <a:rPr lang="zh-CN" altLang="en-US" sz="1200" dirty="0" smtClean="0">
                <a:solidFill>
                  <a:schemeClr val="tx1"/>
                </a:solidFill>
              </a:rPr>
              <a:t>问题</a:t>
            </a:r>
            <a:r>
              <a:rPr lang="en-US" altLang="zh-CN" sz="1200" dirty="0" smtClean="0">
                <a:solidFill>
                  <a:schemeClr val="tx1"/>
                </a:solidFill>
              </a:rPr>
              <a:t>14</a:t>
            </a:r>
            <a:r>
              <a:rPr lang="zh-CN" altLang="en-US" sz="1200" dirty="0" smtClean="0">
                <a:solidFill>
                  <a:schemeClr val="tx1"/>
                </a:solidFill>
              </a:rPr>
              <a:t>个</a:t>
            </a:r>
            <a:r>
              <a:rPr lang="zh-CN" altLang="en-US" sz="1200" dirty="0">
                <a:solidFill>
                  <a:schemeClr val="tx1"/>
                </a:solidFill>
              </a:rPr>
              <a:t>，</a:t>
            </a:r>
            <a:r>
              <a:rPr lang="zh-CN" altLang="en-US" sz="1200" dirty="0" smtClean="0">
                <a:solidFill>
                  <a:schemeClr val="tx1"/>
                </a:solidFill>
              </a:rPr>
              <a:t>后端问题</a:t>
            </a:r>
            <a:r>
              <a:rPr lang="en-US" altLang="zh-CN" sz="1200" dirty="0" smtClean="0">
                <a:solidFill>
                  <a:schemeClr val="tx1"/>
                </a:solidFill>
              </a:rPr>
              <a:t>18</a:t>
            </a:r>
            <a:r>
              <a:rPr lang="zh-CN" altLang="en-US" sz="1200" dirty="0" smtClean="0">
                <a:solidFill>
                  <a:schemeClr val="tx1"/>
                </a:solidFill>
              </a:rPr>
              <a:t>个</a:t>
            </a:r>
            <a:r>
              <a:rPr lang="zh-CN" altLang="en-US" sz="1200" dirty="0">
                <a:solidFill>
                  <a:schemeClr val="tx1"/>
                </a:solidFill>
              </a:rPr>
              <a:t>；</a:t>
            </a:r>
            <a:endParaRPr lang="en-US" altLang="zh-CN" sz="1200" dirty="0">
              <a:solidFill>
                <a:schemeClr val="tx1"/>
              </a:solidFill>
            </a:endParaRPr>
          </a:p>
          <a:p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32</a:t>
            </a:r>
            <a:r>
              <a:rPr lang="zh-CN" altLang="en-US" sz="1200" dirty="0" smtClean="0">
                <a:solidFill>
                  <a:schemeClr val="tx1"/>
                </a:solidFill>
              </a:rPr>
              <a:t>个</a:t>
            </a:r>
            <a:r>
              <a:rPr lang="zh-CN" altLang="en-US" sz="1200" dirty="0" smtClean="0">
                <a:solidFill>
                  <a:schemeClr val="tx1"/>
                </a:solidFill>
              </a:rPr>
              <a:t>问题单中，已关闭问题单</a:t>
            </a:r>
            <a:r>
              <a:rPr lang="en-US" altLang="zh-CN" sz="1200" dirty="0" smtClean="0">
                <a:solidFill>
                  <a:schemeClr val="tx1"/>
                </a:solidFill>
              </a:rPr>
              <a:t>19</a:t>
            </a:r>
            <a:r>
              <a:rPr lang="zh-CN" altLang="en-US" sz="1200" dirty="0" smtClean="0">
                <a:solidFill>
                  <a:schemeClr val="tx1"/>
                </a:solidFill>
              </a:rPr>
              <a:t>个</a:t>
            </a:r>
            <a:r>
              <a:rPr lang="zh-CN" altLang="en-US" sz="1200" dirty="0" smtClean="0">
                <a:solidFill>
                  <a:schemeClr val="tx1"/>
                </a:solidFill>
              </a:rPr>
              <a:t>，未关闭的</a:t>
            </a:r>
            <a:r>
              <a:rPr lang="en-US" altLang="zh-CN" sz="1200" dirty="0" smtClean="0">
                <a:solidFill>
                  <a:schemeClr val="tx1"/>
                </a:solidFill>
              </a:rPr>
              <a:t>13</a:t>
            </a:r>
            <a:r>
              <a:rPr lang="zh-CN" altLang="en-US" sz="1200" dirty="0" smtClean="0">
                <a:solidFill>
                  <a:schemeClr val="tx1"/>
                </a:solidFill>
              </a:rPr>
              <a:t>个问题单中</a:t>
            </a:r>
            <a:r>
              <a:rPr lang="zh-CN" altLang="en-US" sz="1200" dirty="0" smtClean="0">
                <a:solidFill>
                  <a:schemeClr val="tx1"/>
                </a:solidFill>
              </a:rPr>
              <a:t>，</a:t>
            </a:r>
            <a:r>
              <a:rPr lang="en-US" altLang="zh-CN" sz="1200" dirty="0" smtClean="0">
                <a:solidFill>
                  <a:schemeClr val="tx1"/>
                </a:solidFill>
              </a:rPr>
              <a:t>1</a:t>
            </a:r>
            <a:r>
              <a:rPr lang="zh-CN" altLang="en-US" sz="1200" dirty="0" smtClean="0">
                <a:solidFill>
                  <a:schemeClr val="tx1"/>
                </a:solidFill>
              </a:rPr>
              <a:t>个问题正确修改中，</a:t>
            </a:r>
            <a:r>
              <a:rPr lang="en-US" altLang="zh-CN" sz="1200" dirty="0">
                <a:solidFill>
                  <a:schemeClr val="tx1"/>
                </a:solidFill>
              </a:rPr>
              <a:t> 2</a:t>
            </a:r>
            <a:r>
              <a:rPr lang="zh-CN" altLang="en-US" sz="1200" dirty="0">
                <a:solidFill>
                  <a:schemeClr val="tx1"/>
                </a:solidFill>
              </a:rPr>
              <a:t>个依赖第三方接口，暂未修改</a:t>
            </a:r>
            <a:r>
              <a:rPr lang="zh-CN" altLang="en-US" sz="1200" dirty="0" smtClean="0">
                <a:solidFill>
                  <a:schemeClr val="tx1"/>
                </a:solidFill>
              </a:rPr>
              <a:t>，</a:t>
            </a:r>
            <a:r>
              <a:rPr lang="en-US" altLang="zh-CN" sz="1200" dirty="0" smtClean="0">
                <a:solidFill>
                  <a:schemeClr val="tx1"/>
                </a:solidFill>
              </a:rPr>
              <a:t>1</a:t>
            </a:r>
            <a:r>
              <a:rPr lang="zh-CN" altLang="en-US" sz="1200" dirty="0" smtClean="0">
                <a:solidFill>
                  <a:schemeClr val="tx1"/>
                </a:solidFill>
              </a:rPr>
              <a:t>个框架处理影响，暂未修改，</a:t>
            </a:r>
            <a:r>
              <a:rPr lang="en-US" altLang="zh-CN" sz="1200" dirty="0" smtClean="0">
                <a:solidFill>
                  <a:schemeClr val="tx1"/>
                </a:solidFill>
              </a:rPr>
              <a:t>9</a:t>
            </a:r>
            <a:r>
              <a:rPr lang="zh-CN" altLang="en-US" sz="1200" dirty="0" smtClean="0">
                <a:solidFill>
                  <a:schemeClr val="tx1"/>
                </a:solidFill>
              </a:rPr>
              <a:t>个涉及方案、需求、</a:t>
            </a:r>
            <a:r>
              <a:rPr lang="en-US" altLang="zh-CN" sz="1200" dirty="0" smtClean="0">
                <a:solidFill>
                  <a:schemeClr val="tx1"/>
                </a:solidFill>
              </a:rPr>
              <a:t>UI</a:t>
            </a:r>
            <a:r>
              <a:rPr lang="zh-CN" altLang="en-US" sz="1200" dirty="0" smtClean="0">
                <a:solidFill>
                  <a:schemeClr val="tx1"/>
                </a:solidFill>
              </a:rPr>
              <a:t>未确定，暂未修改 </a:t>
            </a:r>
            <a:r>
              <a:rPr lang="zh-CN" altLang="en-US" sz="1200" dirty="0">
                <a:solidFill>
                  <a:schemeClr val="tx1"/>
                </a:solidFill>
              </a:rPr>
              <a:t>；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</a:rPr>
              <a:t>Project Risk and OPL - Business</a:t>
            </a:r>
            <a:endParaRPr lang="en-US" dirty="0">
              <a:latin typeface="+mn-lt"/>
              <a:ea typeface="+mn-ea"/>
              <a:cs typeface="+mn-ea"/>
            </a:endParaRPr>
          </a:p>
        </p:txBody>
      </p:sp>
      <p:graphicFrame>
        <p:nvGraphicFramePr>
          <p:cNvPr id="3" name="Group 14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00385" y="1276154"/>
          <a:ext cx="8106410" cy="249872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45406"/>
                <a:gridCol w="1941830"/>
                <a:gridCol w="2446655"/>
                <a:gridCol w="592179"/>
                <a:gridCol w="706120"/>
                <a:gridCol w="541223"/>
                <a:gridCol w="781050"/>
                <a:gridCol w="651824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Nr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Risk Description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Solution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Level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Responsible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Due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Reporter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Report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 Time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17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1</a:t>
                      </a:r>
                      <a:endParaRPr kumimoji="0" lang="zh-CN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Bosch SDK </a:t>
                      </a:r>
                      <a:r>
                        <a:rPr lang="zh-CN" altLang="en-US" sz="110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包暂时不提供</a:t>
                      </a:r>
                      <a:endParaRPr lang="zh-CN" altLang="en-US" sz="110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1.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先根据搭建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框架，同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Bosch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交流 相关接口。相关联调暂时延后。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2.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跟进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SDK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提供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aseline="0" dirty="0"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1.Liuyong</a:t>
                      </a:r>
                      <a:endParaRPr lang="en-US" altLang="zh-CN" sz="1100" baseline="0" dirty="0"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  <a:p>
                      <a:pPr algn="l"/>
                      <a:r>
                        <a:rPr lang="en-US" altLang="zh-CN" sz="1100" baseline="0" dirty="0"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2.Linxinxing</a:t>
                      </a:r>
                      <a:endParaRPr lang="en-US" altLang="zh-CN" sz="1100" baseline="0" dirty="0"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1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  <a:cs typeface="+mn-cs"/>
                        </a:rPr>
                        <a:t>KW43</a:t>
                      </a:r>
                      <a:endParaRPr lang="zh-CN" altLang="en-US" sz="11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Leiliang</a:t>
                      </a:r>
                      <a:endParaRPr lang="en-US" altLang="zh-CN" sz="11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2019/10/15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</a:tr>
              <a:tr h="51747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2</a:t>
                      </a:r>
                      <a:endParaRPr kumimoji="0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PKI 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配合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团队未定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,PKI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不能准确给方案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110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1,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提供 临时 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MOCK PKI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方案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2.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确定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PKI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配合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团队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100" baseline="0" dirty="0"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1.Hongyuanj</a:t>
                      </a:r>
                      <a:endParaRPr lang="en-US" altLang="zh-CN" sz="1100" baseline="0" dirty="0"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100" baseline="0" dirty="0"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2.Linxinxing</a:t>
                      </a:r>
                      <a:endParaRPr lang="en-US" altLang="zh-CN" sz="1100" baseline="0" dirty="0"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l" defTabSz="457200" rtl="0" eaLnBrk="1" latinLnBrk="0" hangingPunct="1">
                        <a:buNone/>
                      </a:pPr>
                      <a:r>
                        <a:rPr lang="en-US" altLang="zh-CN" sz="11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  <a:cs typeface="+mn-cs"/>
                        </a:rPr>
                        <a:t>KW45</a:t>
                      </a:r>
                      <a:endParaRPr lang="en-US" altLang="zh-CN" sz="11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Leiliang</a:t>
                      </a:r>
                      <a:endParaRPr lang="en-US" altLang="zh-CN" sz="11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2019/10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</a:tr>
              <a:tr h="51747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3</a:t>
                      </a:r>
                      <a:endParaRPr kumimoji="0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需求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PRD+UE/UI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定稿周期较长。开发时，采用初稿开发。</a:t>
                      </a:r>
                      <a:endParaRPr lang="zh-CN" altLang="en-US" sz="110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1.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确定需求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PRD+UE/UI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输出计划，确保定稿按计划提供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100" baseline="0" dirty="0"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1.yenan,panxiaohui</a:t>
                      </a:r>
                      <a:endParaRPr lang="zh-CN" altLang="en-US" sz="1100" baseline="0" dirty="0"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l" defTabSz="457200" rtl="0" eaLnBrk="1" latinLnBrk="0" hangingPunct="1">
                        <a:buNone/>
                      </a:pPr>
                      <a:r>
                        <a:rPr lang="en-US" altLang="zh-CN" sz="11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  <a:cs typeface="+mn-cs"/>
                        </a:rPr>
                        <a:t>KW46</a:t>
                      </a:r>
                      <a:endParaRPr lang="en-US" altLang="zh-CN" sz="11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Leiliang</a:t>
                      </a:r>
                      <a:endParaRPr lang="en-US" altLang="zh-CN" sz="11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2019/11/1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文本框 239"/>
          <p:cNvSpPr txBox="1"/>
          <p:nvPr/>
        </p:nvSpPr>
        <p:spPr>
          <a:xfrm>
            <a:off x="5635417" y="6215171"/>
            <a:ext cx="755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cs typeface="+mn-ea"/>
                <a:sym typeface="+mn-lt"/>
              </a:rPr>
              <a:t>Legend</a:t>
            </a:r>
            <a:r>
              <a:rPr lang="zh-CN" altLang="en-US" sz="700" b="1" dirty="0">
                <a:cs typeface="+mn-ea"/>
                <a:sym typeface="+mn-lt"/>
              </a:rPr>
              <a:t>：</a:t>
            </a:r>
            <a:endParaRPr lang="zh-CN" altLang="en-US" sz="700" b="1" dirty="0">
              <a:cs typeface="+mn-ea"/>
              <a:sym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29020" y="6281355"/>
          <a:ext cx="168148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20"/>
                <a:gridCol w="613821"/>
                <a:gridCol w="653639"/>
              </a:tblGrid>
              <a:tr h="19708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Risk Level</a:t>
                      </a:r>
                      <a:endParaRPr lang="en-US" altLang="zh-CN" sz="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884"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Not</a:t>
                      </a:r>
                      <a:r>
                        <a:rPr lang="zh-CN" altLang="en-US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affecting</a:t>
                      </a:r>
                      <a:r>
                        <a:rPr lang="zh-CN" altLang="en-US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project</a:t>
                      </a:r>
                      <a:endParaRPr lang="en-US" sz="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Affecting schedule</a:t>
                      </a:r>
                      <a:endParaRPr lang="en-US" sz="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Picture 72" descr="Alert Ca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44" y="6281355"/>
            <a:ext cx="175122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7" descr="Alert Stop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619" y="6281355"/>
            <a:ext cx="175808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2" descr="Alert Ca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504" y="2759645"/>
            <a:ext cx="175122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7" descr="Alert Stop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204" y="1946845"/>
            <a:ext cx="175808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2" descr="Alert Ca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504" y="3395915"/>
            <a:ext cx="175122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1560" y="2435739"/>
            <a:ext cx="495300" cy="3794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2.</a:t>
            </a:r>
            <a:endParaRPr lang="en-US" altLang="zh-CN" sz="2000" kern="0" dirty="0">
              <a:cs typeface="+mn-ea"/>
              <a:sym typeface="+mn-lt"/>
            </a:endParaRPr>
          </a:p>
        </p:txBody>
      </p:sp>
      <p:sp>
        <p:nvSpPr>
          <p:cNvPr id="17" name="Rectangle 3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70375" y="2435739"/>
            <a:ext cx="7191375" cy="379413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pPr>
              <a:defRPr/>
            </a:pPr>
            <a:r>
              <a:rPr lang="zh-CN" altLang="en-US" sz="1600" b="1" dirty="0">
                <a:cs typeface="+mn-ea"/>
                <a:sym typeface="+mn-lt"/>
              </a:rPr>
              <a:t>项目进度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1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1560" y="1706263"/>
            <a:ext cx="495300" cy="3778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1.</a:t>
            </a:r>
            <a:endParaRPr lang="en-US" altLang="zh-CN" sz="2000" kern="0" dirty="0">
              <a:cs typeface="+mn-ea"/>
              <a:sym typeface="+mn-lt"/>
            </a:endParaRPr>
          </a:p>
        </p:txBody>
      </p:sp>
      <p:sp>
        <p:nvSpPr>
          <p:cNvPr id="19" name="Rectangle 3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70375" y="1706263"/>
            <a:ext cx="7191375" cy="377825"/>
          </a:xfrm>
          <a:prstGeom prst="rect">
            <a:avLst/>
          </a:prstGeom>
          <a:solidFill>
            <a:srgbClr val="6D90A5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项目总体状态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1560" y="3187622"/>
            <a:ext cx="495300" cy="3794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3.</a:t>
            </a:r>
            <a:endParaRPr lang="en-US" altLang="zh-CN" sz="2000" kern="0" dirty="0">
              <a:cs typeface="+mn-ea"/>
              <a:sym typeface="+mn-lt"/>
            </a:endParaRPr>
          </a:p>
        </p:txBody>
      </p:sp>
      <p:sp>
        <p:nvSpPr>
          <p:cNvPr id="10" name="Rectangle 3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70375" y="3187622"/>
            <a:ext cx="7191375" cy="379412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pPr>
              <a:defRPr/>
            </a:pPr>
            <a:r>
              <a:rPr lang="zh-CN" altLang="en-US" sz="1600" b="1" dirty="0">
                <a:cs typeface="+mn-ea"/>
                <a:sym typeface="+mn-lt"/>
              </a:rPr>
              <a:t>项目风险和问题</a:t>
            </a:r>
            <a:endParaRPr lang="zh-CN" altLang="en-US" sz="1600" b="1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904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图片 130290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项目总体状态</a:t>
            </a:r>
            <a:endParaRPr lang="en-US" dirty="0"/>
          </a:p>
        </p:txBody>
      </p:sp>
      <p:sp>
        <p:nvSpPr>
          <p:cNvPr id="4" name="ïṡliḍe"/>
          <p:cNvSpPr/>
          <p:nvPr/>
        </p:nvSpPr>
        <p:spPr bwMode="auto">
          <a:xfrm>
            <a:off x="29680" y="1267232"/>
            <a:ext cx="2286000" cy="36576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项目</a:t>
            </a:r>
            <a:endParaRPr lang="zh-CN" alt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íślïḑé"/>
          <p:cNvSpPr/>
          <p:nvPr/>
        </p:nvSpPr>
        <p:spPr bwMode="auto">
          <a:xfrm>
            <a:off x="29680" y="1653483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总体状态（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Overall Status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íślïḑé"/>
          <p:cNvSpPr/>
          <p:nvPr/>
        </p:nvSpPr>
        <p:spPr bwMode="auto">
          <a:xfrm>
            <a:off x="29680" y="2039734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项目进度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íślïḑé"/>
          <p:cNvSpPr/>
          <p:nvPr/>
        </p:nvSpPr>
        <p:spPr bwMode="auto">
          <a:xfrm>
            <a:off x="29680" y="2425985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项目资源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íślïḑé"/>
          <p:cNvSpPr/>
          <p:nvPr/>
        </p:nvSpPr>
        <p:spPr bwMode="auto">
          <a:xfrm>
            <a:off x="29680" y="2812236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项目质量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íślïḑé"/>
          <p:cNvSpPr/>
          <p:nvPr/>
        </p:nvSpPr>
        <p:spPr bwMode="auto">
          <a:xfrm>
            <a:off x="29680" y="3198487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项目变更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íślïḑé"/>
          <p:cNvSpPr/>
          <p:nvPr/>
        </p:nvSpPr>
        <p:spPr bwMode="auto">
          <a:xfrm>
            <a:off x="29680" y="3584738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Issue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状态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ïṡliḍe"/>
          <p:cNvSpPr/>
          <p:nvPr/>
        </p:nvSpPr>
        <p:spPr bwMode="auto">
          <a:xfrm>
            <a:off x="2386358" y="1267232"/>
            <a:ext cx="1371600" cy="36576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上周状态</a:t>
            </a:r>
            <a:endParaRPr lang="zh-CN" alt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íślïḑé"/>
          <p:cNvSpPr/>
          <p:nvPr/>
        </p:nvSpPr>
        <p:spPr bwMode="auto">
          <a:xfrm>
            <a:off x="2386358" y="1653483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14" name="íślïḑé"/>
          <p:cNvSpPr/>
          <p:nvPr/>
        </p:nvSpPr>
        <p:spPr bwMode="auto">
          <a:xfrm>
            <a:off x="2386358" y="2039734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15" name="íślïḑé"/>
          <p:cNvSpPr/>
          <p:nvPr/>
        </p:nvSpPr>
        <p:spPr bwMode="auto">
          <a:xfrm>
            <a:off x="2386358" y="2425985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16" name="íślïḑé"/>
          <p:cNvSpPr/>
          <p:nvPr/>
        </p:nvSpPr>
        <p:spPr bwMode="auto">
          <a:xfrm>
            <a:off x="2386358" y="2812236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17" name="íślïḑé"/>
          <p:cNvSpPr/>
          <p:nvPr/>
        </p:nvSpPr>
        <p:spPr bwMode="auto">
          <a:xfrm>
            <a:off x="2386358" y="3198487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18" name="íślïḑé"/>
          <p:cNvSpPr/>
          <p:nvPr/>
        </p:nvSpPr>
        <p:spPr bwMode="auto">
          <a:xfrm>
            <a:off x="2386358" y="3584738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0" name="ïṡliḍe"/>
          <p:cNvSpPr/>
          <p:nvPr/>
        </p:nvSpPr>
        <p:spPr bwMode="auto">
          <a:xfrm>
            <a:off x="3828636" y="1267232"/>
            <a:ext cx="1371600" cy="36576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本期状态</a:t>
            </a:r>
            <a:endParaRPr lang="zh-CN" alt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íślïḑé"/>
          <p:cNvSpPr/>
          <p:nvPr/>
        </p:nvSpPr>
        <p:spPr bwMode="auto">
          <a:xfrm>
            <a:off x="3828636" y="1653483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2" name="íślïḑé"/>
          <p:cNvSpPr/>
          <p:nvPr/>
        </p:nvSpPr>
        <p:spPr bwMode="auto">
          <a:xfrm>
            <a:off x="3828636" y="2039734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3" name="íślïḑé"/>
          <p:cNvSpPr/>
          <p:nvPr/>
        </p:nvSpPr>
        <p:spPr bwMode="auto">
          <a:xfrm>
            <a:off x="3828636" y="2425985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4" name="íślïḑé"/>
          <p:cNvSpPr/>
          <p:nvPr/>
        </p:nvSpPr>
        <p:spPr bwMode="auto">
          <a:xfrm>
            <a:off x="3828636" y="2812236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5" name="íślïḑé"/>
          <p:cNvSpPr/>
          <p:nvPr/>
        </p:nvSpPr>
        <p:spPr bwMode="auto">
          <a:xfrm>
            <a:off x="3828636" y="3198487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6" name="íślïḑé"/>
          <p:cNvSpPr/>
          <p:nvPr/>
        </p:nvSpPr>
        <p:spPr bwMode="auto">
          <a:xfrm>
            <a:off x="3828636" y="3584738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8" name="ïṡliḍe"/>
          <p:cNvSpPr/>
          <p:nvPr/>
        </p:nvSpPr>
        <p:spPr bwMode="auto">
          <a:xfrm>
            <a:off x="5270914" y="1267232"/>
            <a:ext cx="3840480" cy="36576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说明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íślïḑé"/>
          <p:cNvSpPr/>
          <p:nvPr/>
        </p:nvSpPr>
        <p:spPr bwMode="auto">
          <a:xfrm>
            <a:off x="5270914" y="1653483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30" name="íślïḑé"/>
          <p:cNvSpPr/>
          <p:nvPr/>
        </p:nvSpPr>
        <p:spPr bwMode="auto">
          <a:xfrm>
            <a:off x="5271135" y="2039620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0" fontAlgn="base">
              <a:buFont typeface="Wingdings" panose="05000000000000000000" pitchFamily="2" charset="2"/>
              <a:buNone/>
            </a:pPr>
            <a:endParaRPr lang="zh-CN" altLang="en-US" sz="1000" dirty="0">
              <a:solidFill>
                <a:schemeClr val="tx1"/>
              </a:solidFill>
              <a:cs typeface="+mn-ea"/>
              <a:sym typeface="+mn-lt"/>
            </a:endParaRPr>
          </a:p>
          <a:p>
            <a:pPr indent="0" fontAlgn="base">
              <a:buFont typeface="Wingdings" panose="05000000000000000000" pitchFamily="2" charset="2"/>
              <a:buNone/>
            </a:pPr>
            <a:r>
              <a:rPr lang="zh-CN" altLang="en-US" sz="900" dirty="0">
                <a:solidFill>
                  <a:schemeClr val="tx1"/>
                </a:solidFill>
                <a:cs typeface="+mn-ea"/>
                <a:sym typeface="+mn-lt"/>
              </a:rPr>
              <a:t>当前是迭代</a:t>
            </a:r>
            <a:r>
              <a:rPr lang="en-US" altLang="zh-CN" sz="9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900" dirty="0">
                <a:solidFill>
                  <a:schemeClr val="tx1"/>
                </a:solidFill>
                <a:cs typeface="+mn-ea"/>
                <a:sym typeface="+mn-lt"/>
              </a:rPr>
              <a:t>的第</a:t>
            </a:r>
            <a:r>
              <a:rPr lang="en-US" altLang="zh-CN" sz="9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900" dirty="0">
                <a:solidFill>
                  <a:schemeClr val="tx1"/>
                </a:solidFill>
                <a:cs typeface="+mn-ea"/>
                <a:sym typeface="+mn-lt"/>
              </a:rPr>
              <a:t>周</a:t>
            </a:r>
            <a:endParaRPr lang="zh-CN" altLang="en-US" sz="900" dirty="0">
              <a:solidFill>
                <a:schemeClr val="tx1"/>
              </a:solidFill>
              <a:cs typeface="+mn-ea"/>
              <a:sym typeface="+mn-lt"/>
            </a:endParaRPr>
          </a:p>
          <a:p>
            <a:pPr indent="0" fontAlgn="base">
              <a:buFont typeface="Wingdings" panose="05000000000000000000" pitchFamily="2" charset="2"/>
              <a:buNone/>
            </a:pPr>
            <a:r>
              <a:rPr lang="zh-CN" altLang="en-US" sz="900" dirty="0">
                <a:solidFill>
                  <a:schemeClr val="tx1"/>
                </a:solidFill>
                <a:cs typeface="+mn-ea"/>
                <a:sym typeface="+mn-lt"/>
              </a:rPr>
              <a:t>由于相关</a:t>
            </a:r>
            <a:r>
              <a:rPr lang="en-US" altLang="zh-CN" sz="900" dirty="0">
                <a:solidFill>
                  <a:schemeClr val="tx1"/>
                </a:solidFill>
                <a:cs typeface="+mn-ea"/>
                <a:sym typeface="+mn-lt"/>
              </a:rPr>
              <a:t>Bosch SDK</a:t>
            </a:r>
            <a:r>
              <a:rPr lang="zh-CN" altLang="en-US" sz="9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900" dirty="0">
                <a:solidFill>
                  <a:schemeClr val="tx1"/>
                </a:solidFill>
                <a:cs typeface="+mn-ea"/>
                <a:sym typeface="+mn-lt"/>
              </a:rPr>
              <a:t>KSS</a:t>
            </a:r>
            <a:r>
              <a:rPr lang="zh-CN" altLang="en-US" sz="900" dirty="0">
                <a:solidFill>
                  <a:schemeClr val="tx1"/>
                </a:solidFill>
                <a:cs typeface="+mn-ea"/>
                <a:sym typeface="+mn-lt"/>
              </a:rPr>
              <a:t>未提供整体功能交付受阻</a:t>
            </a:r>
            <a:r>
              <a:rPr lang="en-US" altLang="zh-CN" sz="900" dirty="0">
                <a:solidFill>
                  <a:schemeClr val="tx1"/>
                </a:solidFill>
                <a:cs typeface="+mn-ea"/>
                <a:sym typeface="+mn-lt"/>
              </a:rPr>
              <a:t>,</a:t>
            </a:r>
            <a:r>
              <a:rPr lang="zh-CN" altLang="en-US" sz="900" dirty="0">
                <a:solidFill>
                  <a:schemeClr val="tx1"/>
                </a:solidFill>
                <a:cs typeface="+mn-ea"/>
                <a:sym typeface="+mn-lt"/>
              </a:rPr>
              <a:t>截止当前已经延迟</a:t>
            </a:r>
            <a:r>
              <a:rPr lang="en-US" altLang="zh-CN" sz="900" dirty="0">
                <a:solidFill>
                  <a:schemeClr val="tx1"/>
                </a:solidFill>
                <a:cs typeface="+mn-ea"/>
                <a:sym typeface="+mn-lt"/>
              </a:rPr>
              <a:t>6</a:t>
            </a:r>
            <a:r>
              <a:rPr lang="zh-CN" altLang="en-US" sz="900" dirty="0">
                <a:solidFill>
                  <a:schemeClr val="tx1"/>
                </a:solidFill>
                <a:cs typeface="+mn-ea"/>
                <a:sym typeface="+mn-lt"/>
              </a:rPr>
              <a:t>周</a:t>
            </a:r>
            <a:endParaRPr lang="zh-CN" altLang="en-US" sz="900" dirty="0">
              <a:solidFill>
                <a:schemeClr val="tx1"/>
              </a:solidFill>
              <a:cs typeface="+mn-ea"/>
              <a:sym typeface="+mn-lt"/>
            </a:endParaRPr>
          </a:p>
          <a:p>
            <a:pPr indent="0" fontAlgn="base">
              <a:buFont typeface="Wingdings" panose="05000000000000000000" pitchFamily="2" charset="2"/>
              <a:buNone/>
            </a:pPr>
            <a:endParaRPr lang="en-US" altLang="zh-CN" sz="9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1" name="íślïḑé"/>
          <p:cNvSpPr/>
          <p:nvPr/>
        </p:nvSpPr>
        <p:spPr bwMode="auto">
          <a:xfrm>
            <a:off x="5270279" y="2425985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fontAlgn="base">
              <a:buFont typeface="Wingdings" panose="05000000000000000000" pitchFamily="2" charset="2"/>
              <a:buChar char="§"/>
            </a:pPr>
            <a:endParaRPr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3" name="íślïḑé"/>
          <p:cNvSpPr/>
          <p:nvPr/>
        </p:nvSpPr>
        <p:spPr bwMode="auto">
          <a:xfrm>
            <a:off x="5270279" y="3198487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altLang="zh-CN" sz="1100" dirty="0">
              <a:cs typeface="+mn-ea"/>
              <a:sym typeface="+mn-lt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1040" y="4657137"/>
          <a:ext cx="9060356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2988"/>
                <a:gridCol w="1203960"/>
                <a:gridCol w="1204724"/>
                <a:gridCol w="1204342"/>
                <a:gridCol w="1204342"/>
              </a:tblGrid>
              <a:tr h="3308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项目状态指示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4" marR="914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绿灯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黄灯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红灯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空白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359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绿灯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=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工作进度符合项目进度要求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黄灯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=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出现问题，但不影响项目整体进度，需要及时解决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红灯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=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出现重大问题，影响项目整体进度，需要立即解决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空白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= 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未开始或已结束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828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Oval 69"/>
          <p:cNvSpPr>
            <a:spLocks noChangeArrowheads="1"/>
          </p:cNvSpPr>
          <p:nvPr/>
        </p:nvSpPr>
        <p:spPr bwMode="gray">
          <a:xfrm>
            <a:off x="8405492" y="5210197"/>
            <a:ext cx="274320" cy="27432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1" name="íślïḑé"/>
          <p:cNvSpPr/>
          <p:nvPr/>
        </p:nvSpPr>
        <p:spPr bwMode="auto">
          <a:xfrm>
            <a:off x="29680" y="3970989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Risk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状态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íślïḑé"/>
          <p:cNvSpPr/>
          <p:nvPr/>
        </p:nvSpPr>
        <p:spPr bwMode="auto">
          <a:xfrm>
            <a:off x="2386358" y="3970989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43" name="íślïḑé"/>
          <p:cNvSpPr/>
          <p:nvPr/>
        </p:nvSpPr>
        <p:spPr bwMode="auto">
          <a:xfrm>
            <a:off x="3828636" y="3970989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44" name="íślïḑé"/>
          <p:cNvSpPr/>
          <p:nvPr/>
        </p:nvSpPr>
        <p:spPr bwMode="auto">
          <a:xfrm>
            <a:off x="5270279" y="3970989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0" fontAlgn="base">
              <a:buFont typeface="Wingdings" panose="05000000000000000000" pitchFamily="2" charset="2"/>
              <a:buNone/>
            </a:pPr>
            <a:r>
              <a:rPr lang="en-US" sz="900" dirty="0">
                <a:cs typeface="+mn-ea"/>
                <a:sym typeface="+mn-lt"/>
              </a:rPr>
              <a:t>1.Bosch SDK </a:t>
            </a:r>
            <a:r>
              <a:rPr lang="zh-CN" altLang="en-US" sz="900" dirty="0">
                <a:cs typeface="+mn-ea"/>
                <a:sym typeface="+mn-lt"/>
              </a:rPr>
              <a:t>延迟</a:t>
            </a:r>
            <a:r>
              <a:rPr lang="en-US" altLang="zh-CN" sz="900" dirty="0">
                <a:cs typeface="+mn-ea"/>
                <a:sym typeface="+mn-lt"/>
              </a:rPr>
              <a:t>6</a:t>
            </a:r>
            <a:r>
              <a:rPr lang="zh-CN" altLang="en-US" sz="900" dirty="0">
                <a:cs typeface="+mn-ea"/>
                <a:sym typeface="+mn-lt"/>
              </a:rPr>
              <a:t>周，还未提供；</a:t>
            </a:r>
            <a:r>
              <a:rPr lang="en-US" altLang="zh-CN" sz="900" dirty="0">
                <a:cs typeface="+mn-ea"/>
                <a:sym typeface="+mn-lt"/>
              </a:rPr>
              <a:t>PKI </a:t>
            </a:r>
            <a:r>
              <a:rPr lang="zh-CN" altLang="en-US" sz="900" dirty="0">
                <a:cs typeface="+mn-ea"/>
                <a:sym typeface="+mn-lt"/>
              </a:rPr>
              <a:t>未提供</a:t>
            </a:r>
            <a:endParaRPr lang="zh-CN" altLang="en-US" sz="900" dirty="0">
              <a:cs typeface="+mn-ea"/>
              <a:sym typeface="+mn-lt"/>
            </a:endParaRPr>
          </a:p>
          <a:p>
            <a:pPr indent="0" fontAlgn="base">
              <a:buFont typeface="Wingdings" panose="05000000000000000000" pitchFamily="2" charset="2"/>
              <a:buNone/>
            </a:pPr>
            <a:r>
              <a:rPr lang="en-US" altLang="zh-CN" sz="900" dirty="0">
                <a:cs typeface="+mn-ea"/>
                <a:sym typeface="+mn-lt"/>
              </a:rPr>
              <a:t>2.APP UI </a:t>
            </a:r>
            <a:r>
              <a:rPr lang="zh-CN" altLang="en-US" sz="900" dirty="0">
                <a:cs typeface="+mn-ea"/>
                <a:sym typeface="+mn-lt"/>
              </a:rPr>
              <a:t>未提供</a:t>
            </a:r>
            <a:endParaRPr lang="zh-CN" altLang="en-US" sz="900" dirty="0">
              <a:cs typeface="+mn-ea"/>
              <a:sym typeface="+mn-lt"/>
            </a:endParaRPr>
          </a:p>
          <a:p>
            <a:pPr indent="0" fontAlgn="base">
              <a:buFont typeface="Wingdings" panose="05000000000000000000" pitchFamily="2" charset="2"/>
              <a:buNone/>
            </a:pPr>
            <a:r>
              <a:rPr lang="en-US" altLang="zh-CN" sz="900" dirty="0">
                <a:cs typeface="+mn-ea"/>
                <a:sym typeface="+mn-lt"/>
              </a:rPr>
              <a:t>3. </a:t>
            </a:r>
            <a:r>
              <a:rPr lang="zh-CN" altLang="en-US" sz="900" dirty="0">
                <a:cs typeface="+mn-ea"/>
                <a:sym typeface="+mn-lt"/>
              </a:rPr>
              <a:t>依赖的</a:t>
            </a:r>
            <a:r>
              <a:rPr lang="en-US" altLang="zh-CN" sz="900" dirty="0">
                <a:cs typeface="+mn-ea"/>
                <a:sym typeface="+mn-lt"/>
              </a:rPr>
              <a:t>MOS 4.0 </a:t>
            </a:r>
            <a:r>
              <a:rPr lang="zh-CN" altLang="en-US" sz="900" dirty="0">
                <a:cs typeface="+mn-ea"/>
                <a:sym typeface="+mn-lt"/>
              </a:rPr>
              <a:t>其他相关服务预计较晚提供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45" name="Oval 69"/>
          <p:cNvSpPr>
            <a:spLocks noChangeArrowheads="1"/>
          </p:cNvSpPr>
          <p:nvPr/>
        </p:nvSpPr>
        <p:spPr bwMode="gray">
          <a:xfrm>
            <a:off x="4814567" y="5210197"/>
            <a:ext cx="274320" cy="27432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6" name="Oval 69"/>
          <p:cNvSpPr>
            <a:spLocks noChangeArrowheads="1"/>
          </p:cNvSpPr>
          <p:nvPr/>
        </p:nvSpPr>
        <p:spPr bwMode="gray">
          <a:xfrm>
            <a:off x="6005192" y="5210197"/>
            <a:ext cx="274320" cy="274320"/>
          </a:xfrm>
          <a:prstGeom prst="ellipse">
            <a:avLst/>
          </a:prstGeom>
          <a:solidFill>
            <a:srgbClr val="FFBF3F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7" name="Oval 69"/>
          <p:cNvSpPr>
            <a:spLocks noChangeArrowheads="1"/>
          </p:cNvSpPr>
          <p:nvPr/>
        </p:nvSpPr>
        <p:spPr bwMode="gray">
          <a:xfrm>
            <a:off x="7208517" y="5210197"/>
            <a:ext cx="274320" cy="274320"/>
          </a:xfrm>
          <a:prstGeom prst="ellipse">
            <a:avLst/>
          </a:prstGeom>
          <a:solidFill>
            <a:srgbClr val="C0000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973098" y="3262330"/>
            <a:ext cx="1676400" cy="228600"/>
            <a:chOff x="2963573" y="1462105"/>
            <a:chExt cx="1676400" cy="228600"/>
          </a:xfrm>
          <a:noFill/>
        </p:grpSpPr>
        <p:sp>
          <p:nvSpPr>
            <p:cNvPr id="61" name="Oval 69"/>
            <p:cNvSpPr>
              <a:spLocks noChangeArrowheads="1"/>
            </p:cNvSpPr>
            <p:nvPr/>
          </p:nvSpPr>
          <p:spPr bwMode="gray">
            <a:xfrm>
              <a:off x="2963573" y="1462105"/>
              <a:ext cx="228600" cy="2286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62" name="Oval 69"/>
            <p:cNvSpPr>
              <a:spLocks noChangeArrowheads="1"/>
            </p:cNvSpPr>
            <p:nvPr/>
          </p:nvSpPr>
          <p:spPr bwMode="gray">
            <a:xfrm>
              <a:off x="4411373" y="1462105"/>
              <a:ext cx="228600" cy="2286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</p:grpSp>
      <p:sp>
        <p:nvSpPr>
          <p:cNvPr id="65" name="Oval 69"/>
          <p:cNvSpPr>
            <a:spLocks noChangeArrowheads="1"/>
          </p:cNvSpPr>
          <p:nvPr/>
        </p:nvSpPr>
        <p:spPr bwMode="gray">
          <a:xfrm>
            <a:off x="4411345" y="3648075"/>
            <a:ext cx="228600" cy="228600"/>
          </a:xfrm>
          <a:prstGeom prst="ellipse">
            <a:avLst/>
          </a:prstGeom>
          <a:solidFill>
            <a:schemeClr val="accent3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75" name="Oval 69"/>
          <p:cNvSpPr>
            <a:spLocks noChangeArrowheads="1"/>
          </p:cNvSpPr>
          <p:nvPr/>
        </p:nvSpPr>
        <p:spPr bwMode="gray">
          <a:xfrm>
            <a:off x="49738" y="2107784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6" name="Oval 69"/>
          <p:cNvSpPr>
            <a:spLocks noChangeArrowheads="1"/>
          </p:cNvSpPr>
          <p:nvPr/>
        </p:nvSpPr>
        <p:spPr bwMode="gray">
          <a:xfrm>
            <a:off x="49738" y="249593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7" name="Oval 69"/>
          <p:cNvSpPr>
            <a:spLocks noChangeArrowheads="1"/>
          </p:cNvSpPr>
          <p:nvPr/>
        </p:nvSpPr>
        <p:spPr bwMode="gray">
          <a:xfrm>
            <a:off x="49738" y="3272222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8" name="Oval 69"/>
          <p:cNvSpPr>
            <a:spLocks noChangeArrowheads="1"/>
          </p:cNvSpPr>
          <p:nvPr/>
        </p:nvSpPr>
        <p:spPr bwMode="gray">
          <a:xfrm>
            <a:off x="49738" y="4048514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9" name="Oval 69"/>
          <p:cNvSpPr>
            <a:spLocks noChangeArrowheads="1"/>
          </p:cNvSpPr>
          <p:nvPr/>
        </p:nvSpPr>
        <p:spPr bwMode="gray">
          <a:xfrm>
            <a:off x="49738" y="2884076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0" name="Oval 69"/>
          <p:cNvSpPr>
            <a:spLocks noChangeArrowheads="1"/>
          </p:cNvSpPr>
          <p:nvPr/>
        </p:nvSpPr>
        <p:spPr bwMode="gray">
          <a:xfrm>
            <a:off x="49738" y="3660368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2" name="íślïḑé"/>
          <p:cNvSpPr/>
          <p:nvPr/>
        </p:nvSpPr>
        <p:spPr bwMode="auto">
          <a:xfrm>
            <a:off x="5270914" y="3591788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0" fontAlgn="base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900" dirty="0">
                <a:cs typeface="+mn-ea"/>
                <a:sym typeface="+mn-lt"/>
              </a:rPr>
              <a:t>当前</a:t>
            </a:r>
            <a:r>
              <a:rPr lang="en-US" altLang="zh-CN" sz="900" dirty="0">
                <a:cs typeface="+mn-ea"/>
                <a:sym typeface="+mn-lt"/>
              </a:rPr>
              <a:t>12</a:t>
            </a:r>
            <a:r>
              <a:rPr lang="zh-CN" altLang="en-US" sz="900" dirty="0">
                <a:cs typeface="+mn-ea"/>
                <a:sym typeface="+mn-lt"/>
              </a:rPr>
              <a:t>个问题单，主要由于</a:t>
            </a:r>
            <a:r>
              <a:rPr lang="en-US" altLang="zh-CN" sz="900" dirty="0">
                <a:cs typeface="+mn-ea"/>
                <a:sym typeface="+mn-lt"/>
              </a:rPr>
              <a:t>Bosch  SDK</a:t>
            </a:r>
            <a:r>
              <a:rPr lang="zh-CN" altLang="en-US" sz="900" dirty="0">
                <a:cs typeface="+mn-ea"/>
                <a:sym typeface="+mn-lt"/>
              </a:rPr>
              <a:t>和周边服务功能依赖未提供，无法实现用户能体验的功能交付</a:t>
            </a:r>
            <a:endParaRPr lang="en-US" altLang="zh-CN" sz="900" dirty="0">
              <a:cs typeface="+mn-ea"/>
              <a:sym typeface="+mn-lt"/>
            </a:endParaRPr>
          </a:p>
        </p:txBody>
      </p:sp>
      <p:sp>
        <p:nvSpPr>
          <p:cNvPr id="32" name="íślïḑé"/>
          <p:cNvSpPr/>
          <p:nvPr/>
        </p:nvSpPr>
        <p:spPr bwMode="auto">
          <a:xfrm>
            <a:off x="5271135" y="2812415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0" fontAlgn="base">
              <a:buFont typeface="Wingdings" panose="05000000000000000000" pitchFamily="2" charset="2"/>
              <a:buNone/>
            </a:pPr>
            <a:endParaRPr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-888577" y="1353520"/>
            <a:ext cx="226903" cy="365760"/>
            <a:chOff x="2665992" y="1646835"/>
            <a:chExt cx="226903" cy="365760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2665992" y="1646835"/>
              <a:ext cx="226903" cy="365760"/>
            </a:xfrm>
            <a:prstGeom prst="roundRect">
              <a:avLst/>
            </a:prstGeom>
            <a:solidFill>
              <a:srgbClr val="A6BB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9"/>
            <p:cNvSpPr>
              <a:spLocks noChangeArrowheads="1"/>
            </p:cNvSpPr>
            <p:nvPr/>
          </p:nvSpPr>
          <p:spPr bwMode="gray">
            <a:xfrm>
              <a:off x="2722897" y="1656354"/>
              <a:ext cx="100584" cy="100584"/>
            </a:xfrm>
            <a:prstGeom prst="ellipse">
              <a:avLst/>
            </a:prstGeom>
            <a:solidFill>
              <a:srgbClr val="C00000"/>
            </a:solidFill>
            <a:ln w="12700" algn="ctr">
              <a:noFill/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gray">
            <a:xfrm>
              <a:off x="2722897" y="1778521"/>
              <a:ext cx="100584" cy="100584"/>
            </a:xfrm>
            <a:prstGeom prst="ellipse">
              <a:avLst/>
            </a:prstGeom>
            <a:solidFill>
              <a:schemeClr val="accent3"/>
            </a:solidFill>
            <a:ln w="12700" algn="ctr">
              <a:noFill/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gray">
            <a:xfrm>
              <a:off x="2722897" y="1900688"/>
              <a:ext cx="100584" cy="100584"/>
            </a:xfrm>
            <a:prstGeom prst="ellipse">
              <a:avLst/>
            </a:prstGeom>
            <a:solidFill>
              <a:srgbClr val="00B050"/>
            </a:solidFill>
            <a:ln w="12700" algn="ctr">
              <a:noFill/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</p:grpSp>
      <p:sp>
        <p:nvSpPr>
          <p:cNvPr id="19" name="Oval 69"/>
          <p:cNvSpPr>
            <a:spLocks noChangeArrowheads="1"/>
          </p:cNvSpPr>
          <p:nvPr/>
        </p:nvSpPr>
        <p:spPr bwMode="gray">
          <a:xfrm>
            <a:off x="2966720" y="2498725"/>
            <a:ext cx="228600" cy="22860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4" name="Oval 69"/>
          <p:cNvSpPr>
            <a:spLocks noChangeArrowheads="1"/>
          </p:cNvSpPr>
          <p:nvPr/>
        </p:nvSpPr>
        <p:spPr bwMode="gray">
          <a:xfrm>
            <a:off x="4427220" y="2530475"/>
            <a:ext cx="228600" cy="22860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7" name="Oval 69"/>
          <p:cNvSpPr>
            <a:spLocks noChangeArrowheads="1"/>
          </p:cNvSpPr>
          <p:nvPr/>
        </p:nvSpPr>
        <p:spPr bwMode="gray">
          <a:xfrm>
            <a:off x="2972435" y="2880995"/>
            <a:ext cx="228600" cy="22860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8" name="Oval 69"/>
          <p:cNvSpPr>
            <a:spLocks noChangeArrowheads="1"/>
          </p:cNvSpPr>
          <p:nvPr/>
        </p:nvSpPr>
        <p:spPr bwMode="gray">
          <a:xfrm>
            <a:off x="4420870" y="2895600"/>
            <a:ext cx="228600" cy="22860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9" name="Oval 69"/>
          <p:cNvSpPr>
            <a:spLocks noChangeArrowheads="1"/>
          </p:cNvSpPr>
          <p:nvPr/>
        </p:nvSpPr>
        <p:spPr bwMode="gray">
          <a:xfrm>
            <a:off x="2957858" y="1719280"/>
            <a:ext cx="228600" cy="228600"/>
          </a:xfrm>
          <a:prstGeom prst="ellipse">
            <a:avLst/>
          </a:prstGeom>
          <a:solidFill>
            <a:schemeClr val="accent3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8" name="Oval 69"/>
          <p:cNvSpPr>
            <a:spLocks noChangeArrowheads="1"/>
          </p:cNvSpPr>
          <p:nvPr/>
        </p:nvSpPr>
        <p:spPr bwMode="gray">
          <a:xfrm>
            <a:off x="4413278" y="1721820"/>
            <a:ext cx="228600" cy="228600"/>
          </a:xfrm>
          <a:prstGeom prst="ellipse">
            <a:avLst/>
          </a:prstGeom>
          <a:solidFill>
            <a:schemeClr val="accent3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9" name="Oval 69"/>
          <p:cNvSpPr>
            <a:spLocks noChangeArrowheads="1"/>
          </p:cNvSpPr>
          <p:nvPr/>
        </p:nvSpPr>
        <p:spPr bwMode="gray">
          <a:xfrm>
            <a:off x="4388482" y="4025922"/>
            <a:ext cx="274320" cy="274320"/>
          </a:xfrm>
          <a:prstGeom prst="ellipse">
            <a:avLst/>
          </a:prstGeom>
          <a:solidFill>
            <a:srgbClr val="C0000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50" name="Oval 69"/>
          <p:cNvSpPr>
            <a:spLocks noChangeArrowheads="1"/>
          </p:cNvSpPr>
          <p:nvPr/>
        </p:nvSpPr>
        <p:spPr bwMode="gray">
          <a:xfrm>
            <a:off x="4394197" y="2095522"/>
            <a:ext cx="274320" cy="274320"/>
          </a:xfrm>
          <a:prstGeom prst="ellipse">
            <a:avLst/>
          </a:prstGeom>
          <a:solidFill>
            <a:srgbClr val="C0000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52" name="Oval 69"/>
          <p:cNvSpPr>
            <a:spLocks noChangeArrowheads="1"/>
          </p:cNvSpPr>
          <p:nvPr/>
        </p:nvSpPr>
        <p:spPr bwMode="gray">
          <a:xfrm>
            <a:off x="2940682" y="2084727"/>
            <a:ext cx="274320" cy="274320"/>
          </a:xfrm>
          <a:prstGeom prst="ellipse">
            <a:avLst/>
          </a:prstGeom>
          <a:solidFill>
            <a:srgbClr val="C0000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53" name="Oval 69"/>
          <p:cNvSpPr>
            <a:spLocks noChangeArrowheads="1"/>
          </p:cNvSpPr>
          <p:nvPr/>
        </p:nvSpPr>
        <p:spPr bwMode="gray">
          <a:xfrm>
            <a:off x="2957827" y="4019572"/>
            <a:ext cx="274320" cy="274320"/>
          </a:xfrm>
          <a:prstGeom prst="ellipse">
            <a:avLst/>
          </a:prstGeom>
          <a:solidFill>
            <a:srgbClr val="C0000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54" name="Oval 69"/>
          <p:cNvSpPr>
            <a:spLocks noChangeArrowheads="1"/>
          </p:cNvSpPr>
          <p:nvPr/>
        </p:nvSpPr>
        <p:spPr bwMode="gray">
          <a:xfrm>
            <a:off x="2963573" y="3660157"/>
            <a:ext cx="228600" cy="228600"/>
          </a:xfrm>
          <a:prstGeom prst="ellipse">
            <a:avLst/>
          </a:prstGeom>
          <a:solidFill>
            <a:schemeClr val="accent3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1560" y="2435739"/>
            <a:ext cx="495300" cy="3794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2.</a:t>
            </a:r>
            <a:endParaRPr lang="en-US" altLang="zh-CN" sz="2000" kern="0" dirty="0">
              <a:cs typeface="+mn-ea"/>
              <a:sym typeface="+mn-lt"/>
            </a:endParaRPr>
          </a:p>
        </p:txBody>
      </p:sp>
      <p:sp>
        <p:nvSpPr>
          <p:cNvPr id="17" name="Rectangle 3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70375" y="2435739"/>
            <a:ext cx="7191375" cy="379413"/>
          </a:xfrm>
          <a:prstGeom prst="rect">
            <a:avLst/>
          </a:prstGeom>
          <a:solidFill>
            <a:srgbClr val="6D90A5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项目进度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1560" y="1706263"/>
            <a:ext cx="495300" cy="3778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1.</a:t>
            </a:r>
            <a:endParaRPr lang="en-US" altLang="zh-CN" sz="2000" kern="0" dirty="0">
              <a:cs typeface="+mn-ea"/>
              <a:sym typeface="+mn-lt"/>
            </a:endParaRPr>
          </a:p>
        </p:txBody>
      </p:sp>
      <p:sp>
        <p:nvSpPr>
          <p:cNvPr id="19" name="Rectangle 3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70375" y="1706263"/>
            <a:ext cx="7191375" cy="377825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r>
              <a:rPr lang="zh-CN" altLang="en-US" sz="1600" b="1" dirty="0">
                <a:cs typeface="+mn-ea"/>
                <a:sym typeface="+mn-lt"/>
              </a:rPr>
              <a:t>项目总体状态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20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1560" y="3187622"/>
            <a:ext cx="495300" cy="3794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3.</a:t>
            </a:r>
            <a:endParaRPr lang="en-US" altLang="zh-CN" sz="2000" kern="0" dirty="0">
              <a:cs typeface="+mn-ea"/>
              <a:sym typeface="+mn-lt"/>
            </a:endParaRPr>
          </a:p>
        </p:txBody>
      </p:sp>
      <p:sp>
        <p:nvSpPr>
          <p:cNvPr id="21" name="Rectangle 3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70375" y="3187622"/>
            <a:ext cx="7191375" cy="379412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pPr>
              <a:defRPr/>
            </a:pPr>
            <a:r>
              <a:rPr lang="zh-CN" altLang="en-US" sz="1600" b="1" dirty="0">
                <a:cs typeface="+mn-ea"/>
                <a:sym typeface="+mn-lt"/>
              </a:rPr>
              <a:t>项目风险和问题</a:t>
            </a:r>
            <a:endParaRPr lang="zh-CN" altLang="en-US" sz="1600" b="1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1" name="五边形 250"/>
          <p:cNvSpPr/>
          <p:nvPr/>
        </p:nvSpPr>
        <p:spPr>
          <a:xfrm>
            <a:off x="2090420" y="3091815"/>
            <a:ext cx="800100" cy="76200"/>
          </a:xfrm>
          <a:prstGeom prst="homePlate">
            <a:avLst/>
          </a:prstGeom>
          <a:solidFill>
            <a:srgbClr val="EFB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/>
              <a:t>P</a:t>
            </a:r>
            <a:r>
              <a:rPr lang="zh-CN" altLang="en-US"/>
              <a:t>rogress of the </a:t>
            </a:r>
            <a:r>
              <a:rPr lang="en-US" altLang="zh-CN"/>
              <a:t>p</a:t>
            </a:r>
            <a:r>
              <a:rPr lang="zh-CN" altLang="en-US"/>
              <a:t>roject</a:t>
            </a:r>
            <a:endParaRPr lang="zh-CN" altLang="en-US"/>
          </a:p>
        </p:txBody>
      </p:sp>
      <p:cxnSp>
        <p:nvCxnSpPr>
          <p:cNvPr id="57" name="直接连接符 56"/>
          <p:cNvCxnSpPr/>
          <p:nvPr>
            <p:custDataLst>
              <p:tags r:id="rId1"/>
            </p:custDataLst>
          </p:nvPr>
        </p:nvCxnSpPr>
        <p:spPr bwMode="auto">
          <a:xfrm flipH="1">
            <a:off x="6208395" y="1566545"/>
            <a:ext cx="6350" cy="429006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>
            <p:custDataLst>
              <p:tags r:id="rId2"/>
            </p:custDataLst>
          </p:nvPr>
        </p:nvCxnSpPr>
        <p:spPr bwMode="auto">
          <a:xfrm flipH="1">
            <a:off x="1237615" y="1504950"/>
            <a:ext cx="1270" cy="436308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>
            <p:custDataLst>
              <p:tags r:id="rId3"/>
            </p:custDataLst>
          </p:nvPr>
        </p:nvCxnSpPr>
        <p:spPr bwMode="auto">
          <a:xfrm>
            <a:off x="460375" y="1134745"/>
            <a:ext cx="10795" cy="473329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4"/>
            </p:custDataLst>
          </p:nvPr>
        </p:nvCxnSpPr>
        <p:spPr bwMode="auto">
          <a:xfrm flipV="1">
            <a:off x="469265" y="1897380"/>
            <a:ext cx="7938135" cy="1143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>
            <p:custDataLst>
              <p:tags r:id="rId5"/>
            </p:custDataLst>
          </p:nvPr>
        </p:nvSpPr>
        <p:spPr bwMode="gray">
          <a:xfrm>
            <a:off x="1199515" y="2021840"/>
            <a:ext cx="516255" cy="1549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>
                <a:solidFill>
                  <a:schemeClr val="tx1"/>
                </a:solidFill>
              </a:rPr>
              <a:t>P</a:t>
            </a:r>
            <a:r>
              <a:rPr lang="zh-CN" altLang="en-US" sz="600">
                <a:solidFill>
                  <a:schemeClr val="tx1"/>
                </a:solidFill>
              </a:rPr>
              <a:t>repare</a:t>
            </a:r>
            <a:endParaRPr lang="zh-CN" altLang="en-US" sz="600">
              <a:solidFill>
                <a:schemeClr val="tx1"/>
              </a:solidFill>
            </a:endParaRPr>
          </a:p>
        </p:txBody>
      </p:sp>
      <p:sp>
        <p:nvSpPr>
          <p:cNvPr id="88" name="文本占位符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60375" y="1628140"/>
            <a:ext cx="636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ym typeface="+mn-lt"/>
              </a:rPr>
              <a:t>Milestone</a:t>
            </a:r>
            <a:endParaRPr lang="zh-CN" altLang="en-US" sz="800" b="1" dirty="0">
              <a:sym typeface="+mn-lt"/>
            </a:endParaRPr>
          </a:p>
        </p:txBody>
      </p:sp>
      <p:sp>
        <p:nvSpPr>
          <p:cNvPr id="94" name="TextBox 119"/>
          <p:cNvSpPr txBox="1"/>
          <p:nvPr/>
        </p:nvSpPr>
        <p:spPr>
          <a:xfrm>
            <a:off x="401320" y="1967230"/>
            <a:ext cx="7473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Release plan</a:t>
            </a:r>
            <a:endParaRPr lang="en-US" sz="800" b="1" dirty="0"/>
          </a:p>
        </p:txBody>
      </p:sp>
      <p:sp>
        <p:nvSpPr>
          <p:cNvPr id="98" name="TextBox 121"/>
          <p:cNvSpPr txBox="1"/>
          <p:nvPr/>
        </p:nvSpPr>
        <p:spPr>
          <a:xfrm>
            <a:off x="450215" y="3435985"/>
            <a:ext cx="815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System iterative development </a:t>
            </a:r>
            <a:r>
              <a:rPr lang="en-US" altLang="zh-CN" sz="800" b="1" dirty="0"/>
              <a:t>&amp;</a:t>
            </a:r>
            <a:r>
              <a:rPr lang="zh-CN" altLang="en-US" sz="800" b="1" dirty="0"/>
              <a:t>delivery</a:t>
            </a:r>
            <a:endParaRPr lang="zh-CN" altLang="en-US" sz="800" b="1" dirty="0"/>
          </a:p>
        </p:txBody>
      </p:sp>
      <p:sp>
        <p:nvSpPr>
          <p:cNvPr id="103" name="TextBox 124"/>
          <p:cNvSpPr txBox="1"/>
          <p:nvPr/>
        </p:nvSpPr>
        <p:spPr>
          <a:xfrm>
            <a:off x="450215" y="5084445"/>
            <a:ext cx="861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altLang="zh-CN" sz="800" b="1" dirty="0"/>
              <a:t>System Integrate Test</a:t>
            </a:r>
            <a:endParaRPr lang="en-US" altLang="zh-CN" sz="800" b="1" dirty="0"/>
          </a:p>
        </p:txBody>
      </p:sp>
      <p:cxnSp>
        <p:nvCxnSpPr>
          <p:cNvPr id="104" name="直接连接符 39"/>
          <p:cNvCxnSpPr/>
          <p:nvPr>
            <p:custDataLst>
              <p:tags r:id="rId7"/>
            </p:custDataLst>
          </p:nvPr>
        </p:nvCxnSpPr>
        <p:spPr bwMode="auto">
          <a:xfrm flipV="1">
            <a:off x="460375" y="2340610"/>
            <a:ext cx="7938770" cy="1397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39"/>
          <p:cNvCxnSpPr/>
          <p:nvPr>
            <p:custDataLst>
              <p:tags r:id="rId8"/>
            </p:custDataLst>
          </p:nvPr>
        </p:nvCxnSpPr>
        <p:spPr bwMode="auto">
          <a:xfrm>
            <a:off x="478790" y="5003165"/>
            <a:ext cx="7930515" cy="13335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39"/>
          <p:cNvCxnSpPr/>
          <p:nvPr>
            <p:custDataLst>
              <p:tags r:id="rId9"/>
            </p:custDataLst>
          </p:nvPr>
        </p:nvCxnSpPr>
        <p:spPr bwMode="auto">
          <a:xfrm flipV="1">
            <a:off x="457200" y="5461635"/>
            <a:ext cx="7925435" cy="1905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39"/>
          <p:cNvCxnSpPr/>
          <p:nvPr>
            <p:custDataLst>
              <p:tags r:id="rId10"/>
            </p:custDataLst>
          </p:nvPr>
        </p:nvCxnSpPr>
        <p:spPr bwMode="auto">
          <a:xfrm flipV="1">
            <a:off x="459740" y="5857240"/>
            <a:ext cx="7941945" cy="508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4"/>
          <p:cNvSpPr txBox="1"/>
          <p:nvPr/>
        </p:nvSpPr>
        <p:spPr>
          <a:xfrm>
            <a:off x="427990" y="5591810"/>
            <a:ext cx="9880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altLang="zh-CN" sz="800" b="1" dirty="0"/>
              <a:t>System E2E Test</a:t>
            </a:r>
            <a:endParaRPr lang="en-US" sz="800" b="1" dirty="0"/>
          </a:p>
        </p:txBody>
      </p:sp>
      <p:cxnSp>
        <p:nvCxnSpPr>
          <p:cNvPr id="128" name="直接连接符 127"/>
          <p:cNvCxnSpPr/>
          <p:nvPr>
            <p:custDataLst>
              <p:tags r:id="rId11"/>
            </p:custDataLst>
          </p:nvPr>
        </p:nvCxnSpPr>
        <p:spPr bwMode="auto">
          <a:xfrm>
            <a:off x="4101465" y="1466215"/>
            <a:ext cx="4445" cy="4339590"/>
          </a:xfrm>
          <a:prstGeom prst="lin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/>
          <p:nvPr>
            <p:custDataLst>
              <p:tags r:id="rId12"/>
            </p:custDataLst>
          </p:nvPr>
        </p:nvCxnSpPr>
        <p:spPr bwMode="auto">
          <a:xfrm>
            <a:off x="5133975" y="1587500"/>
            <a:ext cx="1905" cy="4291965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五角星 64"/>
          <p:cNvSpPr/>
          <p:nvPr/>
        </p:nvSpPr>
        <p:spPr>
          <a:xfrm>
            <a:off x="5041900" y="1513840"/>
            <a:ext cx="185420" cy="265430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131" name="文本占位符 2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 flipH="1">
            <a:off x="4196715" y="1723390"/>
            <a:ext cx="624840" cy="128905"/>
          </a:xfrm>
          <a:prstGeom prst="rect">
            <a:avLst/>
          </a:prstGeom>
          <a:noFill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600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APP dev finish</a:t>
            </a:r>
            <a:endParaRPr lang="zh-CN" altLang="en-US" sz="600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32" name="五角星 64"/>
          <p:cNvSpPr/>
          <p:nvPr/>
        </p:nvSpPr>
        <p:spPr>
          <a:xfrm>
            <a:off x="6122035" y="1541145"/>
            <a:ext cx="185420" cy="265430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cxnSp>
        <p:nvCxnSpPr>
          <p:cNvPr id="133" name="直接连接符 132"/>
          <p:cNvCxnSpPr/>
          <p:nvPr>
            <p:custDataLst>
              <p:tags r:id="rId14"/>
            </p:custDataLst>
          </p:nvPr>
        </p:nvCxnSpPr>
        <p:spPr bwMode="auto">
          <a:xfrm>
            <a:off x="1677035" y="1539875"/>
            <a:ext cx="8255" cy="431292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>
            <p:custDataLst>
              <p:tags r:id="rId15"/>
            </p:custDataLst>
          </p:nvPr>
        </p:nvCxnSpPr>
        <p:spPr bwMode="auto">
          <a:xfrm>
            <a:off x="8397875" y="1200150"/>
            <a:ext cx="0" cy="466217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216"/>
          <p:cNvSpPr txBox="1"/>
          <p:nvPr/>
        </p:nvSpPr>
        <p:spPr>
          <a:xfrm>
            <a:off x="8036560" y="1595755"/>
            <a:ext cx="5029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Go Live</a:t>
            </a:r>
            <a:endParaRPr lang="en-US" altLang="zh-CN" sz="600" dirty="0"/>
          </a:p>
        </p:txBody>
      </p:sp>
      <p:cxnSp>
        <p:nvCxnSpPr>
          <p:cNvPr id="142" name="直接连接符 141"/>
          <p:cNvCxnSpPr/>
          <p:nvPr>
            <p:custDataLst>
              <p:tags r:id="rId16"/>
            </p:custDataLst>
          </p:nvPr>
        </p:nvCxnSpPr>
        <p:spPr bwMode="auto">
          <a:xfrm>
            <a:off x="8014335" y="1522095"/>
            <a:ext cx="12065" cy="433006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54"/>
          <p:cNvSpPr/>
          <p:nvPr>
            <p:custDataLst>
              <p:tags r:id="rId17"/>
            </p:custDataLst>
          </p:nvPr>
        </p:nvSpPr>
        <p:spPr bwMode="gray">
          <a:xfrm>
            <a:off x="5180965" y="5624195"/>
            <a:ext cx="2747010" cy="105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600">
                <a:solidFill>
                  <a:schemeClr val="tx1"/>
                </a:solidFill>
                <a:sym typeface="+mn-ea"/>
              </a:rPr>
              <a:t>End to end test in real vehicle scenario</a:t>
            </a:r>
            <a:endParaRPr lang="zh-CN" altLang="en-US" sz="600">
              <a:solidFill>
                <a:schemeClr val="tx1"/>
              </a:solidFill>
              <a:sym typeface="+mn-ea"/>
            </a:endParaRPr>
          </a:p>
        </p:txBody>
      </p:sp>
      <p:sp>
        <p:nvSpPr>
          <p:cNvPr id="144" name="文本占位符 2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1238885" y="1135380"/>
            <a:ext cx="1423035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2019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45" name="文本占位符 2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2660650" y="1137285"/>
            <a:ext cx="4284980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2020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46" name="文本占位符 2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1238885" y="1334135"/>
            <a:ext cx="350520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9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47" name="文本占位符 2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1590040" y="1334135"/>
            <a:ext cx="361950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10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48" name="文本占位符 2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1952625" y="1334135"/>
            <a:ext cx="361950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11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49" name="文本占位符 2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2315210" y="1334135"/>
            <a:ext cx="350520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12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50" name="文本占位符 2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2665730" y="1334135"/>
            <a:ext cx="361950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01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52" name="文本占位符 2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3028315" y="1334135"/>
            <a:ext cx="350520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02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53" name="文本占位符 2"/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3378200" y="1334135"/>
            <a:ext cx="361315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03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54" name="文本占位符 2"/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3739515" y="1334135"/>
            <a:ext cx="361950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04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55" name="文本占位符 2"/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4102735" y="1334135"/>
            <a:ext cx="327025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05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56" name="文本占位符 2"/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4429760" y="1334135"/>
            <a:ext cx="361315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06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57" name="文本占位符 2"/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4791075" y="1334135"/>
            <a:ext cx="350520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07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58" name="文本占位符 2"/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5141595" y="1334135"/>
            <a:ext cx="361315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08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59" name="文本占位符 2"/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5504180" y="1334135"/>
            <a:ext cx="350520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09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60" name="文本占位符 2"/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5854700" y="1334135"/>
            <a:ext cx="361315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10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62" name="文本占位符 2"/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6216015" y="1334135"/>
            <a:ext cx="361950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11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cxnSp>
        <p:nvCxnSpPr>
          <p:cNvPr id="163" name="直接连接符 162"/>
          <p:cNvCxnSpPr/>
          <p:nvPr>
            <p:custDataLst>
              <p:tags r:id="rId35"/>
            </p:custDataLst>
          </p:nvPr>
        </p:nvCxnSpPr>
        <p:spPr bwMode="auto">
          <a:xfrm>
            <a:off x="459740" y="1527175"/>
            <a:ext cx="6119495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占位符 2"/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523240" y="1267460"/>
            <a:ext cx="669925" cy="15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C</a:t>
            </a:r>
            <a:r>
              <a:rPr lang="zh-CN" alt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ontent </a:t>
            </a:r>
            <a:endParaRPr lang="zh-CN" alt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cxnSp>
        <p:nvCxnSpPr>
          <p:cNvPr id="165" name="直接连接符 43"/>
          <p:cNvCxnSpPr/>
          <p:nvPr>
            <p:custDataLst>
              <p:tags r:id="rId37"/>
            </p:custDataLst>
          </p:nvPr>
        </p:nvCxnSpPr>
        <p:spPr bwMode="auto">
          <a:xfrm flipV="1">
            <a:off x="459740" y="1134745"/>
            <a:ext cx="770255" cy="825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占位符 2"/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6587490" y="1333500"/>
            <a:ext cx="361950" cy="19177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12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67" name="文本占位符 2"/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6950710" y="1333500"/>
            <a:ext cx="361950" cy="19177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01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68" name="文本占位符 2"/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7312660" y="1333500"/>
            <a:ext cx="361950" cy="19177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02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69" name="文本占位符 2"/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7674610" y="1333500"/>
            <a:ext cx="361950" cy="19177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03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70" name="文本占位符 2"/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6950710" y="1142365"/>
            <a:ext cx="144907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2021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71" name="文本占位符 2"/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8037195" y="1332865"/>
            <a:ext cx="361950" cy="19177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04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72" name="五边形 171"/>
          <p:cNvSpPr/>
          <p:nvPr/>
        </p:nvSpPr>
        <p:spPr>
          <a:xfrm>
            <a:off x="1709420" y="2399030"/>
            <a:ext cx="185420" cy="70485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73" name="文本框 172"/>
          <p:cNvSpPr txBox="1"/>
          <p:nvPr/>
        </p:nvSpPr>
        <p:spPr>
          <a:xfrm>
            <a:off x="1289685" y="3077845"/>
            <a:ext cx="335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APP</a:t>
            </a:r>
            <a:endParaRPr lang="en-US" altLang="zh-CN" sz="600"/>
          </a:p>
          <a:p>
            <a:endParaRPr lang="zh-CN" altLang="en-US" sz="600"/>
          </a:p>
        </p:txBody>
      </p:sp>
      <p:sp>
        <p:nvSpPr>
          <p:cNvPr id="174" name="五边形 173"/>
          <p:cNvSpPr/>
          <p:nvPr/>
        </p:nvSpPr>
        <p:spPr>
          <a:xfrm>
            <a:off x="1709420" y="2519045"/>
            <a:ext cx="186055" cy="70485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1881505" y="2469515"/>
            <a:ext cx="128270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>
                <a:sym typeface="+mn-ea"/>
              </a:rPr>
              <a:t>Architecture  design</a:t>
            </a:r>
            <a:endParaRPr lang="zh-CN" altLang="en-US" sz="600">
              <a:sym typeface="+mn-ea"/>
            </a:endParaRPr>
          </a:p>
        </p:txBody>
      </p:sp>
      <p:sp>
        <p:nvSpPr>
          <p:cNvPr id="176" name="五边形 175"/>
          <p:cNvSpPr/>
          <p:nvPr/>
        </p:nvSpPr>
        <p:spPr>
          <a:xfrm>
            <a:off x="1709420" y="2639060"/>
            <a:ext cx="185420" cy="70485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1881505" y="2589530"/>
            <a:ext cx="173926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>
                <a:sym typeface="+mn-ea"/>
              </a:rPr>
              <a:t>Infrastructure environment preparation</a:t>
            </a:r>
            <a:endParaRPr lang="zh-CN" altLang="en-US" sz="600">
              <a:sym typeface="+mn-ea"/>
            </a:endParaRPr>
          </a:p>
        </p:txBody>
      </p:sp>
      <p:sp>
        <p:nvSpPr>
          <p:cNvPr id="179" name="五边形 178"/>
          <p:cNvSpPr/>
          <p:nvPr/>
        </p:nvSpPr>
        <p:spPr>
          <a:xfrm>
            <a:off x="1714500" y="2776855"/>
            <a:ext cx="180340" cy="70485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1881505" y="2697480"/>
            <a:ext cx="128333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sz="600">
                <a:sym typeface="+mn-ea"/>
              </a:rPr>
              <a:t>Dky service initialization</a:t>
            </a:r>
            <a:endParaRPr sz="600">
              <a:sym typeface="+mn-ea"/>
            </a:endParaRPr>
          </a:p>
        </p:txBody>
      </p:sp>
      <p:sp>
        <p:nvSpPr>
          <p:cNvPr id="182" name="五边形 181"/>
          <p:cNvSpPr/>
          <p:nvPr/>
        </p:nvSpPr>
        <p:spPr>
          <a:xfrm>
            <a:off x="1949450" y="3091815"/>
            <a:ext cx="662305" cy="762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83" name="文本框 182"/>
          <p:cNvSpPr txBox="1"/>
          <p:nvPr/>
        </p:nvSpPr>
        <p:spPr>
          <a:xfrm>
            <a:off x="2945130" y="3037840"/>
            <a:ext cx="472948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600">
                <a:sym typeface="+mn-ea"/>
              </a:rPr>
              <a:t>Digital key pairing</a:t>
            </a:r>
            <a:r>
              <a:rPr lang="zh-CN" sz="600">
                <a:sym typeface="+mn-ea"/>
              </a:rPr>
              <a:t>   （</a:t>
            </a:r>
            <a:r>
              <a:rPr sz="600" b="1">
                <a:solidFill>
                  <a:srgbClr val="FF0000"/>
                </a:solidFill>
                <a:sym typeface="+mn-ea"/>
              </a:rPr>
              <a:t> Bosch SDK has been delayed for </a:t>
            </a:r>
            <a:r>
              <a:rPr lang="en-US" sz="600" b="1">
                <a:solidFill>
                  <a:srgbClr val="FF0000"/>
                </a:solidFill>
                <a:sym typeface="+mn-ea"/>
              </a:rPr>
              <a:t>6</a:t>
            </a:r>
            <a:r>
              <a:rPr sz="600" b="1">
                <a:solidFill>
                  <a:srgbClr val="FF0000"/>
                </a:solidFill>
                <a:sym typeface="+mn-ea"/>
              </a:rPr>
              <a:t> weeks, delivery is adjusted to 2019cw52 - &gt; 2020cw03</a:t>
            </a:r>
            <a:r>
              <a:rPr lang="zh-CN" altLang="en-US" sz="600">
                <a:sym typeface="+mn-ea"/>
              </a:rPr>
              <a:t>）</a:t>
            </a:r>
            <a:endParaRPr lang="zh-CN" altLang="en-US" sz="600">
              <a:sym typeface="+mn-ea"/>
            </a:endParaRPr>
          </a:p>
        </p:txBody>
      </p:sp>
      <p:sp>
        <p:nvSpPr>
          <p:cNvPr id="189" name="五边形 188"/>
          <p:cNvSpPr/>
          <p:nvPr/>
        </p:nvSpPr>
        <p:spPr>
          <a:xfrm>
            <a:off x="2248535" y="3268980"/>
            <a:ext cx="887095" cy="76200"/>
          </a:xfrm>
          <a:prstGeom prst="homePlate">
            <a:avLst/>
          </a:prstGeom>
          <a:solidFill>
            <a:srgbClr val="EFB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3164205" y="3221355"/>
            <a:ext cx="285432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sz="600">
                <a:sym typeface="+mn-ea"/>
              </a:rPr>
              <a:t>Digital key sharing</a:t>
            </a:r>
            <a:r>
              <a:rPr lang="zh-CN" sz="600">
                <a:sym typeface="+mn-ea"/>
              </a:rPr>
              <a:t>（If the dependency is still blocked, postpone the plan）</a:t>
            </a:r>
            <a:r>
              <a:rPr lang="zh-CN" sz="600">
                <a:sym typeface="+mn-ea"/>
              </a:rPr>
              <a:t> </a:t>
            </a:r>
            <a:endParaRPr lang="zh-CN" sz="600">
              <a:sym typeface="+mn-ea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3556635" y="3390900"/>
            <a:ext cx="246253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600">
                <a:sym typeface="+mn-ea"/>
              </a:rPr>
              <a:t> Cancellation and return of digital key</a:t>
            </a:r>
            <a:endParaRPr lang="zh-CN" sz="600">
              <a:sym typeface="+mn-ea"/>
            </a:endParaRPr>
          </a:p>
        </p:txBody>
      </p:sp>
      <p:sp>
        <p:nvSpPr>
          <p:cNvPr id="192" name="五边形 191"/>
          <p:cNvSpPr/>
          <p:nvPr/>
        </p:nvSpPr>
        <p:spPr>
          <a:xfrm>
            <a:off x="3041015" y="4030345"/>
            <a:ext cx="969645" cy="7620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93" name="文本框 192"/>
          <p:cNvSpPr txBox="1"/>
          <p:nvPr/>
        </p:nvSpPr>
        <p:spPr>
          <a:xfrm>
            <a:off x="3952875" y="3971925"/>
            <a:ext cx="287909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600">
                <a:sym typeface="+mn-ea"/>
              </a:rPr>
              <a:t>statistics of digital key </a:t>
            </a:r>
            <a:endParaRPr lang="zh-CN" sz="600">
              <a:sym typeface="+mn-ea"/>
            </a:endParaRPr>
          </a:p>
        </p:txBody>
      </p:sp>
      <p:sp>
        <p:nvSpPr>
          <p:cNvPr id="194" name="五边形 193"/>
          <p:cNvSpPr/>
          <p:nvPr/>
        </p:nvSpPr>
        <p:spPr>
          <a:xfrm>
            <a:off x="2875280" y="3437890"/>
            <a:ext cx="717550" cy="7620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95" name="五边形 194"/>
          <p:cNvSpPr/>
          <p:nvPr/>
        </p:nvSpPr>
        <p:spPr>
          <a:xfrm>
            <a:off x="3332480" y="3594100"/>
            <a:ext cx="679450" cy="7620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96" name="矩形 54"/>
          <p:cNvSpPr/>
          <p:nvPr>
            <p:custDataLst>
              <p:tags r:id="rId44"/>
            </p:custDataLst>
          </p:nvPr>
        </p:nvSpPr>
        <p:spPr bwMode="gray">
          <a:xfrm>
            <a:off x="4135120" y="5091430"/>
            <a:ext cx="2027555" cy="119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600">
                <a:solidFill>
                  <a:schemeClr val="tx1"/>
                </a:solidFill>
                <a:sym typeface="+mn-ea"/>
              </a:rPr>
              <a:t>SIT </a:t>
            </a:r>
            <a:r>
              <a:rPr lang="zh-CN" altLang="en-US" sz="600">
                <a:solidFill>
                  <a:schemeClr val="tx1"/>
                </a:solidFill>
                <a:sym typeface="+mn-ea"/>
              </a:rPr>
              <a:t>test</a:t>
            </a:r>
            <a:r>
              <a:rPr lang="en-US" altLang="zh-CN" sz="600">
                <a:solidFill>
                  <a:schemeClr val="tx1"/>
                </a:solidFill>
                <a:sym typeface="+mn-ea"/>
              </a:rPr>
              <a:t>(user scene )</a:t>
            </a:r>
            <a:endParaRPr lang="en-US" altLang="zh-CN" sz="600">
              <a:solidFill>
                <a:schemeClr val="tx1"/>
              </a:solidFill>
              <a:sym typeface="+mn-ea"/>
            </a:endParaRPr>
          </a:p>
        </p:txBody>
      </p:sp>
      <p:sp>
        <p:nvSpPr>
          <p:cNvPr id="197" name="矩形 54"/>
          <p:cNvSpPr/>
          <p:nvPr>
            <p:custDataLst>
              <p:tags r:id="rId45"/>
            </p:custDataLst>
          </p:nvPr>
        </p:nvSpPr>
        <p:spPr bwMode="gray">
          <a:xfrm>
            <a:off x="4134485" y="5290185"/>
            <a:ext cx="2023745" cy="131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600">
                <a:solidFill>
                  <a:schemeClr val="tx1"/>
                </a:solidFill>
                <a:sym typeface="+mn-ea"/>
              </a:rPr>
              <a:t>performance, reliability, safety and compatibility </a:t>
            </a:r>
            <a:r>
              <a:rPr lang="en-US" altLang="zh-CN" sz="600">
                <a:solidFill>
                  <a:schemeClr val="tx1"/>
                </a:solidFill>
                <a:sym typeface="+mn-ea"/>
              </a:rPr>
              <a:t>test</a:t>
            </a:r>
            <a:endParaRPr lang="en-US" altLang="zh-CN" sz="600">
              <a:solidFill>
                <a:schemeClr val="tx1"/>
              </a:solidFill>
              <a:sym typeface="+mn-ea"/>
            </a:endParaRPr>
          </a:p>
        </p:txBody>
      </p:sp>
      <p:sp>
        <p:nvSpPr>
          <p:cNvPr id="198" name="TextBox 216"/>
          <p:cNvSpPr txBox="1"/>
          <p:nvPr/>
        </p:nvSpPr>
        <p:spPr>
          <a:xfrm>
            <a:off x="1677035" y="1566545"/>
            <a:ext cx="525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" dirty="0"/>
              <a:t>Start</a:t>
            </a:r>
            <a:r>
              <a:rPr lang="zh-CN" altLang="en-US" sz="600" dirty="0"/>
              <a:t>                     </a:t>
            </a:r>
            <a:r>
              <a:rPr lang="en-US" altLang="zh-CN" sz="600" dirty="0"/>
              <a:t>(CW41</a:t>
            </a:r>
            <a:r>
              <a:rPr lang="zh-CN" altLang="en-US" sz="600" dirty="0"/>
              <a:t>）</a:t>
            </a:r>
            <a:endParaRPr lang="zh-CN" altLang="en-US" sz="600" dirty="0"/>
          </a:p>
        </p:txBody>
      </p:sp>
      <p:sp>
        <p:nvSpPr>
          <p:cNvPr id="199" name="TextBox 216"/>
          <p:cNvSpPr txBox="1"/>
          <p:nvPr/>
        </p:nvSpPr>
        <p:spPr>
          <a:xfrm>
            <a:off x="4137660" y="1539875"/>
            <a:ext cx="69913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dirty="0"/>
              <a:t>B Sample(CW19)</a:t>
            </a:r>
            <a:endParaRPr lang="en-US" altLang="zh-CN" sz="600" dirty="0"/>
          </a:p>
        </p:txBody>
      </p:sp>
      <p:sp>
        <p:nvSpPr>
          <p:cNvPr id="200" name="TextBox 216"/>
          <p:cNvSpPr txBox="1"/>
          <p:nvPr/>
        </p:nvSpPr>
        <p:spPr>
          <a:xfrm>
            <a:off x="5187950" y="1555115"/>
            <a:ext cx="69913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dirty="0"/>
              <a:t>C Sample(CW32)</a:t>
            </a:r>
            <a:endParaRPr lang="en-US" altLang="zh-CN" sz="600" dirty="0"/>
          </a:p>
        </p:txBody>
      </p:sp>
      <p:sp>
        <p:nvSpPr>
          <p:cNvPr id="201" name="TextBox 216"/>
          <p:cNvSpPr txBox="1"/>
          <p:nvPr/>
        </p:nvSpPr>
        <p:spPr>
          <a:xfrm>
            <a:off x="6307455" y="1580515"/>
            <a:ext cx="82486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dirty="0"/>
              <a:t>Final Release</a:t>
            </a:r>
            <a:r>
              <a:rPr lang="en-US" altLang="zh-CN" sz="600" dirty="0">
                <a:sym typeface="+mn-ea"/>
              </a:rPr>
              <a:t>(CW45)</a:t>
            </a:r>
            <a:endParaRPr lang="en-US" altLang="zh-CN" sz="600" dirty="0"/>
          </a:p>
        </p:txBody>
      </p:sp>
      <p:sp>
        <p:nvSpPr>
          <p:cNvPr id="202" name="五边形 201"/>
          <p:cNvSpPr/>
          <p:nvPr/>
        </p:nvSpPr>
        <p:spPr>
          <a:xfrm>
            <a:off x="2406650" y="3903345"/>
            <a:ext cx="693420" cy="7620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00"/>
          </a:p>
        </p:txBody>
      </p:sp>
      <p:sp>
        <p:nvSpPr>
          <p:cNvPr id="203" name="文本框 202"/>
          <p:cNvSpPr txBox="1"/>
          <p:nvPr/>
        </p:nvSpPr>
        <p:spPr>
          <a:xfrm>
            <a:off x="3041015" y="3836035"/>
            <a:ext cx="289814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600">
                <a:sym typeface="+mn-ea"/>
              </a:rPr>
              <a:t>Digital key management - cancellation, freezing, query, etc</a:t>
            </a:r>
            <a:endParaRPr sz="600">
              <a:sym typeface="+mn-ea"/>
            </a:endParaRPr>
          </a:p>
        </p:txBody>
      </p:sp>
      <p:sp>
        <p:nvSpPr>
          <p:cNvPr id="204" name="五边形 203"/>
          <p:cNvSpPr/>
          <p:nvPr/>
        </p:nvSpPr>
        <p:spPr>
          <a:xfrm>
            <a:off x="2268855" y="4546600"/>
            <a:ext cx="1623060" cy="76200"/>
          </a:xfrm>
          <a:prstGeom prst="homePlate">
            <a:avLst/>
          </a:prstGeom>
          <a:solidFill>
            <a:srgbClr val="EFB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207" name="五边形 206"/>
          <p:cNvSpPr/>
          <p:nvPr/>
        </p:nvSpPr>
        <p:spPr>
          <a:xfrm>
            <a:off x="4119880" y="4155440"/>
            <a:ext cx="1960880" cy="7620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00"/>
          </a:p>
        </p:txBody>
      </p:sp>
      <p:sp>
        <p:nvSpPr>
          <p:cNvPr id="208" name="文本框 207"/>
          <p:cNvSpPr txBox="1"/>
          <p:nvPr/>
        </p:nvSpPr>
        <p:spPr>
          <a:xfrm>
            <a:off x="6080760" y="4091940"/>
            <a:ext cx="230187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600">
                <a:sym typeface="+mn-ea"/>
              </a:rPr>
              <a:t>Digital key use report, data analysis and other requirements</a:t>
            </a:r>
            <a:endParaRPr sz="600">
              <a:sym typeface="+mn-ea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3903980" y="4496435"/>
            <a:ext cx="198310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600">
                <a:sym typeface="+mn-ea"/>
              </a:rPr>
              <a:t>PKI integration (currently using mock, no official version)</a:t>
            </a:r>
            <a:endParaRPr sz="600">
              <a:sym typeface="+mn-ea"/>
            </a:endParaRPr>
          </a:p>
        </p:txBody>
      </p:sp>
      <p:cxnSp>
        <p:nvCxnSpPr>
          <p:cNvPr id="210" name="直接连接符 39"/>
          <p:cNvCxnSpPr/>
          <p:nvPr>
            <p:custDataLst>
              <p:tags r:id="rId46"/>
            </p:custDataLst>
          </p:nvPr>
        </p:nvCxnSpPr>
        <p:spPr bwMode="auto">
          <a:xfrm>
            <a:off x="1237615" y="4396105"/>
            <a:ext cx="7169785" cy="381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6"/>
          <p:cNvSpPr txBox="1"/>
          <p:nvPr/>
        </p:nvSpPr>
        <p:spPr>
          <a:xfrm>
            <a:off x="2872740" y="2065655"/>
            <a:ext cx="4337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" b="1" dirty="0"/>
              <a:t>R3 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cw06</a:t>
            </a:r>
            <a:r>
              <a:rPr lang="en-US" altLang="zh-CN" sz="600" dirty="0"/>
              <a:t> </a:t>
            </a:r>
            <a:endParaRPr lang="zh-CN" altLang="en-US" sz="800" dirty="0"/>
          </a:p>
        </p:txBody>
      </p:sp>
      <p:sp>
        <p:nvSpPr>
          <p:cNvPr id="212" name="TextBox 216"/>
          <p:cNvSpPr txBox="1"/>
          <p:nvPr/>
        </p:nvSpPr>
        <p:spPr>
          <a:xfrm>
            <a:off x="3332480" y="2065655"/>
            <a:ext cx="4521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" b="1" dirty="0"/>
              <a:t>R4</a:t>
            </a:r>
            <a:r>
              <a:rPr lang="en-US" altLang="zh-CN" sz="600" dirty="0"/>
              <a:t> </a:t>
            </a:r>
            <a:endParaRPr lang="en-US" altLang="zh-CN" sz="600" dirty="0"/>
          </a:p>
          <a:p>
            <a:pPr algn="ctr"/>
            <a:r>
              <a:rPr lang="en-US" altLang="zh-CN" sz="600" b="1" dirty="0"/>
              <a:t>cw12</a:t>
            </a:r>
            <a:endParaRPr lang="zh-CN" altLang="en-US" sz="800" dirty="0"/>
          </a:p>
        </p:txBody>
      </p:sp>
      <p:sp>
        <p:nvSpPr>
          <p:cNvPr id="213" name="TextBox 216"/>
          <p:cNvSpPr txBox="1"/>
          <p:nvPr/>
        </p:nvSpPr>
        <p:spPr>
          <a:xfrm>
            <a:off x="1861820" y="2068195"/>
            <a:ext cx="4546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" b="1" dirty="0"/>
              <a:t>R1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cw46</a:t>
            </a:r>
            <a:r>
              <a:rPr lang="en-US" altLang="zh-CN" sz="600" dirty="0"/>
              <a:t>   </a:t>
            </a:r>
            <a:endParaRPr lang="zh-CN" altLang="en-US" sz="800" dirty="0"/>
          </a:p>
        </p:txBody>
      </p:sp>
      <p:sp>
        <p:nvSpPr>
          <p:cNvPr id="214" name="等腰三角形 213"/>
          <p:cNvSpPr/>
          <p:nvPr/>
        </p:nvSpPr>
        <p:spPr>
          <a:xfrm>
            <a:off x="2027555" y="1926590"/>
            <a:ext cx="123190" cy="15367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215" name="等腰三角形 214"/>
          <p:cNvSpPr/>
          <p:nvPr/>
        </p:nvSpPr>
        <p:spPr>
          <a:xfrm>
            <a:off x="2555240" y="1933575"/>
            <a:ext cx="123190" cy="139700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216" name="等腰三角形 215"/>
          <p:cNvSpPr/>
          <p:nvPr/>
        </p:nvSpPr>
        <p:spPr>
          <a:xfrm>
            <a:off x="3041015" y="1922780"/>
            <a:ext cx="123190" cy="139700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217" name="等腰三角形 216"/>
          <p:cNvSpPr/>
          <p:nvPr/>
        </p:nvSpPr>
        <p:spPr>
          <a:xfrm>
            <a:off x="3496945" y="1920240"/>
            <a:ext cx="123190" cy="139700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218" name="等腰三角形 217"/>
          <p:cNvSpPr/>
          <p:nvPr/>
        </p:nvSpPr>
        <p:spPr>
          <a:xfrm>
            <a:off x="3947795" y="1929130"/>
            <a:ext cx="123190" cy="139700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219" name="等腰三角形 218"/>
          <p:cNvSpPr/>
          <p:nvPr/>
        </p:nvSpPr>
        <p:spPr>
          <a:xfrm>
            <a:off x="4918710" y="1897380"/>
            <a:ext cx="123190" cy="139700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220" name="TextBox 216"/>
          <p:cNvSpPr txBox="1"/>
          <p:nvPr/>
        </p:nvSpPr>
        <p:spPr>
          <a:xfrm>
            <a:off x="2406650" y="2059940"/>
            <a:ext cx="421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" b="1" dirty="0"/>
              <a:t>R2 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cw52</a:t>
            </a:r>
            <a:r>
              <a:rPr lang="en-US" altLang="zh-CN" sz="600" dirty="0"/>
              <a:t>   </a:t>
            </a:r>
            <a:endParaRPr lang="zh-CN" altLang="en-US" sz="800" dirty="0"/>
          </a:p>
        </p:txBody>
      </p:sp>
      <p:sp>
        <p:nvSpPr>
          <p:cNvPr id="221" name="TextBox 216"/>
          <p:cNvSpPr txBox="1"/>
          <p:nvPr/>
        </p:nvSpPr>
        <p:spPr>
          <a:xfrm>
            <a:off x="3803015" y="2065020"/>
            <a:ext cx="417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" b="1" dirty="0">
                <a:solidFill>
                  <a:schemeClr val="tx1"/>
                </a:solidFill>
              </a:rPr>
              <a:t>R5</a:t>
            </a:r>
            <a:endParaRPr lang="en-US" altLang="zh-CN" sz="6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600" b="1" dirty="0">
                <a:solidFill>
                  <a:schemeClr val="tx1"/>
                </a:solidFill>
              </a:rPr>
              <a:t>cw18</a:t>
            </a:r>
            <a:endParaRPr lang="en-US" altLang="zh-CN" sz="600" b="1" dirty="0">
              <a:solidFill>
                <a:schemeClr val="tx1"/>
              </a:solidFill>
            </a:endParaRPr>
          </a:p>
        </p:txBody>
      </p:sp>
      <p:sp>
        <p:nvSpPr>
          <p:cNvPr id="222" name="等腰三角形 221"/>
          <p:cNvSpPr/>
          <p:nvPr/>
        </p:nvSpPr>
        <p:spPr>
          <a:xfrm>
            <a:off x="6149340" y="1925955"/>
            <a:ext cx="123190" cy="139700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223" name="TextBox 216"/>
          <p:cNvSpPr txBox="1"/>
          <p:nvPr/>
        </p:nvSpPr>
        <p:spPr>
          <a:xfrm>
            <a:off x="5781675" y="2068195"/>
            <a:ext cx="8362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" b="1" dirty="0"/>
              <a:t>Final Release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R9</a:t>
            </a:r>
            <a:endParaRPr lang="zh-CN" altLang="en-US" sz="800" b="1" dirty="0"/>
          </a:p>
        </p:txBody>
      </p:sp>
      <p:sp>
        <p:nvSpPr>
          <p:cNvPr id="224" name="等腰三角形 223"/>
          <p:cNvSpPr/>
          <p:nvPr/>
        </p:nvSpPr>
        <p:spPr>
          <a:xfrm>
            <a:off x="7450455" y="1908175"/>
            <a:ext cx="123190" cy="139700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225" name="TextBox 216"/>
          <p:cNvSpPr txBox="1"/>
          <p:nvPr/>
        </p:nvSpPr>
        <p:spPr>
          <a:xfrm>
            <a:off x="7230745" y="2021840"/>
            <a:ext cx="563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" b="1" dirty="0"/>
              <a:t>GO  live Release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R10 </a:t>
            </a:r>
            <a:endParaRPr lang="zh-CN" altLang="en-US" sz="800" b="1" dirty="0"/>
          </a:p>
        </p:txBody>
      </p:sp>
      <p:sp>
        <p:nvSpPr>
          <p:cNvPr id="226" name="等腰三角形 225"/>
          <p:cNvSpPr/>
          <p:nvPr/>
        </p:nvSpPr>
        <p:spPr>
          <a:xfrm>
            <a:off x="4425315" y="1928495"/>
            <a:ext cx="123190" cy="139700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227" name="TextBox 216"/>
          <p:cNvSpPr txBox="1"/>
          <p:nvPr/>
        </p:nvSpPr>
        <p:spPr>
          <a:xfrm>
            <a:off x="4276725" y="2065655"/>
            <a:ext cx="417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" b="1" dirty="0"/>
              <a:t>R6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cw24</a:t>
            </a:r>
            <a:endParaRPr lang="en-US" altLang="zh-CN" sz="600" b="1" dirty="0"/>
          </a:p>
        </p:txBody>
      </p:sp>
      <p:sp>
        <p:nvSpPr>
          <p:cNvPr id="228" name="等腰三角形 227"/>
          <p:cNvSpPr/>
          <p:nvPr/>
        </p:nvSpPr>
        <p:spPr>
          <a:xfrm>
            <a:off x="5387340" y="1915795"/>
            <a:ext cx="123190" cy="139700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229" name="TextBox 216"/>
          <p:cNvSpPr txBox="1"/>
          <p:nvPr/>
        </p:nvSpPr>
        <p:spPr>
          <a:xfrm>
            <a:off x="5240020" y="2079625"/>
            <a:ext cx="417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" b="1" dirty="0"/>
              <a:t>R8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cw36</a:t>
            </a:r>
            <a:endParaRPr lang="en-US" altLang="zh-CN" sz="600" b="1" dirty="0"/>
          </a:p>
        </p:txBody>
      </p:sp>
      <p:cxnSp>
        <p:nvCxnSpPr>
          <p:cNvPr id="230" name="直接连接符 39"/>
          <p:cNvCxnSpPr/>
          <p:nvPr>
            <p:custDataLst>
              <p:tags r:id="rId47"/>
            </p:custDataLst>
          </p:nvPr>
        </p:nvCxnSpPr>
        <p:spPr bwMode="auto">
          <a:xfrm>
            <a:off x="1248410" y="3752850"/>
            <a:ext cx="7169785" cy="381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文本框 230"/>
          <p:cNvSpPr txBox="1"/>
          <p:nvPr/>
        </p:nvSpPr>
        <p:spPr>
          <a:xfrm>
            <a:off x="1289685" y="3811905"/>
            <a:ext cx="3873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/>
              <a:t>Web portal</a:t>
            </a:r>
            <a:endParaRPr lang="en-US" altLang="zh-CN" sz="600"/>
          </a:p>
        </p:txBody>
      </p:sp>
      <p:sp>
        <p:nvSpPr>
          <p:cNvPr id="232" name="文本框 231"/>
          <p:cNvSpPr txBox="1"/>
          <p:nvPr/>
        </p:nvSpPr>
        <p:spPr>
          <a:xfrm>
            <a:off x="1199515" y="4529455"/>
            <a:ext cx="5410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/>
              <a:t>S</a:t>
            </a:r>
            <a:r>
              <a:rPr lang="zh-CN" altLang="en-US" sz="600"/>
              <a:t>ervice integration</a:t>
            </a:r>
            <a:endParaRPr lang="zh-CN" altLang="en-US" sz="600"/>
          </a:p>
        </p:txBody>
      </p:sp>
      <p:cxnSp>
        <p:nvCxnSpPr>
          <p:cNvPr id="233" name="直接连接符 39"/>
          <p:cNvCxnSpPr/>
          <p:nvPr>
            <p:custDataLst>
              <p:tags r:id="rId48"/>
            </p:custDataLst>
          </p:nvPr>
        </p:nvCxnSpPr>
        <p:spPr bwMode="auto">
          <a:xfrm>
            <a:off x="1231900" y="2877185"/>
            <a:ext cx="7169785" cy="381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文本框 233"/>
          <p:cNvSpPr txBox="1"/>
          <p:nvPr/>
        </p:nvSpPr>
        <p:spPr>
          <a:xfrm>
            <a:off x="1212850" y="2408555"/>
            <a:ext cx="501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"/>
              <a:t>Iterative preparation</a:t>
            </a:r>
            <a:endParaRPr lang="zh-CN" altLang="en-US" sz="600"/>
          </a:p>
        </p:txBody>
      </p:sp>
      <p:sp>
        <p:nvSpPr>
          <p:cNvPr id="235" name="文本框 234"/>
          <p:cNvSpPr txBox="1"/>
          <p:nvPr/>
        </p:nvSpPr>
        <p:spPr>
          <a:xfrm>
            <a:off x="1881505" y="2364105"/>
            <a:ext cx="145097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">
                <a:sym typeface="+mn-ea"/>
              </a:rPr>
              <a:t>analysis of system </a:t>
            </a:r>
            <a:r>
              <a:rPr lang="en-US" altLang="zh-CN" sz="600">
                <a:sym typeface="+mn-ea"/>
              </a:rPr>
              <a:t>requirement</a:t>
            </a:r>
            <a:endParaRPr lang="en-US" altLang="zh-CN" sz="600">
              <a:sym typeface="+mn-ea"/>
            </a:endParaRPr>
          </a:p>
        </p:txBody>
      </p:sp>
      <p:sp>
        <p:nvSpPr>
          <p:cNvPr id="237" name="五边形 236"/>
          <p:cNvSpPr/>
          <p:nvPr/>
        </p:nvSpPr>
        <p:spPr>
          <a:xfrm>
            <a:off x="4111625" y="4275455"/>
            <a:ext cx="480695" cy="70485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00"/>
          </a:p>
        </p:txBody>
      </p:sp>
      <p:sp>
        <p:nvSpPr>
          <p:cNvPr id="238" name="文本框 237"/>
          <p:cNvSpPr txBox="1"/>
          <p:nvPr/>
        </p:nvSpPr>
        <p:spPr>
          <a:xfrm>
            <a:off x="4513580" y="4225925"/>
            <a:ext cx="163576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">
                <a:sym typeface="+mn-ea"/>
              </a:rPr>
              <a:t>Dky SDK version management</a:t>
            </a:r>
            <a:endParaRPr lang="en-US" sz="600">
              <a:sym typeface="+mn-ea"/>
            </a:endParaRPr>
          </a:p>
        </p:txBody>
      </p:sp>
      <p:sp>
        <p:nvSpPr>
          <p:cNvPr id="239" name="五边形 238"/>
          <p:cNvSpPr/>
          <p:nvPr/>
        </p:nvSpPr>
        <p:spPr>
          <a:xfrm>
            <a:off x="1952625" y="4734560"/>
            <a:ext cx="1939925" cy="70485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00"/>
          </a:p>
        </p:txBody>
      </p:sp>
      <p:sp>
        <p:nvSpPr>
          <p:cNvPr id="240" name="文本框 239"/>
          <p:cNvSpPr txBox="1"/>
          <p:nvPr/>
        </p:nvSpPr>
        <p:spPr>
          <a:xfrm>
            <a:off x="3902710" y="4662170"/>
            <a:ext cx="379412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600">
                <a:sym typeface="+mn-ea"/>
              </a:rPr>
              <a:t>Bosch </a:t>
            </a:r>
            <a:r>
              <a:rPr lang="en-US" sz="600">
                <a:sym typeface="+mn-ea"/>
              </a:rPr>
              <a:t>Integraton</a:t>
            </a:r>
            <a:r>
              <a:rPr lang="en-US" altLang="zh-CN" sz="600">
                <a:sym typeface="+mn-ea"/>
              </a:rPr>
              <a:t>- Key share service </a:t>
            </a:r>
            <a:r>
              <a:rPr lang="zh-CN" altLang="en-US" sz="600">
                <a:sym typeface="+mn-ea"/>
              </a:rPr>
              <a:t>、 APP SDK   （</a:t>
            </a:r>
            <a:r>
              <a:rPr sz="600" b="1">
                <a:solidFill>
                  <a:srgbClr val="FF0000"/>
                </a:solidFill>
                <a:sym typeface="+mn-ea"/>
              </a:rPr>
              <a:t>Critical blocking - block for </a:t>
            </a:r>
            <a:r>
              <a:rPr lang="en-US" sz="600" b="1">
                <a:solidFill>
                  <a:srgbClr val="FF0000"/>
                </a:solidFill>
                <a:sym typeface="+mn-ea"/>
              </a:rPr>
              <a:t>6</a:t>
            </a:r>
            <a:r>
              <a:rPr sz="600" b="1">
                <a:solidFill>
                  <a:srgbClr val="FF0000"/>
                </a:solidFill>
                <a:sym typeface="+mn-ea"/>
              </a:rPr>
              <a:t> weeks</a:t>
            </a:r>
            <a:r>
              <a:rPr lang="zh-CN" altLang="en-US" sz="600">
                <a:sym typeface="+mn-ea"/>
              </a:rPr>
              <a:t>）</a:t>
            </a:r>
            <a:r>
              <a:rPr lang="en-US" altLang="zh-CN" sz="600">
                <a:sym typeface="+mn-ea"/>
              </a:rPr>
              <a:t> </a:t>
            </a:r>
            <a:endParaRPr lang="en-US" altLang="zh-CN" sz="600">
              <a:sym typeface="+mn-ea"/>
            </a:endParaRPr>
          </a:p>
        </p:txBody>
      </p:sp>
      <p:sp>
        <p:nvSpPr>
          <p:cNvPr id="241" name="五边形 240"/>
          <p:cNvSpPr/>
          <p:nvPr/>
        </p:nvSpPr>
        <p:spPr>
          <a:xfrm>
            <a:off x="1952625" y="4895850"/>
            <a:ext cx="1939925" cy="70485"/>
          </a:xfrm>
          <a:prstGeom prst="homePlate">
            <a:avLst/>
          </a:prstGeom>
          <a:solidFill>
            <a:srgbClr val="EFB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242" name="文本框 241"/>
          <p:cNvSpPr txBox="1"/>
          <p:nvPr/>
        </p:nvSpPr>
        <p:spPr>
          <a:xfrm>
            <a:off x="3921125" y="4845685"/>
            <a:ext cx="430847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>
                <a:sym typeface="+mn-ea"/>
              </a:rPr>
              <a:t>MOS Service Integration (The expected delivery time of dependent services is late</a:t>
            </a:r>
            <a:r>
              <a:rPr lang="zh-CN" altLang="en-US" sz="600">
                <a:sym typeface="+mn-ea"/>
              </a:rPr>
              <a:t>）</a:t>
            </a:r>
            <a:r>
              <a:rPr lang="en-US" altLang="zh-CN" sz="600">
                <a:sym typeface="+mn-ea"/>
              </a:rPr>
              <a:t> </a:t>
            </a:r>
            <a:endParaRPr lang="en-US" altLang="zh-CN" sz="600">
              <a:sym typeface="+mn-ea"/>
            </a:endParaRPr>
          </a:p>
        </p:txBody>
      </p:sp>
      <p:sp>
        <p:nvSpPr>
          <p:cNvPr id="243" name="文本框 242"/>
          <p:cNvSpPr txBox="1"/>
          <p:nvPr/>
        </p:nvSpPr>
        <p:spPr>
          <a:xfrm>
            <a:off x="4034155" y="3540125"/>
            <a:ext cx="153924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600">
                <a:sym typeface="+mn-ea"/>
              </a:rPr>
              <a:t>DKY daily use</a:t>
            </a:r>
            <a:endParaRPr lang="en-US" altLang="zh-CN" sz="600">
              <a:sym typeface="+mn-ea"/>
            </a:endParaRPr>
          </a:p>
        </p:txBody>
      </p:sp>
      <p:sp>
        <p:nvSpPr>
          <p:cNvPr id="244" name="五边形 243"/>
          <p:cNvSpPr/>
          <p:nvPr/>
        </p:nvSpPr>
        <p:spPr>
          <a:xfrm>
            <a:off x="1913255" y="2948305"/>
            <a:ext cx="734060" cy="76200"/>
          </a:xfrm>
          <a:prstGeom prst="homePlate">
            <a:avLst/>
          </a:prstGeom>
          <a:solidFill>
            <a:srgbClr val="EFB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2654300" y="2894965"/>
            <a:ext cx="501078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600">
                <a:sym typeface="+mn-ea"/>
              </a:rPr>
              <a:t>PRD + UI / UE design confirmation</a:t>
            </a:r>
            <a:r>
              <a:rPr lang="zh-CN" altLang="en-US" sz="600">
                <a:sym typeface="+mn-ea"/>
              </a:rPr>
              <a:t> （</a:t>
            </a:r>
            <a:r>
              <a:rPr sz="600">
                <a:sym typeface="+mn-ea"/>
              </a:rPr>
              <a:t>The UX / UI is not finalized in the current iteration version, with  delay of </a:t>
            </a:r>
            <a:r>
              <a:rPr lang="en-US" sz="600">
                <a:sym typeface="+mn-ea"/>
              </a:rPr>
              <a:t>3</a:t>
            </a:r>
            <a:r>
              <a:rPr sz="600">
                <a:sym typeface="+mn-ea"/>
              </a:rPr>
              <a:t> weeks</a:t>
            </a:r>
            <a:r>
              <a:rPr lang="zh-CN" altLang="en-US" sz="600">
                <a:sym typeface="+mn-ea"/>
              </a:rPr>
              <a:t>）</a:t>
            </a:r>
            <a:endParaRPr lang="zh-CN" altLang="en-US" sz="600">
              <a:sym typeface="+mn-ea"/>
            </a:endParaRPr>
          </a:p>
        </p:txBody>
      </p:sp>
      <p:sp>
        <p:nvSpPr>
          <p:cNvPr id="246" name="五边形 245"/>
          <p:cNvSpPr/>
          <p:nvPr/>
        </p:nvSpPr>
        <p:spPr>
          <a:xfrm>
            <a:off x="1891030" y="3775075"/>
            <a:ext cx="715010" cy="76200"/>
          </a:xfrm>
          <a:prstGeom prst="homePlate">
            <a:avLst/>
          </a:prstGeom>
          <a:solidFill>
            <a:srgbClr val="EFB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247" name="文本框 246"/>
          <p:cNvSpPr txBox="1"/>
          <p:nvPr/>
        </p:nvSpPr>
        <p:spPr>
          <a:xfrm>
            <a:off x="2583180" y="3721100"/>
            <a:ext cx="414655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600">
                <a:sym typeface="+mn-ea"/>
              </a:rPr>
              <a:t>PRD + UI / UE design confirmation</a:t>
            </a:r>
            <a:r>
              <a:rPr lang="zh-CN" altLang="en-US" sz="600">
                <a:sym typeface="+mn-ea"/>
              </a:rPr>
              <a:t> （</a:t>
            </a:r>
            <a:r>
              <a:rPr sz="600">
                <a:sym typeface="+mn-ea"/>
              </a:rPr>
              <a:t>The UX / UI is not finalized in the current iteration version, with  delay of </a:t>
            </a:r>
            <a:r>
              <a:rPr lang="en-US" sz="600">
                <a:sym typeface="+mn-ea"/>
              </a:rPr>
              <a:t>3</a:t>
            </a:r>
            <a:r>
              <a:rPr sz="600">
                <a:sym typeface="+mn-ea"/>
              </a:rPr>
              <a:t> weeks</a:t>
            </a:r>
            <a:r>
              <a:rPr lang="zh-CN" altLang="en-US" sz="600">
                <a:sym typeface="+mn-ea"/>
              </a:rPr>
              <a:t>）</a:t>
            </a:r>
            <a:endParaRPr lang="zh-CN" altLang="en-US" sz="600">
              <a:sym typeface="+mn-ea"/>
            </a:endParaRPr>
          </a:p>
        </p:txBody>
      </p:sp>
      <p:sp>
        <p:nvSpPr>
          <p:cNvPr id="249" name="TextBox 216"/>
          <p:cNvSpPr txBox="1"/>
          <p:nvPr/>
        </p:nvSpPr>
        <p:spPr>
          <a:xfrm>
            <a:off x="4779010" y="2075815"/>
            <a:ext cx="417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" b="1" dirty="0"/>
              <a:t>R7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cw30</a:t>
            </a:r>
            <a:endParaRPr lang="en-US" altLang="zh-CN" sz="600" b="1" dirty="0"/>
          </a:p>
        </p:txBody>
      </p:sp>
      <p:sp>
        <p:nvSpPr>
          <p:cNvPr id="250" name="矩形 54"/>
          <p:cNvSpPr/>
          <p:nvPr>
            <p:custDataLst>
              <p:tags r:id="rId49"/>
            </p:custDataLst>
          </p:nvPr>
        </p:nvSpPr>
        <p:spPr bwMode="gray">
          <a:xfrm>
            <a:off x="1831340" y="5091430"/>
            <a:ext cx="2179320" cy="119380"/>
          </a:xfrm>
          <a:prstGeom prst="rect">
            <a:avLst/>
          </a:prstGeom>
          <a:solidFill>
            <a:srgbClr val="EFB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600">
                <a:solidFill>
                  <a:schemeClr val="tx1"/>
                </a:solidFill>
                <a:sym typeface="+mn-ea"/>
              </a:rPr>
              <a:t>Iterative new function test</a:t>
            </a:r>
            <a:endParaRPr lang="zh-CN" altLang="en-US" sz="600">
              <a:solidFill>
                <a:schemeClr val="tx1"/>
              </a:solidFill>
              <a:sym typeface="+mn-ea"/>
            </a:endParaRPr>
          </a:p>
        </p:txBody>
      </p:sp>
      <p:sp>
        <p:nvSpPr>
          <p:cNvPr id="123" name="五角星 64"/>
          <p:cNvSpPr/>
          <p:nvPr/>
        </p:nvSpPr>
        <p:spPr>
          <a:xfrm>
            <a:off x="4011295" y="1499235"/>
            <a:ext cx="185420" cy="265430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135" name="五角星 64"/>
          <p:cNvSpPr/>
          <p:nvPr/>
        </p:nvSpPr>
        <p:spPr>
          <a:xfrm>
            <a:off x="7916545" y="1539240"/>
            <a:ext cx="185420" cy="265430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124" name="五角星 64"/>
          <p:cNvSpPr/>
          <p:nvPr/>
        </p:nvSpPr>
        <p:spPr>
          <a:xfrm>
            <a:off x="1588135" y="1527175"/>
            <a:ext cx="185420" cy="265430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grpSp>
        <p:nvGrpSpPr>
          <p:cNvPr id="7" name="组合 6"/>
          <p:cNvGrpSpPr/>
          <p:nvPr/>
        </p:nvGrpSpPr>
        <p:grpSpPr>
          <a:xfrm>
            <a:off x="2162810" y="1326515"/>
            <a:ext cx="396240" cy="1008380"/>
            <a:chOff x="3334" y="2089"/>
            <a:chExt cx="624" cy="1588"/>
          </a:xfrm>
        </p:grpSpPr>
        <p:grpSp>
          <p:nvGrpSpPr>
            <p:cNvPr id="3" name="Group 45"/>
            <p:cNvGrpSpPr/>
            <p:nvPr/>
          </p:nvGrpSpPr>
          <p:grpSpPr>
            <a:xfrm rot="0">
              <a:off x="3334" y="2089"/>
              <a:ext cx="624" cy="1588"/>
              <a:chOff x="2842870" y="1127873"/>
              <a:chExt cx="396452" cy="1275546"/>
            </a:xfrm>
          </p:grpSpPr>
          <p:cxnSp>
            <p:nvCxnSpPr>
              <p:cNvPr id="4" name="直线连接符 29"/>
              <p:cNvCxnSpPr/>
              <p:nvPr>
                <p:custDataLst>
                  <p:tags r:id="rId50"/>
                </p:custDataLst>
              </p:nvPr>
            </p:nvCxnSpPr>
            <p:spPr bwMode="gray">
              <a:xfrm>
                <a:off x="3041099" y="1127873"/>
                <a:ext cx="0" cy="1275546"/>
              </a:xfrm>
              <a:prstGeom prst="lin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" name="iš1îďè"/>
              <p:cNvSpPr txBox="1"/>
              <p:nvPr/>
            </p:nvSpPr>
            <p:spPr>
              <a:xfrm>
                <a:off x="2842870" y="1653538"/>
                <a:ext cx="396452" cy="1269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algn="ctr" defTabSz="457200">
                  <a:defRPr sz="80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defRPr>
                </a:lvl1pPr>
              </a:lstStyle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</a:rPr>
                  <a:t>Now</a:t>
                </a:r>
                <a:endParaRPr kumimoji="0" lang="en-US" altLang="zh-CN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6" name="Isosceles Triangle 50"/>
            <p:cNvSpPr/>
            <p:nvPr/>
          </p:nvSpPr>
          <p:spPr>
            <a:xfrm flipV="1">
              <a:off x="3597" y="2917"/>
              <a:ext cx="98" cy="87"/>
            </a:xfrm>
            <a:prstGeom prst="triangle">
              <a:avLst/>
            </a:prstGeom>
            <a:solidFill>
              <a:srgbClr val="CB323A"/>
            </a:solidFill>
            <a:ln w="9525" cap="flat" cmpd="sng" algn="ctr">
              <a:solidFill>
                <a:srgbClr val="CB323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1" y="240031"/>
            <a:ext cx="7318800" cy="568324"/>
          </a:xfrm>
        </p:spPr>
        <p:txBody>
          <a:bodyPr/>
          <a:p>
            <a:pPr algn="l"/>
            <a:r>
              <a:rPr lang="zh-CN" altLang="en-US" dirty="0">
                <a:latin typeface="+mn-lt"/>
                <a:ea typeface="+mn-ea"/>
                <a:cs typeface="+mn-ea"/>
                <a:sym typeface="+mn-ea"/>
              </a:rPr>
              <a:t>迭代交付计划</a:t>
            </a:r>
            <a:br>
              <a:rPr lang="en-US" altLang="zh-CN" dirty="0">
                <a:latin typeface="+mn-lt"/>
                <a:ea typeface="+mn-ea"/>
                <a:cs typeface="+mn-ea"/>
                <a:sym typeface="+mn-lt"/>
              </a:rPr>
            </a:br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560705" y="1069340"/>
            <a:ext cx="3517900" cy="213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2019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4078605" y="1069340"/>
            <a:ext cx="4396740" cy="213995"/>
          </a:xfrm>
          <a:prstGeom prst="rect">
            <a:avLst/>
          </a:prstGeom>
          <a:solidFill>
            <a:schemeClr val="accent1">
              <a:lumMod val="75000"/>
            </a:schemeClr>
          </a:solidFill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2020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560705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9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3" name="文本占位符 2"/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440180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10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4" name="文本占位符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2319655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11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5" name="文本占位符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199130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12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4078605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7" name="文本占位符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958080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2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8" name="文本占位符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837555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3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9" name="文本占位符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6717030" y="1283335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4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30" name="文本占位符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7596505" y="1283335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5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76" name="Chevron 4"/>
          <p:cNvSpPr/>
          <p:nvPr/>
        </p:nvSpPr>
        <p:spPr>
          <a:xfrm>
            <a:off x="1507490" y="1739900"/>
            <a:ext cx="1256030" cy="243205"/>
          </a:xfrm>
          <a:prstGeom prst="chevron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solid"/>
          </a:ln>
          <a:effectLst/>
        </p:spPr>
        <p:txBody>
          <a:bodyPr rtlCol="0" anchor="ctr"/>
          <a:p>
            <a:pPr algn="ctr" defTabSz="609600"/>
            <a:r>
              <a:rPr lang="en-US" sz="1000" b="1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 panose="020B0503020204020204" charset="-122"/>
              </a:rPr>
              <a:t>R1</a:t>
            </a:r>
            <a:endParaRPr lang="en-US" sz="1000" b="1" i="1" kern="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2" name="Chevron 4"/>
          <p:cNvSpPr/>
          <p:nvPr/>
        </p:nvSpPr>
        <p:spPr>
          <a:xfrm>
            <a:off x="2687955" y="1739900"/>
            <a:ext cx="1314450" cy="243205"/>
          </a:xfrm>
          <a:prstGeom prst="chevron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solid"/>
          </a:ln>
          <a:effectLst/>
        </p:spPr>
        <p:txBody>
          <a:bodyPr rtlCol="0" anchor="ctr"/>
          <a:p>
            <a:pPr algn="ctr" defTabSz="609600"/>
            <a:r>
              <a:rPr lang="en-US" sz="1000" b="1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 panose="020B0503020204020204" charset="-122"/>
              </a:rPr>
              <a:t>R2</a:t>
            </a:r>
            <a:endParaRPr lang="en-US" sz="1000" b="1" i="1" kern="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3" name="Chevron 4"/>
          <p:cNvSpPr/>
          <p:nvPr/>
        </p:nvSpPr>
        <p:spPr>
          <a:xfrm>
            <a:off x="3914775" y="1739900"/>
            <a:ext cx="1314450" cy="243205"/>
          </a:xfrm>
          <a:prstGeom prst="chevron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solid"/>
          </a:ln>
          <a:effectLst/>
        </p:spPr>
        <p:txBody>
          <a:bodyPr rtlCol="0" anchor="ctr"/>
          <a:p>
            <a:pPr algn="ctr" defTabSz="609600"/>
            <a:r>
              <a:rPr lang="en-US" sz="1000" b="1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 panose="020B0503020204020204" charset="-122"/>
              </a:rPr>
              <a:t>R3</a:t>
            </a:r>
            <a:endParaRPr lang="en-US" sz="1000" b="1" i="1" kern="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4" name="Chevron 4"/>
          <p:cNvSpPr/>
          <p:nvPr/>
        </p:nvSpPr>
        <p:spPr>
          <a:xfrm>
            <a:off x="5137785" y="1739900"/>
            <a:ext cx="1314450" cy="243205"/>
          </a:xfrm>
          <a:prstGeom prst="chevron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solid"/>
          </a:ln>
          <a:effectLst/>
        </p:spPr>
        <p:txBody>
          <a:bodyPr rtlCol="0" anchor="ctr"/>
          <a:p>
            <a:pPr algn="ctr" defTabSz="609600"/>
            <a:r>
              <a:rPr lang="en-US" sz="1000" b="1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 panose="020B0503020204020204" charset="-122"/>
              </a:rPr>
              <a:t>R4</a:t>
            </a:r>
            <a:endParaRPr lang="en-US" sz="1000" b="1" i="1" kern="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5" name="Chevron 4"/>
          <p:cNvSpPr/>
          <p:nvPr/>
        </p:nvSpPr>
        <p:spPr>
          <a:xfrm>
            <a:off x="6380480" y="1739900"/>
            <a:ext cx="1276350" cy="243205"/>
          </a:xfrm>
          <a:prstGeom prst="chevron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solid"/>
          </a:ln>
          <a:effectLst/>
        </p:spPr>
        <p:txBody>
          <a:bodyPr rtlCol="0" anchor="ctr"/>
          <a:p>
            <a:pPr algn="ctr" defTabSz="609600"/>
            <a:r>
              <a:rPr lang="en-US" sz="1000" b="1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 panose="020B0503020204020204" charset="-122"/>
              </a:rPr>
              <a:t>R5</a:t>
            </a:r>
            <a:endParaRPr lang="en-US" sz="1000" b="1" i="1" kern="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cxnSp>
        <p:nvCxnSpPr>
          <p:cNvPr id="36" name="Straight Arrow Connector 32"/>
          <p:cNvCxnSpPr/>
          <p:nvPr/>
        </p:nvCxnSpPr>
        <p:spPr>
          <a:xfrm>
            <a:off x="560705" y="2397760"/>
            <a:ext cx="806196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aute 300"/>
          <p:cNvSpPr>
            <a:spLocks noChangeAspect="1"/>
          </p:cNvSpPr>
          <p:nvPr/>
        </p:nvSpPr>
        <p:spPr>
          <a:xfrm>
            <a:off x="1988185" y="2237740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43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7" name="Raute 300"/>
          <p:cNvSpPr>
            <a:spLocks noChangeAspect="1"/>
          </p:cNvSpPr>
          <p:nvPr/>
        </p:nvSpPr>
        <p:spPr>
          <a:xfrm>
            <a:off x="2564839" y="223750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46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8" name="Raute 300"/>
          <p:cNvSpPr>
            <a:spLocks noChangeAspect="1"/>
          </p:cNvSpPr>
          <p:nvPr/>
        </p:nvSpPr>
        <p:spPr>
          <a:xfrm>
            <a:off x="1315085" y="2231390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41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9" name="Raute 300"/>
          <p:cNvSpPr>
            <a:spLocks noChangeAspect="1"/>
          </p:cNvSpPr>
          <p:nvPr/>
        </p:nvSpPr>
        <p:spPr>
          <a:xfrm>
            <a:off x="3149039" y="223115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49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1" name="Raute 300"/>
          <p:cNvSpPr>
            <a:spLocks noChangeAspect="1"/>
          </p:cNvSpPr>
          <p:nvPr/>
        </p:nvSpPr>
        <p:spPr>
          <a:xfrm>
            <a:off x="3790389" y="224385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52</a:t>
            </a:r>
            <a:endParaRPr kumimoji="0" lang="en-US" alt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2" name="Raute 300"/>
          <p:cNvSpPr>
            <a:spLocks noChangeAspect="1"/>
          </p:cNvSpPr>
          <p:nvPr/>
        </p:nvSpPr>
        <p:spPr>
          <a:xfrm>
            <a:off x="4996254" y="224385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06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5" name="Raute 300"/>
          <p:cNvSpPr>
            <a:spLocks noChangeAspect="1"/>
          </p:cNvSpPr>
          <p:nvPr/>
        </p:nvSpPr>
        <p:spPr>
          <a:xfrm>
            <a:off x="6225540" y="2240915"/>
            <a:ext cx="320040" cy="30099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12</a:t>
            </a:r>
            <a:endParaRPr kumimoji="0" lang="en-US" alt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8" name="Raute 300"/>
          <p:cNvSpPr>
            <a:spLocks noChangeAspect="1"/>
          </p:cNvSpPr>
          <p:nvPr/>
        </p:nvSpPr>
        <p:spPr>
          <a:xfrm>
            <a:off x="5635064" y="224385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09</a:t>
            </a:r>
            <a:endParaRPr kumimoji="0" lang="en-US" alt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9" name="Raute 300"/>
          <p:cNvSpPr>
            <a:spLocks noChangeAspect="1"/>
          </p:cNvSpPr>
          <p:nvPr/>
        </p:nvSpPr>
        <p:spPr>
          <a:xfrm>
            <a:off x="4396814" y="223115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03</a:t>
            </a:r>
            <a:endParaRPr kumimoji="0" lang="en-US" alt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3" name="Raute 300"/>
          <p:cNvSpPr>
            <a:spLocks noChangeAspect="1"/>
          </p:cNvSpPr>
          <p:nvPr/>
        </p:nvSpPr>
        <p:spPr>
          <a:xfrm>
            <a:off x="6790690" y="2244090"/>
            <a:ext cx="320040" cy="30099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15</a:t>
            </a:r>
            <a:endParaRPr kumimoji="0" lang="en-US" alt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4" name="Raute 300"/>
          <p:cNvSpPr>
            <a:spLocks noChangeAspect="1"/>
          </p:cNvSpPr>
          <p:nvPr/>
        </p:nvSpPr>
        <p:spPr>
          <a:xfrm>
            <a:off x="7374890" y="2237740"/>
            <a:ext cx="320040" cy="30099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18</a:t>
            </a:r>
            <a:endParaRPr kumimoji="0" lang="en-US" alt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64" name="Group 42"/>
          <p:cNvGrpSpPr/>
          <p:nvPr/>
        </p:nvGrpSpPr>
        <p:grpSpPr>
          <a:xfrm>
            <a:off x="3083350" y="1217408"/>
            <a:ext cx="396452" cy="1275546"/>
            <a:chOff x="2847953" y="1127873"/>
            <a:chExt cx="396452" cy="1275546"/>
          </a:xfrm>
        </p:grpSpPr>
        <p:grpSp>
          <p:nvGrpSpPr>
            <p:cNvPr id="66" name="Group 45"/>
            <p:cNvGrpSpPr/>
            <p:nvPr/>
          </p:nvGrpSpPr>
          <p:grpSpPr>
            <a:xfrm>
              <a:off x="2847953" y="1127873"/>
              <a:ext cx="396452" cy="1275546"/>
              <a:chOff x="2847953" y="1127873"/>
              <a:chExt cx="396452" cy="1275546"/>
            </a:xfrm>
          </p:grpSpPr>
          <p:cxnSp>
            <p:nvCxnSpPr>
              <p:cNvPr id="67" name="直线连接符 29"/>
              <p:cNvCxnSpPr/>
              <p:nvPr>
                <p:custDataLst>
                  <p:tags r:id="rId12"/>
                </p:custDataLst>
              </p:nvPr>
            </p:nvCxnSpPr>
            <p:spPr bwMode="gray">
              <a:xfrm>
                <a:off x="3041099" y="1127873"/>
                <a:ext cx="0" cy="1275546"/>
              </a:xfrm>
              <a:prstGeom prst="lin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0" name="iš1îďè"/>
              <p:cNvSpPr txBox="1"/>
              <p:nvPr/>
            </p:nvSpPr>
            <p:spPr>
              <a:xfrm>
                <a:off x="2847953" y="1529046"/>
                <a:ext cx="396452" cy="1269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algn="ctr" defTabSz="457200">
                  <a:defRPr sz="80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defRPr>
                </a:lvl1pPr>
              </a:lstStyle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</a:rPr>
                  <a:t>Now</a:t>
                </a:r>
                <a:endParaRPr kumimoji="0" lang="en-US" altLang="zh-CN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71" name="Isosceles Triangle 50"/>
            <p:cNvSpPr/>
            <p:nvPr/>
          </p:nvSpPr>
          <p:spPr>
            <a:xfrm flipV="1">
              <a:off x="3009899" y="1648767"/>
              <a:ext cx="62400" cy="55547"/>
            </a:xfrm>
            <a:prstGeom prst="triangle">
              <a:avLst/>
            </a:prstGeom>
            <a:solidFill>
              <a:srgbClr val="CB323A"/>
            </a:solidFill>
            <a:ln w="9525" cap="flat" cmpd="sng" algn="ctr">
              <a:solidFill>
                <a:srgbClr val="CB323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43" name="TextBox 216"/>
          <p:cNvSpPr txBox="1"/>
          <p:nvPr/>
        </p:nvSpPr>
        <p:spPr>
          <a:xfrm>
            <a:off x="7620635" y="2493010"/>
            <a:ext cx="9658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B Sample</a:t>
            </a:r>
            <a:endParaRPr lang="en-US" altLang="zh-CN" sz="800" dirty="0"/>
          </a:p>
        </p:txBody>
      </p:sp>
      <p:sp>
        <p:nvSpPr>
          <p:cNvPr id="72" name="Rectangle 41"/>
          <p:cNvSpPr/>
          <p:nvPr/>
        </p:nvSpPr>
        <p:spPr>
          <a:xfrm>
            <a:off x="3914775" y="2929890"/>
            <a:ext cx="2017395" cy="2741295"/>
          </a:xfrm>
          <a:prstGeom prst="rect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buClrTx/>
              <a:buSzTx/>
              <a:buFontTx/>
            </a:pPr>
            <a:r>
              <a:rPr lang="en-US" sz="900" b="1" dirty="0">
                <a:solidFill>
                  <a:schemeClr val="tx1"/>
                </a:solidFill>
              </a:rPr>
              <a:t>KW50-52(Sprint 3)</a:t>
            </a:r>
            <a:endParaRPr lang="en-US" sz="900" b="1" dirty="0">
              <a:solidFill>
                <a:schemeClr val="tx1"/>
              </a:solidFill>
            </a:endParaRPr>
          </a:p>
          <a:p>
            <a:pPr fontAlgn="b"/>
            <a:endParaRPr lang="en-US" sz="900" b="1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p"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Owner app - Sprint 3 requirement analysis and UI / UE </a:t>
            </a:r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p"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App-owner  pairing DKY ---</a:t>
            </a:r>
            <a:r>
              <a:rPr lang="en-US" altLang="zh-CN" sz="900" b="1" dirty="0">
                <a:solidFill>
                  <a:srgbClr val="FFC000"/>
                </a:solidFill>
                <a:latin typeface="Calibri" panose="020F0502020204030204" pitchFamily="34" charset="0"/>
                <a:ea typeface="微软雅黑" panose="020B0503020204020204" charset="-122"/>
              </a:rPr>
              <a:t>unofficial Bosch SDK Integration</a:t>
            </a:r>
            <a:endParaRPr lang="en-US" altLang="zh-CN" sz="900" b="1" dirty="0">
              <a:solidFill>
                <a:srgbClr val="FFC000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p"/>
            </a:pPr>
            <a:r>
              <a:rPr lang="en-US" altLang="zh-CN" sz="8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Web  Portal  DKY management --query and Invalid some key </a:t>
            </a:r>
            <a:endParaRPr lang="en-US" altLang="zh-CN" sz="8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p"/>
            </a:pPr>
            <a:r>
              <a:rPr lang="en-US" altLang="zh-CN" sz="8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Pairing DKY related functions of </a:t>
            </a:r>
            <a:r>
              <a:rPr lang="en-US" altLang="zh-CN" sz="8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PKI </a:t>
            </a:r>
            <a:r>
              <a:rPr lang="en-US" altLang="zh-CN" sz="8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Integration</a:t>
            </a:r>
            <a:endParaRPr lang="en-US" altLang="zh-CN" sz="8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charset="0"/>
              <a:buChar char="p"/>
            </a:pPr>
            <a:endParaRPr lang="zh-CN" altLang="en-US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indent="0" fontAlgn="b">
              <a:buFont typeface="Wingdings" panose="05000000000000000000" charset="0"/>
              <a:buNone/>
            </a:pPr>
            <a:endParaRPr lang="zh-CN" altLang="en-US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3" name="Rectangle 41"/>
          <p:cNvSpPr/>
          <p:nvPr/>
        </p:nvSpPr>
        <p:spPr>
          <a:xfrm>
            <a:off x="1114425" y="2929890"/>
            <a:ext cx="2242185" cy="2741295"/>
          </a:xfrm>
          <a:prstGeom prst="rect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r>
              <a:rPr lang="en-US" sz="900" b="1" dirty="0">
                <a:solidFill>
                  <a:schemeClr val="tx1"/>
                </a:solidFill>
              </a:rPr>
              <a:t>KW47-48-49(Sprint 2)</a:t>
            </a:r>
            <a:endParaRPr lang="en-US" sz="900" b="1" dirty="0">
              <a:solidFill>
                <a:schemeClr val="tx1"/>
              </a:solidFill>
            </a:endParaRPr>
          </a:p>
          <a:p>
            <a:pPr fontAlgn="b"/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p"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App-owner acquisition pairing Bluetooth key implementation</a:t>
            </a: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(</a:t>
            </a:r>
            <a:r>
              <a:rPr lang="en-US" altLang="zh-CN" sz="900" b="1" dirty="0">
                <a:solidFill>
                  <a:srgbClr val="FFC000"/>
                </a:solidFill>
                <a:latin typeface="Calibri" panose="020F0502020204030204" pitchFamily="34" charset="0"/>
                <a:ea typeface="微软雅黑" panose="020B0503020204020204" charset="-122"/>
              </a:rPr>
              <a:t>delay-continue</a:t>
            </a: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)</a:t>
            </a:r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n"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Owner's first access to Bluetooth key - pairing</a:t>
            </a:r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n"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 Owner changes mobile device to obtain Bluetooth key - pairing</a:t>
            </a:r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indent="0" fontAlgn="b">
              <a:buFont typeface="Wingdings" panose="05000000000000000000" charset="0"/>
              <a:buNone/>
            </a:pPr>
            <a:endParaRPr lang="zh-CN" altLang="en-US" sz="8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charset="0"/>
              <a:buChar char="p"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APP-key share</a:t>
            </a:r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share key to s user (main DKY </a:t>
            </a: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BE </a:t>
            </a: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)</a:t>
            </a:r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indent="0" algn="l" fontAlgn="b">
              <a:buClrTx/>
              <a:buSzTx/>
              <a:buFont typeface="Wingdings" panose="05000000000000000000" charset="0"/>
              <a:buNone/>
            </a:pPr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p"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Business analysis</a:t>
            </a:r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indent="0" fontAlgn="b">
              <a:buFont typeface="Wingdings" panose="05000000000000000000" charset="0"/>
              <a:buNone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 web  portal- Digital key management - revocation  </a:t>
            </a:r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74" name="Straight Connector 38"/>
          <p:cNvCxnSpPr>
            <a:stCxn id="41" idx="2"/>
            <a:endCxn id="72" idx="0"/>
          </p:cNvCxnSpPr>
          <p:nvPr/>
        </p:nvCxnSpPr>
        <p:spPr>
          <a:xfrm>
            <a:off x="3950335" y="2564130"/>
            <a:ext cx="973455" cy="36576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dash"/>
          </a:ln>
          <a:effectLst/>
        </p:spPr>
      </p:cxnSp>
      <p:cxnSp>
        <p:nvCxnSpPr>
          <p:cNvPr id="75" name="Straight Connector 38"/>
          <p:cNvCxnSpPr>
            <a:stCxn id="39" idx="2"/>
            <a:endCxn id="73" idx="0"/>
          </p:cNvCxnSpPr>
          <p:nvPr/>
        </p:nvCxnSpPr>
        <p:spPr>
          <a:xfrm flipH="1">
            <a:off x="2235835" y="2551430"/>
            <a:ext cx="1073150" cy="37846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dash"/>
          </a:ln>
          <a:effectLst/>
        </p:spPr>
      </p:cxnSp>
      <p:sp>
        <p:nvSpPr>
          <p:cNvPr id="134" name="Raute 300"/>
          <p:cNvSpPr>
            <a:spLocks noChangeAspect="1"/>
          </p:cNvSpPr>
          <p:nvPr/>
        </p:nvSpPr>
        <p:spPr>
          <a:xfrm>
            <a:off x="7746201" y="2226709"/>
            <a:ext cx="320040" cy="32004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 defTabSz="342900"/>
            <a:r>
              <a:rPr lang="en-US" altLang="de-DE" sz="900" b="1" dirty="0">
                <a:solidFill>
                  <a:prstClr val="white"/>
                </a:solidFill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19</a:t>
            </a:r>
            <a:endParaRPr lang="en-US" altLang="de-DE" sz="900" b="1" dirty="0">
              <a:solidFill>
                <a:prstClr val="white"/>
              </a:solidFill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Rectangle 41"/>
          <p:cNvSpPr/>
          <p:nvPr/>
        </p:nvSpPr>
        <p:spPr>
          <a:xfrm>
            <a:off x="6225540" y="2929890"/>
            <a:ext cx="2017395" cy="2741295"/>
          </a:xfrm>
          <a:prstGeom prst="rect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buClrTx/>
              <a:buSzTx/>
              <a:buFontTx/>
            </a:pPr>
            <a:r>
              <a:rPr lang="en-US" sz="900" b="1" dirty="0">
                <a:solidFill>
                  <a:schemeClr val="tx1"/>
                </a:solidFill>
              </a:rPr>
              <a:t>KW01-03(Sprint 4)</a:t>
            </a:r>
            <a:endParaRPr lang="en-US" sz="900" b="1" dirty="0">
              <a:solidFill>
                <a:schemeClr val="tx1"/>
              </a:solidFill>
            </a:endParaRPr>
          </a:p>
          <a:p>
            <a:pPr fontAlgn="b"/>
            <a:endParaRPr lang="en-US" sz="900" b="1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p"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Owner app - Sprint 4 requirement analysis and UI / UE </a:t>
            </a:r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p"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App-owner  share key Bluetooth ---</a:t>
            </a:r>
            <a:r>
              <a:rPr lang="en-US" altLang="zh-CN" sz="900" b="1" dirty="0">
                <a:solidFill>
                  <a:srgbClr val="FFC000"/>
                </a:solidFill>
                <a:latin typeface="Calibri" panose="020F0502020204030204" pitchFamily="34" charset="0"/>
                <a:ea typeface="微软雅黑" panose="020B0503020204020204" charset="-122"/>
              </a:rPr>
              <a:t>Bosch SDK Integration ?</a:t>
            </a:r>
            <a:endParaRPr lang="en-US" altLang="zh-CN" sz="900" b="1" dirty="0">
              <a:solidFill>
                <a:srgbClr val="FFC000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p"/>
            </a:pPr>
            <a:r>
              <a:rPr lang="en-US" altLang="zh-CN" sz="8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Web  Portal  DKY management --- statistics function</a:t>
            </a:r>
            <a:endParaRPr lang="en-US" altLang="zh-CN" sz="8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indent="0" fontAlgn="b">
              <a:buFont typeface="Wingdings" panose="05000000000000000000" charset="0"/>
              <a:buNone/>
            </a:pPr>
            <a:endParaRPr lang="zh-CN" altLang="en-US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indent="0" fontAlgn="b">
              <a:buFont typeface="Wingdings" panose="05000000000000000000" charset="0"/>
              <a:buNone/>
            </a:pPr>
            <a:endParaRPr lang="zh-CN" altLang="en-US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4" name="Straight Connector 38"/>
          <p:cNvCxnSpPr>
            <a:stCxn id="49" idx="2"/>
            <a:endCxn id="3" idx="0"/>
          </p:cNvCxnSpPr>
          <p:nvPr/>
        </p:nvCxnSpPr>
        <p:spPr>
          <a:xfrm>
            <a:off x="4556760" y="2551430"/>
            <a:ext cx="2677795" cy="37846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dash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dirty="0">
                <a:sym typeface="+mn-ea"/>
              </a:rPr>
              <a:t>DKY </a:t>
            </a:r>
            <a:r>
              <a:rPr lang="zh-CN" altLang="en-US" dirty="0">
                <a:sym typeface="+mn-ea"/>
              </a:rPr>
              <a:t>项目 </a:t>
            </a:r>
            <a:r>
              <a:rPr lang="en-US" altLang="zh-CN" dirty="0">
                <a:sym typeface="+mn-ea"/>
              </a:rPr>
              <a:t>Sprint 2 - </a:t>
            </a:r>
            <a:r>
              <a:rPr lang="zh-CN" altLang="en-US" dirty="0">
                <a:sym typeface="+mn-ea"/>
              </a:rPr>
              <a:t>本周</a:t>
            </a:r>
            <a:r>
              <a:rPr lang="en-US" altLang="zh-CN" dirty="0">
                <a:sym typeface="+mn-ea"/>
              </a:rPr>
              <a:t>KW49</a:t>
            </a:r>
            <a:r>
              <a:rPr lang="zh-CN" altLang="en-US" dirty="0">
                <a:sym typeface="+mn-ea"/>
              </a:rPr>
              <a:t>核心任务跟踪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408172" y="5734621"/>
            <a:ext cx="216000" cy="216000"/>
          </a:xfrm>
          <a:prstGeom prst="ellipse">
            <a:avLst/>
          </a:prstGeom>
          <a:solidFill>
            <a:srgbClr val="FF5B3F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72599" y="5725691"/>
            <a:ext cx="216000" cy="21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879346" y="5729556"/>
            <a:ext cx="216000" cy="21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24172" y="5700256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/>
              <a:t>Delay</a:t>
            </a: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910295" y="56951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/>
              <a:t>有风险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317042" y="569519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/>
              <a:t>正常</a:t>
            </a:r>
            <a:endParaRPr lang="zh-CN" altLang="en-US" sz="1200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48665" y="1868678"/>
          <a:ext cx="7768590" cy="21678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9410"/>
                <a:gridCol w="416560"/>
                <a:gridCol w="524510"/>
                <a:gridCol w="723900"/>
                <a:gridCol w="2367280"/>
                <a:gridCol w="780415"/>
                <a:gridCol w="826770"/>
                <a:gridCol w="874395"/>
                <a:gridCol w="895350"/>
              </a:tblGrid>
              <a:tr h="35750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序号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 grid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状态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 hMerge="1">
                  <a:tcPr marL="12700" marR="12700" marT="12700" vert="horz" anchor="t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分类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任务清单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负责人/相关人</a:t>
                      </a:r>
                      <a:endParaRPr lang="en-US" sz="900"/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（SVW）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负责人</a:t>
                      </a:r>
                      <a:endParaRPr lang="en-US" sz="900"/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（供应商）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开始日期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计划完成日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</a:tr>
              <a:tr h="21018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1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/>
                        <a:t>完成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需求分析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Web Portal功能需求SPRINT 3 PRD细化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俞炯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/>
                        <a:t>魏朦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2019/11/25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2019/12/6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</a:tr>
              <a:tr h="2095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2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/>
                        <a:t>延迟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车主APP 配对、分享、更换新手机UX/UI定稿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叶南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/>
                        <a:t>魏朦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2019/11/18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2019/12/6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</a:tr>
              <a:tr h="31877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3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/>
                        <a:t>完成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概要设计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DKY项目后端概要设计-二手车交易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张颖康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洪源骏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2019/11/18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2019/12/6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</a:tr>
              <a:tr h="35687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4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/>
                        <a:t>完成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迭代2开发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spirnt 2 Story 详细设计与开发交付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NA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洪源骏、余茂、严常洪、刘勇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2019/11/18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2019/12/6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</a:tr>
              <a:tr h="35750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5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/>
                        <a:t>完成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spirnt 2 Story 验收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王伟、林皑萌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桂淑芳、唐宇航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2019/11/25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2019/12/6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</a:tr>
              <a:tr h="35750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6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/>
                        <a:t>完成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迭代发布与总结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sprint 2 </a:t>
                      </a:r>
                      <a:r>
                        <a:rPr lang="zh-CN" altLang="en-US" sz="900"/>
                        <a:t>迭代发布与总结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NA</a:t>
                      </a:r>
                      <a:endParaRPr lang="en-US" sz="900"/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/>
                        <a:t>翌擎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2019/12/5</a:t>
                      </a:r>
                      <a:endParaRPr lang="en-US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2019/12/6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5" name="椭圆 4"/>
          <p:cNvSpPr/>
          <p:nvPr/>
        </p:nvSpPr>
        <p:spPr>
          <a:xfrm>
            <a:off x="1245235" y="2239645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233170" y="2453005"/>
            <a:ext cx="185420" cy="1714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245235" y="2707005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245235" y="3063875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245235" y="3420110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245235" y="3775710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dirty="0">
                <a:sym typeface="+mn-ea"/>
              </a:rPr>
              <a:t>DKY </a:t>
            </a:r>
            <a:r>
              <a:rPr lang="zh-CN" altLang="en-US" dirty="0">
                <a:sym typeface="+mn-ea"/>
              </a:rPr>
              <a:t>项目 </a:t>
            </a:r>
            <a:r>
              <a:rPr lang="en-US" altLang="zh-CN" dirty="0">
                <a:sym typeface="+mn-ea"/>
              </a:rPr>
              <a:t>Sprint 3 - </a:t>
            </a:r>
            <a:r>
              <a:rPr lang="zh-CN" altLang="en-US" dirty="0">
                <a:sym typeface="+mn-ea"/>
              </a:rPr>
              <a:t>下周</a:t>
            </a:r>
            <a:r>
              <a:rPr lang="en-US" altLang="zh-CN" dirty="0">
                <a:sym typeface="+mn-ea"/>
              </a:rPr>
              <a:t>KW50</a:t>
            </a:r>
            <a:r>
              <a:rPr lang="zh-CN" altLang="en-US" dirty="0">
                <a:sym typeface="+mn-ea"/>
              </a:rPr>
              <a:t>核心任务计划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748665" y="1868678"/>
          <a:ext cx="7768590" cy="23755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9410"/>
                <a:gridCol w="416560"/>
                <a:gridCol w="524510"/>
                <a:gridCol w="723900"/>
                <a:gridCol w="2367280"/>
                <a:gridCol w="780415"/>
                <a:gridCol w="826770"/>
                <a:gridCol w="874395"/>
                <a:gridCol w="895350"/>
              </a:tblGrid>
              <a:tr h="35750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序号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 grid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状态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 hMerge="1">
                  <a:tcPr marL="12700" marR="12700" marT="12700" vert="horz" anchor="t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分类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任务清单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负责人/相关人</a:t>
                      </a:r>
                      <a:endParaRPr lang="en-US" sz="900"/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（SVW）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负责人</a:t>
                      </a:r>
                      <a:endParaRPr lang="en-US" sz="900"/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（供应商）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开始日期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计划完成日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</a:tr>
              <a:tr h="21018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1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未启动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需求分析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Web Portal功能需求sprint 4 PRD细化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俞炯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/>
                        <a:t>魏朦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2019/12/09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2019/12/20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</a:tr>
              <a:tr h="2095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2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/>
                        <a:t>延迟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车主APP 配对、分享、更换新手机UX/UI定稿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叶南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/>
                        <a:t>魏朦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>
                          <a:sym typeface="+mn-ea"/>
                        </a:rPr>
                        <a:t>2019/12/09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>
                          <a:sym typeface="+mn-ea"/>
                        </a:rPr>
                        <a:t>2019/12/20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</a:tr>
              <a:tr h="35687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900"/>
                        <a:t>3</a:t>
                      </a:r>
                      <a:endParaRPr lang="en-US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>
                          <a:sym typeface="+mn-ea"/>
                        </a:rPr>
                        <a:t>未启动</a:t>
                      </a:r>
                      <a:endParaRPr lang="en-US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/>
                        <a:t>迭代澄清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900"/>
                        <a:t>sprint 3 </a:t>
                      </a:r>
                      <a:r>
                        <a:rPr lang="zh-CN" altLang="en-US" sz="900"/>
                        <a:t>迭代需求澄清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900"/>
                        <a:t>NA</a:t>
                      </a:r>
                      <a:endParaRPr lang="en-US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雷亮、</a:t>
                      </a:r>
                      <a:r>
                        <a:rPr lang="zh-CN" altLang="en-US" sz="900">
                          <a:sym typeface="+mn-ea"/>
                        </a:rPr>
                        <a:t>魏朦</a:t>
                      </a:r>
                      <a:endParaRPr lang="en-US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>
                          <a:sym typeface="+mn-ea"/>
                        </a:rPr>
                        <a:t>2019/12/09</a:t>
                      </a:r>
                      <a:endParaRPr lang="en-US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>
                          <a:sym typeface="+mn-ea"/>
                        </a:rPr>
                        <a:t>2019/12/10</a:t>
                      </a:r>
                      <a:endParaRPr lang="en-US" altLang="en-US" sz="900"/>
                    </a:p>
                  </a:txBody>
                  <a:tcPr marL="12700" marR="12700" marT="12700" vert="horz" anchor="ctr" anchorCtr="0"/>
                </a:tc>
              </a:tr>
              <a:tr h="52641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4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>
                          <a:sym typeface="+mn-ea"/>
                        </a:rPr>
                        <a:t>未启动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 rowSpan="3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迭代3开发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spirnt 3 Story 详细设计与开发交付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NA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洪源骏、余茂、严常洪、刘勇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>
                          <a:sym typeface="+mn-ea"/>
                        </a:rPr>
                        <a:t>2019/12/09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>
                          <a:sym typeface="+mn-ea"/>
                        </a:rPr>
                        <a:t>2019/12/20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</a:tr>
              <a:tr h="35750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5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>
                          <a:sym typeface="+mn-ea"/>
                        </a:rPr>
                        <a:t>未启动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spirnt 3 </a:t>
                      </a:r>
                      <a:r>
                        <a:rPr lang="zh-CN" altLang="en-US" sz="900"/>
                        <a:t>用例设计与评审 、验收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王伟、林皑萌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桂淑芳、唐宇航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>
                          <a:sym typeface="+mn-ea"/>
                        </a:rPr>
                        <a:t>2019/12/09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>
                          <a:sym typeface="+mn-ea"/>
                        </a:rPr>
                        <a:t>2019/12/20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</a:tr>
              <a:tr h="35750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6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未启动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sprint 3 </a:t>
                      </a:r>
                      <a:r>
                        <a:rPr lang="zh-CN" altLang="en-US" sz="900"/>
                        <a:t>代码检视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NA</a:t>
                      </a:r>
                      <a:endParaRPr lang="en-US" sz="900"/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>
                          <a:sym typeface="+mn-ea"/>
                        </a:rPr>
                        <a:t>洪源骏、余茂、严常洪、刘勇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>
                          <a:sym typeface="+mn-ea"/>
                        </a:rPr>
                        <a:t>2019/12/09</a:t>
                      </a:r>
                      <a:endParaRPr lang="en-US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>
                          <a:sym typeface="+mn-ea"/>
                        </a:rPr>
                        <a:t>2019/12/20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2" name="椭圆 1"/>
          <p:cNvSpPr/>
          <p:nvPr/>
        </p:nvSpPr>
        <p:spPr>
          <a:xfrm>
            <a:off x="1245235" y="2239645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233170" y="2453005"/>
            <a:ext cx="185420" cy="1714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245235" y="2707005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233170" y="3181985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233170" y="3656965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33170" y="3996055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03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图片 133940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迭代测试执行情况</a:t>
            </a:r>
            <a:r>
              <a:rPr lang="en-US" altLang="zh-CN" dirty="0"/>
              <a:t>_</a:t>
            </a:r>
            <a:r>
              <a:rPr lang="en-US" altLang="zh-CN" dirty="0" smtClean="0"/>
              <a:t>KW49</a:t>
            </a:r>
            <a:endParaRPr lang="en-US" dirty="0"/>
          </a:p>
        </p:txBody>
      </p:sp>
      <p:sp>
        <p:nvSpPr>
          <p:cNvPr id="11" name="íSḻíďê"/>
          <p:cNvSpPr/>
          <p:nvPr/>
        </p:nvSpPr>
        <p:spPr>
          <a:xfrm>
            <a:off x="377825" y="1144149"/>
            <a:ext cx="8277249" cy="6630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rm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本迭代计划交付</a:t>
            </a:r>
            <a:r>
              <a:rPr lang="en-US" altLang="zh-CN" sz="1200" dirty="0">
                <a:solidFill>
                  <a:schemeClr val="tx1"/>
                </a:solidFill>
              </a:rPr>
              <a:t>Story24</a:t>
            </a:r>
            <a:r>
              <a:rPr lang="zh-CN" altLang="en-US" sz="1200" dirty="0">
                <a:solidFill>
                  <a:schemeClr val="tx1"/>
                </a:solidFill>
              </a:rPr>
              <a:t>个，涉及</a:t>
            </a:r>
            <a:r>
              <a:rPr lang="en-US" altLang="zh-CN" sz="1200" dirty="0">
                <a:solidFill>
                  <a:schemeClr val="tx1"/>
                </a:solidFill>
              </a:rPr>
              <a:t>APP</a:t>
            </a:r>
            <a:r>
              <a:rPr lang="zh-CN" altLang="en-US" sz="1200" dirty="0">
                <a:solidFill>
                  <a:schemeClr val="tx1"/>
                </a:solidFill>
              </a:rPr>
              <a:t>页面</a:t>
            </a:r>
            <a:r>
              <a:rPr lang="en-US" altLang="zh-CN" sz="1200" dirty="0">
                <a:solidFill>
                  <a:schemeClr val="tx1"/>
                </a:solidFill>
              </a:rPr>
              <a:t>15</a:t>
            </a:r>
            <a:r>
              <a:rPr lang="zh-CN" altLang="en-US" sz="1200" dirty="0">
                <a:solidFill>
                  <a:schemeClr val="tx1"/>
                </a:solidFill>
              </a:rPr>
              <a:t>个</a:t>
            </a:r>
            <a:r>
              <a:rPr lang="en-US" altLang="zh-CN" sz="1200" dirty="0">
                <a:solidFill>
                  <a:schemeClr val="tx1"/>
                </a:solidFill>
              </a:rPr>
              <a:t>;</a:t>
            </a:r>
            <a:r>
              <a:rPr lang="zh-CN" altLang="en-US" sz="1200" dirty="0">
                <a:solidFill>
                  <a:schemeClr val="tx1"/>
                </a:solidFill>
              </a:rPr>
              <a:t>后台接口</a:t>
            </a:r>
            <a:r>
              <a:rPr lang="en-US" altLang="zh-CN" sz="1200" dirty="0">
                <a:solidFill>
                  <a:schemeClr val="tx1"/>
                </a:solidFill>
              </a:rPr>
              <a:t>9</a:t>
            </a:r>
            <a:r>
              <a:rPr lang="zh-CN" altLang="en-US" sz="1200" dirty="0">
                <a:solidFill>
                  <a:schemeClr val="tx1"/>
                </a:solidFill>
              </a:rPr>
              <a:t>个；截止到</a:t>
            </a:r>
            <a:r>
              <a:rPr lang="en-US" altLang="zh-CN" sz="1200" dirty="0" smtClean="0">
                <a:solidFill>
                  <a:schemeClr val="tx1"/>
                </a:solidFill>
              </a:rPr>
              <a:t>KW49</a:t>
            </a:r>
            <a:r>
              <a:rPr lang="zh-CN" altLang="en-US" sz="1200" dirty="0" smtClean="0">
                <a:solidFill>
                  <a:schemeClr val="tx1"/>
                </a:solidFill>
              </a:rPr>
              <a:t>周测试情况</a:t>
            </a:r>
            <a:r>
              <a:rPr lang="zh-CN" altLang="en-US" sz="1200" dirty="0">
                <a:solidFill>
                  <a:schemeClr val="tx1"/>
                </a:solidFill>
              </a:rPr>
              <a:t>如下</a:t>
            </a:r>
            <a:r>
              <a:rPr lang="zh-CN" altLang="en-US" sz="1200" dirty="0" smtClean="0">
                <a:solidFill>
                  <a:schemeClr val="tx1"/>
                </a:solidFill>
              </a:rPr>
              <a:t>：完成</a:t>
            </a:r>
            <a:r>
              <a:rPr lang="en-US" altLang="zh-CN" sz="1200" dirty="0" smtClean="0">
                <a:solidFill>
                  <a:schemeClr val="tx1"/>
                </a:solidFill>
              </a:rPr>
              <a:t>story</a:t>
            </a:r>
            <a:r>
              <a:rPr lang="zh-CN" altLang="en-US" sz="1200" dirty="0" smtClean="0">
                <a:solidFill>
                  <a:schemeClr val="tx1"/>
                </a:solidFill>
              </a:rPr>
              <a:t>验证</a:t>
            </a:r>
            <a:r>
              <a:rPr lang="en-US" altLang="zh-CN" sz="1200" dirty="0" smtClean="0">
                <a:solidFill>
                  <a:schemeClr val="tx1"/>
                </a:solidFill>
              </a:rPr>
              <a:t>23</a:t>
            </a:r>
            <a:r>
              <a:rPr lang="zh-CN" altLang="en-US" sz="1200" dirty="0" smtClean="0">
                <a:solidFill>
                  <a:schemeClr val="tx1"/>
                </a:solidFill>
              </a:rPr>
              <a:t>个，完成测试用例</a:t>
            </a:r>
            <a:r>
              <a:rPr lang="en-US" altLang="zh-CN" sz="1200" dirty="0" smtClean="0">
                <a:solidFill>
                  <a:schemeClr val="tx1"/>
                </a:solidFill>
              </a:rPr>
              <a:t>94</a:t>
            </a:r>
            <a:r>
              <a:rPr lang="zh-CN" altLang="en-US" sz="1200" dirty="0" smtClean="0">
                <a:solidFill>
                  <a:schemeClr val="tx1"/>
                </a:solidFill>
              </a:rPr>
              <a:t>个，提交</a:t>
            </a:r>
            <a:r>
              <a:rPr lang="en-US" altLang="zh-CN" sz="1200" dirty="0" smtClean="0">
                <a:solidFill>
                  <a:schemeClr val="tx1"/>
                </a:solidFill>
              </a:rPr>
              <a:t>BUG</a:t>
            </a:r>
            <a:r>
              <a:rPr lang="zh-CN" altLang="en-US" sz="1200" dirty="0" smtClean="0">
                <a:solidFill>
                  <a:schemeClr val="tx1"/>
                </a:solidFill>
              </a:rPr>
              <a:t>数</a:t>
            </a:r>
            <a:r>
              <a:rPr lang="en-US" altLang="zh-CN" sz="1200" dirty="0" smtClean="0">
                <a:solidFill>
                  <a:schemeClr val="tx1"/>
                </a:solidFill>
              </a:rPr>
              <a:t>8</a:t>
            </a:r>
            <a:r>
              <a:rPr lang="zh-CN" altLang="en-US" sz="1200" dirty="0" smtClean="0">
                <a:solidFill>
                  <a:schemeClr val="tx1"/>
                </a:solidFill>
              </a:rPr>
              <a:t>个。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Story-24</a:t>
            </a:r>
            <a:r>
              <a:rPr lang="zh-CN" altLang="en-US" sz="1200" dirty="0">
                <a:solidFill>
                  <a:schemeClr val="tx1"/>
                </a:solidFill>
              </a:rPr>
              <a:t>小时未上线 手机</a:t>
            </a:r>
            <a:r>
              <a:rPr lang="en-US" altLang="zh-CN" sz="1200" dirty="0">
                <a:solidFill>
                  <a:schemeClr val="tx1"/>
                </a:solidFill>
              </a:rPr>
              <a:t>APP</a:t>
            </a:r>
            <a:r>
              <a:rPr lang="zh-CN" altLang="en-US" sz="1200" dirty="0">
                <a:solidFill>
                  <a:schemeClr val="tx1"/>
                </a:solidFill>
              </a:rPr>
              <a:t>禁用数字</a:t>
            </a:r>
            <a:r>
              <a:rPr lang="zh-CN" altLang="en-US" sz="1200" dirty="0" smtClean="0">
                <a:solidFill>
                  <a:schemeClr val="tx1"/>
                </a:solidFill>
              </a:rPr>
              <a:t>钥匙当前迭代技术方案未实现，暂不验收。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íSḻíďê"/>
          <p:cNvSpPr/>
          <p:nvPr/>
        </p:nvSpPr>
        <p:spPr>
          <a:xfrm>
            <a:off x="351409" y="4774595"/>
            <a:ext cx="4268570" cy="12059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050" dirty="0" smtClean="0">
                <a:solidFill>
                  <a:schemeClr val="tx1"/>
                </a:solidFill>
              </a:rPr>
              <a:t>KW49APP</a:t>
            </a:r>
            <a:r>
              <a:rPr lang="zh-CN" altLang="en-US" sz="1050" dirty="0" smtClean="0">
                <a:solidFill>
                  <a:schemeClr val="tx1"/>
                </a:solidFill>
              </a:rPr>
              <a:t>页面提测分析：</a:t>
            </a:r>
            <a:br>
              <a:rPr lang="en-US" altLang="zh-CN" sz="1050" dirty="0" smtClean="0">
                <a:solidFill>
                  <a:schemeClr val="tx1"/>
                </a:solidFill>
              </a:rPr>
            </a:br>
            <a:r>
              <a:rPr lang="en-US" altLang="zh-CN" sz="1050" dirty="0" smtClean="0">
                <a:solidFill>
                  <a:schemeClr val="tx1"/>
                </a:solidFill>
              </a:rPr>
              <a:t>1</a:t>
            </a:r>
            <a:r>
              <a:rPr lang="zh-CN" altLang="en-US" sz="1050" dirty="0">
                <a:solidFill>
                  <a:schemeClr val="tx1"/>
                </a:solidFill>
              </a:rPr>
              <a:t>、</a:t>
            </a:r>
            <a:r>
              <a:rPr lang="en-US" altLang="zh-CN" sz="1050" dirty="0">
                <a:solidFill>
                  <a:schemeClr val="tx1"/>
                </a:solidFill>
              </a:rPr>
              <a:t>P</a:t>
            </a:r>
            <a:r>
              <a:rPr lang="zh-CN" altLang="en-US" sz="1050" dirty="0">
                <a:solidFill>
                  <a:schemeClr val="tx1"/>
                </a:solidFill>
              </a:rPr>
              <a:t>用户开启</a:t>
            </a:r>
            <a:r>
              <a:rPr lang="en-US" altLang="zh-CN" sz="1050" dirty="0">
                <a:solidFill>
                  <a:schemeClr val="tx1"/>
                </a:solidFill>
              </a:rPr>
              <a:t>/</a:t>
            </a:r>
            <a:r>
              <a:rPr lang="zh-CN" altLang="en-US" sz="1050" dirty="0">
                <a:solidFill>
                  <a:schemeClr val="tx1"/>
                </a:solidFill>
              </a:rPr>
              <a:t>关闭电子钥匙</a:t>
            </a:r>
            <a:r>
              <a:rPr lang="en-US" altLang="zh-CN" sz="1050" dirty="0">
                <a:solidFill>
                  <a:schemeClr val="tx1"/>
                </a:solidFill>
              </a:rPr>
              <a:t>KW49</a:t>
            </a:r>
            <a:r>
              <a:rPr lang="zh-CN" altLang="en-US" sz="1050" dirty="0">
                <a:solidFill>
                  <a:schemeClr val="tx1"/>
                </a:solidFill>
              </a:rPr>
              <a:t>计划</a:t>
            </a:r>
            <a:r>
              <a:rPr lang="en-US" altLang="zh-CN" sz="1050" dirty="0">
                <a:solidFill>
                  <a:schemeClr val="tx1"/>
                </a:solidFill>
              </a:rPr>
              <a:t>0</a:t>
            </a:r>
            <a:r>
              <a:rPr lang="zh-CN" altLang="en-US" sz="1050" dirty="0">
                <a:solidFill>
                  <a:schemeClr val="tx1"/>
                </a:solidFill>
              </a:rPr>
              <a:t>个页面，</a:t>
            </a:r>
            <a:r>
              <a:rPr lang="en-US" altLang="zh-CN" sz="1050" dirty="0">
                <a:solidFill>
                  <a:schemeClr val="tx1"/>
                </a:solidFill>
              </a:rPr>
              <a:t>KW48</a:t>
            </a:r>
            <a:r>
              <a:rPr lang="zh-CN" altLang="en-US" sz="1050" dirty="0">
                <a:solidFill>
                  <a:schemeClr val="tx1"/>
                </a:solidFill>
              </a:rPr>
              <a:t>已完成提测；</a:t>
            </a:r>
            <a:endParaRPr lang="en-US" altLang="zh-CN" sz="1050" dirty="0">
              <a:solidFill>
                <a:schemeClr val="tx1"/>
              </a:solidFill>
            </a:endParaRPr>
          </a:p>
          <a:p>
            <a:r>
              <a:rPr lang="en-US" altLang="zh-CN" sz="1050" dirty="0" smtClean="0">
                <a:solidFill>
                  <a:schemeClr val="tx1"/>
                </a:solidFill>
              </a:rPr>
              <a:t>2</a:t>
            </a:r>
            <a:r>
              <a:rPr lang="zh-CN" altLang="en-US" sz="1050" dirty="0" smtClean="0">
                <a:solidFill>
                  <a:schemeClr val="tx1"/>
                </a:solidFill>
              </a:rPr>
              <a:t>、</a:t>
            </a:r>
            <a:r>
              <a:rPr lang="en-US" altLang="zh-CN" sz="1050" dirty="0" smtClean="0">
                <a:solidFill>
                  <a:schemeClr val="tx1"/>
                </a:solidFill>
              </a:rPr>
              <a:t>P</a:t>
            </a:r>
            <a:r>
              <a:rPr lang="zh-CN" altLang="en-US" sz="1050" dirty="0" smtClean="0">
                <a:solidFill>
                  <a:schemeClr val="tx1"/>
                </a:solidFill>
              </a:rPr>
              <a:t>用户在新设备登录</a:t>
            </a:r>
            <a:r>
              <a:rPr lang="en-US" altLang="zh-CN" sz="1050" dirty="0">
                <a:solidFill>
                  <a:schemeClr val="tx1"/>
                </a:solidFill>
              </a:rPr>
              <a:t>KW48</a:t>
            </a:r>
            <a:r>
              <a:rPr lang="zh-CN" altLang="en-US" sz="1050" dirty="0" smtClean="0">
                <a:solidFill>
                  <a:schemeClr val="tx1"/>
                </a:solidFill>
              </a:rPr>
              <a:t>计划提测</a:t>
            </a:r>
            <a:r>
              <a:rPr lang="en-US" altLang="zh-CN" sz="1050" dirty="0" smtClean="0">
                <a:solidFill>
                  <a:schemeClr val="tx1"/>
                </a:solidFill>
              </a:rPr>
              <a:t>7</a:t>
            </a:r>
            <a:r>
              <a:rPr lang="zh-CN" altLang="en-US" sz="1050" dirty="0" smtClean="0">
                <a:solidFill>
                  <a:schemeClr val="tx1"/>
                </a:solidFill>
              </a:rPr>
              <a:t>个页面，已提</a:t>
            </a:r>
            <a:r>
              <a:rPr lang="zh-CN" altLang="en-US" sz="1050" dirty="0" smtClean="0">
                <a:solidFill>
                  <a:schemeClr val="tx1"/>
                </a:solidFill>
              </a:rPr>
              <a:t>测</a:t>
            </a:r>
            <a:r>
              <a:rPr lang="en-US" altLang="zh-CN" sz="1050" dirty="0">
                <a:solidFill>
                  <a:schemeClr val="tx1"/>
                </a:solidFill>
              </a:rPr>
              <a:t>7</a:t>
            </a:r>
            <a:r>
              <a:rPr lang="zh-CN" altLang="en-US" sz="1050" dirty="0" smtClean="0">
                <a:solidFill>
                  <a:schemeClr val="tx1"/>
                </a:solidFill>
              </a:rPr>
              <a:t>个，测试通过</a:t>
            </a:r>
            <a:r>
              <a:rPr lang="en-US" altLang="zh-CN" sz="1050" dirty="0" smtClean="0">
                <a:solidFill>
                  <a:schemeClr val="tx1"/>
                </a:solidFill>
              </a:rPr>
              <a:t>7</a:t>
            </a:r>
            <a:r>
              <a:rPr lang="zh-CN" altLang="en-US" sz="1050" dirty="0" smtClean="0">
                <a:solidFill>
                  <a:schemeClr val="tx1"/>
                </a:solidFill>
              </a:rPr>
              <a:t>个；</a:t>
            </a:r>
            <a:endParaRPr lang="en-US" altLang="zh-CN" sz="1050" dirty="0" smtClean="0">
              <a:solidFill>
                <a:schemeClr val="tx1"/>
              </a:solidFill>
            </a:endParaRPr>
          </a:p>
          <a:p>
            <a:r>
              <a:rPr lang="en-US" altLang="zh-CN" sz="1050" dirty="0">
                <a:solidFill>
                  <a:schemeClr val="tx1"/>
                </a:solidFill>
              </a:rPr>
              <a:t>3</a:t>
            </a:r>
            <a:r>
              <a:rPr lang="zh-CN" altLang="en-US" sz="1050" dirty="0" smtClean="0">
                <a:solidFill>
                  <a:schemeClr val="tx1"/>
                </a:solidFill>
              </a:rPr>
              <a:t>、</a:t>
            </a:r>
            <a:r>
              <a:rPr lang="en-US" altLang="zh-CN" sz="1050" dirty="0" smtClean="0">
                <a:solidFill>
                  <a:schemeClr val="tx1"/>
                </a:solidFill>
              </a:rPr>
              <a:t>P</a:t>
            </a:r>
            <a:r>
              <a:rPr lang="zh-CN" altLang="en-US" sz="1050" dirty="0" smtClean="0">
                <a:solidFill>
                  <a:schemeClr val="tx1"/>
                </a:solidFill>
              </a:rPr>
              <a:t>用户授权</a:t>
            </a:r>
            <a:r>
              <a:rPr lang="en-US" altLang="zh-CN" sz="1050" dirty="0" smtClean="0">
                <a:solidFill>
                  <a:schemeClr val="tx1"/>
                </a:solidFill>
              </a:rPr>
              <a:t>/</a:t>
            </a:r>
            <a:r>
              <a:rPr lang="zh-CN" altLang="en-US" sz="1050" dirty="0" smtClean="0">
                <a:solidFill>
                  <a:schemeClr val="tx1"/>
                </a:solidFill>
              </a:rPr>
              <a:t>取消授权</a:t>
            </a:r>
            <a:r>
              <a:rPr lang="en-US" altLang="zh-CN" sz="1050" dirty="0" smtClean="0">
                <a:solidFill>
                  <a:schemeClr val="tx1"/>
                </a:solidFill>
              </a:rPr>
              <a:t>KW49</a:t>
            </a:r>
            <a:r>
              <a:rPr lang="zh-CN" altLang="en-US" sz="1050" dirty="0" smtClean="0">
                <a:solidFill>
                  <a:schemeClr val="tx1"/>
                </a:solidFill>
              </a:rPr>
              <a:t>计划</a:t>
            </a:r>
            <a:r>
              <a:rPr lang="zh-CN" altLang="en-US" sz="1050" dirty="0" smtClean="0">
                <a:solidFill>
                  <a:schemeClr val="tx1"/>
                </a:solidFill>
              </a:rPr>
              <a:t>提测</a:t>
            </a:r>
            <a:r>
              <a:rPr lang="zh-CN" altLang="en-US" sz="1050" dirty="0" smtClean="0">
                <a:solidFill>
                  <a:schemeClr val="tx1"/>
                </a:solidFill>
              </a:rPr>
              <a:t>页面</a:t>
            </a:r>
            <a:r>
              <a:rPr lang="en-US" altLang="zh-CN" sz="1050" dirty="0" smtClean="0">
                <a:solidFill>
                  <a:schemeClr val="tx1"/>
                </a:solidFill>
              </a:rPr>
              <a:t>0</a:t>
            </a:r>
            <a:r>
              <a:rPr lang="zh-CN" altLang="en-US" sz="1050" dirty="0" smtClean="0">
                <a:solidFill>
                  <a:schemeClr val="tx1"/>
                </a:solidFill>
              </a:rPr>
              <a:t>个，未设计页面原因：页面由</a:t>
            </a:r>
            <a:r>
              <a:rPr lang="en-US" altLang="zh-CN" sz="1050" dirty="0" smtClean="0">
                <a:solidFill>
                  <a:schemeClr val="tx1"/>
                </a:solidFill>
              </a:rPr>
              <a:t>MOS</a:t>
            </a:r>
            <a:r>
              <a:rPr lang="zh-CN" altLang="en-US" sz="1050" dirty="0" smtClean="0">
                <a:solidFill>
                  <a:schemeClr val="tx1"/>
                </a:solidFill>
              </a:rPr>
              <a:t>提供，</a:t>
            </a:r>
            <a:r>
              <a:rPr lang="en-US" altLang="zh-CN" sz="1050" dirty="0" smtClean="0">
                <a:solidFill>
                  <a:schemeClr val="tx1"/>
                </a:solidFill>
              </a:rPr>
              <a:t>DKY</a:t>
            </a:r>
            <a:r>
              <a:rPr lang="zh-CN" altLang="en-US" sz="1050" dirty="0" smtClean="0">
                <a:solidFill>
                  <a:schemeClr val="tx1"/>
                </a:solidFill>
              </a:rPr>
              <a:t>做业务逻辑处理；</a:t>
            </a:r>
            <a:endParaRPr lang="en-US" altLang="zh-CN" sz="1050" dirty="0">
              <a:solidFill>
                <a:schemeClr val="tx1"/>
              </a:solidFill>
            </a:endParaRPr>
          </a:p>
        </p:txBody>
      </p:sp>
      <p:grpSp>
        <p:nvGrpSpPr>
          <p:cNvPr id="248" name="6f33fdf4-5c3e-4eec-a00f-f1706b78a9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8603525" y="5703016"/>
            <a:ext cx="598183" cy="442779"/>
            <a:chOff x="3019425" y="1146175"/>
            <a:chExt cx="6159500" cy="4559300"/>
          </a:xfrm>
        </p:grpSpPr>
        <p:sp>
          <p:nvSpPr>
            <p:cNvPr id="249" name="iŝ1iďé"/>
            <p:cNvSpPr/>
            <p:nvPr/>
          </p:nvSpPr>
          <p:spPr bwMode="auto">
            <a:xfrm>
              <a:off x="3019425" y="5192713"/>
              <a:ext cx="2455863" cy="449263"/>
            </a:xfrm>
            <a:prstGeom prst="ellipse">
              <a:avLst/>
            </a:prstGeom>
            <a:solidFill>
              <a:srgbClr val="8FC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0" name="î$ḻíḑé"/>
            <p:cNvSpPr/>
            <p:nvPr/>
          </p:nvSpPr>
          <p:spPr bwMode="auto">
            <a:xfrm>
              <a:off x="4905375" y="5124450"/>
              <a:ext cx="4273550" cy="581025"/>
            </a:xfrm>
            <a:prstGeom prst="ellipse">
              <a:avLst/>
            </a:prstGeom>
            <a:solidFill>
              <a:srgbClr val="8FC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1" name="ïşlïďé"/>
            <p:cNvSpPr/>
            <p:nvPr/>
          </p:nvSpPr>
          <p:spPr bwMode="auto">
            <a:xfrm>
              <a:off x="8297863" y="4225925"/>
              <a:ext cx="642938" cy="263525"/>
            </a:xfrm>
            <a:custGeom>
              <a:avLst/>
              <a:gdLst>
                <a:gd name="T0" fmla="*/ 173 w 173"/>
                <a:gd name="T1" fmla="*/ 3 h 71"/>
                <a:gd name="T2" fmla="*/ 169 w 173"/>
                <a:gd name="T3" fmla="*/ 71 h 71"/>
                <a:gd name="T4" fmla="*/ 0 w 173"/>
                <a:gd name="T5" fmla="*/ 71 h 71"/>
                <a:gd name="T6" fmla="*/ 6 w 173"/>
                <a:gd name="T7" fmla="*/ 0 h 71"/>
                <a:gd name="T8" fmla="*/ 173 w 173"/>
                <a:gd name="T9" fmla="*/ 0 h 71"/>
                <a:gd name="T10" fmla="*/ 173 w 173"/>
                <a:gd name="T11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71">
                  <a:moveTo>
                    <a:pt x="173" y="3"/>
                  </a:moveTo>
                  <a:cubicBezTo>
                    <a:pt x="173" y="3"/>
                    <a:pt x="157" y="42"/>
                    <a:pt x="16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3" y="0"/>
                    <a:pt x="173" y="0"/>
                    <a:pt x="173" y="0"/>
                  </a:cubicBezTo>
                  <a:lnTo>
                    <a:pt x="173" y="3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2" name="íṩ1iḍe"/>
            <p:cNvSpPr/>
            <p:nvPr/>
          </p:nvSpPr>
          <p:spPr bwMode="auto">
            <a:xfrm>
              <a:off x="8386763" y="4522788"/>
              <a:ext cx="661988" cy="179388"/>
            </a:xfrm>
            <a:custGeom>
              <a:avLst/>
              <a:gdLst>
                <a:gd name="T0" fmla="*/ 178 w 178"/>
                <a:gd name="T1" fmla="*/ 3 h 48"/>
                <a:gd name="T2" fmla="*/ 178 w 178"/>
                <a:gd name="T3" fmla="*/ 45 h 48"/>
                <a:gd name="T4" fmla="*/ 5 w 178"/>
                <a:gd name="T5" fmla="*/ 48 h 48"/>
                <a:gd name="T6" fmla="*/ 0 w 178"/>
                <a:gd name="T7" fmla="*/ 1 h 48"/>
                <a:gd name="T8" fmla="*/ 178 w 178"/>
                <a:gd name="T9" fmla="*/ 0 h 48"/>
                <a:gd name="T10" fmla="*/ 178 w 178"/>
                <a:gd name="T11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48">
                  <a:moveTo>
                    <a:pt x="178" y="3"/>
                  </a:moveTo>
                  <a:cubicBezTo>
                    <a:pt x="178" y="3"/>
                    <a:pt x="161" y="22"/>
                    <a:pt x="178" y="45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8" y="0"/>
                    <a:pt x="178" y="0"/>
                    <a:pt x="178" y="0"/>
                  </a:cubicBezTo>
                  <a:lnTo>
                    <a:pt x="178" y="3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3" name="iṥlíḓé"/>
            <p:cNvSpPr/>
            <p:nvPr/>
          </p:nvSpPr>
          <p:spPr bwMode="auto">
            <a:xfrm>
              <a:off x="8089900" y="4727575"/>
              <a:ext cx="755650" cy="290513"/>
            </a:xfrm>
            <a:custGeom>
              <a:avLst/>
              <a:gdLst>
                <a:gd name="T0" fmla="*/ 203 w 203"/>
                <a:gd name="T1" fmla="*/ 3 h 78"/>
                <a:gd name="T2" fmla="*/ 203 w 203"/>
                <a:gd name="T3" fmla="*/ 73 h 78"/>
                <a:gd name="T4" fmla="*/ 196 w 203"/>
                <a:gd name="T5" fmla="*/ 78 h 78"/>
                <a:gd name="T6" fmla="*/ 6 w 203"/>
                <a:gd name="T7" fmla="*/ 78 h 78"/>
                <a:gd name="T8" fmla="*/ 0 w 203"/>
                <a:gd name="T9" fmla="*/ 27 h 78"/>
                <a:gd name="T10" fmla="*/ 10 w 203"/>
                <a:gd name="T11" fmla="*/ 1 h 78"/>
                <a:gd name="T12" fmla="*/ 203 w 203"/>
                <a:gd name="T13" fmla="*/ 0 h 78"/>
                <a:gd name="T14" fmla="*/ 203 w 203"/>
                <a:gd name="T15" fmla="*/ 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3" h="78">
                  <a:moveTo>
                    <a:pt x="203" y="3"/>
                  </a:moveTo>
                  <a:cubicBezTo>
                    <a:pt x="203" y="3"/>
                    <a:pt x="188" y="46"/>
                    <a:pt x="203" y="73"/>
                  </a:cubicBezTo>
                  <a:cubicBezTo>
                    <a:pt x="196" y="78"/>
                    <a:pt x="196" y="78"/>
                    <a:pt x="196" y="78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203" y="0"/>
                    <a:pt x="203" y="0"/>
                    <a:pt x="203" y="0"/>
                  </a:cubicBezTo>
                  <a:lnTo>
                    <a:pt x="203" y="3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4" name="íṩḻîḑé"/>
            <p:cNvSpPr/>
            <p:nvPr/>
          </p:nvSpPr>
          <p:spPr bwMode="auto">
            <a:xfrm>
              <a:off x="8320088" y="5057775"/>
              <a:ext cx="673100" cy="342900"/>
            </a:xfrm>
            <a:custGeom>
              <a:avLst/>
              <a:gdLst>
                <a:gd name="T0" fmla="*/ 181 w 181"/>
                <a:gd name="T1" fmla="*/ 4 h 92"/>
                <a:gd name="T2" fmla="*/ 181 w 181"/>
                <a:gd name="T3" fmla="*/ 86 h 92"/>
                <a:gd name="T4" fmla="*/ 147 w 181"/>
                <a:gd name="T5" fmla="*/ 92 h 92"/>
                <a:gd name="T6" fmla="*/ 0 w 181"/>
                <a:gd name="T7" fmla="*/ 89 h 92"/>
                <a:gd name="T8" fmla="*/ 25 w 181"/>
                <a:gd name="T9" fmla="*/ 4 h 92"/>
                <a:gd name="T10" fmla="*/ 181 w 181"/>
                <a:gd name="T11" fmla="*/ 0 h 92"/>
                <a:gd name="T12" fmla="*/ 181 w 181"/>
                <a:gd name="T13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92">
                  <a:moveTo>
                    <a:pt x="181" y="4"/>
                  </a:moveTo>
                  <a:cubicBezTo>
                    <a:pt x="181" y="4"/>
                    <a:pt x="166" y="39"/>
                    <a:pt x="181" y="86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81" y="0"/>
                    <a:pt x="181" y="0"/>
                    <a:pt x="181" y="0"/>
                  </a:cubicBezTo>
                  <a:lnTo>
                    <a:pt x="181" y="4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5" name="íṣ1idè"/>
            <p:cNvSpPr/>
            <p:nvPr/>
          </p:nvSpPr>
          <p:spPr bwMode="auto">
            <a:xfrm>
              <a:off x="8062913" y="4214813"/>
              <a:ext cx="904875" cy="296863"/>
            </a:xfrm>
            <a:custGeom>
              <a:avLst/>
              <a:gdLst>
                <a:gd name="T0" fmla="*/ 0 w 243"/>
                <a:gd name="T1" fmla="*/ 0 h 80"/>
                <a:gd name="T2" fmla="*/ 243 w 243"/>
                <a:gd name="T3" fmla="*/ 0 h 80"/>
                <a:gd name="T4" fmla="*/ 243 w 243"/>
                <a:gd name="T5" fmla="*/ 6 h 80"/>
                <a:gd name="T6" fmla="*/ 85 w 243"/>
                <a:gd name="T7" fmla="*/ 6 h 80"/>
                <a:gd name="T8" fmla="*/ 85 w 243"/>
                <a:gd name="T9" fmla="*/ 74 h 80"/>
                <a:gd name="T10" fmla="*/ 240 w 243"/>
                <a:gd name="T11" fmla="*/ 74 h 80"/>
                <a:gd name="T12" fmla="*/ 240 w 243"/>
                <a:gd name="T13" fmla="*/ 80 h 80"/>
                <a:gd name="T14" fmla="*/ 0 w 243"/>
                <a:gd name="T15" fmla="*/ 80 h 80"/>
                <a:gd name="T16" fmla="*/ 0 w 243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80">
                  <a:moveTo>
                    <a:pt x="0" y="0"/>
                  </a:moveTo>
                  <a:cubicBezTo>
                    <a:pt x="243" y="0"/>
                    <a:pt x="243" y="0"/>
                    <a:pt x="243" y="0"/>
                  </a:cubicBezTo>
                  <a:cubicBezTo>
                    <a:pt x="243" y="6"/>
                    <a:pt x="243" y="6"/>
                    <a:pt x="243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55" y="44"/>
                    <a:pt x="85" y="74"/>
                  </a:cubicBezTo>
                  <a:cubicBezTo>
                    <a:pt x="240" y="74"/>
                    <a:pt x="240" y="74"/>
                    <a:pt x="240" y="74"/>
                  </a:cubicBezTo>
                  <a:cubicBezTo>
                    <a:pt x="240" y="80"/>
                    <a:pt x="240" y="80"/>
                    <a:pt x="240" y="80"/>
                  </a:cubicBezTo>
                  <a:cubicBezTo>
                    <a:pt x="0" y="80"/>
                    <a:pt x="0" y="80"/>
                    <a:pt x="0" y="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6" name="íśļîḑè"/>
            <p:cNvSpPr/>
            <p:nvPr/>
          </p:nvSpPr>
          <p:spPr bwMode="auto">
            <a:xfrm>
              <a:off x="8062913" y="4511675"/>
              <a:ext cx="996950" cy="204788"/>
            </a:xfrm>
            <a:custGeom>
              <a:avLst/>
              <a:gdLst>
                <a:gd name="T0" fmla="*/ 268 w 268"/>
                <a:gd name="T1" fmla="*/ 0 h 55"/>
                <a:gd name="T2" fmla="*/ 268 w 268"/>
                <a:gd name="T3" fmla="*/ 6 h 55"/>
                <a:gd name="T4" fmla="*/ 103 w 268"/>
                <a:gd name="T5" fmla="*/ 6 h 55"/>
                <a:gd name="T6" fmla="*/ 103 w 268"/>
                <a:gd name="T7" fmla="*/ 48 h 55"/>
                <a:gd name="T8" fmla="*/ 268 w 268"/>
                <a:gd name="T9" fmla="*/ 48 h 55"/>
                <a:gd name="T10" fmla="*/ 268 w 268"/>
                <a:gd name="T11" fmla="*/ 55 h 55"/>
                <a:gd name="T12" fmla="*/ 0 w 268"/>
                <a:gd name="T13" fmla="*/ 55 h 55"/>
                <a:gd name="T14" fmla="*/ 0 w 268"/>
                <a:gd name="T15" fmla="*/ 0 h 55"/>
                <a:gd name="T16" fmla="*/ 268 w 268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8" h="55">
                  <a:moveTo>
                    <a:pt x="268" y="0"/>
                  </a:moveTo>
                  <a:cubicBezTo>
                    <a:pt x="268" y="6"/>
                    <a:pt x="268" y="6"/>
                    <a:pt x="268" y="6"/>
                  </a:cubicBezTo>
                  <a:cubicBezTo>
                    <a:pt x="103" y="6"/>
                    <a:pt x="103" y="6"/>
                    <a:pt x="103" y="6"/>
                  </a:cubicBezTo>
                  <a:cubicBezTo>
                    <a:pt x="103" y="6"/>
                    <a:pt x="83" y="28"/>
                    <a:pt x="103" y="48"/>
                  </a:cubicBezTo>
                  <a:cubicBezTo>
                    <a:pt x="268" y="48"/>
                    <a:pt x="268" y="48"/>
                    <a:pt x="268" y="48"/>
                  </a:cubicBezTo>
                  <a:cubicBezTo>
                    <a:pt x="268" y="55"/>
                    <a:pt x="268" y="55"/>
                    <a:pt x="268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8" y="0"/>
                  </a:lnTo>
                  <a:close/>
                </a:path>
              </a:pathLst>
            </a:custGeom>
            <a:solidFill>
              <a:srgbClr val="849C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7" name="îśḻíḑe"/>
            <p:cNvSpPr/>
            <p:nvPr/>
          </p:nvSpPr>
          <p:spPr bwMode="auto">
            <a:xfrm>
              <a:off x="8048625" y="4716463"/>
              <a:ext cx="836613" cy="327025"/>
            </a:xfrm>
            <a:custGeom>
              <a:avLst/>
              <a:gdLst>
                <a:gd name="T0" fmla="*/ 225 w 225"/>
                <a:gd name="T1" fmla="*/ 6 h 88"/>
                <a:gd name="T2" fmla="*/ 29 w 225"/>
                <a:gd name="T3" fmla="*/ 9 h 88"/>
                <a:gd name="T4" fmla="*/ 29 w 225"/>
                <a:gd name="T5" fmla="*/ 76 h 88"/>
                <a:gd name="T6" fmla="*/ 223 w 225"/>
                <a:gd name="T7" fmla="*/ 76 h 88"/>
                <a:gd name="T8" fmla="*/ 223 w 225"/>
                <a:gd name="T9" fmla="*/ 88 h 88"/>
                <a:gd name="T10" fmla="*/ 4 w 225"/>
                <a:gd name="T11" fmla="*/ 88 h 88"/>
                <a:gd name="T12" fmla="*/ 4 w 225"/>
                <a:gd name="T13" fmla="*/ 0 h 88"/>
                <a:gd name="T14" fmla="*/ 225 w 225"/>
                <a:gd name="T15" fmla="*/ 0 h 88"/>
                <a:gd name="T16" fmla="*/ 225 w 225"/>
                <a:gd name="T17" fmla="*/ 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88">
                  <a:moveTo>
                    <a:pt x="225" y="6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0" y="47"/>
                    <a:pt x="29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23" y="88"/>
                    <a:pt x="223" y="88"/>
                    <a:pt x="223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25" y="0"/>
                    <a:pt x="225" y="0"/>
                    <a:pt x="225" y="0"/>
                  </a:cubicBezTo>
                  <a:lnTo>
                    <a:pt x="225" y="6"/>
                  </a:lnTo>
                  <a:close/>
                </a:path>
              </a:pathLst>
            </a:custGeom>
            <a:solidFill>
              <a:srgbClr val="FBFF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8" name="íSliďè"/>
            <p:cNvSpPr/>
            <p:nvPr/>
          </p:nvSpPr>
          <p:spPr bwMode="auto">
            <a:xfrm>
              <a:off x="7926388" y="5043488"/>
              <a:ext cx="1077913" cy="371475"/>
            </a:xfrm>
            <a:custGeom>
              <a:avLst/>
              <a:gdLst>
                <a:gd name="T0" fmla="*/ 290 w 290"/>
                <a:gd name="T1" fmla="*/ 0 h 100"/>
                <a:gd name="T2" fmla="*/ 290 w 290"/>
                <a:gd name="T3" fmla="*/ 8 h 100"/>
                <a:gd name="T4" fmla="*/ 147 w 290"/>
                <a:gd name="T5" fmla="*/ 14 h 100"/>
                <a:gd name="T6" fmla="*/ 145 w 290"/>
                <a:gd name="T7" fmla="*/ 90 h 100"/>
                <a:gd name="T8" fmla="*/ 290 w 290"/>
                <a:gd name="T9" fmla="*/ 90 h 100"/>
                <a:gd name="T10" fmla="*/ 290 w 290"/>
                <a:gd name="T11" fmla="*/ 100 h 100"/>
                <a:gd name="T12" fmla="*/ 0 w 290"/>
                <a:gd name="T13" fmla="*/ 100 h 100"/>
                <a:gd name="T14" fmla="*/ 40 w 290"/>
                <a:gd name="T15" fmla="*/ 0 h 100"/>
                <a:gd name="T16" fmla="*/ 290 w 290"/>
                <a:gd name="T1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100">
                  <a:moveTo>
                    <a:pt x="290" y="0"/>
                  </a:moveTo>
                  <a:cubicBezTo>
                    <a:pt x="290" y="8"/>
                    <a:pt x="290" y="8"/>
                    <a:pt x="290" y="8"/>
                  </a:cubicBezTo>
                  <a:cubicBezTo>
                    <a:pt x="147" y="14"/>
                    <a:pt x="147" y="14"/>
                    <a:pt x="147" y="14"/>
                  </a:cubicBezTo>
                  <a:cubicBezTo>
                    <a:pt x="147" y="14"/>
                    <a:pt x="114" y="56"/>
                    <a:pt x="145" y="90"/>
                  </a:cubicBezTo>
                  <a:cubicBezTo>
                    <a:pt x="290" y="90"/>
                    <a:pt x="290" y="90"/>
                    <a:pt x="290" y="90"/>
                  </a:cubicBezTo>
                  <a:cubicBezTo>
                    <a:pt x="290" y="100"/>
                    <a:pt x="290" y="100"/>
                    <a:pt x="29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290" y="0"/>
                  </a:lnTo>
                  <a:close/>
                </a:path>
              </a:pathLst>
            </a:custGeom>
            <a:solidFill>
              <a:srgbClr val="E46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9" name="íSľíḓe"/>
            <p:cNvSpPr/>
            <p:nvPr/>
          </p:nvSpPr>
          <p:spPr bwMode="auto">
            <a:xfrm>
              <a:off x="8435975" y="4278313"/>
              <a:ext cx="431800" cy="14288"/>
            </a:xfrm>
            <a:custGeom>
              <a:avLst/>
              <a:gdLst>
                <a:gd name="T0" fmla="*/ 0 w 116"/>
                <a:gd name="T1" fmla="*/ 2 h 4"/>
                <a:gd name="T2" fmla="*/ 5 w 116"/>
                <a:gd name="T3" fmla="*/ 2 h 4"/>
                <a:gd name="T4" fmla="*/ 18 w 116"/>
                <a:gd name="T5" fmla="*/ 1 h 4"/>
                <a:gd name="T6" fmla="*/ 36 w 116"/>
                <a:gd name="T7" fmla="*/ 1 h 4"/>
                <a:gd name="T8" fmla="*/ 58 w 116"/>
                <a:gd name="T9" fmla="*/ 0 h 4"/>
                <a:gd name="T10" fmla="*/ 79 w 116"/>
                <a:gd name="T11" fmla="*/ 1 h 4"/>
                <a:gd name="T12" fmla="*/ 98 w 116"/>
                <a:gd name="T13" fmla="*/ 1 h 4"/>
                <a:gd name="T14" fmla="*/ 111 w 116"/>
                <a:gd name="T15" fmla="*/ 2 h 4"/>
                <a:gd name="T16" fmla="*/ 116 w 116"/>
                <a:gd name="T17" fmla="*/ 2 h 4"/>
                <a:gd name="T18" fmla="*/ 111 w 116"/>
                <a:gd name="T19" fmla="*/ 3 h 4"/>
                <a:gd name="T20" fmla="*/ 98 w 116"/>
                <a:gd name="T21" fmla="*/ 3 h 4"/>
                <a:gd name="T22" fmla="*/ 79 w 116"/>
                <a:gd name="T23" fmla="*/ 4 h 4"/>
                <a:gd name="T24" fmla="*/ 58 w 116"/>
                <a:gd name="T25" fmla="*/ 4 h 4"/>
                <a:gd name="T26" fmla="*/ 36 w 116"/>
                <a:gd name="T27" fmla="*/ 4 h 4"/>
                <a:gd name="T28" fmla="*/ 18 w 116"/>
                <a:gd name="T29" fmla="*/ 3 h 4"/>
                <a:gd name="T30" fmla="*/ 5 w 116"/>
                <a:gd name="T31" fmla="*/ 3 h 4"/>
                <a:gd name="T32" fmla="*/ 0 w 116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6" h="4">
                  <a:moveTo>
                    <a:pt x="0" y="2"/>
                  </a:moveTo>
                  <a:cubicBezTo>
                    <a:pt x="0" y="2"/>
                    <a:pt x="1" y="2"/>
                    <a:pt x="5" y="2"/>
                  </a:cubicBezTo>
                  <a:cubicBezTo>
                    <a:pt x="8" y="2"/>
                    <a:pt x="12" y="1"/>
                    <a:pt x="18" y="1"/>
                  </a:cubicBezTo>
                  <a:cubicBezTo>
                    <a:pt x="23" y="1"/>
                    <a:pt x="29" y="1"/>
                    <a:pt x="36" y="1"/>
                  </a:cubicBezTo>
                  <a:cubicBezTo>
                    <a:pt x="43" y="0"/>
                    <a:pt x="50" y="0"/>
                    <a:pt x="58" y="0"/>
                  </a:cubicBezTo>
                  <a:cubicBezTo>
                    <a:pt x="65" y="0"/>
                    <a:pt x="72" y="0"/>
                    <a:pt x="79" y="1"/>
                  </a:cubicBezTo>
                  <a:cubicBezTo>
                    <a:pt x="86" y="1"/>
                    <a:pt x="92" y="1"/>
                    <a:pt x="98" y="1"/>
                  </a:cubicBezTo>
                  <a:cubicBezTo>
                    <a:pt x="103" y="1"/>
                    <a:pt x="108" y="2"/>
                    <a:pt x="111" y="2"/>
                  </a:cubicBezTo>
                  <a:cubicBezTo>
                    <a:pt x="114" y="2"/>
                    <a:pt x="116" y="2"/>
                    <a:pt x="116" y="2"/>
                  </a:cubicBezTo>
                  <a:cubicBezTo>
                    <a:pt x="116" y="2"/>
                    <a:pt x="114" y="2"/>
                    <a:pt x="111" y="3"/>
                  </a:cubicBezTo>
                  <a:cubicBezTo>
                    <a:pt x="108" y="3"/>
                    <a:pt x="103" y="3"/>
                    <a:pt x="98" y="3"/>
                  </a:cubicBezTo>
                  <a:cubicBezTo>
                    <a:pt x="92" y="4"/>
                    <a:pt x="86" y="4"/>
                    <a:pt x="79" y="4"/>
                  </a:cubicBezTo>
                  <a:cubicBezTo>
                    <a:pt x="72" y="4"/>
                    <a:pt x="65" y="4"/>
                    <a:pt x="58" y="4"/>
                  </a:cubicBezTo>
                  <a:cubicBezTo>
                    <a:pt x="50" y="4"/>
                    <a:pt x="43" y="4"/>
                    <a:pt x="36" y="4"/>
                  </a:cubicBezTo>
                  <a:cubicBezTo>
                    <a:pt x="29" y="4"/>
                    <a:pt x="23" y="4"/>
                    <a:pt x="18" y="3"/>
                  </a:cubicBezTo>
                  <a:cubicBezTo>
                    <a:pt x="12" y="3"/>
                    <a:pt x="8" y="3"/>
                    <a:pt x="5" y="3"/>
                  </a:cubicBezTo>
                  <a:cubicBezTo>
                    <a:pt x="1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0" name="ïSľïḑe"/>
            <p:cNvSpPr/>
            <p:nvPr/>
          </p:nvSpPr>
          <p:spPr bwMode="auto">
            <a:xfrm>
              <a:off x="8353425" y="4341813"/>
              <a:ext cx="465138" cy="14288"/>
            </a:xfrm>
            <a:custGeom>
              <a:avLst/>
              <a:gdLst>
                <a:gd name="T0" fmla="*/ 0 w 125"/>
                <a:gd name="T1" fmla="*/ 2 h 4"/>
                <a:gd name="T2" fmla="*/ 5 w 125"/>
                <a:gd name="T3" fmla="*/ 1 h 4"/>
                <a:gd name="T4" fmla="*/ 19 w 125"/>
                <a:gd name="T5" fmla="*/ 0 h 4"/>
                <a:gd name="T6" fmla="*/ 39 w 125"/>
                <a:gd name="T7" fmla="*/ 0 h 4"/>
                <a:gd name="T8" fmla="*/ 62 w 125"/>
                <a:gd name="T9" fmla="*/ 0 h 4"/>
                <a:gd name="T10" fmla="*/ 85 w 125"/>
                <a:gd name="T11" fmla="*/ 0 h 4"/>
                <a:gd name="T12" fmla="*/ 105 w 125"/>
                <a:gd name="T13" fmla="*/ 0 h 4"/>
                <a:gd name="T14" fmla="*/ 119 w 125"/>
                <a:gd name="T15" fmla="*/ 1 h 4"/>
                <a:gd name="T16" fmla="*/ 125 w 125"/>
                <a:gd name="T17" fmla="*/ 2 h 4"/>
                <a:gd name="T18" fmla="*/ 119 w 125"/>
                <a:gd name="T19" fmla="*/ 2 h 4"/>
                <a:gd name="T20" fmla="*/ 105 w 125"/>
                <a:gd name="T21" fmla="*/ 3 h 4"/>
                <a:gd name="T22" fmla="*/ 85 w 125"/>
                <a:gd name="T23" fmla="*/ 3 h 4"/>
                <a:gd name="T24" fmla="*/ 62 w 125"/>
                <a:gd name="T25" fmla="*/ 4 h 4"/>
                <a:gd name="T26" fmla="*/ 39 w 125"/>
                <a:gd name="T27" fmla="*/ 3 h 4"/>
                <a:gd name="T28" fmla="*/ 19 w 125"/>
                <a:gd name="T29" fmla="*/ 3 h 4"/>
                <a:gd name="T30" fmla="*/ 5 w 125"/>
                <a:gd name="T31" fmla="*/ 2 h 4"/>
                <a:gd name="T32" fmla="*/ 0 w 125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4">
                  <a:moveTo>
                    <a:pt x="0" y="2"/>
                  </a:moveTo>
                  <a:cubicBezTo>
                    <a:pt x="0" y="2"/>
                    <a:pt x="2" y="1"/>
                    <a:pt x="5" y="1"/>
                  </a:cubicBezTo>
                  <a:cubicBezTo>
                    <a:pt x="9" y="1"/>
                    <a:pt x="14" y="1"/>
                    <a:pt x="19" y="0"/>
                  </a:cubicBezTo>
                  <a:cubicBezTo>
                    <a:pt x="25" y="0"/>
                    <a:pt x="32" y="0"/>
                    <a:pt x="39" y="0"/>
                  </a:cubicBezTo>
                  <a:cubicBezTo>
                    <a:pt x="47" y="0"/>
                    <a:pt x="55" y="0"/>
                    <a:pt x="62" y="0"/>
                  </a:cubicBezTo>
                  <a:cubicBezTo>
                    <a:pt x="70" y="0"/>
                    <a:pt x="78" y="0"/>
                    <a:pt x="85" y="0"/>
                  </a:cubicBezTo>
                  <a:cubicBezTo>
                    <a:pt x="93" y="0"/>
                    <a:pt x="99" y="0"/>
                    <a:pt x="105" y="0"/>
                  </a:cubicBezTo>
                  <a:cubicBezTo>
                    <a:pt x="111" y="1"/>
                    <a:pt x="116" y="1"/>
                    <a:pt x="119" y="1"/>
                  </a:cubicBezTo>
                  <a:cubicBezTo>
                    <a:pt x="123" y="1"/>
                    <a:pt x="125" y="2"/>
                    <a:pt x="125" y="2"/>
                  </a:cubicBezTo>
                  <a:cubicBezTo>
                    <a:pt x="125" y="2"/>
                    <a:pt x="123" y="2"/>
                    <a:pt x="119" y="2"/>
                  </a:cubicBezTo>
                  <a:cubicBezTo>
                    <a:pt x="116" y="2"/>
                    <a:pt x="111" y="3"/>
                    <a:pt x="105" y="3"/>
                  </a:cubicBezTo>
                  <a:cubicBezTo>
                    <a:pt x="99" y="3"/>
                    <a:pt x="93" y="3"/>
                    <a:pt x="85" y="3"/>
                  </a:cubicBezTo>
                  <a:cubicBezTo>
                    <a:pt x="78" y="4"/>
                    <a:pt x="70" y="4"/>
                    <a:pt x="62" y="4"/>
                  </a:cubicBezTo>
                  <a:cubicBezTo>
                    <a:pt x="55" y="4"/>
                    <a:pt x="47" y="4"/>
                    <a:pt x="39" y="3"/>
                  </a:cubicBezTo>
                  <a:cubicBezTo>
                    <a:pt x="32" y="3"/>
                    <a:pt x="25" y="3"/>
                    <a:pt x="19" y="3"/>
                  </a:cubicBezTo>
                  <a:cubicBezTo>
                    <a:pt x="14" y="3"/>
                    <a:pt x="9" y="2"/>
                    <a:pt x="5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1" name="îsľîḑe"/>
            <p:cNvSpPr/>
            <p:nvPr/>
          </p:nvSpPr>
          <p:spPr bwMode="auto">
            <a:xfrm>
              <a:off x="8424863" y="4400550"/>
              <a:ext cx="379413" cy="14288"/>
            </a:xfrm>
            <a:custGeom>
              <a:avLst/>
              <a:gdLst>
                <a:gd name="T0" fmla="*/ 0 w 102"/>
                <a:gd name="T1" fmla="*/ 2 h 4"/>
                <a:gd name="T2" fmla="*/ 5 w 102"/>
                <a:gd name="T3" fmla="*/ 2 h 4"/>
                <a:gd name="T4" fmla="*/ 16 w 102"/>
                <a:gd name="T5" fmla="*/ 1 h 4"/>
                <a:gd name="T6" fmla="*/ 32 w 102"/>
                <a:gd name="T7" fmla="*/ 1 h 4"/>
                <a:gd name="T8" fmla="*/ 51 w 102"/>
                <a:gd name="T9" fmla="*/ 0 h 4"/>
                <a:gd name="T10" fmla="*/ 70 w 102"/>
                <a:gd name="T11" fmla="*/ 1 h 4"/>
                <a:gd name="T12" fmla="*/ 86 w 102"/>
                <a:gd name="T13" fmla="*/ 1 h 4"/>
                <a:gd name="T14" fmla="*/ 97 w 102"/>
                <a:gd name="T15" fmla="*/ 2 h 4"/>
                <a:gd name="T16" fmla="*/ 102 w 102"/>
                <a:gd name="T17" fmla="*/ 2 h 4"/>
                <a:gd name="T18" fmla="*/ 97 w 102"/>
                <a:gd name="T19" fmla="*/ 3 h 4"/>
                <a:gd name="T20" fmla="*/ 86 w 102"/>
                <a:gd name="T21" fmla="*/ 3 h 4"/>
                <a:gd name="T22" fmla="*/ 70 w 102"/>
                <a:gd name="T23" fmla="*/ 4 h 4"/>
                <a:gd name="T24" fmla="*/ 51 w 102"/>
                <a:gd name="T25" fmla="*/ 4 h 4"/>
                <a:gd name="T26" fmla="*/ 32 w 102"/>
                <a:gd name="T27" fmla="*/ 4 h 4"/>
                <a:gd name="T28" fmla="*/ 16 w 102"/>
                <a:gd name="T29" fmla="*/ 3 h 4"/>
                <a:gd name="T30" fmla="*/ 5 w 102"/>
                <a:gd name="T31" fmla="*/ 3 h 4"/>
                <a:gd name="T32" fmla="*/ 0 w 102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4">
                  <a:moveTo>
                    <a:pt x="0" y="2"/>
                  </a:moveTo>
                  <a:cubicBezTo>
                    <a:pt x="0" y="2"/>
                    <a:pt x="2" y="2"/>
                    <a:pt x="5" y="2"/>
                  </a:cubicBezTo>
                  <a:cubicBezTo>
                    <a:pt x="7" y="2"/>
                    <a:pt x="11" y="1"/>
                    <a:pt x="16" y="1"/>
                  </a:cubicBezTo>
                  <a:cubicBezTo>
                    <a:pt x="21" y="1"/>
                    <a:pt x="26" y="1"/>
                    <a:pt x="32" y="1"/>
                  </a:cubicBezTo>
                  <a:cubicBezTo>
                    <a:pt x="38" y="0"/>
                    <a:pt x="45" y="0"/>
                    <a:pt x="51" y="0"/>
                  </a:cubicBezTo>
                  <a:cubicBezTo>
                    <a:pt x="57" y="0"/>
                    <a:pt x="64" y="0"/>
                    <a:pt x="70" y="1"/>
                  </a:cubicBezTo>
                  <a:cubicBezTo>
                    <a:pt x="76" y="1"/>
                    <a:pt x="81" y="1"/>
                    <a:pt x="86" y="1"/>
                  </a:cubicBezTo>
                  <a:cubicBezTo>
                    <a:pt x="91" y="1"/>
                    <a:pt x="95" y="2"/>
                    <a:pt x="97" y="2"/>
                  </a:cubicBezTo>
                  <a:cubicBezTo>
                    <a:pt x="100" y="2"/>
                    <a:pt x="102" y="2"/>
                    <a:pt x="102" y="2"/>
                  </a:cubicBezTo>
                  <a:cubicBezTo>
                    <a:pt x="102" y="2"/>
                    <a:pt x="100" y="2"/>
                    <a:pt x="97" y="3"/>
                  </a:cubicBezTo>
                  <a:cubicBezTo>
                    <a:pt x="95" y="3"/>
                    <a:pt x="91" y="3"/>
                    <a:pt x="86" y="3"/>
                  </a:cubicBezTo>
                  <a:cubicBezTo>
                    <a:pt x="81" y="4"/>
                    <a:pt x="76" y="4"/>
                    <a:pt x="70" y="4"/>
                  </a:cubicBezTo>
                  <a:cubicBezTo>
                    <a:pt x="64" y="4"/>
                    <a:pt x="57" y="4"/>
                    <a:pt x="51" y="4"/>
                  </a:cubicBezTo>
                  <a:cubicBezTo>
                    <a:pt x="45" y="4"/>
                    <a:pt x="38" y="4"/>
                    <a:pt x="32" y="4"/>
                  </a:cubicBezTo>
                  <a:cubicBezTo>
                    <a:pt x="26" y="4"/>
                    <a:pt x="21" y="4"/>
                    <a:pt x="16" y="3"/>
                  </a:cubicBezTo>
                  <a:cubicBezTo>
                    <a:pt x="11" y="3"/>
                    <a:pt x="7" y="3"/>
                    <a:pt x="5" y="3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2" name="îṩḻïḓé"/>
            <p:cNvSpPr/>
            <p:nvPr/>
          </p:nvSpPr>
          <p:spPr bwMode="auto">
            <a:xfrm>
              <a:off x="8455025" y="4564063"/>
              <a:ext cx="527050" cy="14288"/>
            </a:xfrm>
            <a:custGeom>
              <a:avLst/>
              <a:gdLst>
                <a:gd name="T0" fmla="*/ 0 w 142"/>
                <a:gd name="T1" fmla="*/ 2 h 4"/>
                <a:gd name="T2" fmla="*/ 6 w 142"/>
                <a:gd name="T3" fmla="*/ 2 h 4"/>
                <a:gd name="T4" fmla="*/ 22 w 142"/>
                <a:gd name="T5" fmla="*/ 1 h 4"/>
                <a:gd name="T6" fmla="*/ 45 w 142"/>
                <a:gd name="T7" fmla="*/ 0 h 4"/>
                <a:gd name="T8" fmla="*/ 71 w 142"/>
                <a:gd name="T9" fmla="*/ 0 h 4"/>
                <a:gd name="T10" fmla="*/ 97 w 142"/>
                <a:gd name="T11" fmla="*/ 0 h 4"/>
                <a:gd name="T12" fmla="*/ 120 w 142"/>
                <a:gd name="T13" fmla="*/ 1 h 4"/>
                <a:gd name="T14" fmla="*/ 136 w 142"/>
                <a:gd name="T15" fmla="*/ 2 h 4"/>
                <a:gd name="T16" fmla="*/ 142 w 142"/>
                <a:gd name="T17" fmla="*/ 2 h 4"/>
                <a:gd name="T18" fmla="*/ 136 w 142"/>
                <a:gd name="T19" fmla="*/ 2 h 4"/>
                <a:gd name="T20" fmla="*/ 120 w 142"/>
                <a:gd name="T21" fmla="*/ 3 h 4"/>
                <a:gd name="T22" fmla="*/ 97 w 142"/>
                <a:gd name="T23" fmla="*/ 4 h 4"/>
                <a:gd name="T24" fmla="*/ 71 w 142"/>
                <a:gd name="T25" fmla="*/ 4 h 4"/>
                <a:gd name="T26" fmla="*/ 45 w 142"/>
                <a:gd name="T27" fmla="*/ 4 h 4"/>
                <a:gd name="T28" fmla="*/ 22 w 142"/>
                <a:gd name="T29" fmla="*/ 3 h 4"/>
                <a:gd name="T30" fmla="*/ 6 w 142"/>
                <a:gd name="T31" fmla="*/ 2 h 4"/>
                <a:gd name="T32" fmla="*/ 0 w 142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2" h="4">
                  <a:moveTo>
                    <a:pt x="0" y="2"/>
                  </a:moveTo>
                  <a:cubicBezTo>
                    <a:pt x="0" y="2"/>
                    <a:pt x="2" y="2"/>
                    <a:pt x="6" y="2"/>
                  </a:cubicBezTo>
                  <a:cubicBezTo>
                    <a:pt x="10" y="1"/>
                    <a:pt x="16" y="1"/>
                    <a:pt x="22" y="1"/>
                  </a:cubicBezTo>
                  <a:cubicBezTo>
                    <a:pt x="29" y="1"/>
                    <a:pt x="37" y="0"/>
                    <a:pt x="45" y="0"/>
                  </a:cubicBezTo>
                  <a:cubicBezTo>
                    <a:pt x="53" y="0"/>
                    <a:pt x="62" y="0"/>
                    <a:pt x="71" y="0"/>
                  </a:cubicBezTo>
                  <a:cubicBezTo>
                    <a:pt x="80" y="0"/>
                    <a:pt x="89" y="0"/>
                    <a:pt x="97" y="0"/>
                  </a:cubicBezTo>
                  <a:cubicBezTo>
                    <a:pt x="106" y="0"/>
                    <a:pt x="113" y="1"/>
                    <a:pt x="120" y="1"/>
                  </a:cubicBezTo>
                  <a:cubicBezTo>
                    <a:pt x="127" y="1"/>
                    <a:pt x="132" y="1"/>
                    <a:pt x="136" y="2"/>
                  </a:cubicBezTo>
                  <a:cubicBezTo>
                    <a:pt x="140" y="2"/>
                    <a:pt x="142" y="2"/>
                    <a:pt x="142" y="2"/>
                  </a:cubicBezTo>
                  <a:cubicBezTo>
                    <a:pt x="142" y="2"/>
                    <a:pt x="140" y="2"/>
                    <a:pt x="136" y="2"/>
                  </a:cubicBezTo>
                  <a:cubicBezTo>
                    <a:pt x="132" y="2"/>
                    <a:pt x="127" y="3"/>
                    <a:pt x="120" y="3"/>
                  </a:cubicBezTo>
                  <a:cubicBezTo>
                    <a:pt x="113" y="3"/>
                    <a:pt x="106" y="4"/>
                    <a:pt x="97" y="4"/>
                  </a:cubicBezTo>
                  <a:cubicBezTo>
                    <a:pt x="89" y="4"/>
                    <a:pt x="80" y="4"/>
                    <a:pt x="71" y="4"/>
                  </a:cubicBezTo>
                  <a:cubicBezTo>
                    <a:pt x="62" y="4"/>
                    <a:pt x="53" y="4"/>
                    <a:pt x="45" y="4"/>
                  </a:cubicBezTo>
                  <a:cubicBezTo>
                    <a:pt x="37" y="4"/>
                    <a:pt x="29" y="3"/>
                    <a:pt x="22" y="3"/>
                  </a:cubicBezTo>
                  <a:cubicBezTo>
                    <a:pt x="16" y="3"/>
                    <a:pt x="10" y="2"/>
                    <a:pt x="6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3" name="î$ḻïḋè"/>
            <p:cNvSpPr/>
            <p:nvPr/>
          </p:nvSpPr>
          <p:spPr bwMode="auto">
            <a:xfrm>
              <a:off x="8461375" y="4608513"/>
              <a:ext cx="506413" cy="14288"/>
            </a:xfrm>
            <a:custGeom>
              <a:avLst/>
              <a:gdLst>
                <a:gd name="T0" fmla="*/ 0 w 136"/>
                <a:gd name="T1" fmla="*/ 2 h 4"/>
                <a:gd name="T2" fmla="*/ 6 w 136"/>
                <a:gd name="T3" fmla="*/ 1 h 4"/>
                <a:gd name="T4" fmla="*/ 21 w 136"/>
                <a:gd name="T5" fmla="*/ 0 h 4"/>
                <a:gd name="T6" fmla="*/ 43 w 136"/>
                <a:gd name="T7" fmla="*/ 0 h 4"/>
                <a:gd name="T8" fmla="*/ 68 w 136"/>
                <a:gd name="T9" fmla="*/ 0 h 4"/>
                <a:gd name="T10" fmla="*/ 93 w 136"/>
                <a:gd name="T11" fmla="*/ 0 h 4"/>
                <a:gd name="T12" fmla="*/ 115 w 136"/>
                <a:gd name="T13" fmla="*/ 0 h 4"/>
                <a:gd name="T14" fmla="*/ 130 w 136"/>
                <a:gd name="T15" fmla="*/ 1 h 4"/>
                <a:gd name="T16" fmla="*/ 136 w 136"/>
                <a:gd name="T17" fmla="*/ 2 h 4"/>
                <a:gd name="T18" fmla="*/ 130 w 136"/>
                <a:gd name="T19" fmla="*/ 2 h 4"/>
                <a:gd name="T20" fmla="*/ 115 w 136"/>
                <a:gd name="T21" fmla="*/ 3 h 4"/>
                <a:gd name="T22" fmla="*/ 93 w 136"/>
                <a:gd name="T23" fmla="*/ 3 h 4"/>
                <a:gd name="T24" fmla="*/ 68 w 136"/>
                <a:gd name="T25" fmla="*/ 4 h 4"/>
                <a:gd name="T26" fmla="*/ 43 w 136"/>
                <a:gd name="T27" fmla="*/ 3 h 4"/>
                <a:gd name="T28" fmla="*/ 21 w 136"/>
                <a:gd name="T29" fmla="*/ 3 h 4"/>
                <a:gd name="T30" fmla="*/ 6 w 136"/>
                <a:gd name="T31" fmla="*/ 2 h 4"/>
                <a:gd name="T32" fmla="*/ 0 w 136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4">
                  <a:moveTo>
                    <a:pt x="0" y="2"/>
                  </a:moveTo>
                  <a:cubicBezTo>
                    <a:pt x="0" y="2"/>
                    <a:pt x="2" y="1"/>
                    <a:pt x="6" y="1"/>
                  </a:cubicBezTo>
                  <a:cubicBezTo>
                    <a:pt x="9" y="1"/>
                    <a:pt x="15" y="1"/>
                    <a:pt x="21" y="0"/>
                  </a:cubicBezTo>
                  <a:cubicBezTo>
                    <a:pt x="28" y="0"/>
                    <a:pt x="35" y="0"/>
                    <a:pt x="43" y="0"/>
                  </a:cubicBezTo>
                  <a:cubicBezTo>
                    <a:pt x="51" y="0"/>
                    <a:pt x="59" y="0"/>
                    <a:pt x="68" y="0"/>
                  </a:cubicBezTo>
                  <a:cubicBezTo>
                    <a:pt x="77" y="0"/>
                    <a:pt x="85" y="0"/>
                    <a:pt x="93" y="0"/>
                  </a:cubicBezTo>
                  <a:cubicBezTo>
                    <a:pt x="101" y="0"/>
                    <a:pt x="108" y="0"/>
                    <a:pt x="115" y="0"/>
                  </a:cubicBezTo>
                  <a:cubicBezTo>
                    <a:pt x="121" y="1"/>
                    <a:pt x="127" y="1"/>
                    <a:pt x="130" y="1"/>
                  </a:cubicBezTo>
                  <a:cubicBezTo>
                    <a:pt x="134" y="1"/>
                    <a:pt x="136" y="2"/>
                    <a:pt x="136" y="2"/>
                  </a:cubicBezTo>
                  <a:cubicBezTo>
                    <a:pt x="136" y="2"/>
                    <a:pt x="134" y="2"/>
                    <a:pt x="130" y="2"/>
                  </a:cubicBezTo>
                  <a:cubicBezTo>
                    <a:pt x="127" y="2"/>
                    <a:pt x="121" y="3"/>
                    <a:pt x="115" y="3"/>
                  </a:cubicBezTo>
                  <a:cubicBezTo>
                    <a:pt x="108" y="3"/>
                    <a:pt x="101" y="3"/>
                    <a:pt x="93" y="3"/>
                  </a:cubicBezTo>
                  <a:cubicBezTo>
                    <a:pt x="85" y="4"/>
                    <a:pt x="77" y="4"/>
                    <a:pt x="68" y="4"/>
                  </a:cubicBezTo>
                  <a:cubicBezTo>
                    <a:pt x="59" y="4"/>
                    <a:pt x="51" y="4"/>
                    <a:pt x="43" y="3"/>
                  </a:cubicBezTo>
                  <a:cubicBezTo>
                    <a:pt x="35" y="3"/>
                    <a:pt x="28" y="3"/>
                    <a:pt x="21" y="3"/>
                  </a:cubicBezTo>
                  <a:cubicBezTo>
                    <a:pt x="15" y="3"/>
                    <a:pt x="9" y="2"/>
                    <a:pt x="6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4" name="iṩļîďe"/>
            <p:cNvSpPr/>
            <p:nvPr/>
          </p:nvSpPr>
          <p:spPr bwMode="auto">
            <a:xfrm>
              <a:off x="8491538" y="4641850"/>
              <a:ext cx="471488" cy="15875"/>
            </a:xfrm>
            <a:custGeom>
              <a:avLst/>
              <a:gdLst>
                <a:gd name="T0" fmla="*/ 0 w 127"/>
                <a:gd name="T1" fmla="*/ 2 h 4"/>
                <a:gd name="T2" fmla="*/ 5 w 127"/>
                <a:gd name="T3" fmla="*/ 2 h 4"/>
                <a:gd name="T4" fmla="*/ 20 w 127"/>
                <a:gd name="T5" fmla="*/ 1 h 4"/>
                <a:gd name="T6" fmla="*/ 40 w 127"/>
                <a:gd name="T7" fmla="*/ 1 h 4"/>
                <a:gd name="T8" fmla="*/ 63 w 127"/>
                <a:gd name="T9" fmla="*/ 0 h 4"/>
                <a:gd name="T10" fmla="*/ 86 w 127"/>
                <a:gd name="T11" fmla="*/ 1 h 4"/>
                <a:gd name="T12" fmla="*/ 107 w 127"/>
                <a:gd name="T13" fmla="*/ 1 h 4"/>
                <a:gd name="T14" fmla="*/ 121 w 127"/>
                <a:gd name="T15" fmla="*/ 2 h 4"/>
                <a:gd name="T16" fmla="*/ 127 w 127"/>
                <a:gd name="T17" fmla="*/ 2 h 4"/>
                <a:gd name="T18" fmla="*/ 121 w 127"/>
                <a:gd name="T19" fmla="*/ 3 h 4"/>
                <a:gd name="T20" fmla="*/ 107 w 127"/>
                <a:gd name="T21" fmla="*/ 3 h 4"/>
                <a:gd name="T22" fmla="*/ 86 w 127"/>
                <a:gd name="T23" fmla="*/ 4 h 4"/>
                <a:gd name="T24" fmla="*/ 63 w 127"/>
                <a:gd name="T25" fmla="*/ 4 h 4"/>
                <a:gd name="T26" fmla="*/ 40 w 127"/>
                <a:gd name="T27" fmla="*/ 4 h 4"/>
                <a:gd name="T28" fmla="*/ 20 w 127"/>
                <a:gd name="T29" fmla="*/ 3 h 4"/>
                <a:gd name="T30" fmla="*/ 5 w 127"/>
                <a:gd name="T31" fmla="*/ 3 h 4"/>
                <a:gd name="T32" fmla="*/ 0 w 127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7" h="4">
                  <a:moveTo>
                    <a:pt x="0" y="2"/>
                  </a:moveTo>
                  <a:cubicBezTo>
                    <a:pt x="0" y="2"/>
                    <a:pt x="2" y="2"/>
                    <a:pt x="5" y="2"/>
                  </a:cubicBezTo>
                  <a:cubicBezTo>
                    <a:pt x="9" y="2"/>
                    <a:pt x="14" y="1"/>
                    <a:pt x="20" y="1"/>
                  </a:cubicBezTo>
                  <a:cubicBezTo>
                    <a:pt x="26" y="1"/>
                    <a:pt x="32" y="1"/>
                    <a:pt x="40" y="1"/>
                  </a:cubicBezTo>
                  <a:cubicBezTo>
                    <a:pt x="47" y="0"/>
                    <a:pt x="55" y="0"/>
                    <a:pt x="63" y="0"/>
                  </a:cubicBezTo>
                  <a:cubicBezTo>
                    <a:pt x="71" y="0"/>
                    <a:pt x="79" y="0"/>
                    <a:pt x="86" y="1"/>
                  </a:cubicBezTo>
                  <a:cubicBezTo>
                    <a:pt x="94" y="1"/>
                    <a:pt x="101" y="1"/>
                    <a:pt x="107" y="1"/>
                  </a:cubicBezTo>
                  <a:cubicBezTo>
                    <a:pt x="113" y="1"/>
                    <a:pt x="118" y="2"/>
                    <a:pt x="121" y="2"/>
                  </a:cubicBezTo>
                  <a:cubicBezTo>
                    <a:pt x="125" y="2"/>
                    <a:pt x="127" y="2"/>
                    <a:pt x="127" y="2"/>
                  </a:cubicBezTo>
                  <a:cubicBezTo>
                    <a:pt x="127" y="2"/>
                    <a:pt x="125" y="2"/>
                    <a:pt x="121" y="3"/>
                  </a:cubicBezTo>
                  <a:cubicBezTo>
                    <a:pt x="118" y="3"/>
                    <a:pt x="113" y="3"/>
                    <a:pt x="107" y="3"/>
                  </a:cubicBezTo>
                  <a:cubicBezTo>
                    <a:pt x="101" y="4"/>
                    <a:pt x="94" y="4"/>
                    <a:pt x="86" y="4"/>
                  </a:cubicBezTo>
                  <a:cubicBezTo>
                    <a:pt x="79" y="4"/>
                    <a:pt x="71" y="4"/>
                    <a:pt x="63" y="4"/>
                  </a:cubicBezTo>
                  <a:cubicBezTo>
                    <a:pt x="55" y="4"/>
                    <a:pt x="47" y="4"/>
                    <a:pt x="40" y="4"/>
                  </a:cubicBezTo>
                  <a:cubicBezTo>
                    <a:pt x="32" y="4"/>
                    <a:pt x="26" y="4"/>
                    <a:pt x="20" y="3"/>
                  </a:cubicBezTo>
                  <a:cubicBezTo>
                    <a:pt x="14" y="3"/>
                    <a:pt x="9" y="3"/>
                    <a:pt x="5" y="3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5" name="ï$ļíďé"/>
            <p:cNvSpPr/>
            <p:nvPr/>
          </p:nvSpPr>
          <p:spPr bwMode="auto">
            <a:xfrm>
              <a:off x="8178800" y="4805363"/>
              <a:ext cx="576263" cy="15875"/>
            </a:xfrm>
            <a:custGeom>
              <a:avLst/>
              <a:gdLst>
                <a:gd name="T0" fmla="*/ 0 w 155"/>
                <a:gd name="T1" fmla="*/ 2 h 4"/>
                <a:gd name="T2" fmla="*/ 7 w 155"/>
                <a:gd name="T3" fmla="*/ 1 h 4"/>
                <a:gd name="T4" fmla="*/ 24 w 155"/>
                <a:gd name="T5" fmla="*/ 0 h 4"/>
                <a:gd name="T6" fmla="*/ 49 w 155"/>
                <a:gd name="T7" fmla="*/ 0 h 4"/>
                <a:gd name="T8" fmla="*/ 78 w 155"/>
                <a:gd name="T9" fmla="*/ 0 h 4"/>
                <a:gd name="T10" fmla="*/ 106 w 155"/>
                <a:gd name="T11" fmla="*/ 0 h 4"/>
                <a:gd name="T12" fmla="*/ 131 w 155"/>
                <a:gd name="T13" fmla="*/ 0 h 4"/>
                <a:gd name="T14" fmla="*/ 148 w 155"/>
                <a:gd name="T15" fmla="*/ 1 h 4"/>
                <a:gd name="T16" fmla="*/ 155 w 155"/>
                <a:gd name="T17" fmla="*/ 2 h 4"/>
                <a:gd name="T18" fmla="*/ 148 w 155"/>
                <a:gd name="T19" fmla="*/ 2 h 4"/>
                <a:gd name="T20" fmla="*/ 131 w 155"/>
                <a:gd name="T21" fmla="*/ 3 h 4"/>
                <a:gd name="T22" fmla="*/ 106 w 155"/>
                <a:gd name="T23" fmla="*/ 3 h 4"/>
                <a:gd name="T24" fmla="*/ 78 w 155"/>
                <a:gd name="T25" fmla="*/ 4 h 4"/>
                <a:gd name="T26" fmla="*/ 49 w 155"/>
                <a:gd name="T27" fmla="*/ 3 h 4"/>
                <a:gd name="T28" fmla="*/ 24 w 155"/>
                <a:gd name="T29" fmla="*/ 3 h 4"/>
                <a:gd name="T30" fmla="*/ 7 w 155"/>
                <a:gd name="T31" fmla="*/ 2 h 4"/>
                <a:gd name="T32" fmla="*/ 0 w 155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4">
                  <a:moveTo>
                    <a:pt x="0" y="2"/>
                  </a:moveTo>
                  <a:cubicBezTo>
                    <a:pt x="0" y="2"/>
                    <a:pt x="3" y="1"/>
                    <a:pt x="7" y="1"/>
                  </a:cubicBezTo>
                  <a:cubicBezTo>
                    <a:pt x="11" y="1"/>
                    <a:pt x="17" y="1"/>
                    <a:pt x="24" y="0"/>
                  </a:cubicBezTo>
                  <a:cubicBezTo>
                    <a:pt x="32" y="0"/>
                    <a:pt x="40" y="0"/>
                    <a:pt x="49" y="0"/>
                  </a:cubicBezTo>
                  <a:cubicBezTo>
                    <a:pt x="58" y="0"/>
                    <a:pt x="68" y="0"/>
                    <a:pt x="78" y="0"/>
                  </a:cubicBezTo>
                  <a:cubicBezTo>
                    <a:pt x="87" y="0"/>
                    <a:pt x="97" y="0"/>
                    <a:pt x="106" y="0"/>
                  </a:cubicBezTo>
                  <a:cubicBezTo>
                    <a:pt x="115" y="0"/>
                    <a:pt x="123" y="0"/>
                    <a:pt x="131" y="0"/>
                  </a:cubicBezTo>
                  <a:cubicBezTo>
                    <a:pt x="138" y="1"/>
                    <a:pt x="144" y="1"/>
                    <a:pt x="148" y="1"/>
                  </a:cubicBezTo>
                  <a:cubicBezTo>
                    <a:pt x="152" y="1"/>
                    <a:pt x="155" y="2"/>
                    <a:pt x="155" y="2"/>
                  </a:cubicBezTo>
                  <a:cubicBezTo>
                    <a:pt x="155" y="2"/>
                    <a:pt x="152" y="2"/>
                    <a:pt x="148" y="2"/>
                  </a:cubicBezTo>
                  <a:cubicBezTo>
                    <a:pt x="144" y="2"/>
                    <a:pt x="138" y="3"/>
                    <a:pt x="131" y="3"/>
                  </a:cubicBezTo>
                  <a:cubicBezTo>
                    <a:pt x="123" y="3"/>
                    <a:pt x="115" y="3"/>
                    <a:pt x="106" y="3"/>
                  </a:cubicBezTo>
                  <a:cubicBezTo>
                    <a:pt x="97" y="4"/>
                    <a:pt x="87" y="4"/>
                    <a:pt x="78" y="4"/>
                  </a:cubicBezTo>
                  <a:cubicBezTo>
                    <a:pt x="68" y="4"/>
                    <a:pt x="58" y="4"/>
                    <a:pt x="49" y="3"/>
                  </a:cubicBezTo>
                  <a:cubicBezTo>
                    <a:pt x="40" y="3"/>
                    <a:pt x="32" y="3"/>
                    <a:pt x="24" y="3"/>
                  </a:cubicBezTo>
                  <a:cubicBezTo>
                    <a:pt x="17" y="3"/>
                    <a:pt x="11" y="2"/>
                    <a:pt x="7" y="2"/>
                  </a:cubicBezTo>
                  <a:cubicBezTo>
                    <a:pt x="3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6" name="ïšḷîḑè"/>
            <p:cNvSpPr/>
            <p:nvPr/>
          </p:nvSpPr>
          <p:spPr bwMode="auto">
            <a:xfrm>
              <a:off x="8186738" y="4872038"/>
              <a:ext cx="568325" cy="15875"/>
            </a:xfrm>
            <a:custGeom>
              <a:avLst/>
              <a:gdLst>
                <a:gd name="T0" fmla="*/ 0 w 153"/>
                <a:gd name="T1" fmla="*/ 2 h 4"/>
                <a:gd name="T2" fmla="*/ 6 w 153"/>
                <a:gd name="T3" fmla="*/ 2 h 4"/>
                <a:gd name="T4" fmla="*/ 24 w 153"/>
                <a:gd name="T5" fmla="*/ 1 h 4"/>
                <a:gd name="T6" fmla="*/ 48 w 153"/>
                <a:gd name="T7" fmla="*/ 0 h 4"/>
                <a:gd name="T8" fmla="*/ 76 w 153"/>
                <a:gd name="T9" fmla="*/ 0 h 4"/>
                <a:gd name="T10" fmla="*/ 104 w 153"/>
                <a:gd name="T11" fmla="*/ 0 h 4"/>
                <a:gd name="T12" fmla="*/ 129 w 153"/>
                <a:gd name="T13" fmla="*/ 1 h 4"/>
                <a:gd name="T14" fmla="*/ 146 w 153"/>
                <a:gd name="T15" fmla="*/ 2 h 4"/>
                <a:gd name="T16" fmla="*/ 153 w 153"/>
                <a:gd name="T17" fmla="*/ 2 h 4"/>
                <a:gd name="T18" fmla="*/ 146 w 153"/>
                <a:gd name="T19" fmla="*/ 2 h 4"/>
                <a:gd name="T20" fmla="*/ 129 w 153"/>
                <a:gd name="T21" fmla="*/ 3 h 4"/>
                <a:gd name="T22" fmla="*/ 104 w 153"/>
                <a:gd name="T23" fmla="*/ 4 h 4"/>
                <a:gd name="T24" fmla="*/ 76 w 153"/>
                <a:gd name="T25" fmla="*/ 4 h 4"/>
                <a:gd name="T26" fmla="*/ 48 w 153"/>
                <a:gd name="T27" fmla="*/ 4 h 4"/>
                <a:gd name="T28" fmla="*/ 24 w 153"/>
                <a:gd name="T29" fmla="*/ 3 h 4"/>
                <a:gd name="T30" fmla="*/ 6 w 153"/>
                <a:gd name="T31" fmla="*/ 2 h 4"/>
                <a:gd name="T32" fmla="*/ 0 w 153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3" h="4">
                  <a:moveTo>
                    <a:pt x="0" y="2"/>
                  </a:moveTo>
                  <a:cubicBezTo>
                    <a:pt x="0" y="2"/>
                    <a:pt x="2" y="2"/>
                    <a:pt x="6" y="2"/>
                  </a:cubicBezTo>
                  <a:cubicBezTo>
                    <a:pt x="11" y="2"/>
                    <a:pt x="17" y="1"/>
                    <a:pt x="24" y="1"/>
                  </a:cubicBezTo>
                  <a:cubicBezTo>
                    <a:pt x="31" y="1"/>
                    <a:pt x="39" y="0"/>
                    <a:pt x="48" y="0"/>
                  </a:cubicBezTo>
                  <a:cubicBezTo>
                    <a:pt x="57" y="0"/>
                    <a:pt x="67" y="0"/>
                    <a:pt x="76" y="0"/>
                  </a:cubicBezTo>
                  <a:cubicBezTo>
                    <a:pt x="86" y="0"/>
                    <a:pt x="95" y="0"/>
                    <a:pt x="104" y="0"/>
                  </a:cubicBezTo>
                  <a:cubicBezTo>
                    <a:pt x="113" y="0"/>
                    <a:pt x="122" y="1"/>
                    <a:pt x="129" y="1"/>
                  </a:cubicBezTo>
                  <a:cubicBezTo>
                    <a:pt x="136" y="1"/>
                    <a:pt x="142" y="2"/>
                    <a:pt x="146" y="2"/>
                  </a:cubicBezTo>
                  <a:cubicBezTo>
                    <a:pt x="150" y="2"/>
                    <a:pt x="153" y="2"/>
                    <a:pt x="153" y="2"/>
                  </a:cubicBezTo>
                  <a:cubicBezTo>
                    <a:pt x="153" y="2"/>
                    <a:pt x="150" y="2"/>
                    <a:pt x="146" y="2"/>
                  </a:cubicBezTo>
                  <a:cubicBezTo>
                    <a:pt x="142" y="3"/>
                    <a:pt x="136" y="3"/>
                    <a:pt x="129" y="3"/>
                  </a:cubicBezTo>
                  <a:cubicBezTo>
                    <a:pt x="122" y="3"/>
                    <a:pt x="113" y="4"/>
                    <a:pt x="104" y="4"/>
                  </a:cubicBezTo>
                  <a:cubicBezTo>
                    <a:pt x="95" y="4"/>
                    <a:pt x="86" y="4"/>
                    <a:pt x="76" y="4"/>
                  </a:cubicBezTo>
                  <a:cubicBezTo>
                    <a:pt x="67" y="4"/>
                    <a:pt x="57" y="4"/>
                    <a:pt x="48" y="4"/>
                  </a:cubicBezTo>
                  <a:cubicBezTo>
                    <a:pt x="39" y="4"/>
                    <a:pt x="31" y="3"/>
                    <a:pt x="24" y="3"/>
                  </a:cubicBezTo>
                  <a:cubicBezTo>
                    <a:pt x="17" y="3"/>
                    <a:pt x="11" y="3"/>
                    <a:pt x="6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7" name="îŝľiḍé"/>
            <p:cNvSpPr/>
            <p:nvPr/>
          </p:nvSpPr>
          <p:spPr bwMode="auto">
            <a:xfrm>
              <a:off x="8220075" y="4927600"/>
              <a:ext cx="565150" cy="15875"/>
            </a:xfrm>
            <a:custGeom>
              <a:avLst/>
              <a:gdLst>
                <a:gd name="T0" fmla="*/ 0 w 152"/>
                <a:gd name="T1" fmla="*/ 2 h 4"/>
                <a:gd name="T2" fmla="*/ 7 w 152"/>
                <a:gd name="T3" fmla="*/ 1 h 4"/>
                <a:gd name="T4" fmla="*/ 24 w 152"/>
                <a:gd name="T5" fmla="*/ 0 h 4"/>
                <a:gd name="T6" fmla="*/ 48 w 152"/>
                <a:gd name="T7" fmla="*/ 0 h 4"/>
                <a:gd name="T8" fmla="*/ 76 w 152"/>
                <a:gd name="T9" fmla="*/ 0 h 4"/>
                <a:gd name="T10" fmla="*/ 104 w 152"/>
                <a:gd name="T11" fmla="*/ 0 h 4"/>
                <a:gd name="T12" fmla="*/ 128 w 152"/>
                <a:gd name="T13" fmla="*/ 0 h 4"/>
                <a:gd name="T14" fmla="*/ 146 w 152"/>
                <a:gd name="T15" fmla="*/ 1 h 4"/>
                <a:gd name="T16" fmla="*/ 152 w 152"/>
                <a:gd name="T17" fmla="*/ 2 h 4"/>
                <a:gd name="T18" fmla="*/ 146 w 152"/>
                <a:gd name="T19" fmla="*/ 2 h 4"/>
                <a:gd name="T20" fmla="*/ 128 w 152"/>
                <a:gd name="T21" fmla="*/ 3 h 4"/>
                <a:gd name="T22" fmla="*/ 104 w 152"/>
                <a:gd name="T23" fmla="*/ 3 h 4"/>
                <a:gd name="T24" fmla="*/ 76 w 152"/>
                <a:gd name="T25" fmla="*/ 4 h 4"/>
                <a:gd name="T26" fmla="*/ 48 w 152"/>
                <a:gd name="T27" fmla="*/ 3 h 4"/>
                <a:gd name="T28" fmla="*/ 24 w 152"/>
                <a:gd name="T29" fmla="*/ 3 h 4"/>
                <a:gd name="T30" fmla="*/ 7 w 152"/>
                <a:gd name="T31" fmla="*/ 2 h 4"/>
                <a:gd name="T32" fmla="*/ 0 w 152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4">
                  <a:moveTo>
                    <a:pt x="0" y="2"/>
                  </a:moveTo>
                  <a:cubicBezTo>
                    <a:pt x="0" y="2"/>
                    <a:pt x="3" y="1"/>
                    <a:pt x="7" y="1"/>
                  </a:cubicBezTo>
                  <a:cubicBezTo>
                    <a:pt x="11" y="1"/>
                    <a:pt x="17" y="1"/>
                    <a:pt x="24" y="0"/>
                  </a:cubicBezTo>
                  <a:cubicBezTo>
                    <a:pt x="31" y="0"/>
                    <a:pt x="39" y="0"/>
                    <a:pt x="48" y="0"/>
                  </a:cubicBezTo>
                  <a:cubicBezTo>
                    <a:pt x="57" y="0"/>
                    <a:pt x="67" y="0"/>
                    <a:pt x="76" y="0"/>
                  </a:cubicBezTo>
                  <a:cubicBezTo>
                    <a:pt x="86" y="0"/>
                    <a:pt x="95" y="0"/>
                    <a:pt x="104" y="0"/>
                  </a:cubicBezTo>
                  <a:cubicBezTo>
                    <a:pt x="113" y="0"/>
                    <a:pt x="121" y="0"/>
                    <a:pt x="128" y="0"/>
                  </a:cubicBezTo>
                  <a:cubicBezTo>
                    <a:pt x="136" y="1"/>
                    <a:pt x="141" y="1"/>
                    <a:pt x="146" y="1"/>
                  </a:cubicBezTo>
                  <a:cubicBezTo>
                    <a:pt x="150" y="1"/>
                    <a:pt x="152" y="2"/>
                    <a:pt x="152" y="2"/>
                  </a:cubicBezTo>
                  <a:cubicBezTo>
                    <a:pt x="152" y="2"/>
                    <a:pt x="150" y="2"/>
                    <a:pt x="146" y="2"/>
                  </a:cubicBezTo>
                  <a:cubicBezTo>
                    <a:pt x="141" y="2"/>
                    <a:pt x="136" y="3"/>
                    <a:pt x="128" y="3"/>
                  </a:cubicBezTo>
                  <a:cubicBezTo>
                    <a:pt x="121" y="3"/>
                    <a:pt x="113" y="3"/>
                    <a:pt x="104" y="3"/>
                  </a:cubicBezTo>
                  <a:cubicBezTo>
                    <a:pt x="95" y="4"/>
                    <a:pt x="86" y="4"/>
                    <a:pt x="76" y="4"/>
                  </a:cubicBezTo>
                  <a:cubicBezTo>
                    <a:pt x="67" y="4"/>
                    <a:pt x="57" y="4"/>
                    <a:pt x="48" y="3"/>
                  </a:cubicBezTo>
                  <a:cubicBezTo>
                    <a:pt x="39" y="3"/>
                    <a:pt x="31" y="3"/>
                    <a:pt x="24" y="3"/>
                  </a:cubicBezTo>
                  <a:cubicBezTo>
                    <a:pt x="17" y="3"/>
                    <a:pt x="11" y="2"/>
                    <a:pt x="7" y="2"/>
                  </a:cubicBezTo>
                  <a:cubicBezTo>
                    <a:pt x="3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8" name="îṩlïḑé"/>
            <p:cNvSpPr/>
            <p:nvPr/>
          </p:nvSpPr>
          <p:spPr bwMode="auto">
            <a:xfrm>
              <a:off x="8502650" y="5140325"/>
              <a:ext cx="382588" cy="14288"/>
            </a:xfrm>
            <a:custGeom>
              <a:avLst/>
              <a:gdLst>
                <a:gd name="T0" fmla="*/ 0 w 103"/>
                <a:gd name="T1" fmla="*/ 2 h 4"/>
                <a:gd name="T2" fmla="*/ 5 w 103"/>
                <a:gd name="T3" fmla="*/ 1 h 4"/>
                <a:gd name="T4" fmla="*/ 16 w 103"/>
                <a:gd name="T5" fmla="*/ 0 h 4"/>
                <a:gd name="T6" fmla="*/ 33 w 103"/>
                <a:gd name="T7" fmla="*/ 0 h 4"/>
                <a:gd name="T8" fmla="*/ 51 w 103"/>
                <a:gd name="T9" fmla="*/ 0 h 4"/>
                <a:gd name="T10" fmla="*/ 70 w 103"/>
                <a:gd name="T11" fmla="*/ 0 h 4"/>
                <a:gd name="T12" fmla="*/ 87 w 103"/>
                <a:gd name="T13" fmla="*/ 0 h 4"/>
                <a:gd name="T14" fmla="*/ 98 w 103"/>
                <a:gd name="T15" fmla="*/ 1 h 4"/>
                <a:gd name="T16" fmla="*/ 103 w 103"/>
                <a:gd name="T17" fmla="*/ 2 h 4"/>
                <a:gd name="T18" fmla="*/ 98 w 103"/>
                <a:gd name="T19" fmla="*/ 2 h 4"/>
                <a:gd name="T20" fmla="*/ 87 w 103"/>
                <a:gd name="T21" fmla="*/ 3 h 4"/>
                <a:gd name="T22" fmla="*/ 70 w 103"/>
                <a:gd name="T23" fmla="*/ 3 h 4"/>
                <a:gd name="T24" fmla="*/ 51 w 103"/>
                <a:gd name="T25" fmla="*/ 4 h 4"/>
                <a:gd name="T26" fmla="*/ 33 w 103"/>
                <a:gd name="T27" fmla="*/ 3 h 4"/>
                <a:gd name="T28" fmla="*/ 16 w 103"/>
                <a:gd name="T29" fmla="*/ 3 h 4"/>
                <a:gd name="T30" fmla="*/ 5 w 103"/>
                <a:gd name="T31" fmla="*/ 2 h 4"/>
                <a:gd name="T32" fmla="*/ 0 w 103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4">
                  <a:moveTo>
                    <a:pt x="0" y="2"/>
                  </a:moveTo>
                  <a:cubicBezTo>
                    <a:pt x="0" y="2"/>
                    <a:pt x="2" y="1"/>
                    <a:pt x="5" y="1"/>
                  </a:cubicBezTo>
                  <a:cubicBezTo>
                    <a:pt x="7" y="1"/>
                    <a:pt x="11" y="1"/>
                    <a:pt x="16" y="0"/>
                  </a:cubicBezTo>
                  <a:cubicBezTo>
                    <a:pt x="21" y="0"/>
                    <a:pt x="27" y="0"/>
                    <a:pt x="33" y="0"/>
                  </a:cubicBezTo>
                  <a:cubicBezTo>
                    <a:pt x="39" y="0"/>
                    <a:pt x="45" y="0"/>
                    <a:pt x="51" y="0"/>
                  </a:cubicBezTo>
                  <a:cubicBezTo>
                    <a:pt x="58" y="0"/>
                    <a:pt x="64" y="0"/>
                    <a:pt x="70" y="0"/>
                  </a:cubicBezTo>
                  <a:cubicBezTo>
                    <a:pt x="76" y="0"/>
                    <a:pt x="82" y="0"/>
                    <a:pt x="87" y="0"/>
                  </a:cubicBezTo>
                  <a:cubicBezTo>
                    <a:pt x="91" y="1"/>
                    <a:pt x="95" y="1"/>
                    <a:pt x="98" y="1"/>
                  </a:cubicBezTo>
                  <a:cubicBezTo>
                    <a:pt x="101" y="1"/>
                    <a:pt x="103" y="2"/>
                    <a:pt x="103" y="2"/>
                  </a:cubicBezTo>
                  <a:cubicBezTo>
                    <a:pt x="103" y="2"/>
                    <a:pt x="101" y="2"/>
                    <a:pt x="98" y="2"/>
                  </a:cubicBezTo>
                  <a:cubicBezTo>
                    <a:pt x="95" y="2"/>
                    <a:pt x="91" y="3"/>
                    <a:pt x="87" y="3"/>
                  </a:cubicBezTo>
                  <a:cubicBezTo>
                    <a:pt x="82" y="3"/>
                    <a:pt x="76" y="3"/>
                    <a:pt x="70" y="3"/>
                  </a:cubicBezTo>
                  <a:cubicBezTo>
                    <a:pt x="64" y="4"/>
                    <a:pt x="58" y="4"/>
                    <a:pt x="51" y="4"/>
                  </a:cubicBezTo>
                  <a:cubicBezTo>
                    <a:pt x="45" y="4"/>
                    <a:pt x="39" y="4"/>
                    <a:pt x="33" y="3"/>
                  </a:cubicBezTo>
                  <a:cubicBezTo>
                    <a:pt x="27" y="3"/>
                    <a:pt x="21" y="3"/>
                    <a:pt x="16" y="3"/>
                  </a:cubicBezTo>
                  <a:cubicBezTo>
                    <a:pt x="11" y="3"/>
                    <a:pt x="7" y="2"/>
                    <a:pt x="5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9" name="işḷïḑe"/>
            <p:cNvSpPr/>
            <p:nvPr/>
          </p:nvSpPr>
          <p:spPr bwMode="auto">
            <a:xfrm>
              <a:off x="8450263" y="5195888"/>
              <a:ext cx="409575" cy="14288"/>
            </a:xfrm>
            <a:custGeom>
              <a:avLst/>
              <a:gdLst>
                <a:gd name="T0" fmla="*/ 0 w 110"/>
                <a:gd name="T1" fmla="*/ 2 h 4"/>
                <a:gd name="T2" fmla="*/ 5 w 110"/>
                <a:gd name="T3" fmla="*/ 2 h 4"/>
                <a:gd name="T4" fmla="*/ 17 w 110"/>
                <a:gd name="T5" fmla="*/ 1 h 4"/>
                <a:gd name="T6" fmla="*/ 35 w 110"/>
                <a:gd name="T7" fmla="*/ 0 h 4"/>
                <a:gd name="T8" fmla="*/ 55 w 110"/>
                <a:gd name="T9" fmla="*/ 0 h 4"/>
                <a:gd name="T10" fmla="*/ 75 w 110"/>
                <a:gd name="T11" fmla="*/ 0 h 4"/>
                <a:gd name="T12" fmla="*/ 92 w 110"/>
                <a:gd name="T13" fmla="*/ 1 h 4"/>
                <a:gd name="T14" fmla="*/ 105 w 110"/>
                <a:gd name="T15" fmla="*/ 2 h 4"/>
                <a:gd name="T16" fmla="*/ 110 w 110"/>
                <a:gd name="T17" fmla="*/ 2 h 4"/>
                <a:gd name="T18" fmla="*/ 105 w 110"/>
                <a:gd name="T19" fmla="*/ 2 h 4"/>
                <a:gd name="T20" fmla="*/ 92 w 110"/>
                <a:gd name="T21" fmla="*/ 3 h 4"/>
                <a:gd name="T22" fmla="*/ 75 w 110"/>
                <a:gd name="T23" fmla="*/ 4 h 4"/>
                <a:gd name="T24" fmla="*/ 55 w 110"/>
                <a:gd name="T25" fmla="*/ 4 h 4"/>
                <a:gd name="T26" fmla="*/ 35 w 110"/>
                <a:gd name="T27" fmla="*/ 4 h 4"/>
                <a:gd name="T28" fmla="*/ 17 w 110"/>
                <a:gd name="T29" fmla="*/ 3 h 4"/>
                <a:gd name="T30" fmla="*/ 5 w 110"/>
                <a:gd name="T31" fmla="*/ 2 h 4"/>
                <a:gd name="T32" fmla="*/ 0 w 110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" h="4">
                  <a:moveTo>
                    <a:pt x="0" y="2"/>
                  </a:moveTo>
                  <a:cubicBezTo>
                    <a:pt x="0" y="2"/>
                    <a:pt x="2" y="2"/>
                    <a:pt x="5" y="2"/>
                  </a:cubicBezTo>
                  <a:cubicBezTo>
                    <a:pt x="8" y="1"/>
                    <a:pt x="12" y="1"/>
                    <a:pt x="17" y="1"/>
                  </a:cubicBezTo>
                  <a:cubicBezTo>
                    <a:pt x="22" y="1"/>
                    <a:pt x="28" y="0"/>
                    <a:pt x="35" y="0"/>
                  </a:cubicBezTo>
                  <a:cubicBezTo>
                    <a:pt x="41" y="0"/>
                    <a:pt x="48" y="0"/>
                    <a:pt x="55" y="0"/>
                  </a:cubicBezTo>
                  <a:cubicBezTo>
                    <a:pt x="62" y="0"/>
                    <a:pt x="68" y="0"/>
                    <a:pt x="75" y="0"/>
                  </a:cubicBezTo>
                  <a:cubicBezTo>
                    <a:pt x="81" y="0"/>
                    <a:pt x="87" y="1"/>
                    <a:pt x="92" y="1"/>
                  </a:cubicBezTo>
                  <a:cubicBezTo>
                    <a:pt x="98" y="1"/>
                    <a:pt x="102" y="1"/>
                    <a:pt x="105" y="2"/>
                  </a:cubicBezTo>
                  <a:cubicBezTo>
                    <a:pt x="108" y="2"/>
                    <a:pt x="110" y="2"/>
                    <a:pt x="110" y="2"/>
                  </a:cubicBezTo>
                  <a:cubicBezTo>
                    <a:pt x="110" y="2"/>
                    <a:pt x="108" y="2"/>
                    <a:pt x="105" y="2"/>
                  </a:cubicBezTo>
                  <a:cubicBezTo>
                    <a:pt x="102" y="2"/>
                    <a:pt x="98" y="3"/>
                    <a:pt x="92" y="3"/>
                  </a:cubicBezTo>
                  <a:cubicBezTo>
                    <a:pt x="87" y="3"/>
                    <a:pt x="81" y="4"/>
                    <a:pt x="75" y="4"/>
                  </a:cubicBezTo>
                  <a:cubicBezTo>
                    <a:pt x="68" y="4"/>
                    <a:pt x="62" y="4"/>
                    <a:pt x="55" y="4"/>
                  </a:cubicBezTo>
                  <a:cubicBezTo>
                    <a:pt x="48" y="4"/>
                    <a:pt x="41" y="4"/>
                    <a:pt x="35" y="4"/>
                  </a:cubicBezTo>
                  <a:cubicBezTo>
                    <a:pt x="28" y="4"/>
                    <a:pt x="22" y="3"/>
                    <a:pt x="17" y="3"/>
                  </a:cubicBezTo>
                  <a:cubicBezTo>
                    <a:pt x="12" y="3"/>
                    <a:pt x="8" y="2"/>
                    <a:pt x="5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0" name="îSlíḓè"/>
            <p:cNvSpPr/>
            <p:nvPr/>
          </p:nvSpPr>
          <p:spPr bwMode="auto">
            <a:xfrm>
              <a:off x="8450263" y="5270500"/>
              <a:ext cx="401638" cy="14288"/>
            </a:xfrm>
            <a:custGeom>
              <a:avLst/>
              <a:gdLst>
                <a:gd name="T0" fmla="*/ 0 w 108"/>
                <a:gd name="T1" fmla="*/ 2 h 4"/>
                <a:gd name="T2" fmla="*/ 4 w 108"/>
                <a:gd name="T3" fmla="*/ 2 h 4"/>
                <a:gd name="T4" fmla="*/ 17 w 108"/>
                <a:gd name="T5" fmla="*/ 1 h 4"/>
                <a:gd name="T6" fmla="*/ 34 w 108"/>
                <a:gd name="T7" fmla="*/ 0 h 4"/>
                <a:gd name="T8" fmla="*/ 54 w 108"/>
                <a:gd name="T9" fmla="*/ 0 h 4"/>
                <a:gd name="T10" fmla="*/ 73 w 108"/>
                <a:gd name="T11" fmla="*/ 0 h 4"/>
                <a:gd name="T12" fmla="*/ 91 w 108"/>
                <a:gd name="T13" fmla="*/ 1 h 4"/>
                <a:gd name="T14" fmla="*/ 103 w 108"/>
                <a:gd name="T15" fmla="*/ 2 h 4"/>
                <a:gd name="T16" fmla="*/ 108 w 108"/>
                <a:gd name="T17" fmla="*/ 2 h 4"/>
                <a:gd name="T18" fmla="*/ 103 w 108"/>
                <a:gd name="T19" fmla="*/ 2 h 4"/>
                <a:gd name="T20" fmla="*/ 91 w 108"/>
                <a:gd name="T21" fmla="*/ 3 h 4"/>
                <a:gd name="T22" fmla="*/ 73 w 108"/>
                <a:gd name="T23" fmla="*/ 4 h 4"/>
                <a:gd name="T24" fmla="*/ 54 w 108"/>
                <a:gd name="T25" fmla="*/ 4 h 4"/>
                <a:gd name="T26" fmla="*/ 34 w 108"/>
                <a:gd name="T27" fmla="*/ 4 h 4"/>
                <a:gd name="T28" fmla="*/ 17 w 108"/>
                <a:gd name="T29" fmla="*/ 3 h 4"/>
                <a:gd name="T30" fmla="*/ 4 w 108"/>
                <a:gd name="T31" fmla="*/ 2 h 4"/>
                <a:gd name="T32" fmla="*/ 0 w 108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4">
                  <a:moveTo>
                    <a:pt x="0" y="2"/>
                  </a:moveTo>
                  <a:cubicBezTo>
                    <a:pt x="0" y="2"/>
                    <a:pt x="2" y="2"/>
                    <a:pt x="4" y="2"/>
                  </a:cubicBezTo>
                  <a:cubicBezTo>
                    <a:pt x="7" y="1"/>
                    <a:pt x="12" y="1"/>
                    <a:pt x="17" y="1"/>
                  </a:cubicBezTo>
                  <a:cubicBezTo>
                    <a:pt x="22" y="1"/>
                    <a:pt x="28" y="0"/>
                    <a:pt x="34" y="0"/>
                  </a:cubicBezTo>
                  <a:cubicBezTo>
                    <a:pt x="40" y="0"/>
                    <a:pt x="47" y="0"/>
                    <a:pt x="54" y="0"/>
                  </a:cubicBezTo>
                  <a:cubicBezTo>
                    <a:pt x="60" y="0"/>
                    <a:pt x="67" y="0"/>
                    <a:pt x="73" y="0"/>
                  </a:cubicBezTo>
                  <a:cubicBezTo>
                    <a:pt x="80" y="0"/>
                    <a:pt x="86" y="1"/>
                    <a:pt x="91" y="1"/>
                  </a:cubicBezTo>
                  <a:cubicBezTo>
                    <a:pt x="96" y="1"/>
                    <a:pt x="100" y="1"/>
                    <a:pt x="103" y="2"/>
                  </a:cubicBezTo>
                  <a:cubicBezTo>
                    <a:pt x="106" y="2"/>
                    <a:pt x="108" y="2"/>
                    <a:pt x="108" y="2"/>
                  </a:cubicBezTo>
                  <a:cubicBezTo>
                    <a:pt x="108" y="2"/>
                    <a:pt x="106" y="2"/>
                    <a:pt x="103" y="2"/>
                  </a:cubicBezTo>
                  <a:cubicBezTo>
                    <a:pt x="100" y="2"/>
                    <a:pt x="96" y="3"/>
                    <a:pt x="91" y="3"/>
                  </a:cubicBezTo>
                  <a:cubicBezTo>
                    <a:pt x="86" y="3"/>
                    <a:pt x="80" y="4"/>
                    <a:pt x="73" y="4"/>
                  </a:cubicBezTo>
                  <a:cubicBezTo>
                    <a:pt x="67" y="4"/>
                    <a:pt x="60" y="4"/>
                    <a:pt x="54" y="4"/>
                  </a:cubicBezTo>
                  <a:cubicBezTo>
                    <a:pt x="47" y="4"/>
                    <a:pt x="40" y="4"/>
                    <a:pt x="34" y="4"/>
                  </a:cubicBezTo>
                  <a:cubicBezTo>
                    <a:pt x="28" y="4"/>
                    <a:pt x="22" y="3"/>
                    <a:pt x="17" y="3"/>
                  </a:cubicBezTo>
                  <a:cubicBezTo>
                    <a:pt x="12" y="3"/>
                    <a:pt x="7" y="2"/>
                    <a:pt x="4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1" name="î$ļíďê"/>
            <p:cNvSpPr/>
            <p:nvPr/>
          </p:nvSpPr>
          <p:spPr bwMode="auto">
            <a:xfrm>
              <a:off x="8316913" y="3114675"/>
              <a:ext cx="260350" cy="133350"/>
            </a:xfrm>
            <a:custGeom>
              <a:avLst/>
              <a:gdLst>
                <a:gd name="T0" fmla="*/ 62 w 70"/>
                <a:gd name="T1" fmla="*/ 31 h 36"/>
                <a:gd name="T2" fmla="*/ 45 w 70"/>
                <a:gd name="T3" fmla="*/ 31 h 36"/>
                <a:gd name="T4" fmla="*/ 49 w 70"/>
                <a:gd name="T5" fmla="*/ 22 h 36"/>
                <a:gd name="T6" fmla="*/ 38 w 70"/>
                <a:gd name="T7" fmla="*/ 30 h 36"/>
                <a:gd name="T8" fmla="*/ 34 w 70"/>
                <a:gd name="T9" fmla="*/ 19 h 36"/>
                <a:gd name="T10" fmla="*/ 31 w 70"/>
                <a:gd name="T11" fmla="*/ 30 h 36"/>
                <a:gd name="T12" fmla="*/ 19 w 70"/>
                <a:gd name="T13" fmla="*/ 22 h 36"/>
                <a:gd name="T14" fmla="*/ 25 w 70"/>
                <a:gd name="T15" fmla="*/ 32 h 36"/>
                <a:gd name="T16" fmla="*/ 8 w 70"/>
                <a:gd name="T17" fmla="*/ 35 h 36"/>
                <a:gd name="T18" fmla="*/ 9 w 70"/>
                <a:gd name="T19" fmla="*/ 36 h 36"/>
                <a:gd name="T20" fmla="*/ 0 w 70"/>
                <a:gd name="T21" fmla="*/ 29 h 36"/>
                <a:gd name="T22" fmla="*/ 13 w 70"/>
                <a:gd name="T23" fmla="*/ 26 h 36"/>
                <a:gd name="T24" fmla="*/ 4 w 70"/>
                <a:gd name="T25" fmla="*/ 14 h 36"/>
                <a:gd name="T26" fmla="*/ 17 w 70"/>
                <a:gd name="T27" fmla="*/ 19 h 36"/>
                <a:gd name="T28" fmla="*/ 15 w 70"/>
                <a:gd name="T29" fmla="*/ 4 h 36"/>
                <a:gd name="T30" fmla="*/ 28 w 70"/>
                <a:gd name="T31" fmla="*/ 16 h 36"/>
                <a:gd name="T32" fmla="*/ 32 w 70"/>
                <a:gd name="T33" fmla="*/ 0 h 36"/>
                <a:gd name="T34" fmla="*/ 38 w 70"/>
                <a:gd name="T35" fmla="*/ 16 h 36"/>
                <a:gd name="T36" fmla="*/ 48 w 70"/>
                <a:gd name="T37" fmla="*/ 1 h 36"/>
                <a:gd name="T38" fmla="*/ 47 w 70"/>
                <a:gd name="T39" fmla="*/ 17 h 36"/>
                <a:gd name="T40" fmla="*/ 61 w 70"/>
                <a:gd name="T41" fmla="*/ 10 h 36"/>
                <a:gd name="T42" fmla="*/ 55 w 70"/>
                <a:gd name="T43" fmla="*/ 21 h 36"/>
                <a:gd name="T44" fmla="*/ 69 w 70"/>
                <a:gd name="T45" fmla="*/ 25 h 36"/>
                <a:gd name="T46" fmla="*/ 62 w 70"/>
                <a:gd name="T47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36">
                  <a:moveTo>
                    <a:pt x="62" y="31"/>
                  </a:moveTo>
                  <a:cubicBezTo>
                    <a:pt x="60" y="27"/>
                    <a:pt x="46" y="31"/>
                    <a:pt x="45" y="31"/>
                  </a:cubicBezTo>
                  <a:cubicBezTo>
                    <a:pt x="46" y="31"/>
                    <a:pt x="55" y="24"/>
                    <a:pt x="49" y="22"/>
                  </a:cubicBezTo>
                  <a:cubicBezTo>
                    <a:pt x="44" y="20"/>
                    <a:pt x="38" y="30"/>
                    <a:pt x="38" y="30"/>
                  </a:cubicBezTo>
                  <a:cubicBezTo>
                    <a:pt x="38" y="30"/>
                    <a:pt x="39" y="18"/>
                    <a:pt x="34" y="19"/>
                  </a:cubicBezTo>
                  <a:cubicBezTo>
                    <a:pt x="28" y="20"/>
                    <a:pt x="31" y="29"/>
                    <a:pt x="31" y="30"/>
                  </a:cubicBezTo>
                  <a:cubicBezTo>
                    <a:pt x="31" y="29"/>
                    <a:pt x="22" y="19"/>
                    <a:pt x="19" y="22"/>
                  </a:cubicBezTo>
                  <a:cubicBezTo>
                    <a:pt x="15" y="25"/>
                    <a:pt x="25" y="32"/>
                    <a:pt x="25" y="32"/>
                  </a:cubicBezTo>
                  <a:cubicBezTo>
                    <a:pt x="25" y="32"/>
                    <a:pt x="7" y="28"/>
                    <a:pt x="8" y="35"/>
                  </a:cubicBezTo>
                  <a:cubicBezTo>
                    <a:pt x="8" y="35"/>
                    <a:pt x="9" y="35"/>
                    <a:pt x="9" y="36"/>
                  </a:cubicBezTo>
                  <a:cubicBezTo>
                    <a:pt x="4" y="35"/>
                    <a:pt x="0" y="33"/>
                    <a:pt x="0" y="29"/>
                  </a:cubicBezTo>
                  <a:cubicBezTo>
                    <a:pt x="1" y="20"/>
                    <a:pt x="12" y="26"/>
                    <a:pt x="13" y="26"/>
                  </a:cubicBezTo>
                  <a:cubicBezTo>
                    <a:pt x="12" y="26"/>
                    <a:pt x="2" y="19"/>
                    <a:pt x="4" y="14"/>
                  </a:cubicBezTo>
                  <a:cubicBezTo>
                    <a:pt x="6" y="9"/>
                    <a:pt x="17" y="19"/>
                    <a:pt x="17" y="19"/>
                  </a:cubicBezTo>
                  <a:cubicBezTo>
                    <a:pt x="17" y="19"/>
                    <a:pt x="9" y="7"/>
                    <a:pt x="15" y="4"/>
                  </a:cubicBezTo>
                  <a:cubicBezTo>
                    <a:pt x="21" y="0"/>
                    <a:pt x="28" y="16"/>
                    <a:pt x="28" y="16"/>
                  </a:cubicBezTo>
                  <a:cubicBezTo>
                    <a:pt x="28" y="16"/>
                    <a:pt x="24" y="1"/>
                    <a:pt x="32" y="0"/>
                  </a:cubicBezTo>
                  <a:cubicBezTo>
                    <a:pt x="40" y="0"/>
                    <a:pt x="38" y="16"/>
                    <a:pt x="38" y="16"/>
                  </a:cubicBezTo>
                  <a:cubicBezTo>
                    <a:pt x="38" y="16"/>
                    <a:pt x="40" y="0"/>
                    <a:pt x="48" y="1"/>
                  </a:cubicBezTo>
                  <a:cubicBezTo>
                    <a:pt x="57" y="2"/>
                    <a:pt x="47" y="16"/>
                    <a:pt x="47" y="17"/>
                  </a:cubicBezTo>
                  <a:cubicBezTo>
                    <a:pt x="47" y="16"/>
                    <a:pt x="56" y="6"/>
                    <a:pt x="61" y="10"/>
                  </a:cubicBezTo>
                  <a:cubicBezTo>
                    <a:pt x="67" y="13"/>
                    <a:pt x="55" y="21"/>
                    <a:pt x="55" y="21"/>
                  </a:cubicBezTo>
                  <a:cubicBezTo>
                    <a:pt x="55" y="21"/>
                    <a:pt x="68" y="18"/>
                    <a:pt x="69" y="25"/>
                  </a:cubicBezTo>
                  <a:cubicBezTo>
                    <a:pt x="70" y="28"/>
                    <a:pt x="67" y="30"/>
                    <a:pt x="62" y="31"/>
                  </a:cubicBezTo>
                </a:path>
              </a:pathLst>
            </a:custGeom>
            <a:solidFill>
              <a:srgbClr val="D81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2" name="îşļîdé"/>
            <p:cNvSpPr/>
            <p:nvPr/>
          </p:nvSpPr>
          <p:spPr bwMode="auto">
            <a:xfrm>
              <a:off x="8245475" y="3106738"/>
              <a:ext cx="350838" cy="171450"/>
            </a:xfrm>
            <a:custGeom>
              <a:avLst/>
              <a:gdLst>
                <a:gd name="T0" fmla="*/ 83 w 94"/>
                <a:gd name="T1" fmla="*/ 45 h 46"/>
                <a:gd name="T2" fmla="*/ 60 w 94"/>
                <a:gd name="T3" fmla="*/ 43 h 46"/>
                <a:gd name="T4" fmla="*/ 67 w 94"/>
                <a:gd name="T5" fmla="*/ 32 h 46"/>
                <a:gd name="T6" fmla="*/ 51 w 94"/>
                <a:gd name="T7" fmla="*/ 40 h 46"/>
                <a:gd name="T8" fmla="*/ 46 w 94"/>
                <a:gd name="T9" fmla="*/ 26 h 46"/>
                <a:gd name="T10" fmla="*/ 42 w 94"/>
                <a:gd name="T11" fmla="*/ 40 h 46"/>
                <a:gd name="T12" fmla="*/ 26 w 94"/>
                <a:gd name="T13" fmla="*/ 29 h 46"/>
                <a:gd name="T14" fmla="*/ 33 w 94"/>
                <a:gd name="T15" fmla="*/ 43 h 46"/>
                <a:gd name="T16" fmla="*/ 11 w 94"/>
                <a:gd name="T17" fmla="*/ 44 h 46"/>
                <a:gd name="T18" fmla="*/ 11 w 94"/>
                <a:gd name="T19" fmla="*/ 46 h 46"/>
                <a:gd name="T20" fmla="*/ 1 w 94"/>
                <a:gd name="T21" fmla="*/ 36 h 46"/>
                <a:gd name="T22" fmla="*/ 18 w 94"/>
                <a:gd name="T23" fmla="*/ 34 h 46"/>
                <a:gd name="T24" fmla="*/ 7 w 94"/>
                <a:gd name="T25" fmla="*/ 17 h 46"/>
                <a:gd name="T26" fmla="*/ 24 w 94"/>
                <a:gd name="T27" fmla="*/ 25 h 46"/>
                <a:gd name="T28" fmla="*/ 23 w 94"/>
                <a:gd name="T29" fmla="*/ 4 h 46"/>
                <a:gd name="T30" fmla="*/ 38 w 94"/>
                <a:gd name="T31" fmla="*/ 22 h 46"/>
                <a:gd name="T32" fmla="*/ 45 w 94"/>
                <a:gd name="T33" fmla="*/ 1 h 46"/>
                <a:gd name="T34" fmla="*/ 51 w 94"/>
                <a:gd name="T35" fmla="*/ 22 h 46"/>
                <a:gd name="T36" fmla="*/ 67 w 94"/>
                <a:gd name="T37" fmla="*/ 4 h 46"/>
                <a:gd name="T38" fmla="*/ 64 w 94"/>
                <a:gd name="T39" fmla="*/ 24 h 46"/>
                <a:gd name="T40" fmla="*/ 84 w 94"/>
                <a:gd name="T41" fmla="*/ 16 h 46"/>
                <a:gd name="T42" fmla="*/ 75 w 94"/>
                <a:gd name="T43" fmla="*/ 31 h 46"/>
                <a:gd name="T44" fmla="*/ 93 w 94"/>
                <a:gd name="T45" fmla="*/ 38 h 46"/>
                <a:gd name="T46" fmla="*/ 83 w 94"/>
                <a:gd name="T47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" h="46">
                  <a:moveTo>
                    <a:pt x="83" y="45"/>
                  </a:moveTo>
                  <a:cubicBezTo>
                    <a:pt x="81" y="39"/>
                    <a:pt x="62" y="43"/>
                    <a:pt x="60" y="43"/>
                  </a:cubicBezTo>
                  <a:cubicBezTo>
                    <a:pt x="61" y="42"/>
                    <a:pt x="74" y="34"/>
                    <a:pt x="67" y="32"/>
                  </a:cubicBezTo>
                  <a:cubicBezTo>
                    <a:pt x="59" y="29"/>
                    <a:pt x="51" y="40"/>
                    <a:pt x="51" y="40"/>
                  </a:cubicBezTo>
                  <a:cubicBezTo>
                    <a:pt x="51" y="40"/>
                    <a:pt x="54" y="25"/>
                    <a:pt x="46" y="26"/>
                  </a:cubicBezTo>
                  <a:cubicBezTo>
                    <a:pt x="39" y="27"/>
                    <a:pt x="42" y="39"/>
                    <a:pt x="42" y="40"/>
                  </a:cubicBezTo>
                  <a:cubicBezTo>
                    <a:pt x="42" y="39"/>
                    <a:pt x="31" y="25"/>
                    <a:pt x="26" y="29"/>
                  </a:cubicBezTo>
                  <a:cubicBezTo>
                    <a:pt x="21" y="32"/>
                    <a:pt x="33" y="43"/>
                    <a:pt x="33" y="43"/>
                  </a:cubicBezTo>
                  <a:cubicBezTo>
                    <a:pt x="33" y="43"/>
                    <a:pt x="10" y="36"/>
                    <a:pt x="11" y="44"/>
                  </a:cubicBezTo>
                  <a:cubicBezTo>
                    <a:pt x="11" y="45"/>
                    <a:pt x="11" y="46"/>
                    <a:pt x="11" y="46"/>
                  </a:cubicBezTo>
                  <a:cubicBezTo>
                    <a:pt x="5" y="45"/>
                    <a:pt x="0" y="42"/>
                    <a:pt x="1" y="36"/>
                  </a:cubicBezTo>
                  <a:cubicBezTo>
                    <a:pt x="2" y="25"/>
                    <a:pt x="17" y="33"/>
                    <a:pt x="18" y="34"/>
                  </a:cubicBezTo>
                  <a:cubicBezTo>
                    <a:pt x="17" y="33"/>
                    <a:pt x="3" y="24"/>
                    <a:pt x="7" y="17"/>
                  </a:cubicBezTo>
                  <a:cubicBezTo>
                    <a:pt x="11" y="10"/>
                    <a:pt x="24" y="24"/>
                    <a:pt x="24" y="25"/>
                  </a:cubicBezTo>
                  <a:cubicBezTo>
                    <a:pt x="24" y="24"/>
                    <a:pt x="14" y="8"/>
                    <a:pt x="23" y="4"/>
                  </a:cubicBezTo>
                  <a:cubicBezTo>
                    <a:pt x="31" y="0"/>
                    <a:pt x="38" y="22"/>
                    <a:pt x="38" y="22"/>
                  </a:cubicBezTo>
                  <a:cubicBezTo>
                    <a:pt x="38" y="22"/>
                    <a:pt x="35" y="1"/>
                    <a:pt x="45" y="1"/>
                  </a:cubicBezTo>
                  <a:cubicBezTo>
                    <a:pt x="56" y="1"/>
                    <a:pt x="51" y="22"/>
                    <a:pt x="51" y="22"/>
                  </a:cubicBezTo>
                  <a:cubicBezTo>
                    <a:pt x="51" y="22"/>
                    <a:pt x="56" y="2"/>
                    <a:pt x="67" y="4"/>
                  </a:cubicBezTo>
                  <a:cubicBezTo>
                    <a:pt x="78" y="6"/>
                    <a:pt x="65" y="23"/>
                    <a:pt x="64" y="24"/>
                  </a:cubicBezTo>
                  <a:cubicBezTo>
                    <a:pt x="65" y="24"/>
                    <a:pt x="77" y="11"/>
                    <a:pt x="84" y="16"/>
                  </a:cubicBezTo>
                  <a:cubicBezTo>
                    <a:pt x="91" y="21"/>
                    <a:pt x="75" y="31"/>
                    <a:pt x="75" y="31"/>
                  </a:cubicBezTo>
                  <a:cubicBezTo>
                    <a:pt x="75" y="31"/>
                    <a:pt x="91" y="28"/>
                    <a:pt x="93" y="38"/>
                  </a:cubicBezTo>
                  <a:cubicBezTo>
                    <a:pt x="94" y="42"/>
                    <a:pt x="89" y="44"/>
                    <a:pt x="83" y="45"/>
                  </a:cubicBezTo>
                </a:path>
              </a:pathLst>
            </a:custGeom>
            <a:solidFill>
              <a:srgbClr val="FE33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3" name="iSḻidè"/>
            <p:cNvSpPr/>
            <p:nvPr/>
          </p:nvSpPr>
          <p:spPr bwMode="auto">
            <a:xfrm>
              <a:off x="8469313" y="3259138"/>
              <a:ext cx="85725" cy="15875"/>
            </a:xfrm>
            <a:custGeom>
              <a:avLst/>
              <a:gdLst>
                <a:gd name="T0" fmla="*/ 23 w 23"/>
                <a:gd name="T1" fmla="*/ 4 h 4"/>
                <a:gd name="T2" fmla="*/ 23 w 23"/>
                <a:gd name="T3" fmla="*/ 4 h 4"/>
                <a:gd name="T4" fmla="*/ 23 w 23"/>
                <a:gd name="T5" fmla="*/ 4 h 4"/>
                <a:gd name="T6" fmla="*/ 0 w 23"/>
                <a:gd name="T7" fmla="*/ 2 h 4"/>
                <a:gd name="T8" fmla="*/ 0 w 23"/>
                <a:gd name="T9" fmla="*/ 2 h 4"/>
                <a:gd name="T10" fmla="*/ 0 w 23"/>
                <a:gd name="T11" fmla="*/ 2 h 4"/>
                <a:gd name="T12" fmla="*/ 14 w 23"/>
                <a:gd name="T13" fmla="*/ 0 h 4"/>
                <a:gd name="T14" fmla="*/ 1 w 23"/>
                <a:gd name="T15" fmla="*/ 2 h 4"/>
                <a:gd name="T16" fmla="*/ 14 w 23"/>
                <a:gd name="T17" fmla="*/ 0 h 4"/>
                <a:gd name="T18" fmla="*/ 14 w 23"/>
                <a:gd name="T19" fmla="*/ 0 h 4"/>
                <a:gd name="T20" fmla="*/ 14 w 23"/>
                <a:gd name="T21" fmla="*/ 0 h 4"/>
                <a:gd name="T22" fmla="*/ 14 w 23"/>
                <a:gd name="T23" fmla="*/ 0 h 4"/>
                <a:gd name="T24" fmla="*/ 14 w 23"/>
                <a:gd name="T2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4">
                  <a:moveTo>
                    <a:pt x="23" y="4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14" y="0"/>
                  </a:moveTo>
                  <a:cubicBezTo>
                    <a:pt x="8" y="0"/>
                    <a:pt x="2" y="2"/>
                    <a:pt x="1" y="2"/>
                  </a:cubicBezTo>
                  <a:cubicBezTo>
                    <a:pt x="2" y="2"/>
                    <a:pt x="8" y="0"/>
                    <a:pt x="14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4" name="ïSļïḋê"/>
            <p:cNvSpPr/>
            <p:nvPr/>
          </p:nvSpPr>
          <p:spPr bwMode="auto">
            <a:xfrm>
              <a:off x="8469313" y="3259138"/>
              <a:ext cx="92075" cy="15875"/>
            </a:xfrm>
            <a:custGeom>
              <a:avLst/>
              <a:gdLst>
                <a:gd name="T0" fmla="*/ 15 w 25"/>
                <a:gd name="T1" fmla="*/ 0 h 4"/>
                <a:gd name="T2" fmla="*/ 1 w 25"/>
                <a:gd name="T3" fmla="*/ 2 h 4"/>
                <a:gd name="T4" fmla="*/ 0 w 25"/>
                <a:gd name="T5" fmla="*/ 2 h 4"/>
                <a:gd name="T6" fmla="*/ 0 w 25"/>
                <a:gd name="T7" fmla="*/ 2 h 4"/>
                <a:gd name="T8" fmla="*/ 0 w 25"/>
                <a:gd name="T9" fmla="*/ 2 h 4"/>
                <a:gd name="T10" fmla="*/ 1 w 25"/>
                <a:gd name="T11" fmla="*/ 2 h 4"/>
                <a:gd name="T12" fmla="*/ 14 w 25"/>
                <a:gd name="T13" fmla="*/ 0 h 4"/>
                <a:gd name="T14" fmla="*/ 14 w 25"/>
                <a:gd name="T15" fmla="*/ 0 h 4"/>
                <a:gd name="T16" fmla="*/ 14 w 25"/>
                <a:gd name="T17" fmla="*/ 0 h 4"/>
                <a:gd name="T18" fmla="*/ 14 w 25"/>
                <a:gd name="T19" fmla="*/ 0 h 4"/>
                <a:gd name="T20" fmla="*/ 14 w 25"/>
                <a:gd name="T21" fmla="*/ 0 h 4"/>
                <a:gd name="T22" fmla="*/ 23 w 25"/>
                <a:gd name="T23" fmla="*/ 4 h 4"/>
                <a:gd name="T24" fmla="*/ 23 w 25"/>
                <a:gd name="T25" fmla="*/ 4 h 4"/>
                <a:gd name="T26" fmla="*/ 23 w 25"/>
                <a:gd name="T27" fmla="*/ 4 h 4"/>
                <a:gd name="T28" fmla="*/ 25 w 25"/>
                <a:gd name="T29" fmla="*/ 4 h 4"/>
                <a:gd name="T30" fmla="*/ 15 w 25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4">
                  <a:moveTo>
                    <a:pt x="15" y="0"/>
                  </a:moveTo>
                  <a:cubicBezTo>
                    <a:pt x="9" y="0"/>
                    <a:pt x="2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8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1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4"/>
                    <a:pt x="24" y="4"/>
                    <a:pt x="25" y="4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E83C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5" name="ïşľïdé"/>
            <p:cNvSpPr/>
            <p:nvPr/>
          </p:nvSpPr>
          <p:spPr bwMode="auto">
            <a:xfrm>
              <a:off x="8286750" y="3222625"/>
              <a:ext cx="196850" cy="55563"/>
            </a:xfrm>
            <a:custGeom>
              <a:avLst/>
              <a:gdLst>
                <a:gd name="T0" fmla="*/ 0 w 53"/>
                <a:gd name="T1" fmla="*/ 15 h 15"/>
                <a:gd name="T2" fmla="*/ 0 w 53"/>
                <a:gd name="T3" fmla="*/ 15 h 15"/>
                <a:gd name="T4" fmla="*/ 0 w 53"/>
                <a:gd name="T5" fmla="*/ 15 h 15"/>
                <a:gd name="T6" fmla="*/ 7 w 53"/>
                <a:gd name="T7" fmla="*/ 9 h 15"/>
                <a:gd name="T8" fmla="*/ 0 w 53"/>
                <a:gd name="T9" fmla="*/ 13 h 15"/>
                <a:gd name="T10" fmla="*/ 0 w 53"/>
                <a:gd name="T11" fmla="*/ 13 h 15"/>
                <a:gd name="T12" fmla="*/ 7 w 53"/>
                <a:gd name="T13" fmla="*/ 9 h 15"/>
                <a:gd name="T14" fmla="*/ 7 w 53"/>
                <a:gd name="T15" fmla="*/ 9 h 15"/>
                <a:gd name="T16" fmla="*/ 7 w 53"/>
                <a:gd name="T17" fmla="*/ 9 h 15"/>
                <a:gd name="T18" fmla="*/ 7 w 53"/>
                <a:gd name="T19" fmla="*/ 9 h 15"/>
                <a:gd name="T20" fmla="*/ 7 w 53"/>
                <a:gd name="T21" fmla="*/ 9 h 15"/>
                <a:gd name="T22" fmla="*/ 31 w 53"/>
                <a:gd name="T23" fmla="*/ 9 h 15"/>
                <a:gd name="T24" fmla="*/ 31 w 53"/>
                <a:gd name="T25" fmla="*/ 9 h 15"/>
                <a:gd name="T26" fmla="*/ 31 w 53"/>
                <a:gd name="T27" fmla="*/ 9 h 15"/>
                <a:gd name="T28" fmla="*/ 25 w 53"/>
                <a:gd name="T29" fmla="*/ 2 h 15"/>
                <a:gd name="T30" fmla="*/ 31 w 53"/>
                <a:gd name="T31" fmla="*/ 9 h 15"/>
                <a:gd name="T32" fmla="*/ 25 w 53"/>
                <a:gd name="T33" fmla="*/ 2 h 15"/>
                <a:gd name="T34" fmla="*/ 25 w 53"/>
                <a:gd name="T35" fmla="*/ 2 h 15"/>
                <a:gd name="T36" fmla="*/ 53 w 53"/>
                <a:gd name="T37" fmla="*/ 0 h 15"/>
                <a:gd name="T38" fmla="*/ 40 w 53"/>
                <a:gd name="T39" fmla="*/ 9 h 15"/>
                <a:gd name="T40" fmla="*/ 53 w 53"/>
                <a:gd name="T41" fmla="*/ 0 h 15"/>
                <a:gd name="T42" fmla="*/ 53 w 53"/>
                <a:gd name="T43" fmla="*/ 0 h 15"/>
                <a:gd name="T44" fmla="*/ 53 w 53"/>
                <a:gd name="T45" fmla="*/ 0 h 15"/>
                <a:gd name="T46" fmla="*/ 53 w 53"/>
                <a:gd name="T47" fmla="*/ 0 h 15"/>
                <a:gd name="T48" fmla="*/ 53 w 53"/>
                <a:gd name="T4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" h="15"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moveTo>
                    <a:pt x="7" y="9"/>
                  </a:moveTo>
                  <a:cubicBezTo>
                    <a:pt x="3" y="9"/>
                    <a:pt x="0" y="1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3" y="9"/>
                    <a:pt x="7" y="9"/>
                  </a:cubicBezTo>
                  <a:moveTo>
                    <a:pt x="7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moveTo>
                    <a:pt x="31" y="9"/>
                  </a:move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moveTo>
                    <a:pt x="25" y="2"/>
                  </a:moveTo>
                  <a:cubicBezTo>
                    <a:pt x="28" y="5"/>
                    <a:pt x="30" y="8"/>
                    <a:pt x="31" y="9"/>
                  </a:cubicBezTo>
                  <a:cubicBezTo>
                    <a:pt x="30" y="8"/>
                    <a:pt x="28" y="5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moveTo>
                    <a:pt x="53" y="0"/>
                  </a:moveTo>
                  <a:cubicBezTo>
                    <a:pt x="47" y="0"/>
                    <a:pt x="40" y="9"/>
                    <a:pt x="40" y="9"/>
                  </a:cubicBezTo>
                  <a:cubicBezTo>
                    <a:pt x="40" y="9"/>
                    <a:pt x="47" y="0"/>
                    <a:pt x="53" y="0"/>
                  </a:cubicBezTo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iśḻiḑè"/>
            <p:cNvSpPr/>
            <p:nvPr/>
          </p:nvSpPr>
          <p:spPr bwMode="auto">
            <a:xfrm>
              <a:off x="8342313" y="3203575"/>
              <a:ext cx="152400" cy="26988"/>
            </a:xfrm>
            <a:custGeom>
              <a:avLst/>
              <a:gdLst>
                <a:gd name="T0" fmla="*/ 41 w 41"/>
                <a:gd name="T1" fmla="*/ 6 h 7"/>
                <a:gd name="T2" fmla="*/ 41 w 41"/>
                <a:gd name="T3" fmla="*/ 6 h 7"/>
                <a:gd name="T4" fmla="*/ 41 w 41"/>
                <a:gd name="T5" fmla="*/ 6 h 7"/>
                <a:gd name="T6" fmla="*/ 2 w 41"/>
                <a:gd name="T7" fmla="*/ 2 h 7"/>
                <a:gd name="T8" fmla="*/ 0 w 41"/>
                <a:gd name="T9" fmla="*/ 3 h 7"/>
                <a:gd name="T10" fmla="*/ 2 w 41"/>
                <a:gd name="T11" fmla="*/ 2 h 7"/>
                <a:gd name="T12" fmla="*/ 2 w 41"/>
                <a:gd name="T13" fmla="*/ 2 h 7"/>
                <a:gd name="T14" fmla="*/ 2 w 41"/>
                <a:gd name="T15" fmla="*/ 2 h 7"/>
                <a:gd name="T16" fmla="*/ 10 w 41"/>
                <a:gd name="T17" fmla="*/ 7 h 7"/>
                <a:gd name="T18" fmla="*/ 10 w 41"/>
                <a:gd name="T19" fmla="*/ 7 h 7"/>
                <a:gd name="T20" fmla="*/ 2 w 41"/>
                <a:gd name="T21" fmla="*/ 2 h 7"/>
                <a:gd name="T22" fmla="*/ 21 w 41"/>
                <a:gd name="T23" fmla="*/ 0 h 7"/>
                <a:gd name="T24" fmla="*/ 20 w 41"/>
                <a:gd name="T25" fmla="*/ 0 h 7"/>
                <a:gd name="T26" fmla="*/ 21 w 41"/>
                <a:gd name="T27" fmla="*/ 0 h 7"/>
                <a:gd name="T28" fmla="*/ 21 w 41"/>
                <a:gd name="T29" fmla="*/ 0 h 7"/>
                <a:gd name="T30" fmla="*/ 21 w 41"/>
                <a:gd name="T31" fmla="*/ 0 h 7"/>
                <a:gd name="T32" fmla="*/ 21 w 41"/>
                <a:gd name="T33" fmla="*/ 0 h 7"/>
                <a:gd name="T34" fmla="*/ 21 w 41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7">
                  <a:moveTo>
                    <a:pt x="41" y="6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moveTo>
                    <a:pt x="2" y="2"/>
                  </a:moveTo>
                  <a:cubicBezTo>
                    <a:pt x="1" y="2"/>
                    <a:pt x="0" y="2"/>
                    <a:pt x="0" y="3"/>
                  </a:cubicBezTo>
                  <a:cubicBezTo>
                    <a:pt x="0" y="2"/>
                    <a:pt x="1" y="2"/>
                    <a:pt x="2" y="2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7" y="4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4"/>
                    <a:pt x="4" y="2"/>
                    <a:pt x="2" y="2"/>
                  </a:cubicBezTo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20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C82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i$ľídé"/>
            <p:cNvSpPr/>
            <p:nvPr/>
          </p:nvSpPr>
          <p:spPr bwMode="auto">
            <a:xfrm>
              <a:off x="8278813" y="3200400"/>
              <a:ext cx="242888" cy="77788"/>
            </a:xfrm>
            <a:custGeom>
              <a:avLst/>
              <a:gdLst>
                <a:gd name="T0" fmla="*/ 37 w 65"/>
                <a:gd name="T1" fmla="*/ 0 h 21"/>
                <a:gd name="T2" fmla="*/ 18 w 65"/>
                <a:gd name="T3" fmla="*/ 2 h 21"/>
                <a:gd name="T4" fmla="*/ 23 w 65"/>
                <a:gd name="T5" fmla="*/ 17 h 21"/>
                <a:gd name="T6" fmla="*/ 0 w 65"/>
                <a:gd name="T7" fmla="*/ 19 h 21"/>
                <a:gd name="T8" fmla="*/ 2 w 65"/>
                <a:gd name="T9" fmla="*/ 21 h 21"/>
                <a:gd name="T10" fmla="*/ 2 w 65"/>
                <a:gd name="T11" fmla="*/ 21 h 21"/>
                <a:gd name="T12" fmla="*/ 2 w 65"/>
                <a:gd name="T13" fmla="*/ 19 h 21"/>
                <a:gd name="T14" fmla="*/ 9 w 65"/>
                <a:gd name="T15" fmla="*/ 15 h 21"/>
                <a:gd name="T16" fmla="*/ 9 w 65"/>
                <a:gd name="T17" fmla="*/ 15 h 21"/>
                <a:gd name="T18" fmla="*/ 9 w 65"/>
                <a:gd name="T19" fmla="*/ 15 h 21"/>
                <a:gd name="T20" fmla="*/ 16 w 65"/>
                <a:gd name="T21" fmla="*/ 6 h 21"/>
                <a:gd name="T22" fmla="*/ 17 w 65"/>
                <a:gd name="T23" fmla="*/ 4 h 21"/>
                <a:gd name="T24" fmla="*/ 19 w 65"/>
                <a:gd name="T25" fmla="*/ 3 h 21"/>
                <a:gd name="T26" fmla="*/ 19 w 65"/>
                <a:gd name="T27" fmla="*/ 3 h 21"/>
                <a:gd name="T28" fmla="*/ 27 w 65"/>
                <a:gd name="T29" fmla="*/ 8 h 21"/>
                <a:gd name="T30" fmla="*/ 33 w 65"/>
                <a:gd name="T31" fmla="*/ 15 h 21"/>
                <a:gd name="T32" fmla="*/ 33 w 65"/>
                <a:gd name="T33" fmla="*/ 15 h 21"/>
                <a:gd name="T34" fmla="*/ 32 w 65"/>
                <a:gd name="T35" fmla="*/ 9 h 21"/>
                <a:gd name="T36" fmla="*/ 37 w 65"/>
                <a:gd name="T37" fmla="*/ 1 h 21"/>
                <a:gd name="T38" fmla="*/ 38 w 65"/>
                <a:gd name="T39" fmla="*/ 1 h 21"/>
                <a:gd name="T40" fmla="*/ 38 w 65"/>
                <a:gd name="T41" fmla="*/ 1 h 21"/>
                <a:gd name="T42" fmla="*/ 42 w 65"/>
                <a:gd name="T43" fmla="*/ 9 h 21"/>
                <a:gd name="T44" fmla="*/ 42 w 65"/>
                <a:gd name="T45" fmla="*/ 15 h 21"/>
                <a:gd name="T46" fmla="*/ 55 w 65"/>
                <a:gd name="T47" fmla="*/ 6 h 21"/>
                <a:gd name="T48" fmla="*/ 55 w 65"/>
                <a:gd name="T49" fmla="*/ 6 h 21"/>
                <a:gd name="T50" fmla="*/ 55 w 65"/>
                <a:gd name="T51" fmla="*/ 6 h 21"/>
                <a:gd name="T52" fmla="*/ 58 w 65"/>
                <a:gd name="T53" fmla="*/ 7 h 21"/>
                <a:gd name="T54" fmla="*/ 58 w 65"/>
                <a:gd name="T55" fmla="*/ 7 h 21"/>
                <a:gd name="T56" fmla="*/ 58 w 65"/>
                <a:gd name="T57" fmla="*/ 7 h 21"/>
                <a:gd name="T58" fmla="*/ 58 w 65"/>
                <a:gd name="T59" fmla="*/ 7 h 21"/>
                <a:gd name="T60" fmla="*/ 58 w 65"/>
                <a:gd name="T61" fmla="*/ 7 h 21"/>
                <a:gd name="T62" fmla="*/ 54 w 65"/>
                <a:gd name="T63" fmla="*/ 17 h 21"/>
                <a:gd name="T64" fmla="*/ 53 w 65"/>
                <a:gd name="T65" fmla="*/ 17 h 21"/>
                <a:gd name="T66" fmla="*/ 56 w 65"/>
                <a:gd name="T67" fmla="*/ 5 h 21"/>
                <a:gd name="T68" fmla="*/ 38 w 65"/>
                <a:gd name="T6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" h="21">
                  <a:moveTo>
                    <a:pt x="38" y="0"/>
                  </a:moveTo>
                  <a:cubicBezTo>
                    <a:pt x="38" y="0"/>
                    <a:pt x="37" y="0"/>
                    <a:pt x="37" y="0"/>
                  </a:cubicBezTo>
                  <a:cubicBezTo>
                    <a:pt x="29" y="1"/>
                    <a:pt x="33" y="14"/>
                    <a:pt x="33" y="15"/>
                  </a:cubicBezTo>
                  <a:cubicBezTo>
                    <a:pt x="32" y="14"/>
                    <a:pt x="23" y="2"/>
                    <a:pt x="18" y="2"/>
                  </a:cubicBezTo>
                  <a:cubicBezTo>
                    <a:pt x="17" y="2"/>
                    <a:pt x="16" y="2"/>
                    <a:pt x="16" y="3"/>
                  </a:cubicBezTo>
                  <a:cubicBezTo>
                    <a:pt x="11" y="6"/>
                    <a:pt x="23" y="17"/>
                    <a:pt x="23" y="17"/>
                  </a:cubicBezTo>
                  <a:cubicBezTo>
                    <a:pt x="23" y="17"/>
                    <a:pt x="14" y="14"/>
                    <a:pt x="7" y="14"/>
                  </a:cubicBezTo>
                  <a:cubicBezTo>
                    <a:pt x="3" y="14"/>
                    <a:pt x="0" y="16"/>
                    <a:pt x="0" y="19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1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0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6"/>
                    <a:pt x="5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5" y="15"/>
                    <a:pt x="24" y="18"/>
                    <a:pt x="24" y="18"/>
                  </a:cubicBezTo>
                  <a:cubicBezTo>
                    <a:pt x="24" y="18"/>
                    <a:pt x="16" y="11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8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1" y="3"/>
                    <a:pt x="24" y="5"/>
                    <a:pt x="27" y="8"/>
                  </a:cubicBezTo>
                  <a:cubicBezTo>
                    <a:pt x="30" y="11"/>
                    <a:pt x="32" y="14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2" y="12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5"/>
                    <a:pt x="33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1" y="1"/>
                    <a:pt x="42" y="5"/>
                    <a:pt x="42" y="9"/>
                  </a:cubicBezTo>
                  <a:cubicBezTo>
                    <a:pt x="42" y="12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9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6" y="6"/>
                    <a:pt x="57" y="6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63" y="9"/>
                    <a:pt x="57" y="14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6" y="15"/>
                    <a:pt x="65" y="8"/>
                    <a:pt x="59" y="6"/>
                  </a:cubicBezTo>
                  <a:cubicBezTo>
                    <a:pt x="58" y="5"/>
                    <a:pt x="57" y="5"/>
                    <a:pt x="56" y="5"/>
                  </a:cubicBezTo>
                  <a:cubicBezTo>
                    <a:pt x="49" y="5"/>
                    <a:pt x="42" y="15"/>
                    <a:pt x="42" y="15"/>
                  </a:cubicBezTo>
                  <a:cubicBezTo>
                    <a:pt x="42" y="15"/>
                    <a:pt x="45" y="0"/>
                    <a:pt x="38" y="0"/>
                  </a:cubicBezTo>
                </a:path>
              </a:pathLst>
            </a:custGeom>
            <a:solidFill>
              <a:srgbClr val="E83C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iṣḻiďé"/>
            <p:cNvSpPr/>
            <p:nvPr/>
          </p:nvSpPr>
          <p:spPr bwMode="auto">
            <a:xfrm>
              <a:off x="8145463" y="3286125"/>
              <a:ext cx="517525" cy="463550"/>
            </a:xfrm>
            <a:custGeom>
              <a:avLst/>
              <a:gdLst>
                <a:gd name="T0" fmla="*/ 138 w 139"/>
                <a:gd name="T1" fmla="*/ 80 h 125"/>
                <a:gd name="T2" fmla="*/ 137 w 139"/>
                <a:gd name="T3" fmla="*/ 86 h 125"/>
                <a:gd name="T4" fmla="*/ 136 w 139"/>
                <a:gd name="T5" fmla="*/ 92 h 125"/>
                <a:gd name="T6" fmla="*/ 132 w 139"/>
                <a:gd name="T7" fmla="*/ 105 h 125"/>
                <a:gd name="T8" fmla="*/ 126 w 139"/>
                <a:gd name="T9" fmla="*/ 116 h 125"/>
                <a:gd name="T10" fmla="*/ 122 w 139"/>
                <a:gd name="T11" fmla="*/ 121 h 125"/>
                <a:gd name="T12" fmla="*/ 117 w 139"/>
                <a:gd name="T13" fmla="*/ 125 h 125"/>
                <a:gd name="T14" fmla="*/ 117 w 139"/>
                <a:gd name="T15" fmla="*/ 125 h 125"/>
                <a:gd name="T16" fmla="*/ 117 w 139"/>
                <a:gd name="T17" fmla="*/ 125 h 125"/>
                <a:gd name="T18" fmla="*/ 29 w 139"/>
                <a:gd name="T19" fmla="*/ 125 h 125"/>
                <a:gd name="T20" fmla="*/ 29 w 139"/>
                <a:gd name="T21" fmla="*/ 125 h 125"/>
                <a:gd name="T22" fmla="*/ 29 w 139"/>
                <a:gd name="T23" fmla="*/ 125 h 125"/>
                <a:gd name="T24" fmla="*/ 14 w 139"/>
                <a:gd name="T25" fmla="*/ 115 h 125"/>
                <a:gd name="T26" fmla="*/ 5 w 139"/>
                <a:gd name="T27" fmla="*/ 99 h 125"/>
                <a:gd name="T28" fmla="*/ 2 w 139"/>
                <a:gd name="T29" fmla="*/ 90 h 125"/>
                <a:gd name="T30" fmla="*/ 1 w 139"/>
                <a:gd name="T31" fmla="*/ 85 h 125"/>
                <a:gd name="T32" fmla="*/ 1 w 139"/>
                <a:gd name="T33" fmla="*/ 80 h 125"/>
                <a:gd name="T34" fmla="*/ 1 w 139"/>
                <a:gd name="T35" fmla="*/ 62 h 125"/>
                <a:gd name="T36" fmla="*/ 5 w 139"/>
                <a:gd name="T37" fmla="*/ 44 h 125"/>
                <a:gd name="T38" fmla="*/ 13 w 139"/>
                <a:gd name="T39" fmla="*/ 27 h 125"/>
                <a:gd name="T40" fmla="*/ 42 w 139"/>
                <a:gd name="T41" fmla="*/ 5 h 125"/>
                <a:gd name="T42" fmla="*/ 79 w 139"/>
                <a:gd name="T43" fmla="*/ 1 h 125"/>
                <a:gd name="T44" fmla="*/ 113 w 139"/>
                <a:gd name="T45" fmla="*/ 14 h 125"/>
                <a:gd name="T46" fmla="*/ 126 w 139"/>
                <a:gd name="T47" fmla="*/ 27 h 125"/>
                <a:gd name="T48" fmla="*/ 135 w 139"/>
                <a:gd name="T49" fmla="*/ 43 h 125"/>
                <a:gd name="T50" fmla="*/ 139 w 139"/>
                <a:gd name="T51" fmla="*/ 61 h 125"/>
                <a:gd name="T52" fmla="*/ 138 w 139"/>
                <a:gd name="T53" fmla="*/ 8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125">
                  <a:moveTo>
                    <a:pt x="138" y="80"/>
                  </a:moveTo>
                  <a:cubicBezTo>
                    <a:pt x="137" y="86"/>
                    <a:pt x="137" y="86"/>
                    <a:pt x="137" y="86"/>
                  </a:cubicBezTo>
                  <a:cubicBezTo>
                    <a:pt x="136" y="92"/>
                    <a:pt x="136" y="92"/>
                    <a:pt x="136" y="92"/>
                  </a:cubicBezTo>
                  <a:cubicBezTo>
                    <a:pt x="135" y="97"/>
                    <a:pt x="134" y="101"/>
                    <a:pt x="132" y="105"/>
                  </a:cubicBezTo>
                  <a:cubicBezTo>
                    <a:pt x="131" y="109"/>
                    <a:pt x="129" y="113"/>
                    <a:pt x="126" y="116"/>
                  </a:cubicBezTo>
                  <a:cubicBezTo>
                    <a:pt x="125" y="118"/>
                    <a:pt x="123" y="120"/>
                    <a:pt x="122" y="121"/>
                  </a:cubicBezTo>
                  <a:cubicBezTo>
                    <a:pt x="120" y="123"/>
                    <a:pt x="119" y="124"/>
                    <a:pt x="117" y="125"/>
                  </a:cubicBezTo>
                  <a:cubicBezTo>
                    <a:pt x="117" y="125"/>
                    <a:pt x="117" y="125"/>
                    <a:pt x="117" y="125"/>
                  </a:cubicBezTo>
                  <a:cubicBezTo>
                    <a:pt x="117" y="125"/>
                    <a:pt x="117" y="125"/>
                    <a:pt x="117" y="125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3" y="123"/>
                    <a:pt x="18" y="119"/>
                    <a:pt x="14" y="115"/>
                  </a:cubicBezTo>
                  <a:cubicBezTo>
                    <a:pt x="10" y="110"/>
                    <a:pt x="7" y="104"/>
                    <a:pt x="5" y="99"/>
                  </a:cubicBezTo>
                  <a:cubicBezTo>
                    <a:pt x="4" y="96"/>
                    <a:pt x="3" y="93"/>
                    <a:pt x="2" y="90"/>
                  </a:cubicBezTo>
                  <a:cubicBezTo>
                    <a:pt x="2" y="88"/>
                    <a:pt x="2" y="87"/>
                    <a:pt x="1" y="85"/>
                  </a:cubicBezTo>
                  <a:cubicBezTo>
                    <a:pt x="1" y="84"/>
                    <a:pt x="1" y="82"/>
                    <a:pt x="1" y="80"/>
                  </a:cubicBezTo>
                  <a:cubicBezTo>
                    <a:pt x="0" y="74"/>
                    <a:pt x="0" y="68"/>
                    <a:pt x="1" y="62"/>
                  </a:cubicBezTo>
                  <a:cubicBezTo>
                    <a:pt x="2" y="56"/>
                    <a:pt x="3" y="50"/>
                    <a:pt x="5" y="44"/>
                  </a:cubicBezTo>
                  <a:cubicBezTo>
                    <a:pt x="7" y="38"/>
                    <a:pt x="9" y="32"/>
                    <a:pt x="13" y="27"/>
                  </a:cubicBezTo>
                  <a:cubicBezTo>
                    <a:pt x="20" y="17"/>
                    <a:pt x="30" y="9"/>
                    <a:pt x="42" y="5"/>
                  </a:cubicBezTo>
                  <a:cubicBezTo>
                    <a:pt x="54" y="0"/>
                    <a:pt x="66" y="0"/>
                    <a:pt x="79" y="1"/>
                  </a:cubicBezTo>
                  <a:cubicBezTo>
                    <a:pt x="91" y="2"/>
                    <a:pt x="103" y="7"/>
                    <a:pt x="113" y="14"/>
                  </a:cubicBezTo>
                  <a:cubicBezTo>
                    <a:pt x="118" y="18"/>
                    <a:pt x="122" y="22"/>
                    <a:pt x="126" y="27"/>
                  </a:cubicBezTo>
                  <a:cubicBezTo>
                    <a:pt x="130" y="32"/>
                    <a:pt x="132" y="38"/>
                    <a:pt x="135" y="43"/>
                  </a:cubicBezTo>
                  <a:cubicBezTo>
                    <a:pt x="137" y="49"/>
                    <a:pt x="138" y="55"/>
                    <a:pt x="139" y="61"/>
                  </a:cubicBezTo>
                  <a:cubicBezTo>
                    <a:pt x="139" y="67"/>
                    <a:pt x="139" y="74"/>
                    <a:pt x="138" y="80"/>
                  </a:cubicBezTo>
                </a:path>
              </a:pathLst>
            </a:custGeom>
            <a:solidFill>
              <a:srgbClr val="60A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iṩḻïḑé"/>
            <p:cNvSpPr/>
            <p:nvPr/>
          </p:nvSpPr>
          <p:spPr bwMode="auto">
            <a:xfrm>
              <a:off x="8297863" y="3286125"/>
              <a:ext cx="365125" cy="463550"/>
            </a:xfrm>
            <a:custGeom>
              <a:avLst/>
              <a:gdLst>
                <a:gd name="T0" fmla="*/ 98 w 98"/>
                <a:gd name="T1" fmla="*/ 61 h 125"/>
                <a:gd name="T2" fmla="*/ 94 w 98"/>
                <a:gd name="T3" fmla="*/ 43 h 125"/>
                <a:gd name="T4" fmla="*/ 85 w 98"/>
                <a:gd name="T5" fmla="*/ 27 h 125"/>
                <a:gd name="T6" fmla="*/ 72 w 98"/>
                <a:gd name="T7" fmla="*/ 14 h 125"/>
                <a:gd name="T8" fmla="*/ 38 w 98"/>
                <a:gd name="T9" fmla="*/ 1 h 125"/>
                <a:gd name="T10" fmla="*/ 1 w 98"/>
                <a:gd name="T11" fmla="*/ 5 h 125"/>
                <a:gd name="T12" fmla="*/ 0 w 98"/>
                <a:gd name="T13" fmla="*/ 5 h 125"/>
                <a:gd name="T14" fmla="*/ 18 w 98"/>
                <a:gd name="T15" fmla="*/ 5 h 125"/>
                <a:gd name="T16" fmla="*/ 53 w 98"/>
                <a:gd name="T17" fmla="*/ 18 h 125"/>
                <a:gd name="T18" fmla="*/ 66 w 98"/>
                <a:gd name="T19" fmla="*/ 31 h 125"/>
                <a:gd name="T20" fmla="*/ 75 w 98"/>
                <a:gd name="T21" fmla="*/ 48 h 125"/>
                <a:gd name="T22" fmla="*/ 79 w 98"/>
                <a:gd name="T23" fmla="*/ 66 h 125"/>
                <a:gd name="T24" fmla="*/ 78 w 98"/>
                <a:gd name="T25" fmla="*/ 84 h 125"/>
                <a:gd name="T26" fmla="*/ 77 w 98"/>
                <a:gd name="T27" fmla="*/ 90 h 125"/>
                <a:gd name="T28" fmla="*/ 76 w 98"/>
                <a:gd name="T29" fmla="*/ 97 h 125"/>
                <a:gd name="T30" fmla="*/ 72 w 98"/>
                <a:gd name="T31" fmla="*/ 109 h 125"/>
                <a:gd name="T32" fmla="*/ 66 w 98"/>
                <a:gd name="T33" fmla="*/ 120 h 125"/>
                <a:gd name="T34" fmla="*/ 62 w 98"/>
                <a:gd name="T35" fmla="*/ 125 h 125"/>
                <a:gd name="T36" fmla="*/ 76 w 98"/>
                <a:gd name="T37" fmla="*/ 125 h 125"/>
                <a:gd name="T38" fmla="*/ 76 w 98"/>
                <a:gd name="T39" fmla="*/ 125 h 125"/>
                <a:gd name="T40" fmla="*/ 76 w 98"/>
                <a:gd name="T41" fmla="*/ 125 h 125"/>
                <a:gd name="T42" fmla="*/ 81 w 98"/>
                <a:gd name="T43" fmla="*/ 121 h 125"/>
                <a:gd name="T44" fmla="*/ 85 w 98"/>
                <a:gd name="T45" fmla="*/ 116 h 125"/>
                <a:gd name="T46" fmla="*/ 91 w 98"/>
                <a:gd name="T47" fmla="*/ 105 h 125"/>
                <a:gd name="T48" fmla="*/ 95 w 98"/>
                <a:gd name="T49" fmla="*/ 92 h 125"/>
                <a:gd name="T50" fmla="*/ 96 w 98"/>
                <a:gd name="T51" fmla="*/ 86 h 125"/>
                <a:gd name="T52" fmla="*/ 97 w 98"/>
                <a:gd name="T53" fmla="*/ 80 h 125"/>
                <a:gd name="T54" fmla="*/ 98 w 98"/>
                <a:gd name="T55" fmla="*/ 6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8" h="125">
                  <a:moveTo>
                    <a:pt x="98" y="61"/>
                  </a:moveTo>
                  <a:cubicBezTo>
                    <a:pt x="97" y="55"/>
                    <a:pt x="96" y="49"/>
                    <a:pt x="94" y="43"/>
                  </a:cubicBezTo>
                  <a:cubicBezTo>
                    <a:pt x="91" y="38"/>
                    <a:pt x="89" y="32"/>
                    <a:pt x="85" y="27"/>
                  </a:cubicBezTo>
                  <a:cubicBezTo>
                    <a:pt x="81" y="22"/>
                    <a:pt x="77" y="18"/>
                    <a:pt x="72" y="14"/>
                  </a:cubicBezTo>
                  <a:cubicBezTo>
                    <a:pt x="62" y="7"/>
                    <a:pt x="50" y="2"/>
                    <a:pt x="38" y="1"/>
                  </a:cubicBezTo>
                  <a:cubicBezTo>
                    <a:pt x="25" y="0"/>
                    <a:pt x="13" y="0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4"/>
                    <a:pt x="12" y="5"/>
                    <a:pt x="18" y="5"/>
                  </a:cubicBezTo>
                  <a:cubicBezTo>
                    <a:pt x="31" y="7"/>
                    <a:pt x="43" y="11"/>
                    <a:pt x="53" y="18"/>
                  </a:cubicBezTo>
                  <a:cubicBezTo>
                    <a:pt x="58" y="22"/>
                    <a:pt x="62" y="27"/>
                    <a:pt x="66" y="31"/>
                  </a:cubicBezTo>
                  <a:cubicBezTo>
                    <a:pt x="69" y="36"/>
                    <a:pt x="72" y="42"/>
                    <a:pt x="75" y="48"/>
                  </a:cubicBezTo>
                  <a:cubicBezTo>
                    <a:pt x="77" y="53"/>
                    <a:pt x="78" y="60"/>
                    <a:pt x="79" y="66"/>
                  </a:cubicBezTo>
                  <a:cubicBezTo>
                    <a:pt x="79" y="72"/>
                    <a:pt x="79" y="78"/>
                    <a:pt x="78" y="84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76" y="97"/>
                    <a:pt x="76" y="97"/>
                    <a:pt x="76" y="97"/>
                  </a:cubicBezTo>
                  <a:cubicBezTo>
                    <a:pt x="75" y="101"/>
                    <a:pt x="74" y="105"/>
                    <a:pt x="72" y="109"/>
                  </a:cubicBezTo>
                  <a:cubicBezTo>
                    <a:pt x="70" y="113"/>
                    <a:pt x="68" y="117"/>
                    <a:pt x="66" y="120"/>
                  </a:cubicBezTo>
                  <a:cubicBezTo>
                    <a:pt x="65" y="122"/>
                    <a:pt x="63" y="124"/>
                    <a:pt x="62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4"/>
                    <a:pt x="79" y="123"/>
                    <a:pt x="81" y="121"/>
                  </a:cubicBezTo>
                  <a:cubicBezTo>
                    <a:pt x="82" y="120"/>
                    <a:pt x="84" y="118"/>
                    <a:pt x="85" y="116"/>
                  </a:cubicBezTo>
                  <a:cubicBezTo>
                    <a:pt x="88" y="113"/>
                    <a:pt x="90" y="109"/>
                    <a:pt x="91" y="105"/>
                  </a:cubicBezTo>
                  <a:cubicBezTo>
                    <a:pt x="93" y="101"/>
                    <a:pt x="94" y="97"/>
                    <a:pt x="95" y="92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98" y="74"/>
                    <a:pt x="98" y="67"/>
                    <a:pt x="98" y="61"/>
                  </a:cubicBezTo>
                </a:path>
              </a:pathLst>
            </a:custGeom>
            <a:solidFill>
              <a:srgbClr val="5E9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0" name="îŝ1îḍe"/>
            <p:cNvSpPr/>
            <p:nvPr/>
          </p:nvSpPr>
          <p:spPr bwMode="auto">
            <a:xfrm>
              <a:off x="8386763" y="3363913"/>
              <a:ext cx="44450" cy="36513"/>
            </a:xfrm>
            <a:custGeom>
              <a:avLst/>
              <a:gdLst>
                <a:gd name="T0" fmla="*/ 7 w 12"/>
                <a:gd name="T1" fmla="*/ 0 h 10"/>
                <a:gd name="T2" fmla="*/ 5 w 12"/>
                <a:gd name="T3" fmla="*/ 4 h 10"/>
                <a:gd name="T4" fmla="*/ 1 w 12"/>
                <a:gd name="T5" fmla="*/ 1 h 10"/>
                <a:gd name="T6" fmla="*/ 4 w 12"/>
                <a:gd name="T7" fmla="*/ 5 h 10"/>
                <a:gd name="T8" fmla="*/ 0 w 12"/>
                <a:gd name="T9" fmla="*/ 6 h 10"/>
                <a:gd name="T10" fmla="*/ 1 w 12"/>
                <a:gd name="T11" fmla="*/ 6 h 10"/>
                <a:gd name="T12" fmla="*/ 5 w 12"/>
                <a:gd name="T13" fmla="*/ 6 h 10"/>
                <a:gd name="T14" fmla="*/ 4 w 12"/>
                <a:gd name="T15" fmla="*/ 10 h 10"/>
                <a:gd name="T16" fmla="*/ 6 w 12"/>
                <a:gd name="T17" fmla="*/ 6 h 10"/>
                <a:gd name="T18" fmla="*/ 10 w 12"/>
                <a:gd name="T19" fmla="*/ 9 h 10"/>
                <a:gd name="T20" fmla="*/ 7 w 12"/>
                <a:gd name="T21" fmla="*/ 5 h 10"/>
                <a:gd name="T22" fmla="*/ 12 w 12"/>
                <a:gd name="T23" fmla="*/ 4 h 10"/>
                <a:gd name="T24" fmla="*/ 10 w 12"/>
                <a:gd name="T25" fmla="*/ 4 h 10"/>
                <a:gd name="T26" fmla="*/ 7 w 12"/>
                <a:gd name="T27" fmla="*/ 4 h 10"/>
                <a:gd name="T28" fmla="*/ 7 w 12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0">
                  <a:moveTo>
                    <a:pt x="7" y="0"/>
                  </a:moveTo>
                  <a:cubicBezTo>
                    <a:pt x="7" y="0"/>
                    <a:pt x="6" y="2"/>
                    <a:pt x="5" y="4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3" y="3"/>
                    <a:pt x="4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3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4"/>
                    <a:pt x="8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1" name="îşḷïḍê"/>
            <p:cNvSpPr/>
            <p:nvPr/>
          </p:nvSpPr>
          <p:spPr bwMode="auto">
            <a:xfrm>
              <a:off x="8372475" y="3508375"/>
              <a:ext cx="44450" cy="33338"/>
            </a:xfrm>
            <a:custGeom>
              <a:avLst/>
              <a:gdLst>
                <a:gd name="T0" fmla="*/ 7 w 12"/>
                <a:gd name="T1" fmla="*/ 0 h 9"/>
                <a:gd name="T2" fmla="*/ 6 w 12"/>
                <a:gd name="T3" fmla="*/ 4 h 9"/>
                <a:gd name="T4" fmla="*/ 2 w 12"/>
                <a:gd name="T5" fmla="*/ 1 h 9"/>
                <a:gd name="T6" fmla="*/ 4 w 12"/>
                <a:gd name="T7" fmla="*/ 4 h 9"/>
                <a:gd name="T8" fmla="*/ 0 w 12"/>
                <a:gd name="T9" fmla="*/ 6 h 9"/>
                <a:gd name="T10" fmla="*/ 1 w 12"/>
                <a:gd name="T11" fmla="*/ 6 h 9"/>
                <a:gd name="T12" fmla="*/ 5 w 12"/>
                <a:gd name="T13" fmla="*/ 6 h 9"/>
                <a:gd name="T14" fmla="*/ 4 w 12"/>
                <a:gd name="T15" fmla="*/ 9 h 9"/>
                <a:gd name="T16" fmla="*/ 6 w 12"/>
                <a:gd name="T17" fmla="*/ 6 h 9"/>
                <a:gd name="T18" fmla="*/ 10 w 12"/>
                <a:gd name="T19" fmla="*/ 9 h 9"/>
                <a:gd name="T20" fmla="*/ 7 w 12"/>
                <a:gd name="T21" fmla="*/ 5 h 9"/>
                <a:gd name="T22" fmla="*/ 12 w 12"/>
                <a:gd name="T23" fmla="*/ 4 h 9"/>
                <a:gd name="T24" fmla="*/ 10 w 12"/>
                <a:gd name="T25" fmla="*/ 4 h 9"/>
                <a:gd name="T26" fmla="*/ 7 w 12"/>
                <a:gd name="T27" fmla="*/ 4 h 9"/>
                <a:gd name="T28" fmla="*/ 7 w 12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6" y="1"/>
                    <a:pt x="6" y="4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2" y="1"/>
                    <a:pt x="3" y="2"/>
                    <a:pt x="4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2" y="6"/>
                    <a:pt x="3" y="6"/>
                    <a:pt x="5" y="6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4" y="9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ubicBezTo>
                    <a:pt x="10" y="4"/>
                    <a:pt x="12" y="4"/>
                    <a:pt x="12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4"/>
                    <a:pt x="8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2" name="îšľîdê"/>
            <p:cNvSpPr/>
            <p:nvPr/>
          </p:nvSpPr>
          <p:spPr bwMode="auto">
            <a:xfrm>
              <a:off x="8602663" y="3679825"/>
              <a:ext cx="30163" cy="30163"/>
            </a:xfrm>
            <a:custGeom>
              <a:avLst/>
              <a:gdLst>
                <a:gd name="T0" fmla="*/ 8 w 8"/>
                <a:gd name="T1" fmla="*/ 0 h 8"/>
                <a:gd name="T2" fmla="*/ 6 w 8"/>
                <a:gd name="T3" fmla="*/ 3 h 8"/>
                <a:gd name="T4" fmla="*/ 2 w 8"/>
                <a:gd name="T5" fmla="*/ 0 h 8"/>
                <a:gd name="T6" fmla="*/ 5 w 8"/>
                <a:gd name="T7" fmla="*/ 4 h 8"/>
                <a:gd name="T8" fmla="*/ 0 w 8"/>
                <a:gd name="T9" fmla="*/ 5 h 8"/>
                <a:gd name="T10" fmla="*/ 2 w 8"/>
                <a:gd name="T11" fmla="*/ 5 h 8"/>
                <a:gd name="T12" fmla="*/ 5 w 8"/>
                <a:gd name="T13" fmla="*/ 5 h 8"/>
                <a:gd name="T14" fmla="*/ 5 w 8"/>
                <a:gd name="T15" fmla="*/ 8 h 8"/>
                <a:gd name="T16" fmla="*/ 7 w 8"/>
                <a:gd name="T17" fmla="*/ 3 h 8"/>
                <a:gd name="T18" fmla="*/ 8 w 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cubicBezTo>
                    <a:pt x="8" y="0"/>
                    <a:pt x="7" y="1"/>
                    <a:pt x="6" y="3"/>
                  </a:cubicBezTo>
                  <a:cubicBezTo>
                    <a:pt x="4" y="1"/>
                    <a:pt x="2" y="0"/>
                    <a:pt x="2" y="0"/>
                  </a:cubicBezTo>
                  <a:cubicBezTo>
                    <a:pt x="2" y="0"/>
                    <a:pt x="3" y="2"/>
                    <a:pt x="5" y="4"/>
                  </a:cubicBezTo>
                  <a:cubicBezTo>
                    <a:pt x="2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2" y="5"/>
                    <a:pt x="4" y="5"/>
                    <a:pt x="5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6" y="6"/>
                    <a:pt x="6" y="5"/>
                    <a:pt x="7" y="3"/>
                  </a:cubicBezTo>
                  <a:cubicBezTo>
                    <a:pt x="8" y="1"/>
                    <a:pt x="8" y="0"/>
                    <a:pt x="8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3" name="ïṩḻiḓé"/>
            <p:cNvSpPr/>
            <p:nvPr/>
          </p:nvSpPr>
          <p:spPr bwMode="auto">
            <a:xfrm>
              <a:off x="8283575" y="3405188"/>
              <a:ext cx="39688" cy="36513"/>
            </a:xfrm>
            <a:custGeom>
              <a:avLst/>
              <a:gdLst>
                <a:gd name="T0" fmla="*/ 6 w 11"/>
                <a:gd name="T1" fmla="*/ 4 h 10"/>
                <a:gd name="T2" fmla="*/ 4 w 11"/>
                <a:gd name="T3" fmla="*/ 7 h 10"/>
                <a:gd name="T4" fmla="*/ 4 w 11"/>
                <a:gd name="T5" fmla="*/ 10 h 10"/>
                <a:gd name="T6" fmla="*/ 6 w 11"/>
                <a:gd name="T7" fmla="*/ 6 h 10"/>
                <a:gd name="T8" fmla="*/ 10 w 11"/>
                <a:gd name="T9" fmla="*/ 9 h 10"/>
                <a:gd name="T10" fmla="*/ 7 w 11"/>
                <a:gd name="T11" fmla="*/ 5 h 10"/>
                <a:gd name="T12" fmla="*/ 7 w 11"/>
                <a:gd name="T13" fmla="*/ 5 h 10"/>
                <a:gd name="T14" fmla="*/ 6 w 11"/>
                <a:gd name="T15" fmla="*/ 4 h 10"/>
                <a:gd name="T16" fmla="*/ 5 w 11"/>
                <a:gd name="T17" fmla="*/ 4 h 10"/>
                <a:gd name="T18" fmla="*/ 4 w 11"/>
                <a:gd name="T19" fmla="*/ 4 h 10"/>
                <a:gd name="T20" fmla="*/ 4 w 11"/>
                <a:gd name="T21" fmla="*/ 4 h 10"/>
                <a:gd name="T22" fmla="*/ 0 w 11"/>
                <a:gd name="T23" fmla="*/ 6 h 10"/>
                <a:gd name="T24" fmla="*/ 1 w 11"/>
                <a:gd name="T25" fmla="*/ 6 h 10"/>
                <a:gd name="T26" fmla="*/ 4 w 11"/>
                <a:gd name="T27" fmla="*/ 6 h 10"/>
                <a:gd name="T28" fmla="*/ 5 w 11"/>
                <a:gd name="T29" fmla="*/ 4 h 10"/>
                <a:gd name="T30" fmla="*/ 10 w 11"/>
                <a:gd name="T31" fmla="*/ 4 h 10"/>
                <a:gd name="T32" fmla="*/ 7 w 11"/>
                <a:gd name="T33" fmla="*/ 4 h 10"/>
                <a:gd name="T34" fmla="*/ 8 w 11"/>
                <a:gd name="T35" fmla="*/ 5 h 10"/>
                <a:gd name="T36" fmla="*/ 11 w 11"/>
                <a:gd name="T37" fmla="*/ 4 h 10"/>
                <a:gd name="T38" fmla="*/ 10 w 11"/>
                <a:gd name="T39" fmla="*/ 4 h 10"/>
                <a:gd name="T40" fmla="*/ 1 w 11"/>
                <a:gd name="T41" fmla="*/ 1 h 10"/>
                <a:gd name="T42" fmla="*/ 3 w 11"/>
                <a:gd name="T43" fmla="*/ 3 h 10"/>
                <a:gd name="T44" fmla="*/ 4 w 11"/>
                <a:gd name="T45" fmla="*/ 3 h 10"/>
                <a:gd name="T46" fmla="*/ 1 w 11"/>
                <a:gd name="T47" fmla="*/ 1 h 10"/>
                <a:gd name="T48" fmla="*/ 7 w 11"/>
                <a:gd name="T49" fmla="*/ 0 h 10"/>
                <a:gd name="T50" fmla="*/ 7 w 11"/>
                <a:gd name="T51" fmla="*/ 1 h 10"/>
                <a:gd name="T52" fmla="*/ 6 w 11"/>
                <a:gd name="T53" fmla="*/ 2 h 10"/>
                <a:gd name="T54" fmla="*/ 7 w 11"/>
                <a:gd name="T55" fmla="*/ 2 h 10"/>
                <a:gd name="T56" fmla="*/ 7 w 11"/>
                <a:gd name="T5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" h="10">
                  <a:moveTo>
                    <a:pt x="6" y="4"/>
                  </a:moveTo>
                  <a:cubicBezTo>
                    <a:pt x="5" y="6"/>
                    <a:pt x="5" y="7"/>
                    <a:pt x="4" y="7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4"/>
                  </a:cubicBezTo>
                  <a:moveTo>
                    <a:pt x="5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5"/>
                    <a:pt x="4" y="5"/>
                    <a:pt x="5" y="4"/>
                  </a:cubicBezTo>
                  <a:moveTo>
                    <a:pt x="10" y="4"/>
                  </a:moveTo>
                  <a:cubicBezTo>
                    <a:pt x="9" y="4"/>
                    <a:pt x="8" y="4"/>
                    <a:pt x="7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10" y="4"/>
                    <a:pt x="11" y="4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moveTo>
                    <a:pt x="1" y="1"/>
                  </a:moveTo>
                  <a:cubicBezTo>
                    <a:pt x="1" y="1"/>
                    <a:pt x="2" y="2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2" y="2"/>
                    <a:pt x="1" y="1"/>
                    <a:pt x="1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0"/>
                    <a:pt x="7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4" name="iṣḻïḓé"/>
            <p:cNvSpPr/>
            <p:nvPr/>
          </p:nvSpPr>
          <p:spPr bwMode="auto">
            <a:xfrm>
              <a:off x="8175625" y="3660775"/>
              <a:ext cx="36513" cy="33338"/>
            </a:xfrm>
            <a:custGeom>
              <a:avLst/>
              <a:gdLst>
                <a:gd name="T0" fmla="*/ 6 w 10"/>
                <a:gd name="T1" fmla="*/ 0 h 9"/>
                <a:gd name="T2" fmla="*/ 4 w 10"/>
                <a:gd name="T3" fmla="*/ 4 h 9"/>
                <a:gd name="T4" fmla="*/ 0 w 10"/>
                <a:gd name="T5" fmla="*/ 1 h 9"/>
                <a:gd name="T6" fmla="*/ 3 w 10"/>
                <a:gd name="T7" fmla="*/ 4 h 9"/>
                <a:gd name="T8" fmla="*/ 0 w 10"/>
                <a:gd name="T9" fmla="*/ 5 h 9"/>
                <a:gd name="T10" fmla="*/ 1 w 10"/>
                <a:gd name="T11" fmla="*/ 6 h 9"/>
                <a:gd name="T12" fmla="*/ 3 w 10"/>
                <a:gd name="T13" fmla="*/ 6 h 9"/>
                <a:gd name="T14" fmla="*/ 3 w 10"/>
                <a:gd name="T15" fmla="*/ 9 h 9"/>
                <a:gd name="T16" fmla="*/ 3 w 10"/>
                <a:gd name="T17" fmla="*/ 9 h 9"/>
                <a:gd name="T18" fmla="*/ 4 w 10"/>
                <a:gd name="T19" fmla="*/ 6 h 9"/>
                <a:gd name="T20" fmla="*/ 8 w 10"/>
                <a:gd name="T21" fmla="*/ 9 h 9"/>
                <a:gd name="T22" fmla="*/ 6 w 10"/>
                <a:gd name="T23" fmla="*/ 5 h 9"/>
                <a:gd name="T24" fmla="*/ 10 w 10"/>
                <a:gd name="T25" fmla="*/ 4 h 9"/>
                <a:gd name="T26" fmla="*/ 9 w 10"/>
                <a:gd name="T27" fmla="*/ 4 h 9"/>
                <a:gd name="T28" fmla="*/ 5 w 10"/>
                <a:gd name="T29" fmla="*/ 4 h 9"/>
                <a:gd name="T30" fmla="*/ 6 w 10"/>
                <a:gd name="T3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9">
                  <a:moveTo>
                    <a:pt x="6" y="0"/>
                  </a:moveTo>
                  <a:cubicBezTo>
                    <a:pt x="6" y="0"/>
                    <a:pt x="5" y="1"/>
                    <a:pt x="4" y="4"/>
                  </a:cubicBez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1" y="2"/>
                    <a:pt x="3" y="4"/>
                  </a:cubicBezTo>
                  <a:cubicBezTo>
                    <a:pt x="2" y="5"/>
                    <a:pt x="1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3" y="7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4" y="8"/>
                    <a:pt x="4" y="6"/>
                  </a:cubicBezTo>
                  <a:cubicBezTo>
                    <a:pt x="7" y="8"/>
                    <a:pt x="8" y="9"/>
                    <a:pt x="8" y="9"/>
                  </a:cubicBezTo>
                  <a:cubicBezTo>
                    <a:pt x="8" y="9"/>
                    <a:pt x="7" y="7"/>
                    <a:pt x="6" y="5"/>
                  </a:cubicBezTo>
                  <a:cubicBezTo>
                    <a:pt x="8" y="4"/>
                    <a:pt x="10" y="4"/>
                    <a:pt x="10" y="4"/>
                  </a:cubicBezTo>
                  <a:cubicBezTo>
                    <a:pt x="10" y="4"/>
                    <a:pt x="9" y="4"/>
                    <a:pt x="9" y="4"/>
                  </a:cubicBezTo>
                  <a:cubicBezTo>
                    <a:pt x="8" y="4"/>
                    <a:pt x="7" y="4"/>
                    <a:pt x="5" y="4"/>
                  </a:cubicBezTo>
                  <a:cubicBezTo>
                    <a:pt x="6" y="2"/>
                    <a:pt x="6" y="0"/>
                    <a:pt x="6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5" name="î$ḷiḍê"/>
            <p:cNvSpPr/>
            <p:nvPr/>
          </p:nvSpPr>
          <p:spPr bwMode="auto">
            <a:xfrm>
              <a:off x="8228013" y="3338513"/>
              <a:ext cx="44450" cy="36513"/>
            </a:xfrm>
            <a:custGeom>
              <a:avLst/>
              <a:gdLst>
                <a:gd name="T0" fmla="*/ 8 w 12"/>
                <a:gd name="T1" fmla="*/ 0 h 10"/>
                <a:gd name="T2" fmla="*/ 6 w 12"/>
                <a:gd name="T3" fmla="*/ 4 h 10"/>
                <a:gd name="T4" fmla="*/ 2 w 12"/>
                <a:gd name="T5" fmla="*/ 1 h 10"/>
                <a:gd name="T6" fmla="*/ 5 w 12"/>
                <a:gd name="T7" fmla="*/ 5 h 10"/>
                <a:gd name="T8" fmla="*/ 0 w 12"/>
                <a:gd name="T9" fmla="*/ 6 h 10"/>
                <a:gd name="T10" fmla="*/ 2 w 12"/>
                <a:gd name="T11" fmla="*/ 6 h 10"/>
                <a:gd name="T12" fmla="*/ 5 w 12"/>
                <a:gd name="T13" fmla="*/ 6 h 10"/>
                <a:gd name="T14" fmla="*/ 5 w 12"/>
                <a:gd name="T15" fmla="*/ 10 h 10"/>
                <a:gd name="T16" fmla="*/ 6 w 12"/>
                <a:gd name="T17" fmla="*/ 6 h 10"/>
                <a:gd name="T18" fmla="*/ 10 w 12"/>
                <a:gd name="T19" fmla="*/ 9 h 10"/>
                <a:gd name="T20" fmla="*/ 8 w 12"/>
                <a:gd name="T21" fmla="*/ 5 h 10"/>
                <a:gd name="T22" fmla="*/ 12 w 12"/>
                <a:gd name="T23" fmla="*/ 4 h 10"/>
                <a:gd name="T24" fmla="*/ 11 w 12"/>
                <a:gd name="T25" fmla="*/ 4 h 10"/>
                <a:gd name="T26" fmla="*/ 7 w 12"/>
                <a:gd name="T27" fmla="*/ 4 h 10"/>
                <a:gd name="T28" fmla="*/ 8 w 12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0">
                  <a:moveTo>
                    <a:pt x="8" y="0"/>
                  </a:moveTo>
                  <a:cubicBezTo>
                    <a:pt x="8" y="0"/>
                    <a:pt x="7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" y="6"/>
                    <a:pt x="4" y="6"/>
                    <a:pt x="5" y="6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0"/>
                    <a:pt x="6" y="8"/>
                    <a:pt x="6" y="6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0" y="9"/>
                    <a:pt x="9" y="7"/>
                    <a:pt x="8" y="5"/>
                  </a:cubicBez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4"/>
                    <a:pt x="8" y="4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6" name="íṩḷíḓe"/>
            <p:cNvSpPr/>
            <p:nvPr/>
          </p:nvSpPr>
          <p:spPr bwMode="auto">
            <a:xfrm>
              <a:off x="8472488" y="3635375"/>
              <a:ext cx="44450" cy="36513"/>
            </a:xfrm>
            <a:custGeom>
              <a:avLst/>
              <a:gdLst>
                <a:gd name="T0" fmla="*/ 8 w 12"/>
                <a:gd name="T1" fmla="*/ 0 h 10"/>
                <a:gd name="T2" fmla="*/ 6 w 12"/>
                <a:gd name="T3" fmla="*/ 4 h 10"/>
                <a:gd name="T4" fmla="*/ 2 w 12"/>
                <a:gd name="T5" fmla="*/ 1 h 10"/>
                <a:gd name="T6" fmla="*/ 5 w 12"/>
                <a:gd name="T7" fmla="*/ 4 h 10"/>
                <a:gd name="T8" fmla="*/ 0 w 12"/>
                <a:gd name="T9" fmla="*/ 6 h 10"/>
                <a:gd name="T10" fmla="*/ 2 w 12"/>
                <a:gd name="T11" fmla="*/ 6 h 10"/>
                <a:gd name="T12" fmla="*/ 5 w 12"/>
                <a:gd name="T13" fmla="*/ 6 h 10"/>
                <a:gd name="T14" fmla="*/ 5 w 12"/>
                <a:gd name="T15" fmla="*/ 10 h 10"/>
                <a:gd name="T16" fmla="*/ 6 w 12"/>
                <a:gd name="T17" fmla="*/ 6 h 10"/>
                <a:gd name="T18" fmla="*/ 10 w 12"/>
                <a:gd name="T19" fmla="*/ 9 h 10"/>
                <a:gd name="T20" fmla="*/ 8 w 12"/>
                <a:gd name="T21" fmla="*/ 5 h 10"/>
                <a:gd name="T22" fmla="*/ 12 w 12"/>
                <a:gd name="T23" fmla="*/ 4 h 10"/>
                <a:gd name="T24" fmla="*/ 11 w 12"/>
                <a:gd name="T25" fmla="*/ 4 h 10"/>
                <a:gd name="T26" fmla="*/ 7 w 12"/>
                <a:gd name="T27" fmla="*/ 4 h 10"/>
                <a:gd name="T28" fmla="*/ 8 w 12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0">
                  <a:moveTo>
                    <a:pt x="8" y="0"/>
                  </a:moveTo>
                  <a:cubicBezTo>
                    <a:pt x="8" y="0"/>
                    <a:pt x="7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0"/>
                    <a:pt x="6" y="8"/>
                    <a:pt x="6" y="6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0" y="9"/>
                    <a:pt x="9" y="7"/>
                    <a:pt x="8" y="5"/>
                  </a:cubicBez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4"/>
                    <a:pt x="9" y="4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7" name="ïs1iḍe"/>
            <p:cNvSpPr/>
            <p:nvPr/>
          </p:nvSpPr>
          <p:spPr bwMode="auto">
            <a:xfrm>
              <a:off x="8494713" y="3394075"/>
              <a:ext cx="44450" cy="33338"/>
            </a:xfrm>
            <a:custGeom>
              <a:avLst/>
              <a:gdLst>
                <a:gd name="T0" fmla="*/ 7 w 12"/>
                <a:gd name="T1" fmla="*/ 0 h 9"/>
                <a:gd name="T2" fmla="*/ 6 w 12"/>
                <a:gd name="T3" fmla="*/ 4 h 9"/>
                <a:gd name="T4" fmla="*/ 2 w 12"/>
                <a:gd name="T5" fmla="*/ 1 h 9"/>
                <a:gd name="T6" fmla="*/ 5 w 12"/>
                <a:gd name="T7" fmla="*/ 4 h 9"/>
                <a:gd name="T8" fmla="*/ 0 w 12"/>
                <a:gd name="T9" fmla="*/ 6 h 9"/>
                <a:gd name="T10" fmla="*/ 1 w 12"/>
                <a:gd name="T11" fmla="*/ 6 h 9"/>
                <a:gd name="T12" fmla="*/ 5 w 12"/>
                <a:gd name="T13" fmla="*/ 6 h 9"/>
                <a:gd name="T14" fmla="*/ 4 w 12"/>
                <a:gd name="T15" fmla="*/ 9 h 9"/>
                <a:gd name="T16" fmla="*/ 6 w 12"/>
                <a:gd name="T17" fmla="*/ 6 h 9"/>
                <a:gd name="T18" fmla="*/ 10 w 12"/>
                <a:gd name="T19" fmla="*/ 9 h 9"/>
                <a:gd name="T20" fmla="*/ 7 w 12"/>
                <a:gd name="T21" fmla="*/ 5 h 9"/>
                <a:gd name="T22" fmla="*/ 12 w 12"/>
                <a:gd name="T23" fmla="*/ 4 h 9"/>
                <a:gd name="T24" fmla="*/ 10 w 12"/>
                <a:gd name="T25" fmla="*/ 4 h 9"/>
                <a:gd name="T26" fmla="*/ 7 w 12"/>
                <a:gd name="T27" fmla="*/ 4 h 9"/>
                <a:gd name="T28" fmla="*/ 7 w 12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6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2" y="6"/>
                    <a:pt x="4" y="6"/>
                    <a:pt x="5" y="6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4" y="9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10" y="4"/>
                    <a:pt x="8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8" name="iṡľïde"/>
            <p:cNvSpPr/>
            <p:nvPr/>
          </p:nvSpPr>
          <p:spPr bwMode="auto">
            <a:xfrm>
              <a:off x="8561388" y="3344863"/>
              <a:ext cx="38100" cy="30163"/>
            </a:xfrm>
            <a:custGeom>
              <a:avLst/>
              <a:gdLst>
                <a:gd name="T0" fmla="*/ 1 w 10"/>
                <a:gd name="T1" fmla="*/ 0 h 8"/>
                <a:gd name="T2" fmla="*/ 4 w 10"/>
                <a:gd name="T3" fmla="*/ 3 h 8"/>
                <a:gd name="T4" fmla="*/ 0 w 10"/>
                <a:gd name="T5" fmla="*/ 5 h 8"/>
                <a:gd name="T6" fmla="*/ 1 w 10"/>
                <a:gd name="T7" fmla="*/ 5 h 8"/>
                <a:gd name="T8" fmla="*/ 5 w 10"/>
                <a:gd name="T9" fmla="*/ 5 h 8"/>
                <a:gd name="T10" fmla="*/ 4 w 10"/>
                <a:gd name="T11" fmla="*/ 8 h 8"/>
                <a:gd name="T12" fmla="*/ 6 w 10"/>
                <a:gd name="T13" fmla="*/ 5 h 8"/>
                <a:gd name="T14" fmla="*/ 10 w 10"/>
                <a:gd name="T15" fmla="*/ 8 h 8"/>
                <a:gd name="T16" fmla="*/ 7 w 10"/>
                <a:gd name="T17" fmla="*/ 4 h 8"/>
                <a:gd name="T18" fmla="*/ 8 w 10"/>
                <a:gd name="T19" fmla="*/ 4 h 8"/>
                <a:gd name="T20" fmla="*/ 5 w 10"/>
                <a:gd name="T21" fmla="*/ 2 h 8"/>
                <a:gd name="T22" fmla="*/ 5 w 10"/>
                <a:gd name="T23" fmla="*/ 3 h 8"/>
                <a:gd name="T24" fmla="*/ 1 w 10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8">
                  <a:moveTo>
                    <a:pt x="1" y="0"/>
                  </a:moveTo>
                  <a:cubicBezTo>
                    <a:pt x="1" y="0"/>
                    <a:pt x="2" y="1"/>
                    <a:pt x="4" y="3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2" y="5"/>
                    <a:pt x="3" y="5"/>
                    <a:pt x="5" y="5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4" y="8"/>
                    <a:pt x="5" y="7"/>
                    <a:pt x="6" y="5"/>
                  </a:cubicBezTo>
                  <a:cubicBezTo>
                    <a:pt x="8" y="7"/>
                    <a:pt x="10" y="8"/>
                    <a:pt x="10" y="8"/>
                  </a:cubicBezTo>
                  <a:cubicBezTo>
                    <a:pt x="10" y="8"/>
                    <a:pt x="9" y="6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3"/>
                    <a:pt x="6" y="3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1"/>
                    <a:pt x="1" y="0"/>
                    <a:pt x="1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9" name="ïŝḻíḑê"/>
            <p:cNvSpPr/>
            <p:nvPr/>
          </p:nvSpPr>
          <p:spPr bwMode="auto">
            <a:xfrm>
              <a:off x="8499475" y="3490913"/>
              <a:ext cx="36513" cy="36513"/>
            </a:xfrm>
            <a:custGeom>
              <a:avLst/>
              <a:gdLst>
                <a:gd name="T0" fmla="*/ 5 w 10"/>
                <a:gd name="T1" fmla="*/ 0 h 10"/>
                <a:gd name="T2" fmla="*/ 4 w 10"/>
                <a:gd name="T3" fmla="*/ 3 h 10"/>
                <a:gd name="T4" fmla="*/ 1 w 10"/>
                <a:gd name="T5" fmla="*/ 2 h 10"/>
                <a:gd name="T6" fmla="*/ 4 w 10"/>
                <a:gd name="T7" fmla="*/ 5 h 10"/>
                <a:gd name="T8" fmla="*/ 0 w 10"/>
                <a:gd name="T9" fmla="*/ 9 h 10"/>
                <a:gd name="T10" fmla="*/ 4 w 10"/>
                <a:gd name="T11" fmla="*/ 6 h 10"/>
                <a:gd name="T12" fmla="*/ 5 w 10"/>
                <a:gd name="T13" fmla="*/ 10 h 10"/>
                <a:gd name="T14" fmla="*/ 6 w 10"/>
                <a:gd name="T15" fmla="*/ 6 h 10"/>
                <a:gd name="T16" fmla="*/ 9 w 10"/>
                <a:gd name="T17" fmla="*/ 8 h 10"/>
                <a:gd name="T18" fmla="*/ 6 w 10"/>
                <a:gd name="T19" fmla="*/ 5 h 10"/>
                <a:gd name="T20" fmla="*/ 10 w 10"/>
                <a:gd name="T21" fmla="*/ 1 h 10"/>
                <a:gd name="T22" fmla="*/ 6 w 10"/>
                <a:gd name="T23" fmla="*/ 4 h 10"/>
                <a:gd name="T24" fmla="*/ 5 w 10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4" y="1"/>
                    <a:pt x="4" y="3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8"/>
                    <a:pt x="6" y="6"/>
                  </a:cubicBezTo>
                  <a:cubicBezTo>
                    <a:pt x="7" y="8"/>
                    <a:pt x="9" y="8"/>
                    <a:pt x="9" y="8"/>
                  </a:cubicBezTo>
                  <a:cubicBezTo>
                    <a:pt x="9" y="8"/>
                    <a:pt x="8" y="6"/>
                    <a:pt x="6" y="5"/>
                  </a:cubicBezTo>
                  <a:cubicBezTo>
                    <a:pt x="8" y="3"/>
                    <a:pt x="10" y="1"/>
                    <a:pt x="10" y="1"/>
                  </a:cubicBezTo>
                  <a:cubicBezTo>
                    <a:pt x="10" y="1"/>
                    <a:pt x="8" y="2"/>
                    <a:pt x="6" y="4"/>
                  </a:cubicBezTo>
                  <a:cubicBezTo>
                    <a:pt x="6" y="2"/>
                    <a:pt x="5" y="0"/>
                    <a:pt x="5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0" name="iŝliḋè"/>
            <p:cNvSpPr/>
            <p:nvPr/>
          </p:nvSpPr>
          <p:spPr bwMode="auto">
            <a:xfrm>
              <a:off x="8636000" y="3505200"/>
              <a:ext cx="26988" cy="36513"/>
            </a:xfrm>
            <a:custGeom>
              <a:avLst/>
              <a:gdLst>
                <a:gd name="T0" fmla="*/ 5 w 7"/>
                <a:gd name="T1" fmla="*/ 0 h 10"/>
                <a:gd name="T2" fmla="*/ 4 w 7"/>
                <a:gd name="T3" fmla="*/ 3 h 10"/>
                <a:gd name="T4" fmla="*/ 1 w 7"/>
                <a:gd name="T5" fmla="*/ 2 h 10"/>
                <a:gd name="T6" fmla="*/ 4 w 7"/>
                <a:gd name="T7" fmla="*/ 5 h 10"/>
                <a:gd name="T8" fmla="*/ 0 w 7"/>
                <a:gd name="T9" fmla="*/ 9 h 10"/>
                <a:gd name="T10" fmla="*/ 4 w 7"/>
                <a:gd name="T11" fmla="*/ 6 h 10"/>
                <a:gd name="T12" fmla="*/ 5 w 7"/>
                <a:gd name="T13" fmla="*/ 10 h 10"/>
                <a:gd name="T14" fmla="*/ 6 w 7"/>
                <a:gd name="T15" fmla="*/ 7 h 10"/>
                <a:gd name="T16" fmla="*/ 7 w 7"/>
                <a:gd name="T17" fmla="*/ 8 h 10"/>
                <a:gd name="T18" fmla="*/ 7 w 7"/>
                <a:gd name="T19" fmla="*/ 6 h 10"/>
                <a:gd name="T20" fmla="*/ 6 w 7"/>
                <a:gd name="T21" fmla="*/ 5 h 10"/>
                <a:gd name="T22" fmla="*/ 7 w 7"/>
                <a:gd name="T23" fmla="*/ 4 h 10"/>
                <a:gd name="T24" fmla="*/ 7 w 7"/>
                <a:gd name="T25" fmla="*/ 3 h 10"/>
                <a:gd name="T26" fmla="*/ 6 w 7"/>
                <a:gd name="T27" fmla="*/ 4 h 10"/>
                <a:gd name="T28" fmla="*/ 5 w 7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10">
                  <a:moveTo>
                    <a:pt x="5" y="0"/>
                  </a:moveTo>
                  <a:cubicBezTo>
                    <a:pt x="5" y="0"/>
                    <a:pt x="4" y="2"/>
                    <a:pt x="4" y="3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2" y="4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9"/>
                    <a:pt x="6" y="7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6" y="5"/>
                    <a:pt x="6" y="5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1" name="iṥľíḍé"/>
            <p:cNvSpPr/>
            <p:nvPr/>
          </p:nvSpPr>
          <p:spPr bwMode="auto">
            <a:xfrm>
              <a:off x="8380413" y="3679825"/>
              <a:ext cx="36513" cy="36513"/>
            </a:xfrm>
            <a:custGeom>
              <a:avLst/>
              <a:gdLst>
                <a:gd name="T0" fmla="*/ 5 w 10"/>
                <a:gd name="T1" fmla="*/ 0 h 10"/>
                <a:gd name="T2" fmla="*/ 4 w 10"/>
                <a:gd name="T3" fmla="*/ 3 h 10"/>
                <a:gd name="T4" fmla="*/ 1 w 10"/>
                <a:gd name="T5" fmla="*/ 1 h 10"/>
                <a:gd name="T6" fmla="*/ 4 w 10"/>
                <a:gd name="T7" fmla="*/ 5 h 10"/>
                <a:gd name="T8" fmla="*/ 0 w 10"/>
                <a:gd name="T9" fmla="*/ 9 h 10"/>
                <a:gd name="T10" fmla="*/ 4 w 10"/>
                <a:gd name="T11" fmla="*/ 6 h 10"/>
                <a:gd name="T12" fmla="*/ 5 w 10"/>
                <a:gd name="T13" fmla="*/ 10 h 10"/>
                <a:gd name="T14" fmla="*/ 6 w 10"/>
                <a:gd name="T15" fmla="*/ 6 h 10"/>
                <a:gd name="T16" fmla="*/ 9 w 10"/>
                <a:gd name="T17" fmla="*/ 8 h 10"/>
                <a:gd name="T18" fmla="*/ 6 w 10"/>
                <a:gd name="T19" fmla="*/ 4 h 10"/>
                <a:gd name="T20" fmla="*/ 10 w 10"/>
                <a:gd name="T21" fmla="*/ 1 h 10"/>
                <a:gd name="T22" fmla="*/ 6 w 10"/>
                <a:gd name="T23" fmla="*/ 3 h 10"/>
                <a:gd name="T24" fmla="*/ 5 w 10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4" y="1"/>
                    <a:pt x="4" y="3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8"/>
                    <a:pt x="6" y="6"/>
                  </a:cubicBezTo>
                  <a:cubicBezTo>
                    <a:pt x="7" y="7"/>
                    <a:pt x="9" y="8"/>
                    <a:pt x="9" y="8"/>
                  </a:cubicBezTo>
                  <a:cubicBezTo>
                    <a:pt x="9" y="8"/>
                    <a:pt x="8" y="6"/>
                    <a:pt x="6" y="4"/>
                  </a:cubicBezTo>
                  <a:cubicBezTo>
                    <a:pt x="8" y="2"/>
                    <a:pt x="10" y="1"/>
                    <a:pt x="10" y="1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6" y="1"/>
                    <a:pt x="5" y="0"/>
                    <a:pt x="5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2" name="iṡḷîḋé"/>
            <p:cNvSpPr/>
            <p:nvPr/>
          </p:nvSpPr>
          <p:spPr bwMode="auto">
            <a:xfrm>
              <a:off x="8264525" y="3560763"/>
              <a:ext cx="33338" cy="36513"/>
            </a:xfrm>
            <a:custGeom>
              <a:avLst/>
              <a:gdLst>
                <a:gd name="T0" fmla="*/ 5 w 9"/>
                <a:gd name="T1" fmla="*/ 0 h 10"/>
                <a:gd name="T2" fmla="*/ 4 w 9"/>
                <a:gd name="T3" fmla="*/ 3 h 10"/>
                <a:gd name="T4" fmla="*/ 1 w 9"/>
                <a:gd name="T5" fmla="*/ 1 h 10"/>
                <a:gd name="T6" fmla="*/ 4 w 9"/>
                <a:gd name="T7" fmla="*/ 5 h 10"/>
                <a:gd name="T8" fmla="*/ 0 w 9"/>
                <a:gd name="T9" fmla="*/ 9 h 10"/>
                <a:gd name="T10" fmla="*/ 4 w 9"/>
                <a:gd name="T11" fmla="*/ 6 h 10"/>
                <a:gd name="T12" fmla="*/ 5 w 9"/>
                <a:gd name="T13" fmla="*/ 10 h 10"/>
                <a:gd name="T14" fmla="*/ 5 w 9"/>
                <a:gd name="T15" fmla="*/ 6 h 10"/>
                <a:gd name="T16" fmla="*/ 8 w 9"/>
                <a:gd name="T17" fmla="*/ 8 h 10"/>
                <a:gd name="T18" fmla="*/ 6 w 9"/>
                <a:gd name="T19" fmla="*/ 5 h 10"/>
                <a:gd name="T20" fmla="*/ 9 w 9"/>
                <a:gd name="T21" fmla="*/ 1 h 10"/>
                <a:gd name="T22" fmla="*/ 5 w 9"/>
                <a:gd name="T23" fmla="*/ 4 h 10"/>
                <a:gd name="T24" fmla="*/ 5 w 9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5" y="0"/>
                  </a:moveTo>
                  <a:cubicBezTo>
                    <a:pt x="5" y="0"/>
                    <a:pt x="4" y="1"/>
                    <a:pt x="4" y="3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8"/>
                    <a:pt x="5" y="6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8"/>
                    <a:pt x="7" y="6"/>
                    <a:pt x="6" y="5"/>
                  </a:cubicBezTo>
                  <a:cubicBezTo>
                    <a:pt x="8" y="3"/>
                    <a:pt x="9" y="1"/>
                    <a:pt x="9" y="1"/>
                  </a:cubicBezTo>
                  <a:cubicBezTo>
                    <a:pt x="9" y="1"/>
                    <a:pt x="8" y="2"/>
                    <a:pt x="5" y="4"/>
                  </a:cubicBezTo>
                  <a:cubicBezTo>
                    <a:pt x="5" y="1"/>
                    <a:pt x="5" y="0"/>
                    <a:pt x="5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3" name="íSlïḓè"/>
            <p:cNvSpPr/>
            <p:nvPr/>
          </p:nvSpPr>
          <p:spPr bwMode="auto">
            <a:xfrm>
              <a:off x="8148638" y="3479800"/>
              <a:ext cx="33338" cy="36513"/>
            </a:xfrm>
            <a:custGeom>
              <a:avLst/>
              <a:gdLst>
                <a:gd name="T0" fmla="*/ 4 w 9"/>
                <a:gd name="T1" fmla="*/ 0 h 10"/>
                <a:gd name="T2" fmla="*/ 4 w 9"/>
                <a:gd name="T3" fmla="*/ 3 h 10"/>
                <a:gd name="T4" fmla="*/ 1 w 9"/>
                <a:gd name="T5" fmla="*/ 2 h 10"/>
                <a:gd name="T6" fmla="*/ 1 w 9"/>
                <a:gd name="T7" fmla="*/ 2 h 10"/>
                <a:gd name="T8" fmla="*/ 3 w 9"/>
                <a:gd name="T9" fmla="*/ 5 h 10"/>
                <a:gd name="T10" fmla="*/ 0 w 9"/>
                <a:gd name="T11" fmla="*/ 8 h 10"/>
                <a:gd name="T12" fmla="*/ 0 w 9"/>
                <a:gd name="T13" fmla="*/ 8 h 10"/>
                <a:gd name="T14" fmla="*/ 4 w 9"/>
                <a:gd name="T15" fmla="*/ 6 h 10"/>
                <a:gd name="T16" fmla="*/ 4 w 9"/>
                <a:gd name="T17" fmla="*/ 10 h 10"/>
                <a:gd name="T18" fmla="*/ 5 w 9"/>
                <a:gd name="T19" fmla="*/ 6 h 10"/>
                <a:gd name="T20" fmla="*/ 8 w 9"/>
                <a:gd name="T21" fmla="*/ 8 h 10"/>
                <a:gd name="T22" fmla="*/ 5 w 9"/>
                <a:gd name="T23" fmla="*/ 4 h 10"/>
                <a:gd name="T24" fmla="*/ 9 w 9"/>
                <a:gd name="T25" fmla="*/ 1 h 10"/>
                <a:gd name="T26" fmla="*/ 5 w 9"/>
                <a:gd name="T27" fmla="*/ 3 h 10"/>
                <a:gd name="T28" fmla="*/ 4 w 9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0">
                  <a:moveTo>
                    <a:pt x="4" y="0"/>
                  </a:moveTo>
                  <a:cubicBezTo>
                    <a:pt x="4" y="0"/>
                    <a:pt x="4" y="1"/>
                    <a:pt x="4" y="3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4"/>
                    <a:pt x="3" y="5"/>
                  </a:cubicBezTo>
                  <a:cubicBezTo>
                    <a:pt x="2" y="6"/>
                    <a:pt x="1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4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5" y="6"/>
                  </a:cubicBezTo>
                  <a:cubicBezTo>
                    <a:pt x="7" y="7"/>
                    <a:pt x="8" y="8"/>
                    <a:pt x="8" y="8"/>
                  </a:cubicBezTo>
                  <a:cubicBezTo>
                    <a:pt x="8" y="8"/>
                    <a:pt x="7" y="6"/>
                    <a:pt x="5" y="4"/>
                  </a:cubicBezTo>
                  <a:cubicBezTo>
                    <a:pt x="7" y="2"/>
                    <a:pt x="9" y="1"/>
                    <a:pt x="9" y="1"/>
                  </a:cubicBezTo>
                  <a:cubicBezTo>
                    <a:pt x="9" y="1"/>
                    <a:pt x="7" y="2"/>
                    <a:pt x="5" y="3"/>
                  </a:cubicBezTo>
                  <a:cubicBezTo>
                    <a:pt x="5" y="1"/>
                    <a:pt x="4" y="0"/>
                    <a:pt x="4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4" name="íṧ1îḋé"/>
            <p:cNvSpPr/>
            <p:nvPr/>
          </p:nvSpPr>
          <p:spPr bwMode="auto">
            <a:xfrm>
              <a:off x="8283575" y="3200400"/>
              <a:ext cx="277813" cy="100013"/>
            </a:xfrm>
            <a:custGeom>
              <a:avLst/>
              <a:gdLst>
                <a:gd name="T0" fmla="*/ 55 w 75"/>
                <a:gd name="T1" fmla="*/ 27 h 27"/>
                <a:gd name="T2" fmla="*/ 32 w 75"/>
                <a:gd name="T3" fmla="*/ 24 h 27"/>
                <a:gd name="T4" fmla="*/ 12 w 75"/>
                <a:gd name="T5" fmla="*/ 26 h 27"/>
                <a:gd name="T6" fmla="*/ 1 w 75"/>
                <a:gd name="T7" fmla="*/ 21 h 27"/>
                <a:gd name="T8" fmla="*/ 1 w 75"/>
                <a:gd name="T9" fmla="*/ 19 h 27"/>
                <a:gd name="T10" fmla="*/ 23 w 75"/>
                <a:gd name="T11" fmla="*/ 18 h 27"/>
                <a:gd name="T12" fmla="*/ 16 w 75"/>
                <a:gd name="T13" fmla="*/ 4 h 27"/>
                <a:gd name="T14" fmla="*/ 32 w 75"/>
                <a:gd name="T15" fmla="*/ 15 h 27"/>
                <a:gd name="T16" fmla="*/ 36 w 75"/>
                <a:gd name="T17" fmla="*/ 1 h 27"/>
                <a:gd name="T18" fmla="*/ 41 w 75"/>
                <a:gd name="T19" fmla="*/ 15 h 27"/>
                <a:gd name="T20" fmla="*/ 57 w 75"/>
                <a:gd name="T21" fmla="*/ 7 h 27"/>
                <a:gd name="T22" fmla="*/ 50 w 75"/>
                <a:gd name="T23" fmla="*/ 18 h 27"/>
                <a:gd name="T24" fmla="*/ 73 w 75"/>
                <a:gd name="T25" fmla="*/ 20 h 27"/>
                <a:gd name="T26" fmla="*/ 73 w 75"/>
                <a:gd name="T27" fmla="*/ 20 h 27"/>
                <a:gd name="T28" fmla="*/ 55 w 75"/>
                <a:gd name="T2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27">
                  <a:moveTo>
                    <a:pt x="55" y="27"/>
                  </a:moveTo>
                  <a:cubicBezTo>
                    <a:pt x="48" y="25"/>
                    <a:pt x="40" y="24"/>
                    <a:pt x="32" y="24"/>
                  </a:cubicBezTo>
                  <a:cubicBezTo>
                    <a:pt x="25" y="24"/>
                    <a:pt x="18" y="24"/>
                    <a:pt x="12" y="26"/>
                  </a:cubicBezTo>
                  <a:cubicBezTo>
                    <a:pt x="7" y="25"/>
                    <a:pt x="3" y="24"/>
                    <a:pt x="1" y="21"/>
                  </a:cubicBezTo>
                  <a:cubicBezTo>
                    <a:pt x="1" y="21"/>
                    <a:pt x="1" y="20"/>
                    <a:pt x="1" y="19"/>
                  </a:cubicBezTo>
                  <a:cubicBezTo>
                    <a:pt x="0" y="11"/>
                    <a:pt x="23" y="18"/>
                    <a:pt x="23" y="18"/>
                  </a:cubicBezTo>
                  <a:cubicBezTo>
                    <a:pt x="23" y="18"/>
                    <a:pt x="11" y="7"/>
                    <a:pt x="16" y="4"/>
                  </a:cubicBezTo>
                  <a:cubicBezTo>
                    <a:pt x="21" y="0"/>
                    <a:pt x="32" y="14"/>
                    <a:pt x="32" y="15"/>
                  </a:cubicBezTo>
                  <a:cubicBezTo>
                    <a:pt x="32" y="14"/>
                    <a:pt x="29" y="2"/>
                    <a:pt x="36" y="1"/>
                  </a:cubicBezTo>
                  <a:cubicBezTo>
                    <a:pt x="44" y="0"/>
                    <a:pt x="41" y="15"/>
                    <a:pt x="41" y="15"/>
                  </a:cubicBezTo>
                  <a:cubicBezTo>
                    <a:pt x="41" y="15"/>
                    <a:pt x="49" y="4"/>
                    <a:pt x="57" y="7"/>
                  </a:cubicBezTo>
                  <a:cubicBezTo>
                    <a:pt x="64" y="9"/>
                    <a:pt x="51" y="17"/>
                    <a:pt x="50" y="18"/>
                  </a:cubicBezTo>
                  <a:cubicBezTo>
                    <a:pt x="52" y="18"/>
                    <a:pt x="71" y="14"/>
                    <a:pt x="73" y="20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5" y="25"/>
                    <a:pt x="64" y="26"/>
                    <a:pt x="55" y="27"/>
                  </a:cubicBezTo>
                </a:path>
              </a:pathLst>
            </a:custGeom>
            <a:solidFill>
              <a:srgbClr val="FC7C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5" name="išḻïḍe"/>
            <p:cNvSpPr/>
            <p:nvPr/>
          </p:nvSpPr>
          <p:spPr bwMode="auto">
            <a:xfrm>
              <a:off x="8386763" y="3360738"/>
              <a:ext cx="44450" cy="33338"/>
            </a:xfrm>
            <a:custGeom>
              <a:avLst/>
              <a:gdLst>
                <a:gd name="T0" fmla="*/ 7 w 12"/>
                <a:gd name="T1" fmla="*/ 5 h 9"/>
                <a:gd name="T2" fmla="*/ 12 w 12"/>
                <a:gd name="T3" fmla="*/ 3 h 9"/>
                <a:gd name="T4" fmla="*/ 7 w 12"/>
                <a:gd name="T5" fmla="*/ 3 h 9"/>
                <a:gd name="T6" fmla="*/ 7 w 12"/>
                <a:gd name="T7" fmla="*/ 0 h 9"/>
                <a:gd name="T8" fmla="*/ 5 w 12"/>
                <a:gd name="T9" fmla="*/ 3 h 9"/>
                <a:gd name="T10" fmla="*/ 1 w 12"/>
                <a:gd name="T11" fmla="*/ 0 h 9"/>
                <a:gd name="T12" fmla="*/ 4 w 12"/>
                <a:gd name="T13" fmla="*/ 4 h 9"/>
                <a:gd name="T14" fmla="*/ 0 w 12"/>
                <a:gd name="T15" fmla="*/ 5 h 9"/>
                <a:gd name="T16" fmla="*/ 5 w 12"/>
                <a:gd name="T17" fmla="*/ 5 h 9"/>
                <a:gd name="T18" fmla="*/ 4 w 12"/>
                <a:gd name="T19" fmla="*/ 9 h 9"/>
                <a:gd name="T20" fmla="*/ 6 w 12"/>
                <a:gd name="T21" fmla="*/ 5 h 9"/>
                <a:gd name="T22" fmla="*/ 10 w 12"/>
                <a:gd name="T23" fmla="*/ 8 h 9"/>
                <a:gd name="T24" fmla="*/ 7 w 12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">
                  <a:moveTo>
                    <a:pt x="7" y="5"/>
                  </a:moveTo>
                  <a:cubicBezTo>
                    <a:pt x="10" y="4"/>
                    <a:pt x="12" y="3"/>
                    <a:pt x="12" y="3"/>
                  </a:cubicBezTo>
                  <a:cubicBezTo>
                    <a:pt x="12" y="3"/>
                    <a:pt x="9" y="3"/>
                    <a:pt x="7" y="3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6" y="1"/>
                    <a:pt x="5" y="3"/>
                  </a:cubicBezTo>
                  <a:cubicBezTo>
                    <a:pt x="3" y="1"/>
                    <a:pt x="1" y="0"/>
                    <a:pt x="1" y="0"/>
                  </a:cubicBezTo>
                  <a:cubicBezTo>
                    <a:pt x="1" y="0"/>
                    <a:pt x="3" y="2"/>
                    <a:pt x="4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2" y="5"/>
                    <a:pt x="5" y="5"/>
                  </a:cubicBez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5" y="7"/>
                    <a:pt x="6" y="5"/>
                  </a:cubicBezTo>
                  <a:cubicBezTo>
                    <a:pt x="8" y="7"/>
                    <a:pt x="10" y="8"/>
                    <a:pt x="10" y="8"/>
                  </a:cubicBezTo>
                  <a:cubicBezTo>
                    <a:pt x="10" y="8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6" name="ïŝḻïďê"/>
            <p:cNvSpPr/>
            <p:nvPr/>
          </p:nvSpPr>
          <p:spPr bwMode="auto">
            <a:xfrm>
              <a:off x="8372475" y="3502025"/>
              <a:ext cx="44450" cy="36513"/>
            </a:xfrm>
            <a:custGeom>
              <a:avLst/>
              <a:gdLst>
                <a:gd name="T0" fmla="*/ 7 w 12"/>
                <a:gd name="T1" fmla="*/ 5 h 10"/>
                <a:gd name="T2" fmla="*/ 12 w 12"/>
                <a:gd name="T3" fmla="*/ 4 h 10"/>
                <a:gd name="T4" fmla="*/ 7 w 12"/>
                <a:gd name="T5" fmla="*/ 4 h 10"/>
                <a:gd name="T6" fmla="*/ 7 w 12"/>
                <a:gd name="T7" fmla="*/ 0 h 10"/>
                <a:gd name="T8" fmla="*/ 6 w 12"/>
                <a:gd name="T9" fmla="*/ 4 h 10"/>
                <a:gd name="T10" fmla="*/ 2 w 12"/>
                <a:gd name="T11" fmla="*/ 1 h 10"/>
                <a:gd name="T12" fmla="*/ 4 w 12"/>
                <a:gd name="T13" fmla="*/ 4 h 10"/>
                <a:gd name="T14" fmla="*/ 0 w 12"/>
                <a:gd name="T15" fmla="*/ 6 h 10"/>
                <a:gd name="T16" fmla="*/ 5 w 12"/>
                <a:gd name="T17" fmla="*/ 6 h 10"/>
                <a:gd name="T18" fmla="*/ 4 w 12"/>
                <a:gd name="T19" fmla="*/ 10 h 10"/>
                <a:gd name="T20" fmla="*/ 6 w 12"/>
                <a:gd name="T21" fmla="*/ 6 h 10"/>
                <a:gd name="T22" fmla="*/ 10 w 12"/>
                <a:gd name="T23" fmla="*/ 9 h 10"/>
                <a:gd name="T24" fmla="*/ 7 w 12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7" y="5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0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2"/>
                    <a:pt x="6" y="4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2" y="1"/>
                    <a:pt x="3" y="3"/>
                    <a:pt x="4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7" name="îṣḻïďé"/>
            <p:cNvSpPr/>
            <p:nvPr/>
          </p:nvSpPr>
          <p:spPr bwMode="auto">
            <a:xfrm>
              <a:off x="8602663" y="3671888"/>
              <a:ext cx="44450" cy="33338"/>
            </a:xfrm>
            <a:custGeom>
              <a:avLst/>
              <a:gdLst>
                <a:gd name="T0" fmla="*/ 7 w 12"/>
                <a:gd name="T1" fmla="*/ 5 h 9"/>
                <a:gd name="T2" fmla="*/ 12 w 12"/>
                <a:gd name="T3" fmla="*/ 3 h 9"/>
                <a:gd name="T4" fmla="*/ 7 w 12"/>
                <a:gd name="T5" fmla="*/ 4 h 9"/>
                <a:gd name="T6" fmla="*/ 8 w 12"/>
                <a:gd name="T7" fmla="*/ 0 h 9"/>
                <a:gd name="T8" fmla="*/ 6 w 12"/>
                <a:gd name="T9" fmla="*/ 3 h 9"/>
                <a:gd name="T10" fmla="*/ 2 w 12"/>
                <a:gd name="T11" fmla="*/ 1 h 9"/>
                <a:gd name="T12" fmla="*/ 5 w 12"/>
                <a:gd name="T13" fmla="*/ 4 h 9"/>
                <a:gd name="T14" fmla="*/ 0 w 12"/>
                <a:gd name="T15" fmla="*/ 6 h 9"/>
                <a:gd name="T16" fmla="*/ 5 w 12"/>
                <a:gd name="T17" fmla="*/ 5 h 9"/>
                <a:gd name="T18" fmla="*/ 5 w 12"/>
                <a:gd name="T19" fmla="*/ 9 h 9"/>
                <a:gd name="T20" fmla="*/ 6 w 12"/>
                <a:gd name="T21" fmla="*/ 6 h 9"/>
                <a:gd name="T22" fmla="*/ 10 w 12"/>
                <a:gd name="T23" fmla="*/ 8 h 9"/>
                <a:gd name="T24" fmla="*/ 7 w 12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">
                  <a:moveTo>
                    <a:pt x="7" y="5"/>
                  </a:moveTo>
                  <a:cubicBezTo>
                    <a:pt x="10" y="4"/>
                    <a:pt x="12" y="3"/>
                    <a:pt x="12" y="3"/>
                  </a:cubicBezTo>
                  <a:cubicBezTo>
                    <a:pt x="12" y="3"/>
                    <a:pt x="10" y="3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  <a:cubicBezTo>
                    <a:pt x="8" y="0"/>
                    <a:pt x="7" y="1"/>
                    <a:pt x="6" y="3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2"/>
                    <a:pt x="5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5"/>
                  </a:cubicBezTo>
                  <a:cubicBezTo>
                    <a:pt x="5" y="7"/>
                    <a:pt x="5" y="9"/>
                    <a:pt x="5" y="9"/>
                  </a:cubicBezTo>
                  <a:cubicBezTo>
                    <a:pt x="5" y="9"/>
                    <a:pt x="6" y="8"/>
                    <a:pt x="6" y="6"/>
                  </a:cubicBezTo>
                  <a:cubicBezTo>
                    <a:pt x="8" y="7"/>
                    <a:pt x="10" y="8"/>
                    <a:pt x="10" y="8"/>
                  </a:cubicBezTo>
                  <a:cubicBezTo>
                    <a:pt x="10" y="8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8" name="ísľiďé"/>
            <p:cNvSpPr/>
            <p:nvPr/>
          </p:nvSpPr>
          <p:spPr bwMode="auto">
            <a:xfrm>
              <a:off x="8283575" y="3397250"/>
              <a:ext cx="39688" cy="36513"/>
            </a:xfrm>
            <a:custGeom>
              <a:avLst/>
              <a:gdLst>
                <a:gd name="T0" fmla="*/ 7 w 11"/>
                <a:gd name="T1" fmla="*/ 5 h 10"/>
                <a:gd name="T2" fmla="*/ 11 w 11"/>
                <a:gd name="T3" fmla="*/ 4 h 10"/>
                <a:gd name="T4" fmla="*/ 6 w 11"/>
                <a:gd name="T5" fmla="*/ 4 h 10"/>
                <a:gd name="T6" fmla="*/ 7 w 11"/>
                <a:gd name="T7" fmla="*/ 0 h 10"/>
                <a:gd name="T8" fmla="*/ 5 w 11"/>
                <a:gd name="T9" fmla="*/ 4 h 10"/>
                <a:gd name="T10" fmla="*/ 1 w 11"/>
                <a:gd name="T11" fmla="*/ 1 h 10"/>
                <a:gd name="T12" fmla="*/ 4 w 11"/>
                <a:gd name="T13" fmla="*/ 5 h 10"/>
                <a:gd name="T14" fmla="*/ 0 w 11"/>
                <a:gd name="T15" fmla="*/ 6 h 10"/>
                <a:gd name="T16" fmla="*/ 5 w 11"/>
                <a:gd name="T17" fmla="*/ 6 h 10"/>
                <a:gd name="T18" fmla="*/ 4 w 11"/>
                <a:gd name="T19" fmla="*/ 10 h 10"/>
                <a:gd name="T20" fmla="*/ 6 w 11"/>
                <a:gd name="T21" fmla="*/ 6 h 10"/>
                <a:gd name="T22" fmla="*/ 10 w 11"/>
                <a:gd name="T23" fmla="*/ 9 h 10"/>
                <a:gd name="T24" fmla="*/ 7 w 1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7" y="5"/>
                  </a:moveTo>
                  <a:cubicBezTo>
                    <a:pt x="9" y="5"/>
                    <a:pt x="11" y="4"/>
                    <a:pt x="11" y="4"/>
                  </a:cubicBezTo>
                  <a:cubicBezTo>
                    <a:pt x="11" y="4"/>
                    <a:pt x="9" y="4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2"/>
                    <a:pt x="5" y="4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9" name="îsḻïḓè"/>
            <p:cNvSpPr/>
            <p:nvPr/>
          </p:nvSpPr>
          <p:spPr bwMode="auto">
            <a:xfrm>
              <a:off x="8167688" y="3654425"/>
              <a:ext cx="44450" cy="36513"/>
            </a:xfrm>
            <a:custGeom>
              <a:avLst/>
              <a:gdLst>
                <a:gd name="T0" fmla="*/ 8 w 12"/>
                <a:gd name="T1" fmla="*/ 5 h 10"/>
                <a:gd name="T2" fmla="*/ 12 w 12"/>
                <a:gd name="T3" fmla="*/ 4 h 10"/>
                <a:gd name="T4" fmla="*/ 7 w 12"/>
                <a:gd name="T5" fmla="*/ 4 h 10"/>
                <a:gd name="T6" fmla="*/ 8 w 12"/>
                <a:gd name="T7" fmla="*/ 0 h 10"/>
                <a:gd name="T8" fmla="*/ 6 w 12"/>
                <a:gd name="T9" fmla="*/ 4 h 10"/>
                <a:gd name="T10" fmla="*/ 2 w 12"/>
                <a:gd name="T11" fmla="*/ 1 h 10"/>
                <a:gd name="T12" fmla="*/ 5 w 12"/>
                <a:gd name="T13" fmla="*/ 4 h 10"/>
                <a:gd name="T14" fmla="*/ 0 w 12"/>
                <a:gd name="T15" fmla="*/ 6 h 10"/>
                <a:gd name="T16" fmla="*/ 5 w 12"/>
                <a:gd name="T17" fmla="*/ 6 h 10"/>
                <a:gd name="T18" fmla="*/ 5 w 12"/>
                <a:gd name="T19" fmla="*/ 10 h 10"/>
                <a:gd name="T20" fmla="*/ 6 w 12"/>
                <a:gd name="T21" fmla="*/ 6 h 10"/>
                <a:gd name="T22" fmla="*/ 10 w 12"/>
                <a:gd name="T23" fmla="*/ 9 h 10"/>
                <a:gd name="T24" fmla="*/ 8 w 12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8" y="5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0" y="4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  <a:cubicBezTo>
                    <a:pt x="8" y="0"/>
                    <a:pt x="7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3" y="6"/>
                    <a:pt x="5" y="6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0"/>
                    <a:pt x="6" y="8"/>
                    <a:pt x="6" y="6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0" y="9"/>
                    <a:pt x="9" y="7"/>
                    <a:pt x="8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0" name="iṩlîḍé"/>
            <p:cNvSpPr/>
            <p:nvPr/>
          </p:nvSpPr>
          <p:spPr bwMode="auto">
            <a:xfrm>
              <a:off x="8228013" y="3333750"/>
              <a:ext cx="44450" cy="33338"/>
            </a:xfrm>
            <a:custGeom>
              <a:avLst/>
              <a:gdLst>
                <a:gd name="T0" fmla="*/ 8 w 12"/>
                <a:gd name="T1" fmla="*/ 5 h 9"/>
                <a:gd name="T2" fmla="*/ 12 w 12"/>
                <a:gd name="T3" fmla="*/ 3 h 9"/>
                <a:gd name="T4" fmla="*/ 7 w 12"/>
                <a:gd name="T5" fmla="*/ 3 h 9"/>
                <a:gd name="T6" fmla="*/ 8 w 12"/>
                <a:gd name="T7" fmla="*/ 0 h 9"/>
                <a:gd name="T8" fmla="*/ 6 w 12"/>
                <a:gd name="T9" fmla="*/ 3 h 9"/>
                <a:gd name="T10" fmla="*/ 2 w 12"/>
                <a:gd name="T11" fmla="*/ 0 h 9"/>
                <a:gd name="T12" fmla="*/ 5 w 12"/>
                <a:gd name="T13" fmla="*/ 4 h 9"/>
                <a:gd name="T14" fmla="*/ 0 w 12"/>
                <a:gd name="T15" fmla="*/ 5 h 9"/>
                <a:gd name="T16" fmla="*/ 5 w 12"/>
                <a:gd name="T17" fmla="*/ 5 h 9"/>
                <a:gd name="T18" fmla="*/ 5 w 12"/>
                <a:gd name="T19" fmla="*/ 9 h 9"/>
                <a:gd name="T20" fmla="*/ 6 w 12"/>
                <a:gd name="T21" fmla="*/ 5 h 9"/>
                <a:gd name="T22" fmla="*/ 10 w 12"/>
                <a:gd name="T23" fmla="*/ 8 h 9"/>
                <a:gd name="T24" fmla="*/ 8 w 12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">
                  <a:moveTo>
                    <a:pt x="8" y="5"/>
                  </a:moveTo>
                  <a:cubicBezTo>
                    <a:pt x="10" y="4"/>
                    <a:pt x="12" y="3"/>
                    <a:pt x="12" y="3"/>
                  </a:cubicBezTo>
                  <a:cubicBezTo>
                    <a:pt x="12" y="3"/>
                    <a:pt x="10" y="3"/>
                    <a:pt x="7" y="3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8" y="0"/>
                    <a:pt x="7" y="1"/>
                    <a:pt x="6" y="3"/>
                  </a:cubicBezTo>
                  <a:cubicBezTo>
                    <a:pt x="4" y="1"/>
                    <a:pt x="2" y="0"/>
                    <a:pt x="2" y="0"/>
                  </a:cubicBezTo>
                  <a:cubicBezTo>
                    <a:pt x="2" y="0"/>
                    <a:pt x="3" y="2"/>
                    <a:pt x="5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2" y="5"/>
                    <a:pt x="5" y="5"/>
                  </a:cubicBezTo>
                  <a:cubicBezTo>
                    <a:pt x="5" y="7"/>
                    <a:pt x="5" y="9"/>
                    <a:pt x="5" y="9"/>
                  </a:cubicBezTo>
                  <a:cubicBezTo>
                    <a:pt x="5" y="9"/>
                    <a:pt x="6" y="7"/>
                    <a:pt x="6" y="5"/>
                  </a:cubicBezTo>
                  <a:cubicBezTo>
                    <a:pt x="9" y="7"/>
                    <a:pt x="10" y="8"/>
                    <a:pt x="10" y="8"/>
                  </a:cubicBezTo>
                  <a:cubicBezTo>
                    <a:pt x="10" y="8"/>
                    <a:pt x="9" y="7"/>
                    <a:pt x="8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1" name="î$1îḓè"/>
            <p:cNvSpPr/>
            <p:nvPr/>
          </p:nvSpPr>
          <p:spPr bwMode="auto">
            <a:xfrm>
              <a:off x="8472488" y="3627438"/>
              <a:ext cx="44450" cy="38100"/>
            </a:xfrm>
            <a:custGeom>
              <a:avLst/>
              <a:gdLst>
                <a:gd name="T0" fmla="*/ 8 w 12"/>
                <a:gd name="T1" fmla="*/ 5 h 10"/>
                <a:gd name="T2" fmla="*/ 12 w 12"/>
                <a:gd name="T3" fmla="*/ 4 h 10"/>
                <a:gd name="T4" fmla="*/ 7 w 12"/>
                <a:gd name="T5" fmla="*/ 4 h 10"/>
                <a:gd name="T6" fmla="*/ 8 w 12"/>
                <a:gd name="T7" fmla="*/ 0 h 10"/>
                <a:gd name="T8" fmla="*/ 6 w 12"/>
                <a:gd name="T9" fmla="*/ 4 h 10"/>
                <a:gd name="T10" fmla="*/ 2 w 12"/>
                <a:gd name="T11" fmla="*/ 1 h 10"/>
                <a:gd name="T12" fmla="*/ 5 w 12"/>
                <a:gd name="T13" fmla="*/ 5 h 10"/>
                <a:gd name="T14" fmla="*/ 0 w 12"/>
                <a:gd name="T15" fmla="*/ 6 h 10"/>
                <a:gd name="T16" fmla="*/ 5 w 12"/>
                <a:gd name="T17" fmla="*/ 6 h 10"/>
                <a:gd name="T18" fmla="*/ 5 w 12"/>
                <a:gd name="T19" fmla="*/ 10 h 10"/>
                <a:gd name="T20" fmla="*/ 6 w 12"/>
                <a:gd name="T21" fmla="*/ 6 h 10"/>
                <a:gd name="T22" fmla="*/ 10 w 12"/>
                <a:gd name="T23" fmla="*/ 9 h 10"/>
                <a:gd name="T24" fmla="*/ 8 w 12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8" y="5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0" y="4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  <a:cubicBezTo>
                    <a:pt x="8" y="0"/>
                    <a:pt x="7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3" y="6"/>
                    <a:pt x="5" y="6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0"/>
                    <a:pt x="6" y="8"/>
                    <a:pt x="6" y="6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0" y="9"/>
                    <a:pt x="9" y="7"/>
                    <a:pt x="8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2" name="îŝ1iḋe"/>
            <p:cNvSpPr/>
            <p:nvPr/>
          </p:nvSpPr>
          <p:spPr bwMode="auto">
            <a:xfrm>
              <a:off x="8494713" y="3386138"/>
              <a:ext cx="44450" cy="36513"/>
            </a:xfrm>
            <a:custGeom>
              <a:avLst/>
              <a:gdLst>
                <a:gd name="T0" fmla="*/ 7 w 12"/>
                <a:gd name="T1" fmla="*/ 5 h 10"/>
                <a:gd name="T2" fmla="*/ 12 w 12"/>
                <a:gd name="T3" fmla="*/ 4 h 10"/>
                <a:gd name="T4" fmla="*/ 7 w 12"/>
                <a:gd name="T5" fmla="*/ 4 h 10"/>
                <a:gd name="T6" fmla="*/ 7 w 12"/>
                <a:gd name="T7" fmla="*/ 0 h 10"/>
                <a:gd name="T8" fmla="*/ 6 w 12"/>
                <a:gd name="T9" fmla="*/ 4 h 10"/>
                <a:gd name="T10" fmla="*/ 2 w 12"/>
                <a:gd name="T11" fmla="*/ 1 h 10"/>
                <a:gd name="T12" fmla="*/ 5 w 12"/>
                <a:gd name="T13" fmla="*/ 5 h 10"/>
                <a:gd name="T14" fmla="*/ 0 w 12"/>
                <a:gd name="T15" fmla="*/ 6 h 10"/>
                <a:gd name="T16" fmla="*/ 5 w 12"/>
                <a:gd name="T17" fmla="*/ 6 h 10"/>
                <a:gd name="T18" fmla="*/ 4 w 12"/>
                <a:gd name="T19" fmla="*/ 10 h 10"/>
                <a:gd name="T20" fmla="*/ 6 w 12"/>
                <a:gd name="T21" fmla="*/ 6 h 10"/>
                <a:gd name="T22" fmla="*/ 10 w 12"/>
                <a:gd name="T23" fmla="*/ 9 h 10"/>
                <a:gd name="T24" fmla="*/ 7 w 12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7" y="5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0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3" name="íṩḻíḋe"/>
            <p:cNvSpPr/>
            <p:nvPr/>
          </p:nvSpPr>
          <p:spPr bwMode="auto">
            <a:xfrm>
              <a:off x="8561388" y="3333750"/>
              <a:ext cx="41275" cy="38100"/>
            </a:xfrm>
            <a:custGeom>
              <a:avLst/>
              <a:gdLst>
                <a:gd name="T0" fmla="*/ 7 w 11"/>
                <a:gd name="T1" fmla="*/ 5 h 10"/>
                <a:gd name="T2" fmla="*/ 11 w 11"/>
                <a:gd name="T3" fmla="*/ 4 h 10"/>
                <a:gd name="T4" fmla="*/ 6 w 11"/>
                <a:gd name="T5" fmla="*/ 4 h 10"/>
                <a:gd name="T6" fmla="*/ 7 w 11"/>
                <a:gd name="T7" fmla="*/ 0 h 10"/>
                <a:gd name="T8" fmla="*/ 5 w 11"/>
                <a:gd name="T9" fmla="*/ 4 h 10"/>
                <a:gd name="T10" fmla="*/ 1 w 11"/>
                <a:gd name="T11" fmla="*/ 1 h 10"/>
                <a:gd name="T12" fmla="*/ 4 w 11"/>
                <a:gd name="T13" fmla="*/ 5 h 10"/>
                <a:gd name="T14" fmla="*/ 0 w 11"/>
                <a:gd name="T15" fmla="*/ 6 h 10"/>
                <a:gd name="T16" fmla="*/ 5 w 11"/>
                <a:gd name="T17" fmla="*/ 6 h 10"/>
                <a:gd name="T18" fmla="*/ 4 w 11"/>
                <a:gd name="T19" fmla="*/ 10 h 10"/>
                <a:gd name="T20" fmla="*/ 6 w 11"/>
                <a:gd name="T21" fmla="*/ 6 h 10"/>
                <a:gd name="T22" fmla="*/ 10 w 11"/>
                <a:gd name="T23" fmla="*/ 9 h 10"/>
                <a:gd name="T24" fmla="*/ 7 w 1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7" y="5"/>
                  </a:moveTo>
                  <a:cubicBezTo>
                    <a:pt x="9" y="5"/>
                    <a:pt x="11" y="4"/>
                    <a:pt x="11" y="4"/>
                  </a:cubicBezTo>
                  <a:cubicBezTo>
                    <a:pt x="11" y="4"/>
                    <a:pt x="9" y="4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2"/>
                    <a:pt x="5" y="4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4" name="išḻíḋè"/>
            <p:cNvSpPr/>
            <p:nvPr/>
          </p:nvSpPr>
          <p:spPr bwMode="auto">
            <a:xfrm>
              <a:off x="8499475" y="3482975"/>
              <a:ext cx="36513" cy="36513"/>
            </a:xfrm>
            <a:custGeom>
              <a:avLst/>
              <a:gdLst>
                <a:gd name="T0" fmla="*/ 6 w 10"/>
                <a:gd name="T1" fmla="*/ 5 h 10"/>
                <a:gd name="T2" fmla="*/ 10 w 10"/>
                <a:gd name="T3" fmla="*/ 1 h 10"/>
                <a:gd name="T4" fmla="*/ 6 w 10"/>
                <a:gd name="T5" fmla="*/ 4 h 10"/>
                <a:gd name="T6" fmla="*/ 5 w 10"/>
                <a:gd name="T7" fmla="*/ 0 h 10"/>
                <a:gd name="T8" fmla="*/ 4 w 10"/>
                <a:gd name="T9" fmla="*/ 3 h 10"/>
                <a:gd name="T10" fmla="*/ 1 w 10"/>
                <a:gd name="T11" fmla="*/ 2 h 10"/>
                <a:gd name="T12" fmla="*/ 4 w 10"/>
                <a:gd name="T13" fmla="*/ 5 h 10"/>
                <a:gd name="T14" fmla="*/ 0 w 10"/>
                <a:gd name="T15" fmla="*/ 9 h 10"/>
                <a:gd name="T16" fmla="*/ 4 w 10"/>
                <a:gd name="T17" fmla="*/ 6 h 10"/>
                <a:gd name="T18" fmla="*/ 5 w 10"/>
                <a:gd name="T19" fmla="*/ 10 h 10"/>
                <a:gd name="T20" fmla="*/ 6 w 10"/>
                <a:gd name="T21" fmla="*/ 7 h 10"/>
                <a:gd name="T22" fmla="*/ 9 w 10"/>
                <a:gd name="T23" fmla="*/ 8 h 10"/>
                <a:gd name="T24" fmla="*/ 6 w 10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6" y="5"/>
                  </a:moveTo>
                  <a:cubicBezTo>
                    <a:pt x="8" y="3"/>
                    <a:pt x="10" y="1"/>
                    <a:pt x="10" y="1"/>
                  </a:cubicBezTo>
                  <a:cubicBezTo>
                    <a:pt x="10" y="1"/>
                    <a:pt x="8" y="2"/>
                    <a:pt x="6" y="4"/>
                  </a:cubicBezTo>
                  <a:cubicBezTo>
                    <a:pt x="6" y="2"/>
                    <a:pt x="5" y="0"/>
                    <a:pt x="5" y="0"/>
                  </a:cubicBezTo>
                  <a:cubicBezTo>
                    <a:pt x="5" y="0"/>
                    <a:pt x="4" y="2"/>
                    <a:pt x="4" y="3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2" y="4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9"/>
                    <a:pt x="6" y="7"/>
                  </a:cubicBezTo>
                  <a:cubicBezTo>
                    <a:pt x="7" y="8"/>
                    <a:pt x="9" y="8"/>
                    <a:pt x="9" y="8"/>
                  </a:cubicBezTo>
                  <a:cubicBezTo>
                    <a:pt x="9" y="8"/>
                    <a:pt x="8" y="7"/>
                    <a:pt x="6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5" name="iSḻîḑè"/>
            <p:cNvSpPr/>
            <p:nvPr/>
          </p:nvSpPr>
          <p:spPr bwMode="auto">
            <a:xfrm>
              <a:off x="8636000" y="3497263"/>
              <a:ext cx="38100" cy="38100"/>
            </a:xfrm>
            <a:custGeom>
              <a:avLst/>
              <a:gdLst>
                <a:gd name="T0" fmla="*/ 6 w 10"/>
                <a:gd name="T1" fmla="*/ 5 h 10"/>
                <a:gd name="T2" fmla="*/ 10 w 10"/>
                <a:gd name="T3" fmla="*/ 1 h 10"/>
                <a:gd name="T4" fmla="*/ 6 w 10"/>
                <a:gd name="T5" fmla="*/ 4 h 10"/>
                <a:gd name="T6" fmla="*/ 5 w 10"/>
                <a:gd name="T7" fmla="*/ 0 h 10"/>
                <a:gd name="T8" fmla="*/ 4 w 10"/>
                <a:gd name="T9" fmla="*/ 4 h 10"/>
                <a:gd name="T10" fmla="*/ 1 w 10"/>
                <a:gd name="T11" fmla="*/ 2 h 10"/>
                <a:gd name="T12" fmla="*/ 4 w 10"/>
                <a:gd name="T13" fmla="*/ 5 h 10"/>
                <a:gd name="T14" fmla="*/ 0 w 10"/>
                <a:gd name="T15" fmla="*/ 9 h 10"/>
                <a:gd name="T16" fmla="*/ 4 w 10"/>
                <a:gd name="T17" fmla="*/ 6 h 10"/>
                <a:gd name="T18" fmla="*/ 5 w 10"/>
                <a:gd name="T19" fmla="*/ 10 h 10"/>
                <a:gd name="T20" fmla="*/ 6 w 10"/>
                <a:gd name="T21" fmla="*/ 7 h 10"/>
                <a:gd name="T22" fmla="*/ 9 w 10"/>
                <a:gd name="T23" fmla="*/ 9 h 10"/>
                <a:gd name="T24" fmla="*/ 6 w 10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6" y="5"/>
                  </a:moveTo>
                  <a:cubicBezTo>
                    <a:pt x="8" y="3"/>
                    <a:pt x="10" y="1"/>
                    <a:pt x="10" y="1"/>
                  </a:cubicBezTo>
                  <a:cubicBezTo>
                    <a:pt x="10" y="1"/>
                    <a:pt x="8" y="2"/>
                    <a:pt x="6" y="4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4" y="2"/>
                    <a:pt x="4" y="4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2" y="4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5" y="10"/>
                    <a:pt x="5" y="9"/>
                    <a:pt x="6" y="7"/>
                  </a:cubicBezTo>
                  <a:cubicBezTo>
                    <a:pt x="7" y="8"/>
                    <a:pt x="9" y="9"/>
                    <a:pt x="9" y="9"/>
                  </a:cubicBezTo>
                  <a:cubicBezTo>
                    <a:pt x="9" y="9"/>
                    <a:pt x="8" y="7"/>
                    <a:pt x="6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6" name="îşlíḋé"/>
            <p:cNvSpPr/>
            <p:nvPr/>
          </p:nvSpPr>
          <p:spPr bwMode="auto">
            <a:xfrm>
              <a:off x="8380413" y="3671888"/>
              <a:ext cx="36513" cy="38100"/>
            </a:xfrm>
            <a:custGeom>
              <a:avLst/>
              <a:gdLst>
                <a:gd name="T0" fmla="*/ 6 w 10"/>
                <a:gd name="T1" fmla="*/ 5 h 10"/>
                <a:gd name="T2" fmla="*/ 10 w 10"/>
                <a:gd name="T3" fmla="*/ 1 h 10"/>
                <a:gd name="T4" fmla="*/ 6 w 10"/>
                <a:gd name="T5" fmla="*/ 4 h 10"/>
                <a:gd name="T6" fmla="*/ 5 w 10"/>
                <a:gd name="T7" fmla="*/ 0 h 10"/>
                <a:gd name="T8" fmla="*/ 4 w 10"/>
                <a:gd name="T9" fmla="*/ 3 h 10"/>
                <a:gd name="T10" fmla="*/ 1 w 10"/>
                <a:gd name="T11" fmla="*/ 1 h 10"/>
                <a:gd name="T12" fmla="*/ 4 w 10"/>
                <a:gd name="T13" fmla="*/ 5 h 10"/>
                <a:gd name="T14" fmla="*/ 0 w 10"/>
                <a:gd name="T15" fmla="*/ 9 h 10"/>
                <a:gd name="T16" fmla="*/ 4 w 10"/>
                <a:gd name="T17" fmla="*/ 6 h 10"/>
                <a:gd name="T18" fmla="*/ 5 w 10"/>
                <a:gd name="T19" fmla="*/ 10 h 10"/>
                <a:gd name="T20" fmla="*/ 6 w 10"/>
                <a:gd name="T21" fmla="*/ 6 h 10"/>
                <a:gd name="T22" fmla="*/ 9 w 10"/>
                <a:gd name="T23" fmla="*/ 8 h 10"/>
                <a:gd name="T24" fmla="*/ 6 w 10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6" y="5"/>
                  </a:moveTo>
                  <a:cubicBezTo>
                    <a:pt x="8" y="3"/>
                    <a:pt x="10" y="1"/>
                    <a:pt x="10" y="1"/>
                  </a:cubicBezTo>
                  <a:cubicBezTo>
                    <a:pt x="10" y="1"/>
                    <a:pt x="8" y="2"/>
                    <a:pt x="6" y="4"/>
                  </a:cubicBezTo>
                  <a:cubicBezTo>
                    <a:pt x="6" y="1"/>
                    <a:pt x="5" y="0"/>
                    <a:pt x="5" y="0"/>
                  </a:cubicBezTo>
                  <a:cubicBezTo>
                    <a:pt x="5" y="0"/>
                    <a:pt x="4" y="1"/>
                    <a:pt x="4" y="3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8"/>
                    <a:pt x="6" y="6"/>
                  </a:cubicBezTo>
                  <a:cubicBezTo>
                    <a:pt x="7" y="8"/>
                    <a:pt x="9" y="8"/>
                    <a:pt x="9" y="8"/>
                  </a:cubicBezTo>
                  <a:cubicBezTo>
                    <a:pt x="9" y="8"/>
                    <a:pt x="8" y="6"/>
                    <a:pt x="6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7" name="îṣľiḑè"/>
            <p:cNvSpPr/>
            <p:nvPr/>
          </p:nvSpPr>
          <p:spPr bwMode="auto">
            <a:xfrm>
              <a:off x="8264525" y="3552825"/>
              <a:ext cx="33338" cy="38100"/>
            </a:xfrm>
            <a:custGeom>
              <a:avLst/>
              <a:gdLst>
                <a:gd name="T0" fmla="*/ 6 w 9"/>
                <a:gd name="T1" fmla="*/ 5 h 10"/>
                <a:gd name="T2" fmla="*/ 9 w 9"/>
                <a:gd name="T3" fmla="*/ 1 h 10"/>
                <a:gd name="T4" fmla="*/ 5 w 9"/>
                <a:gd name="T5" fmla="*/ 4 h 10"/>
                <a:gd name="T6" fmla="*/ 5 w 9"/>
                <a:gd name="T7" fmla="*/ 0 h 10"/>
                <a:gd name="T8" fmla="*/ 4 w 9"/>
                <a:gd name="T9" fmla="*/ 3 h 10"/>
                <a:gd name="T10" fmla="*/ 1 w 9"/>
                <a:gd name="T11" fmla="*/ 2 h 10"/>
                <a:gd name="T12" fmla="*/ 4 w 9"/>
                <a:gd name="T13" fmla="*/ 5 h 10"/>
                <a:gd name="T14" fmla="*/ 0 w 9"/>
                <a:gd name="T15" fmla="*/ 9 h 10"/>
                <a:gd name="T16" fmla="*/ 4 w 9"/>
                <a:gd name="T17" fmla="*/ 6 h 10"/>
                <a:gd name="T18" fmla="*/ 5 w 9"/>
                <a:gd name="T19" fmla="*/ 10 h 10"/>
                <a:gd name="T20" fmla="*/ 5 w 9"/>
                <a:gd name="T21" fmla="*/ 7 h 10"/>
                <a:gd name="T22" fmla="*/ 8 w 9"/>
                <a:gd name="T23" fmla="*/ 8 h 10"/>
                <a:gd name="T24" fmla="*/ 6 w 9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6" y="5"/>
                  </a:moveTo>
                  <a:cubicBezTo>
                    <a:pt x="8" y="3"/>
                    <a:pt x="9" y="1"/>
                    <a:pt x="9" y="1"/>
                  </a:cubicBezTo>
                  <a:cubicBezTo>
                    <a:pt x="9" y="1"/>
                    <a:pt x="8" y="2"/>
                    <a:pt x="5" y="4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4" y="1"/>
                    <a:pt x="4" y="3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9"/>
                    <a:pt x="5" y="7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8"/>
                    <a:pt x="7" y="7"/>
                    <a:pt x="6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8" name="íṡḻïḍè"/>
            <p:cNvSpPr/>
            <p:nvPr/>
          </p:nvSpPr>
          <p:spPr bwMode="auto">
            <a:xfrm>
              <a:off x="8148638" y="3471863"/>
              <a:ext cx="33338" cy="36513"/>
            </a:xfrm>
            <a:custGeom>
              <a:avLst/>
              <a:gdLst>
                <a:gd name="T0" fmla="*/ 5 w 9"/>
                <a:gd name="T1" fmla="*/ 5 h 10"/>
                <a:gd name="T2" fmla="*/ 9 w 9"/>
                <a:gd name="T3" fmla="*/ 1 h 10"/>
                <a:gd name="T4" fmla="*/ 5 w 9"/>
                <a:gd name="T5" fmla="*/ 4 h 10"/>
                <a:gd name="T6" fmla="*/ 4 w 9"/>
                <a:gd name="T7" fmla="*/ 0 h 10"/>
                <a:gd name="T8" fmla="*/ 4 w 9"/>
                <a:gd name="T9" fmla="*/ 3 h 10"/>
                <a:gd name="T10" fmla="*/ 1 w 9"/>
                <a:gd name="T11" fmla="*/ 1 h 10"/>
                <a:gd name="T12" fmla="*/ 3 w 9"/>
                <a:gd name="T13" fmla="*/ 5 h 10"/>
                <a:gd name="T14" fmla="*/ 0 w 9"/>
                <a:gd name="T15" fmla="*/ 9 h 10"/>
                <a:gd name="T16" fmla="*/ 4 w 9"/>
                <a:gd name="T17" fmla="*/ 6 h 10"/>
                <a:gd name="T18" fmla="*/ 4 w 9"/>
                <a:gd name="T19" fmla="*/ 10 h 10"/>
                <a:gd name="T20" fmla="*/ 5 w 9"/>
                <a:gd name="T21" fmla="*/ 6 h 10"/>
                <a:gd name="T22" fmla="*/ 8 w 9"/>
                <a:gd name="T23" fmla="*/ 8 h 10"/>
                <a:gd name="T24" fmla="*/ 5 w 9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5" y="5"/>
                  </a:moveTo>
                  <a:cubicBezTo>
                    <a:pt x="7" y="3"/>
                    <a:pt x="9" y="1"/>
                    <a:pt x="9" y="1"/>
                  </a:cubicBezTo>
                  <a:cubicBezTo>
                    <a:pt x="9" y="1"/>
                    <a:pt x="7" y="2"/>
                    <a:pt x="5" y="4"/>
                  </a:cubicBezTo>
                  <a:cubicBezTo>
                    <a:pt x="5" y="1"/>
                    <a:pt x="4" y="0"/>
                    <a:pt x="4" y="0"/>
                  </a:cubicBezTo>
                  <a:cubicBezTo>
                    <a:pt x="4" y="0"/>
                    <a:pt x="4" y="1"/>
                    <a:pt x="4" y="3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2" y="3"/>
                    <a:pt x="3" y="5"/>
                  </a:cubicBezTo>
                  <a:cubicBezTo>
                    <a:pt x="1" y="7"/>
                    <a:pt x="0" y="9"/>
                    <a:pt x="0" y="9"/>
                  </a:cubicBezTo>
                  <a:cubicBezTo>
                    <a:pt x="0" y="9"/>
                    <a:pt x="1" y="8"/>
                    <a:pt x="4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5" y="6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8"/>
                    <a:pt x="7" y="6"/>
                    <a:pt x="5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9" name="íŝ1iḍé"/>
            <p:cNvSpPr/>
            <p:nvPr/>
          </p:nvSpPr>
          <p:spPr bwMode="auto">
            <a:xfrm>
              <a:off x="8331200" y="3308350"/>
              <a:ext cx="60325" cy="407988"/>
            </a:xfrm>
            <a:custGeom>
              <a:avLst/>
              <a:gdLst>
                <a:gd name="T0" fmla="*/ 15 w 16"/>
                <a:gd name="T1" fmla="*/ 0 h 110"/>
                <a:gd name="T2" fmla="*/ 13 w 16"/>
                <a:gd name="T3" fmla="*/ 4 h 110"/>
                <a:gd name="T4" fmla="*/ 8 w 16"/>
                <a:gd name="T5" fmla="*/ 18 h 110"/>
                <a:gd name="T6" fmla="*/ 6 w 16"/>
                <a:gd name="T7" fmla="*/ 29 h 110"/>
                <a:gd name="T8" fmla="*/ 1 w 16"/>
                <a:gd name="T9" fmla="*/ 54 h 110"/>
                <a:gd name="T10" fmla="*/ 1 w 16"/>
                <a:gd name="T11" fmla="*/ 83 h 110"/>
                <a:gd name="T12" fmla="*/ 3 w 16"/>
                <a:gd name="T13" fmla="*/ 95 h 110"/>
                <a:gd name="T14" fmla="*/ 2 w 16"/>
                <a:gd name="T15" fmla="*/ 97 h 110"/>
                <a:gd name="T16" fmla="*/ 4 w 16"/>
                <a:gd name="T17" fmla="*/ 104 h 110"/>
                <a:gd name="T18" fmla="*/ 6 w 16"/>
                <a:gd name="T19" fmla="*/ 109 h 110"/>
                <a:gd name="T20" fmla="*/ 7 w 16"/>
                <a:gd name="T21" fmla="*/ 110 h 110"/>
                <a:gd name="T22" fmla="*/ 8 w 16"/>
                <a:gd name="T23" fmla="*/ 110 h 110"/>
                <a:gd name="T24" fmla="*/ 6 w 16"/>
                <a:gd name="T25" fmla="*/ 103 h 110"/>
                <a:gd name="T26" fmla="*/ 4 w 16"/>
                <a:gd name="T27" fmla="*/ 96 h 110"/>
                <a:gd name="T28" fmla="*/ 3 w 16"/>
                <a:gd name="T29" fmla="*/ 89 h 110"/>
                <a:gd name="T30" fmla="*/ 3 w 16"/>
                <a:gd name="T31" fmla="*/ 82 h 110"/>
                <a:gd name="T32" fmla="*/ 4 w 16"/>
                <a:gd name="T33" fmla="*/ 55 h 110"/>
                <a:gd name="T34" fmla="*/ 8 w 16"/>
                <a:gd name="T35" fmla="*/ 27 h 110"/>
                <a:gd name="T36" fmla="*/ 11 w 16"/>
                <a:gd name="T37" fmla="*/ 17 h 110"/>
                <a:gd name="T38" fmla="*/ 16 w 16"/>
                <a:gd name="T39" fmla="*/ 0 h 110"/>
                <a:gd name="T40" fmla="*/ 15 w 16"/>
                <a:gd name="T4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110">
                  <a:moveTo>
                    <a:pt x="15" y="0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4" y="37"/>
                    <a:pt x="2" y="46"/>
                    <a:pt x="1" y="54"/>
                  </a:cubicBezTo>
                  <a:cubicBezTo>
                    <a:pt x="0" y="64"/>
                    <a:pt x="0" y="73"/>
                    <a:pt x="1" y="83"/>
                  </a:cubicBezTo>
                  <a:cubicBezTo>
                    <a:pt x="1" y="87"/>
                    <a:pt x="2" y="91"/>
                    <a:pt x="3" y="95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7" y="108"/>
                    <a:pt x="6" y="105"/>
                    <a:pt x="6" y="103"/>
                  </a:cubicBezTo>
                  <a:cubicBezTo>
                    <a:pt x="5" y="101"/>
                    <a:pt x="5" y="99"/>
                    <a:pt x="4" y="96"/>
                  </a:cubicBezTo>
                  <a:cubicBezTo>
                    <a:pt x="4" y="94"/>
                    <a:pt x="4" y="92"/>
                    <a:pt x="3" y="89"/>
                  </a:cubicBezTo>
                  <a:cubicBezTo>
                    <a:pt x="3" y="87"/>
                    <a:pt x="3" y="85"/>
                    <a:pt x="3" y="82"/>
                  </a:cubicBezTo>
                  <a:cubicBezTo>
                    <a:pt x="2" y="73"/>
                    <a:pt x="3" y="64"/>
                    <a:pt x="4" y="55"/>
                  </a:cubicBezTo>
                  <a:cubicBezTo>
                    <a:pt x="5" y="45"/>
                    <a:pt x="6" y="36"/>
                    <a:pt x="8" y="27"/>
                  </a:cubicBezTo>
                  <a:cubicBezTo>
                    <a:pt x="9" y="24"/>
                    <a:pt x="10" y="20"/>
                    <a:pt x="11" y="17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0" name="îsḻîḑé"/>
            <p:cNvSpPr/>
            <p:nvPr/>
          </p:nvSpPr>
          <p:spPr bwMode="auto">
            <a:xfrm>
              <a:off x="8386763" y="3305175"/>
              <a:ext cx="4763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1" name="îs1îḑè"/>
            <p:cNvSpPr/>
            <p:nvPr/>
          </p:nvSpPr>
          <p:spPr bwMode="auto">
            <a:xfrm>
              <a:off x="8442325" y="3327400"/>
              <a:ext cx="12700" cy="388938"/>
            </a:xfrm>
            <a:custGeom>
              <a:avLst/>
              <a:gdLst>
                <a:gd name="T0" fmla="*/ 1 w 3"/>
                <a:gd name="T1" fmla="*/ 0 h 105"/>
                <a:gd name="T2" fmla="*/ 1 w 3"/>
                <a:gd name="T3" fmla="*/ 19 h 105"/>
                <a:gd name="T4" fmla="*/ 1 w 3"/>
                <a:gd name="T5" fmla="*/ 19 h 105"/>
                <a:gd name="T6" fmla="*/ 0 w 3"/>
                <a:gd name="T7" fmla="*/ 52 h 105"/>
                <a:gd name="T8" fmla="*/ 0 w 3"/>
                <a:gd name="T9" fmla="*/ 79 h 105"/>
                <a:gd name="T10" fmla="*/ 1 w 3"/>
                <a:gd name="T11" fmla="*/ 87 h 105"/>
                <a:gd name="T12" fmla="*/ 0 w 3"/>
                <a:gd name="T13" fmla="*/ 87 h 105"/>
                <a:gd name="T14" fmla="*/ 1 w 3"/>
                <a:gd name="T15" fmla="*/ 104 h 105"/>
                <a:gd name="T16" fmla="*/ 2 w 3"/>
                <a:gd name="T17" fmla="*/ 105 h 105"/>
                <a:gd name="T18" fmla="*/ 2 w 3"/>
                <a:gd name="T19" fmla="*/ 105 h 105"/>
                <a:gd name="T20" fmla="*/ 2 w 3"/>
                <a:gd name="T21" fmla="*/ 98 h 105"/>
                <a:gd name="T22" fmla="*/ 2 w 3"/>
                <a:gd name="T23" fmla="*/ 92 h 105"/>
                <a:gd name="T24" fmla="*/ 2 w 3"/>
                <a:gd name="T25" fmla="*/ 79 h 105"/>
                <a:gd name="T26" fmla="*/ 3 w 3"/>
                <a:gd name="T27" fmla="*/ 52 h 105"/>
                <a:gd name="T28" fmla="*/ 3 w 3"/>
                <a:gd name="T29" fmla="*/ 26 h 105"/>
                <a:gd name="T30" fmla="*/ 3 w 3"/>
                <a:gd name="T31" fmla="*/ 12 h 105"/>
                <a:gd name="T32" fmla="*/ 3 w 3"/>
                <a:gd name="T33" fmla="*/ 1 h 105"/>
                <a:gd name="T34" fmla="*/ 1 w 3"/>
                <a:gd name="T3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105">
                  <a:moveTo>
                    <a:pt x="1" y="0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30"/>
                    <a:pt x="0" y="41"/>
                    <a:pt x="0" y="52"/>
                  </a:cubicBezTo>
                  <a:cubicBezTo>
                    <a:pt x="0" y="61"/>
                    <a:pt x="0" y="70"/>
                    <a:pt x="0" y="79"/>
                  </a:cubicBezTo>
                  <a:cubicBezTo>
                    <a:pt x="0" y="82"/>
                    <a:pt x="1" y="85"/>
                    <a:pt x="1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2" y="103"/>
                    <a:pt x="2" y="101"/>
                    <a:pt x="2" y="98"/>
                  </a:cubicBezTo>
                  <a:cubicBezTo>
                    <a:pt x="2" y="96"/>
                    <a:pt x="2" y="94"/>
                    <a:pt x="2" y="92"/>
                  </a:cubicBezTo>
                  <a:cubicBezTo>
                    <a:pt x="2" y="87"/>
                    <a:pt x="2" y="83"/>
                    <a:pt x="2" y="79"/>
                  </a:cubicBezTo>
                  <a:cubicBezTo>
                    <a:pt x="2" y="70"/>
                    <a:pt x="2" y="61"/>
                    <a:pt x="3" y="52"/>
                  </a:cubicBezTo>
                  <a:cubicBezTo>
                    <a:pt x="3" y="43"/>
                    <a:pt x="3" y="35"/>
                    <a:pt x="3" y="2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9"/>
                    <a:pt x="3" y="5"/>
                    <a:pt x="3" y="1"/>
                  </a:cubicBezTo>
                  <a:cubicBezTo>
                    <a:pt x="2" y="1"/>
                    <a:pt x="2" y="1"/>
                    <a:pt x="1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2" name="ï$liďé"/>
            <p:cNvSpPr/>
            <p:nvPr/>
          </p:nvSpPr>
          <p:spPr bwMode="auto">
            <a:xfrm>
              <a:off x="8447088" y="3319463"/>
              <a:ext cx="7938" cy="1111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2 h 3"/>
                <a:gd name="T4" fmla="*/ 2 w 2"/>
                <a:gd name="T5" fmla="*/ 3 h 3"/>
                <a:gd name="T6" fmla="*/ 2 w 2"/>
                <a:gd name="T7" fmla="*/ 1 h 3"/>
                <a:gd name="T8" fmla="*/ 2 w 2"/>
                <a:gd name="T9" fmla="*/ 1 h 3"/>
                <a:gd name="T10" fmla="*/ 0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3" name="ï$lîdê"/>
            <p:cNvSpPr/>
            <p:nvPr/>
          </p:nvSpPr>
          <p:spPr bwMode="auto">
            <a:xfrm>
              <a:off x="8558213" y="3455988"/>
              <a:ext cx="33338" cy="254000"/>
            </a:xfrm>
            <a:custGeom>
              <a:avLst/>
              <a:gdLst>
                <a:gd name="T0" fmla="*/ 4 w 9"/>
                <a:gd name="T1" fmla="*/ 0 h 68"/>
                <a:gd name="T2" fmla="*/ 6 w 9"/>
                <a:gd name="T3" fmla="*/ 17 h 68"/>
                <a:gd name="T4" fmla="*/ 5 w 9"/>
                <a:gd name="T5" fmla="*/ 49 h 68"/>
                <a:gd name="T6" fmla="*/ 4 w 9"/>
                <a:gd name="T7" fmla="*/ 53 h 68"/>
                <a:gd name="T8" fmla="*/ 1 w 9"/>
                <a:gd name="T9" fmla="*/ 64 h 68"/>
                <a:gd name="T10" fmla="*/ 0 w 9"/>
                <a:gd name="T11" fmla="*/ 68 h 68"/>
                <a:gd name="T12" fmla="*/ 2 w 9"/>
                <a:gd name="T13" fmla="*/ 63 h 68"/>
                <a:gd name="T14" fmla="*/ 6 w 9"/>
                <a:gd name="T15" fmla="*/ 51 h 68"/>
                <a:gd name="T16" fmla="*/ 7 w 9"/>
                <a:gd name="T17" fmla="*/ 44 h 68"/>
                <a:gd name="T18" fmla="*/ 8 w 9"/>
                <a:gd name="T19" fmla="*/ 38 h 68"/>
                <a:gd name="T20" fmla="*/ 9 w 9"/>
                <a:gd name="T21" fmla="*/ 20 h 68"/>
                <a:gd name="T22" fmla="*/ 5 w 9"/>
                <a:gd name="T23" fmla="*/ 2 h 68"/>
                <a:gd name="T24" fmla="*/ 4 w 9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68">
                  <a:moveTo>
                    <a:pt x="4" y="0"/>
                  </a:moveTo>
                  <a:cubicBezTo>
                    <a:pt x="5" y="6"/>
                    <a:pt x="6" y="11"/>
                    <a:pt x="6" y="17"/>
                  </a:cubicBezTo>
                  <a:cubicBezTo>
                    <a:pt x="7" y="28"/>
                    <a:pt x="7" y="38"/>
                    <a:pt x="5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7"/>
                    <a:pt x="1" y="65"/>
                    <a:pt x="2" y="63"/>
                  </a:cubicBezTo>
                  <a:cubicBezTo>
                    <a:pt x="4" y="59"/>
                    <a:pt x="5" y="55"/>
                    <a:pt x="6" y="51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32"/>
                    <a:pt x="9" y="26"/>
                    <a:pt x="9" y="20"/>
                  </a:cubicBezTo>
                  <a:cubicBezTo>
                    <a:pt x="8" y="14"/>
                    <a:pt x="7" y="7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4" name="í$ḷîdê"/>
            <p:cNvSpPr/>
            <p:nvPr/>
          </p:nvSpPr>
          <p:spPr bwMode="auto">
            <a:xfrm>
              <a:off x="8502650" y="3319463"/>
              <a:ext cx="88900" cy="412750"/>
            </a:xfrm>
            <a:custGeom>
              <a:avLst/>
              <a:gdLst>
                <a:gd name="T0" fmla="*/ 0 w 24"/>
                <a:gd name="T1" fmla="*/ 0 h 111"/>
                <a:gd name="T2" fmla="*/ 3 w 24"/>
                <a:gd name="T3" fmla="*/ 4 h 111"/>
                <a:gd name="T4" fmla="*/ 4 w 24"/>
                <a:gd name="T5" fmla="*/ 5 h 111"/>
                <a:gd name="T6" fmla="*/ 16 w 24"/>
                <a:gd name="T7" fmla="*/ 26 h 111"/>
                <a:gd name="T8" fmla="*/ 19 w 24"/>
                <a:gd name="T9" fmla="*/ 37 h 111"/>
                <a:gd name="T10" fmla="*/ 20 w 24"/>
                <a:gd name="T11" fmla="*/ 39 h 111"/>
                <a:gd name="T12" fmla="*/ 24 w 24"/>
                <a:gd name="T13" fmla="*/ 57 h 111"/>
                <a:gd name="T14" fmla="*/ 23 w 24"/>
                <a:gd name="T15" fmla="*/ 75 h 111"/>
                <a:gd name="T16" fmla="*/ 22 w 24"/>
                <a:gd name="T17" fmla="*/ 81 h 111"/>
                <a:gd name="T18" fmla="*/ 21 w 24"/>
                <a:gd name="T19" fmla="*/ 88 h 111"/>
                <a:gd name="T20" fmla="*/ 17 w 24"/>
                <a:gd name="T21" fmla="*/ 100 h 111"/>
                <a:gd name="T22" fmla="*/ 15 w 24"/>
                <a:gd name="T23" fmla="*/ 105 h 111"/>
                <a:gd name="T24" fmla="*/ 13 w 24"/>
                <a:gd name="T25" fmla="*/ 110 h 111"/>
                <a:gd name="T26" fmla="*/ 15 w 24"/>
                <a:gd name="T27" fmla="*/ 111 h 111"/>
                <a:gd name="T28" fmla="*/ 15 w 24"/>
                <a:gd name="T29" fmla="*/ 111 h 111"/>
                <a:gd name="T30" fmla="*/ 19 w 24"/>
                <a:gd name="T31" fmla="*/ 97 h 111"/>
                <a:gd name="T32" fmla="*/ 22 w 24"/>
                <a:gd name="T33" fmla="*/ 83 h 111"/>
                <a:gd name="T34" fmla="*/ 24 w 24"/>
                <a:gd name="T35" fmla="*/ 54 h 111"/>
                <a:gd name="T36" fmla="*/ 17 w 24"/>
                <a:gd name="T37" fmla="*/ 25 h 111"/>
                <a:gd name="T38" fmla="*/ 14 w 24"/>
                <a:gd name="T39" fmla="*/ 19 h 111"/>
                <a:gd name="T40" fmla="*/ 11 w 24"/>
                <a:gd name="T41" fmla="*/ 12 h 111"/>
                <a:gd name="T42" fmla="*/ 6 w 24"/>
                <a:gd name="T43" fmla="*/ 6 h 111"/>
                <a:gd name="T44" fmla="*/ 5 w 24"/>
                <a:gd name="T45" fmla="*/ 5 h 111"/>
                <a:gd name="T46" fmla="*/ 5 w 24"/>
                <a:gd name="T47" fmla="*/ 5 h 111"/>
                <a:gd name="T48" fmla="*/ 5 w 24"/>
                <a:gd name="T49" fmla="*/ 5 h 111"/>
                <a:gd name="T50" fmla="*/ 1 w 24"/>
                <a:gd name="T51" fmla="*/ 1 h 111"/>
                <a:gd name="T52" fmla="*/ 1 w 24"/>
                <a:gd name="T53" fmla="*/ 1 h 111"/>
                <a:gd name="T54" fmla="*/ 0 w 24"/>
                <a:gd name="T5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" h="111">
                  <a:moveTo>
                    <a:pt x="0" y="0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9" y="11"/>
                    <a:pt x="13" y="18"/>
                    <a:pt x="16" y="26"/>
                  </a:cubicBezTo>
                  <a:cubicBezTo>
                    <a:pt x="17" y="30"/>
                    <a:pt x="18" y="33"/>
                    <a:pt x="19" y="37"/>
                  </a:cubicBezTo>
                  <a:cubicBezTo>
                    <a:pt x="19" y="38"/>
                    <a:pt x="19" y="38"/>
                    <a:pt x="20" y="39"/>
                  </a:cubicBezTo>
                  <a:cubicBezTo>
                    <a:pt x="22" y="44"/>
                    <a:pt x="23" y="51"/>
                    <a:pt x="24" y="57"/>
                  </a:cubicBezTo>
                  <a:cubicBezTo>
                    <a:pt x="24" y="63"/>
                    <a:pt x="24" y="69"/>
                    <a:pt x="23" y="75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0" y="92"/>
                    <a:pt x="19" y="96"/>
                    <a:pt x="17" y="100"/>
                  </a:cubicBezTo>
                  <a:cubicBezTo>
                    <a:pt x="16" y="102"/>
                    <a:pt x="15" y="104"/>
                    <a:pt x="15" y="105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7" y="106"/>
                    <a:pt x="18" y="102"/>
                    <a:pt x="19" y="97"/>
                  </a:cubicBezTo>
                  <a:cubicBezTo>
                    <a:pt x="20" y="92"/>
                    <a:pt x="21" y="88"/>
                    <a:pt x="22" y="83"/>
                  </a:cubicBezTo>
                  <a:cubicBezTo>
                    <a:pt x="24" y="73"/>
                    <a:pt x="24" y="63"/>
                    <a:pt x="24" y="54"/>
                  </a:cubicBezTo>
                  <a:cubicBezTo>
                    <a:pt x="23" y="44"/>
                    <a:pt x="21" y="34"/>
                    <a:pt x="17" y="25"/>
                  </a:cubicBezTo>
                  <a:cubicBezTo>
                    <a:pt x="16" y="23"/>
                    <a:pt x="15" y="21"/>
                    <a:pt x="14" y="19"/>
                  </a:cubicBezTo>
                  <a:cubicBezTo>
                    <a:pt x="13" y="16"/>
                    <a:pt x="12" y="14"/>
                    <a:pt x="11" y="12"/>
                  </a:cubicBezTo>
                  <a:cubicBezTo>
                    <a:pt x="9" y="10"/>
                    <a:pt x="8" y="8"/>
                    <a:pt x="6" y="6"/>
                  </a:cubicBezTo>
                  <a:cubicBezTo>
                    <a:pt x="6" y="6"/>
                    <a:pt x="5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4"/>
                    <a:pt x="2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5" name="íŝľîḑe"/>
            <p:cNvSpPr/>
            <p:nvPr/>
          </p:nvSpPr>
          <p:spPr bwMode="auto">
            <a:xfrm>
              <a:off x="8231188" y="3327400"/>
              <a:ext cx="104775" cy="404813"/>
            </a:xfrm>
            <a:custGeom>
              <a:avLst/>
              <a:gdLst>
                <a:gd name="T0" fmla="*/ 26 w 28"/>
                <a:gd name="T1" fmla="*/ 0 h 109"/>
                <a:gd name="T2" fmla="*/ 21 w 28"/>
                <a:gd name="T3" fmla="*/ 3 h 109"/>
                <a:gd name="T4" fmla="*/ 16 w 28"/>
                <a:gd name="T5" fmla="*/ 10 h 109"/>
                <a:gd name="T6" fmla="*/ 9 w 28"/>
                <a:gd name="T7" fmla="*/ 20 h 109"/>
                <a:gd name="T8" fmla="*/ 10 w 28"/>
                <a:gd name="T9" fmla="*/ 21 h 109"/>
                <a:gd name="T10" fmla="*/ 9 w 28"/>
                <a:gd name="T11" fmla="*/ 24 h 109"/>
                <a:gd name="T12" fmla="*/ 1 w 28"/>
                <a:gd name="T13" fmla="*/ 53 h 109"/>
                <a:gd name="T14" fmla="*/ 5 w 28"/>
                <a:gd name="T15" fmla="*/ 83 h 109"/>
                <a:gd name="T16" fmla="*/ 11 w 28"/>
                <a:gd name="T17" fmla="*/ 97 h 109"/>
                <a:gd name="T18" fmla="*/ 15 w 28"/>
                <a:gd name="T19" fmla="*/ 102 h 109"/>
                <a:gd name="T20" fmla="*/ 15 w 28"/>
                <a:gd name="T21" fmla="*/ 102 h 109"/>
                <a:gd name="T22" fmla="*/ 19 w 28"/>
                <a:gd name="T23" fmla="*/ 108 h 109"/>
                <a:gd name="T24" fmla="*/ 20 w 28"/>
                <a:gd name="T25" fmla="*/ 108 h 109"/>
                <a:gd name="T26" fmla="*/ 21 w 28"/>
                <a:gd name="T27" fmla="*/ 109 h 109"/>
                <a:gd name="T28" fmla="*/ 21 w 28"/>
                <a:gd name="T29" fmla="*/ 109 h 109"/>
                <a:gd name="T30" fmla="*/ 17 w 28"/>
                <a:gd name="T31" fmla="*/ 104 h 109"/>
                <a:gd name="T32" fmla="*/ 7 w 28"/>
                <a:gd name="T33" fmla="*/ 83 h 109"/>
                <a:gd name="T34" fmla="*/ 4 w 28"/>
                <a:gd name="T35" fmla="*/ 68 h 109"/>
                <a:gd name="T36" fmla="*/ 3 w 28"/>
                <a:gd name="T37" fmla="*/ 54 h 109"/>
                <a:gd name="T38" fmla="*/ 10 w 28"/>
                <a:gd name="T39" fmla="*/ 25 h 109"/>
                <a:gd name="T40" fmla="*/ 17 w 28"/>
                <a:gd name="T41" fmla="*/ 12 h 109"/>
                <a:gd name="T42" fmla="*/ 28 w 28"/>
                <a:gd name="T43" fmla="*/ 1 h 109"/>
                <a:gd name="T44" fmla="*/ 27 w 28"/>
                <a:gd name="T45" fmla="*/ 1 h 109"/>
                <a:gd name="T46" fmla="*/ 26 w 28"/>
                <a:gd name="T4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109">
                  <a:moveTo>
                    <a:pt x="26" y="0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9" y="23"/>
                    <a:pt x="9" y="24"/>
                  </a:cubicBezTo>
                  <a:cubicBezTo>
                    <a:pt x="4" y="33"/>
                    <a:pt x="2" y="43"/>
                    <a:pt x="1" y="53"/>
                  </a:cubicBezTo>
                  <a:cubicBezTo>
                    <a:pt x="0" y="63"/>
                    <a:pt x="1" y="74"/>
                    <a:pt x="5" y="83"/>
                  </a:cubicBezTo>
                  <a:cubicBezTo>
                    <a:pt x="6" y="88"/>
                    <a:pt x="9" y="93"/>
                    <a:pt x="11" y="97"/>
                  </a:cubicBezTo>
                  <a:cubicBezTo>
                    <a:pt x="12" y="99"/>
                    <a:pt x="14" y="101"/>
                    <a:pt x="15" y="102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19" y="108"/>
                    <a:pt x="19" y="108"/>
                    <a:pt x="19" y="108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7" y="104"/>
                    <a:pt x="17" y="104"/>
                    <a:pt x="17" y="104"/>
                  </a:cubicBezTo>
                  <a:cubicBezTo>
                    <a:pt x="12" y="97"/>
                    <a:pt x="9" y="90"/>
                    <a:pt x="7" y="83"/>
                  </a:cubicBezTo>
                  <a:cubicBezTo>
                    <a:pt x="5" y="78"/>
                    <a:pt x="4" y="73"/>
                    <a:pt x="4" y="68"/>
                  </a:cubicBezTo>
                  <a:cubicBezTo>
                    <a:pt x="3" y="63"/>
                    <a:pt x="3" y="58"/>
                    <a:pt x="3" y="54"/>
                  </a:cubicBezTo>
                  <a:cubicBezTo>
                    <a:pt x="4" y="44"/>
                    <a:pt x="7" y="34"/>
                    <a:pt x="10" y="25"/>
                  </a:cubicBezTo>
                  <a:cubicBezTo>
                    <a:pt x="12" y="20"/>
                    <a:pt x="15" y="16"/>
                    <a:pt x="17" y="12"/>
                  </a:cubicBezTo>
                  <a:cubicBezTo>
                    <a:pt x="20" y="8"/>
                    <a:pt x="23" y="4"/>
                    <a:pt x="28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6" name="ïšḻîḍè"/>
            <p:cNvSpPr/>
            <p:nvPr/>
          </p:nvSpPr>
          <p:spPr bwMode="auto">
            <a:xfrm>
              <a:off x="8502650" y="3319463"/>
              <a:ext cx="85725" cy="407988"/>
            </a:xfrm>
            <a:custGeom>
              <a:avLst/>
              <a:gdLst>
                <a:gd name="T0" fmla="*/ 0 w 23"/>
                <a:gd name="T1" fmla="*/ 0 h 110"/>
                <a:gd name="T2" fmla="*/ 5 w 23"/>
                <a:gd name="T3" fmla="*/ 6 h 110"/>
                <a:gd name="T4" fmla="*/ 9 w 23"/>
                <a:gd name="T5" fmla="*/ 11 h 110"/>
                <a:gd name="T6" fmla="*/ 13 w 23"/>
                <a:gd name="T7" fmla="*/ 18 h 110"/>
                <a:gd name="T8" fmla="*/ 16 w 23"/>
                <a:gd name="T9" fmla="*/ 24 h 110"/>
                <a:gd name="T10" fmla="*/ 22 w 23"/>
                <a:gd name="T11" fmla="*/ 53 h 110"/>
                <a:gd name="T12" fmla="*/ 21 w 23"/>
                <a:gd name="T13" fmla="*/ 82 h 110"/>
                <a:gd name="T14" fmla="*/ 18 w 23"/>
                <a:gd name="T15" fmla="*/ 96 h 110"/>
                <a:gd name="T16" fmla="*/ 13 w 23"/>
                <a:gd name="T17" fmla="*/ 110 h 110"/>
                <a:gd name="T18" fmla="*/ 13 w 23"/>
                <a:gd name="T19" fmla="*/ 110 h 110"/>
                <a:gd name="T20" fmla="*/ 20 w 23"/>
                <a:gd name="T21" fmla="*/ 53 h 110"/>
                <a:gd name="T22" fmla="*/ 14 w 23"/>
                <a:gd name="T23" fmla="*/ 25 h 110"/>
                <a:gd name="T24" fmla="*/ 0 w 23"/>
                <a:gd name="T2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110">
                  <a:moveTo>
                    <a:pt x="0" y="0"/>
                  </a:moveTo>
                  <a:cubicBezTo>
                    <a:pt x="1" y="2"/>
                    <a:pt x="3" y="4"/>
                    <a:pt x="5" y="6"/>
                  </a:cubicBezTo>
                  <a:cubicBezTo>
                    <a:pt x="6" y="7"/>
                    <a:pt x="8" y="9"/>
                    <a:pt x="9" y="11"/>
                  </a:cubicBezTo>
                  <a:cubicBezTo>
                    <a:pt x="10" y="13"/>
                    <a:pt x="12" y="16"/>
                    <a:pt x="13" y="18"/>
                  </a:cubicBezTo>
                  <a:cubicBezTo>
                    <a:pt x="14" y="20"/>
                    <a:pt x="15" y="22"/>
                    <a:pt x="16" y="24"/>
                  </a:cubicBezTo>
                  <a:cubicBezTo>
                    <a:pt x="20" y="33"/>
                    <a:pt x="22" y="43"/>
                    <a:pt x="22" y="53"/>
                  </a:cubicBezTo>
                  <a:cubicBezTo>
                    <a:pt x="23" y="63"/>
                    <a:pt x="22" y="72"/>
                    <a:pt x="21" y="82"/>
                  </a:cubicBezTo>
                  <a:cubicBezTo>
                    <a:pt x="20" y="87"/>
                    <a:pt x="19" y="91"/>
                    <a:pt x="18" y="96"/>
                  </a:cubicBezTo>
                  <a:cubicBezTo>
                    <a:pt x="16" y="101"/>
                    <a:pt x="15" y="105"/>
                    <a:pt x="13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8" y="91"/>
                    <a:pt x="21" y="72"/>
                    <a:pt x="20" y="53"/>
                  </a:cubicBezTo>
                  <a:cubicBezTo>
                    <a:pt x="19" y="43"/>
                    <a:pt x="17" y="34"/>
                    <a:pt x="14" y="25"/>
                  </a:cubicBezTo>
                  <a:cubicBezTo>
                    <a:pt x="11" y="16"/>
                    <a:pt x="6" y="8"/>
                    <a:pt x="0" y="0"/>
                  </a:cubicBezTo>
                  <a:close/>
                </a:path>
              </a:pathLst>
            </a:custGeom>
            <a:solidFill>
              <a:srgbClr val="376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7" name="išḻîďe"/>
            <p:cNvSpPr/>
            <p:nvPr/>
          </p:nvSpPr>
          <p:spPr bwMode="auto">
            <a:xfrm>
              <a:off x="8439150" y="3319463"/>
              <a:ext cx="11113" cy="393700"/>
            </a:xfrm>
            <a:custGeom>
              <a:avLst/>
              <a:gdLst>
                <a:gd name="T0" fmla="*/ 2 w 3"/>
                <a:gd name="T1" fmla="*/ 0 h 106"/>
                <a:gd name="T2" fmla="*/ 3 w 3"/>
                <a:gd name="T3" fmla="*/ 14 h 106"/>
                <a:gd name="T4" fmla="*/ 3 w 3"/>
                <a:gd name="T5" fmla="*/ 27 h 106"/>
                <a:gd name="T6" fmla="*/ 2 w 3"/>
                <a:gd name="T7" fmla="*/ 53 h 106"/>
                <a:gd name="T8" fmla="*/ 2 w 3"/>
                <a:gd name="T9" fmla="*/ 80 h 106"/>
                <a:gd name="T10" fmla="*/ 2 w 3"/>
                <a:gd name="T11" fmla="*/ 93 h 106"/>
                <a:gd name="T12" fmla="*/ 2 w 3"/>
                <a:gd name="T13" fmla="*/ 100 h 106"/>
                <a:gd name="T14" fmla="*/ 2 w 3"/>
                <a:gd name="T15" fmla="*/ 106 h 106"/>
                <a:gd name="T16" fmla="*/ 2 w 3"/>
                <a:gd name="T17" fmla="*/ 106 h 106"/>
                <a:gd name="T18" fmla="*/ 0 w 3"/>
                <a:gd name="T19" fmla="*/ 80 h 106"/>
                <a:gd name="T20" fmla="*/ 0 w 3"/>
                <a:gd name="T21" fmla="*/ 53 h 106"/>
                <a:gd name="T22" fmla="*/ 2 w 3"/>
                <a:gd name="T2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106">
                  <a:moveTo>
                    <a:pt x="2" y="0"/>
                  </a:moveTo>
                  <a:cubicBezTo>
                    <a:pt x="3" y="5"/>
                    <a:pt x="3" y="9"/>
                    <a:pt x="3" y="1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36"/>
                    <a:pt x="2" y="44"/>
                    <a:pt x="2" y="53"/>
                  </a:cubicBezTo>
                  <a:cubicBezTo>
                    <a:pt x="2" y="62"/>
                    <a:pt x="2" y="71"/>
                    <a:pt x="2" y="80"/>
                  </a:cubicBezTo>
                  <a:cubicBezTo>
                    <a:pt x="2" y="84"/>
                    <a:pt x="2" y="88"/>
                    <a:pt x="2" y="93"/>
                  </a:cubicBezTo>
                  <a:cubicBezTo>
                    <a:pt x="2" y="95"/>
                    <a:pt x="2" y="97"/>
                    <a:pt x="2" y="100"/>
                  </a:cubicBezTo>
                  <a:cubicBezTo>
                    <a:pt x="2" y="102"/>
                    <a:pt x="2" y="104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97"/>
                    <a:pt x="0" y="89"/>
                    <a:pt x="0" y="80"/>
                  </a:cubicBezTo>
                  <a:cubicBezTo>
                    <a:pt x="0" y="71"/>
                    <a:pt x="0" y="62"/>
                    <a:pt x="0" y="53"/>
                  </a:cubicBezTo>
                  <a:cubicBezTo>
                    <a:pt x="0" y="36"/>
                    <a:pt x="1" y="18"/>
                    <a:pt x="2" y="0"/>
                  </a:cubicBezTo>
                  <a:close/>
                </a:path>
              </a:pathLst>
            </a:custGeom>
            <a:solidFill>
              <a:srgbClr val="376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8" name="iśḻîḋe"/>
            <p:cNvSpPr/>
            <p:nvPr/>
          </p:nvSpPr>
          <p:spPr bwMode="auto">
            <a:xfrm>
              <a:off x="8328025" y="3305175"/>
              <a:ext cx="58738" cy="407988"/>
            </a:xfrm>
            <a:custGeom>
              <a:avLst/>
              <a:gdLst>
                <a:gd name="T0" fmla="*/ 16 w 16"/>
                <a:gd name="T1" fmla="*/ 0 h 110"/>
                <a:gd name="T2" fmla="*/ 12 w 16"/>
                <a:gd name="T3" fmla="*/ 14 h 110"/>
                <a:gd name="T4" fmla="*/ 8 w 16"/>
                <a:gd name="T5" fmla="*/ 27 h 110"/>
                <a:gd name="T6" fmla="*/ 3 w 16"/>
                <a:gd name="T7" fmla="*/ 55 h 110"/>
                <a:gd name="T8" fmla="*/ 2 w 16"/>
                <a:gd name="T9" fmla="*/ 83 h 110"/>
                <a:gd name="T10" fmla="*/ 3 w 16"/>
                <a:gd name="T11" fmla="*/ 90 h 110"/>
                <a:gd name="T12" fmla="*/ 4 w 16"/>
                <a:gd name="T13" fmla="*/ 96 h 110"/>
                <a:gd name="T14" fmla="*/ 5 w 16"/>
                <a:gd name="T15" fmla="*/ 103 h 110"/>
                <a:gd name="T16" fmla="*/ 7 w 16"/>
                <a:gd name="T17" fmla="*/ 110 h 110"/>
                <a:gd name="T18" fmla="*/ 7 w 16"/>
                <a:gd name="T19" fmla="*/ 110 h 110"/>
                <a:gd name="T20" fmla="*/ 0 w 16"/>
                <a:gd name="T21" fmla="*/ 83 h 110"/>
                <a:gd name="T22" fmla="*/ 1 w 16"/>
                <a:gd name="T23" fmla="*/ 55 h 110"/>
                <a:gd name="T24" fmla="*/ 6 w 16"/>
                <a:gd name="T25" fmla="*/ 27 h 110"/>
                <a:gd name="T26" fmla="*/ 16 w 16"/>
                <a:gd name="T2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10">
                  <a:moveTo>
                    <a:pt x="16" y="0"/>
                  </a:moveTo>
                  <a:cubicBezTo>
                    <a:pt x="15" y="5"/>
                    <a:pt x="13" y="9"/>
                    <a:pt x="12" y="14"/>
                  </a:cubicBezTo>
                  <a:cubicBezTo>
                    <a:pt x="10" y="18"/>
                    <a:pt x="9" y="23"/>
                    <a:pt x="8" y="27"/>
                  </a:cubicBezTo>
                  <a:cubicBezTo>
                    <a:pt x="6" y="36"/>
                    <a:pt x="4" y="46"/>
                    <a:pt x="3" y="55"/>
                  </a:cubicBezTo>
                  <a:cubicBezTo>
                    <a:pt x="2" y="64"/>
                    <a:pt x="2" y="73"/>
                    <a:pt x="2" y="83"/>
                  </a:cubicBezTo>
                  <a:cubicBezTo>
                    <a:pt x="3" y="85"/>
                    <a:pt x="3" y="87"/>
                    <a:pt x="3" y="90"/>
                  </a:cubicBezTo>
                  <a:cubicBezTo>
                    <a:pt x="3" y="92"/>
                    <a:pt x="3" y="94"/>
                    <a:pt x="4" y="96"/>
                  </a:cubicBezTo>
                  <a:cubicBezTo>
                    <a:pt x="4" y="99"/>
                    <a:pt x="5" y="101"/>
                    <a:pt x="5" y="103"/>
                  </a:cubicBezTo>
                  <a:cubicBezTo>
                    <a:pt x="6" y="106"/>
                    <a:pt x="7" y="108"/>
                    <a:pt x="7" y="110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3" y="101"/>
                    <a:pt x="1" y="92"/>
                    <a:pt x="0" y="83"/>
                  </a:cubicBezTo>
                  <a:cubicBezTo>
                    <a:pt x="0" y="73"/>
                    <a:pt x="0" y="64"/>
                    <a:pt x="1" y="55"/>
                  </a:cubicBezTo>
                  <a:cubicBezTo>
                    <a:pt x="2" y="45"/>
                    <a:pt x="4" y="36"/>
                    <a:pt x="6" y="27"/>
                  </a:cubicBezTo>
                  <a:cubicBezTo>
                    <a:pt x="9" y="18"/>
                    <a:pt x="12" y="9"/>
                    <a:pt x="16" y="0"/>
                  </a:cubicBezTo>
                  <a:close/>
                </a:path>
              </a:pathLst>
            </a:custGeom>
            <a:solidFill>
              <a:srgbClr val="376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9" name="i$1ïḋè"/>
            <p:cNvSpPr/>
            <p:nvPr/>
          </p:nvSpPr>
          <p:spPr bwMode="auto">
            <a:xfrm>
              <a:off x="8228013" y="3327400"/>
              <a:ext cx="100013" cy="400050"/>
            </a:xfrm>
            <a:custGeom>
              <a:avLst/>
              <a:gdLst>
                <a:gd name="T0" fmla="*/ 27 w 27"/>
                <a:gd name="T1" fmla="*/ 0 h 108"/>
                <a:gd name="T2" fmla="*/ 17 w 27"/>
                <a:gd name="T3" fmla="*/ 11 h 108"/>
                <a:gd name="T4" fmla="*/ 10 w 27"/>
                <a:gd name="T5" fmla="*/ 24 h 108"/>
                <a:gd name="T6" fmla="*/ 3 w 27"/>
                <a:gd name="T7" fmla="*/ 53 h 108"/>
                <a:gd name="T8" fmla="*/ 3 w 27"/>
                <a:gd name="T9" fmla="*/ 67 h 108"/>
                <a:gd name="T10" fmla="*/ 6 w 27"/>
                <a:gd name="T11" fmla="*/ 82 h 108"/>
                <a:gd name="T12" fmla="*/ 20 w 27"/>
                <a:gd name="T13" fmla="*/ 108 h 108"/>
                <a:gd name="T14" fmla="*/ 20 w 27"/>
                <a:gd name="T15" fmla="*/ 108 h 108"/>
                <a:gd name="T16" fmla="*/ 11 w 27"/>
                <a:gd name="T17" fmla="*/ 96 h 108"/>
                <a:gd name="T18" fmla="*/ 4 w 27"/>
                <a:gd name="T19" fmla="*/ 82 h 108"/>
                <a:gd name="T20" fmla="*/ 1 w 27"/>
                <a:gd name="T21" fmla="*/ 52 h 108"/>
                <a:gd name="T22" fmla="*/ 8 w 27"/>
                <a:gd name="T23" fmla="*/ 23 h 108"/>
                <a:gd name="T24" fmla="*/ 16 w 27"/>
                <a:gd name="T25" fmla="*/ 10 h 108"/>
                <a:gd name="T26" fmla="*/ 27 w 27"/>
                <a:gd name="T2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108">
                  <a:moveTo>
                    <a:pt x="27" y="0"/>
                  </a:moveTo>
                  <a:cubicBezTo>
                    <a:pt x="23" y="3"/>
                    <a:pt x="20" y="7"/>
                    <a:pt x="17" y="11"/>
                  </a:cubicBezTo>
                  <a:cubicBezTo>
                    <a:pt x="14" y="15"/>
                    <a:pt x="12" y="19"/>
                    <a:pt x="10" y="24"/>
                  </a:cubicBezTo>
                  <a:cubicBezTo>
                    <a:pt x="6" y="33"/>
                    <a:pt x="4" y="43"/>
                    <a:pt x="3" y="53"/>
                  </a:cubicBezTo>
                  <a:cubicBezTo>
                    <a:pt x="3" y="58"/>
                    <a:pt x="3" y="62"/>
                    <a:pt x="3" y="67"/>
                  </a:cubicBezTo>
                  <a:cubicBezTo>
                    <a:pt x="4" y="72"/>
                    <a:pt x="5" y="77"/>
                    <a:pt x="6" y="82"/>
                  </a:cubicBezTo>
                  <a:cubicBezTo>
                    <a:pt x="9" y="91"/>
                    <a:pt x="14" y="100"/>
                    <a:pt x="20" y="108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17" y="104"/>
                    <a:pt x="13" y="100"/>
                    <a:pt x="11" y="96"/>
                  </a:cubicBezTo>
                  <a:cubicBezTo>
                    <a:pt x="8" y="92"/>
                    <a:pt x="6" y="87"/>
                    <a:pt x="4" y="82"/>
                  </a:cubicBezTo>
                  <a:cubicBezTo>
                    <a:pt x="1" y="73"/>
                    <a:pt x="0" y="63"/>
                    <a:pt x="1" y="52"/>
                  </a:cubicBezTo>
                  <a:cubicBezTo>
                    <a:pt x="1" y="42"/>
                    <a:pt x="4" y="32"/>
                    <a:pt x="8" y="23"/>
                  </a:cubicBezTo>
                  <a:cubicBezTo>
                    <a:pt x="10" y="19"/>
                    <a:pt x="13" y="14"/>
                    <a:pt x="16" y="10"/>
                  </a:cubicBezTo>
                  <a:cubicBezTo>
                    <a:pt x="19" y="6"/>
                    <a:pt x="23" y="2"/>
                    <a:pt x="27" y="0"/>
                  </a:cubicBezTo>
                  <a:close/>
                </a:path>
              </a:pathLst>
            </a:custGeom>
            <a:solidFill>
              <a:srgbClr val="376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0" name="iSḻiḋê"/>
            <p:cNvSpPr/>
            <p:nvPr/>
          </p:nvSpPr>
          <p:spPr bwMode="auto">
            <a:xfrm>
              <a:off x="8397875" y="3244850"/>
              <a:ext cx="4763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1" name="ïṡļiḍê"/>
            <p:cNvSpPr/>
            <p:nvPr/>
          </p:nvSpPr>
          <p:spPr bwMode="auto">
            <a:xfrm>
              <a:off x="8286750" y="3270250"/>
              <a:ext cx="274638" cy="30163"/>
            </a:xfrm>
            <a:custGeom>
              <a:avLst/>
              <a:gdLst>
                <a:gd name="T0" fmla="*/ 72 w 74"/>
                <a:gd name="T1" fmla="*/ 1 h 8"/>
                <a:gd name="T2" fmla="*/ 72 w 74"/>
                <a:gd name="T3" fmla="*/ 1 h 8"/>
                <a:gd name="T4" fmla="*/ 72 w 74"/>
                <a:gd name="T5" fmla="*/ 0 h 8"/>
                <a:gd name="T6" fmla="*/ 54 w 74"/>
                <a:gd name="T7" fmla="*/ 5 h 8"/>
                <a:gd name="T8" fmla="*/ 30 w 74"/>
                <a:gd name="T9" fmla="*/ 2 h 8"/>
                <a:gd name="T10" fmla="*/ 10 w 74"/>
                <a:gd name="T11" fmla="*/ 4 h 8"/>
                <a:gd name="T12" fmla="*/ 0 w 74"/>
                <a:gd name="T13" fmla="*/ 0 h 8"/>
                <a:gd name="T14" fmla="*/ 0 w 74"/>
                <a:gd name="T15" fmla="*/ 0 h 8"/>
                <a:gd name="T16" fmla="*/ 0 w 74"/>
                <a:gd name="T17" fmla="*/ 2 h 8"/>
                <a:gd name="T18" fmla="*/ 11 w 74"/>
                <a:gd name="T19" fmla="*/ 7 h 8"/>
                <a:gd name="T20" fmla="*/ 31 w 74"/>
                <a:gd name="T21" fmla="*/ 5 h 8"/>
                <a:gd name="T22" fmla="*/ 54 w 74"/>
                <a:gd name="T23" fmla="*/ 8 h 8"/>
                <a:gd name="T24" fmla="*/ 72 w 74"/>
                <a:gd name="T2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8">
                  <a:moveTo>
                    <a:pt x="72" y="1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1" y="4"/>
                    <a:pt x="61" y="5"/>
                    <a:pt x="54" y="5"/>
                  </a:cubicBezTo>
                  <a:cubicBezTo>
                    <a:pt x="46" y="3"/>
                    <a:pt x="39" y="2"/>
                    <a:pt x="30" y="2"/>
                  </a:cubicBezTo>
                  <a:cubicBezTo>
                    <a:pt x="23" y="2"/>
                    <a:pt x="16" y="3"/>
                    <a:pt x="10" y="4"/>
                  </a:cubicBezTo>
                  <a:cubicBezTo>
                    <a:pt x="6" y="4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" y="5"/>
                    <a:pt x="6" y="6"/>
                    <a:pt x="11" y="7"/>
                  </a:cubicBezTo>
                  <a:cubicBezTo>
                    <a:pt x="17" y="5"/>
                    <a:pt x="24" y="5"/>
                    <a:pt x="31" y="5"/>
                  </a:cubicBezTo>
                  <a:cubicBezTo>
                    <a:pt x="39" y="5"/>
                    <a:pt x="47" y="6"/>
                    <a:pt x="54" y="8"/>
                  </a:cubicBezTo>
                  <a:cubicBezTo>
                    <a:pt x="63" y="7"/>
                    <a:pt x="74" y="6"/>
                    <a:pt x="72" y="1"/>
                  </a:cubicBez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2" name="îsḷïḋe"/>
            <p:cNvSpPr/>
            <p:nvPr/>
          </p:nvSpPr>
          <p:spPr bwMode="auto">
            <a:xfrm>
              <a:off x="8469313" y="3225800"/>
              <a:ext cx="44450" cy="41275"/>
            </a:xfrm>
            <a:custGeom>
              <a:avLst/>
              <a:gdLst>
                <a:gd name="T0" fmla="*/ 8 w 12"/>
                <a:gd name="T1" fmla="*/ 0 h 11"/>
                <a:gd name="T2" fmla="*/ 0 w 12"/>
                <a:gd name="T3" fmla="*/ 11 h 11"/>
                <a:gd name="T4" fmla="*/ 8 w 12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1">
                  <a:moveTo>
                    <a:pt x="8" y="0"/>
                  </a:moveTo>
                  <a:cubicBezTo>
                    <a:pt x="8" y="0"/>
                    <a:pt x="9" y="4"/>
                    <a:pt x="0" y="11"/>
                  </a:cubicBezTo>
                  <a:cubicBezTo>
                    <a:pt x="1" y="10"/>
                    <a:pt x="12" y="4"/>
                    <a:pt x="8" y="0"/>
                  </a:cubicBez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3" name="išlíḍê"/>
            <p:cNvSpPr/>
            <p:nvPr/>
          </p:nvSpPr>
          <p:spPr bwMode="auto">
            <a:xfrm>
              <a:off x="8420100" y="3203575"/>
              <a:ext cx="26988" cy="52388"/>
            </a:xfrm>
            <a:custGeom>
              <a:avLst/>
              <a:gdLst>
                <a:gd name="T0" fmla="*/ 0 w 7"/>
                <a:gd name="T1" fmla="*/ 0 h 14"/>
                <a:gd name="T2" fmla="*/ 4 w 7"/>
                <a:gd name="T3" fmla="*/ 14 h 14"/>
                <a:gd name="T4" fmla="*/ 0 w 7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4">
                  <a:moveTo>
                    <a:pt x="0" y="0"/>
                  </a:moveTo>
                  <a:cubicBezTo>
                    <a:pt x="0" y="0"/>
                    <a:pt x="4" y="2"/>
                    <a:pt x="4" y="14"/>
                  </a:cubicBezTo>
                  <a:cubicBezTo>
                    <a:pt x="4" y="14"/>
                    <a:pt x="7" y="0"/>
                    <a:pt x="0" y="0"/>
                  </a:cubicBez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4" name="ïṧľíḍè"/>
            <p:cNvSpPr/>
            <p:nvPr/>
          </p:nvSpPr>
          <p:spPr bwMode="auto">
            <a:xfrm>
              <a:off x="8342313" y="3200400"/>
              <a:ext cx="60325" cy="55563"/>
            </a:xfrm>
            <a:custGeom>
              <a:avLst/>
              <a:gdLst>
                <a:gd name="T0" fmla="*/ 16 w 16"/>
                <a:gd name="T1" fmla="*/ 15 h 15"/>
                <a:gd name="T2" fmla="*/ 0 w 16"/>
                <a:gd name="T3" fmla="*/ 4 h 15"/>
                <a:gd name="T4" fmla="*/ 16 w 1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5">
                  <a:moveTo>
                    <a:pt x="16" y="15"/>
                  </a:moveTo>
                  <a:cubicBezTo>
                    <a:pt x="16" y="14"/>
                    <a:pt x="5" y="0"/>
                    <a:pt x="0" y="4"/>
                  </a:cubicBezTo>
                  <a:cubicBezTo>
                    <a:pt x="0" y="4"/>
                    <a:pt x="5" y="3"/>
                    <a:pt x="16" y="15"/>
                  </a:cubicBez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5" name="išļíḓè"/>
            <p:cNvSpPr/>
            <p:nvPr/>
          </p:nvSpPr>
          <p:spPr bwMode="auto">
            <a:xfrm>
              <a:off x="8245475" y="3230563"/>
              <a:ext cx="41275" cy="47625"/>
            </a:xfrm>
            <a:custGeom>
              <a:avLst/>
              <a:gdLst>
                <a:gd name="T0" fmla="*/ 11 w 11"/>
                <a:gd name="T1" fmla="*/ 11 h 13"/>
                <a:gd name="T2" fmla="*/ 11 w 11"/>
                <a:gd name="T3" fmla="*/ 9 h 13"/>
                <a:gd name="T4" fmla="*/ 2 w 11"/>
                <a:gd name="T5" fmla="*/ 0 h 13"/>
                <a:gd name="T6" fmla="*/ 1 w 11"/>
                <a:gd name="T7" fmla="*/ 3 h 13"/>
                <a:gd name="T8" fmla="*/ 11 w 11"/>
                <a:gd name="T9" fmla="*/ 13 h 13"/>
                <a:gd name="T10" fmla="*/ 11 w 11"/>
                <a:gd name="T1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11" y="11"/>
                  </a:moveTo>
                  <a:cubicBezTo>
                    <a:pt x="11" y="11"/>
                    <a:pt x="11" y="10"/>
                    <a:pt x="11" y="9"/>
                  </a:cubicBezTo>
                  <a:cubicBezTo>
                    <a:pt x="8" y="8"/>
                    <a:pt x="5" y="5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0" y="9"/>
                    <a:pt x="5" y="12"/>
                    <a:pt x="11" y="13"/>
                  </a:cubicBezTo>
                  <a:cubicBezTo>
                    <a:pt x="11" y="13"/>
                    <a:pt x="11" y="12"/>
                    <a:pt x="11" y="11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6" name="íşļiḓé"/>
            <p:cNvSpPr/>
            <p:nvPr/>
          </p:nvSpPr>
          <p:spPr bwMode="auto">
            <a:xfrm>
              <a:off x="8535988" y="3230563"/>
              <a:ext cx="60325" cy="44450"/>
            </a:xfrm>
            <a:custGeom>
              <a:avLst/>
              <a:gdLst>
                <a:gd name="T0" fmla="*/ 15 w 16"/>
                <a:gd name="T1" fmla="*/ 5 h 12"/>
                <a:gd name="T2" fmla="*/ 12 w 16"/>
                <a:gd name="T3" fmla="*/ 0 h 12"/>
                <a:gd name="T4" fmla="*/ 0 w 16"/>
                <a:gd name="T5" fmla="*/ 9 h 12"/>
                <a:gd name="T6" fmla="*/ 5 w 16"/>
                <a:gd name="T7" fmla="*/ 12 h 12"/>
                <a:gd name="T8" fmla="*/ 15 w 16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5" y="5"/>
                  </a:moveTo>
                  <a:cubicBezTo>
                    <a:pt x="15" y="3"/>
                    <a:pt x="13" y="1"/>
                    <a:pt x="12" y="0"/>
                  </a:cubicBezTo>
                  <a:cubicBezTo>
                    <a:pt x="12" y="0"/>
                    <a:pt x="12" y="6"/>
                    <a:pt x="0" y="9"/>
                  </a:cubicBezTo>
                  <a:cubicBezTo>
                    <a:pt x="2" y="9"/>
                    <a:pt x="5" y="10"/>
                    <a:pt x="5" y="12"/>
                  </a:cubicBezTo>
                  <a:cubicBezTo>
                    <a:pt x="11" y="11"/>
                    <a:pt x="16" y="9"/>
                    <a:pt x="15" y="5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7" name="îSḻïďe"/>
            <p:cNvSpPr/>
            <p:nvPr/>
          </p:nvSpPr>
          <p:spPr bwMode="auto">
            <a:xfrm>
              <a:off x="8469313" y="3267075"/>
              <a:ext cx="1588" cy="1588"/>
            </a:xfrm>
            <a:prstGeom prst="rect">
              <a:avLst/>
            </a:pr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8" name="íṡḻïďè"/>
            <p:cNvSpPr/>
            <p:nvPr/>
          </p:nvSpPr>
          <p:spPr bwMode="auto">
            <a:xfrm>
              <a:off x="8524875" y="3167063"/>
              <a:ext cx="55563" cy="55563"/>
            </a:xfrm>
            <a:custGeom>
              <a:avLst/>
              <a:gdLst>
                <a:gd name="T0" fmla="*/ 9 w 15"/>
                <a:gd name="T1" fmla="*/ 0 h 15"/>
                <a:gd name="T2" fmla="*/ 0 w 15"/>
                <a:gd name="T3" fmla="*/ 15 h 15"/>
                <a:gd name="T4" fmla="*/ 9 w 15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cubicBezTo>
                    <a:pt x="9" y="0"/>
                    <a:pt x="11" y="4"/>
                    <a:pt x="0" y="15"/>
                  </a:cubicBezTo>
                  <a:cubicBezTo>
                    <a:pt x="0" y="15"/>
                    <a:pt x="15" y="6"/>
                    <a:pt x="9" y="0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9" name="iṥļiḋè"/>
            <p:cNvSpPr/>
            <p:nvPr/>
          </p:nvSpPr>
          <p:spPr bwMode="auto">
            <a:xfrm>
              <a:off x="8524875" y="32226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0" name="íṥḻídé"/>
            <p:cNvSpPr/>
            <p:nvPr/>
          </p:nvSpPr>
          <p:spPr bwMode="auto">
            <a:xfrm>
              <a:off x="8483600" y="3122613"/>
              <a:ext cx="52388" cy="74613"/>
            </a:xfrm>
            <a:custGeom>
              <a:avLst/>
              <a:gdLst>
                <a:gd name="T0" fmla="*/ 4 w 14"/>
                <a:gd name="T1" fmla="*/ 0 h 20"/>
                <a:gd name="T2" fmla="*/ 0 w 14"/>
                <a:gd name="T3" fmla="*/ 20 h 20"/>
                <a:gd name="T4" fmla="*/ 4 w 14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0">
                  <a:moveTo>
                    <a:pt x="4" y="0"/>
                  </a:moveTo>
                  <a:cubicBezTo>
                    <a:pt x="4" y="0"/>
                    <a:pt x="9" y="4"/>
                    <a:pt x="0" y="20"/>
                  </a:cubicBezTo>
                  <a:cubicBezTo>
                    <a:pt x="1" y="19"/>
                    <a:pt x="14" y="3"/>
                    <a:pt x="4" y="0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1" name="ísľíḍè"/>
            <p:cNvSpPr/>
            <p:nvPr/>
          </p:nvSpPr>
          <p:spPr bwMode="auto">
            <a:xfrm>
              <a:off x="8413750" y="3111500"/>
              <a:ext cx="41275" cy="77788"/>
            </a:xfrm>
            <a:custGeom>
              <a:avLst/>
              <a:gdLst>
                <a:gd name="T0" fmla="*/ 0 w 11"/>
                <a:gd name="T1" fmla="*/ 0 h 21"/>
                <a:gd name="T2" fmla="*/ 6 w 11"/>
                <a:gd name="T3" fmla="*/ 21 h 21"/>
                <a:gd name="T4" fmla="*/ 0 w 11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cubicBezTo>
                    <a:pt x="0" y="0"/>
                    <a:pt x="8" y="5"/>
                    <a:pt x="6" y="21"/>
                  </a:cubicBezTo>
                  <a:cubicBezTo>
                    <a:pt x="6" y="21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2" name="îş1îďè"/>
            <p:cNvSpPr/>
            <p:nvPr/>
          </p:nvSpPr>
          <p:spPr bwMode="auto">
            <a:xfrm>
              <a:off x="8331200" y="3106738"/>
              <a:ext cx="55563" cy="82550"/>
            </a:xfrm>
            <a:custGeom>
              <a:avLst/>
              <a:gdLst>
                <a:gd name="T0" fmla="*/ 0 w 15"/>
                <a:gd name="T1" fmla="*/ 4 h 22"/>
                <a:gd name="T2" fmla="*/ 15 w 15"/>
                <a:gd name="T3" fmla="*/ 22 h 22"/>
                <a:gd name="T4" fmla="*/ 0 w 15"/>
                <a:gd name="T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2">
                  <a:moveTo>
                    <a:pt x="0" y="4"/>
                  </a:moveTo>
                  <a:cubicBezTo>
                    <a:pt x="0" y="4"/>
                    <a:pt x="8" y="4"/>
                    <a:pt x="15" y="22"/>
                  </a:cubicBezTo>
                  <a:cubicBezTo>
                    <a:pt x="15" y="22"/>
                    <a:pt x="8" y="0"/>
                    <a:pt x="0" y="4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3" name="ïSḻíďe"/>
            <p:cNvSpPr/>
            <p:nvPr/>
          </p:nvSpPr>
          <p:spPr bwMode="auto">
            <a:xfrm>
              <a:off x="8386763" y="3178175"/>
              <a:ext cx="0" cy="11113"/>
            </a:xfrm>
            <a:custGeom>
              <a:avLst/>
              <a:gdLst>
                <a:gd name="T0" fmla="*/ 3 h 3"/>
                <a:gd name="T1" fmla="*/ 0 h 3"/>
                <a:gd name="T2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4" name="ísḻiḋe"/>
            <p:cNvSpPr/>
            <p:nvPr/>
          </p:nvSpPr>
          <p:spPr bwMode="auto">
            <a:xfrm>
              <a:off x="8275638" y="3152775"/>
              <a:ext cx="60325" cy="47625"/>
            </a:xfrm>
            <a:custGeom>
              <a:avLst/>
              <a:gdLst>
                <a:gd name="T0" fmla="*/ 0 w 16"/>
                <a:gd name="T1" fmla="*/ 4 h 13"/>
                <a:gd name="T2" fmla="*/ 16 w 16"/>
                <a:gd name="T3" fmla="*/ 13 h 13"/>
                <a:gd name="T4" fmla="*/ 0 w 16"/>
                <a:gd name="T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3">
                  <a:moveTo>
                    <a:pt x="0" y="4"/>
                  </a:moveTo>
                  <a:cubicBezTo>
                    <a:pt x="0" y="4"/>
                    <a:pt x="3" y="2"/>
                    <a:pt x="16" y="13"/>
                  </a:cubicBezTo>
                  <a:cubicBezTo>
                    <a:pt x="16" y="12"/>
                    <a:pt x="4" y="0"/>
                    <a:pt x="0" y="4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5" name="îśḷiḓe"/>
            <p:cNvSpPr/>
            <p:nvPr/>
          </p:nvSpPr>
          <p:spPr bwMode="auto">
            <a:xfrm>
              <a:off x="8148638" y="3743325"/>
              <a:ext cx="514350" cy="523875"/>
            </a:xfrm>
            <a:custGeom>
              <a:avLst/>
              <a:gdLst>
                <a:gd name="T0" fmla="*/ 0 w 138"/>
                <a:gd name="T1" fmla="*/ 0 h 141"/>
                <a:gd name="T2" fmla="*/ 138 w 138"/>
                <a:gd name="T3" fmla="*/ 0 h 141"/>
                <a:gd name="T4" fmla="*/ 128 w 138"/>
                <a:gd name="T5" fmla="*/ 129 h 141"/>
                <a:gd name="T6" fmla="*/ 20 w 138"/>
                <a:gd name="T7" fmla="*/ 129 h 141"/>
                <a:gd name="T8" fmla="*/ 0 w 138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41">
                  <a:moveTo>
                    <a:pt x="0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48" y="141"/>
                    <a:pt x="20" y="1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6" name="îśḻíḑé"/>
            <p:cNvSpPr/>
            <p:nvPr/>
          </p:nvSpPr>
          <p:spPr bwMode="auto">
            <a:xfrm>
              <a:off x="5381625" y="2014538"/>
              <a:ext cx="2716213" cy="3400425"/>
            </a:xfrm>
            <a:custGeom>
              <a:avLst/>
              <a:gdLst>
                <a:gd name="T0" fmla="*/ 684 w 730"/>
                <a:gd name="T1" fmla="*/ 915 h 915"/>
                <a:gd name="T2" fmla="*/ 46 w 730"/>
                <a:gd name="T3" fmla="*/ 915 h 915"/>
                <a:gd name="T4" fmla="*/ 0 w 730"/>
                <a:gd name="T5" fmla="*/ 869 h 915"/>
                <a:gd name="T6" fmla="*/ 0 w 730"/>
                <a:gd name="T7" fmla="*/ 46 h 915"/>
                <a:gd name="T8" fmla="*/ 46 w 730"/>
                <a:gd name="T9" fmla="*/ 0 h 915"/>
                <a:gd name="T10" fmla="*/ 684 w 730"/>
                <a:gd name="T11" fmla="*/ 0 h 915"/>
                <a:gd name="T12" fmla="*/ 730 w 730"/>
                <a:gd name="T13" fmla="*/ 46 h 915"/>
                <a:gd name="T14" fmla="*/ 730 w 730"/>
                <a:gd name="T15" fmla="*/ 869 h 915"/>
                <a:gd name="T16" fmla="*/ 684 w 730"/>
                <a:gd name="T17" fmla="*/ 915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0" h="915">
                  <a:moveTo>
                    <a:pt x="684" y="915"/>
                  </a:moveTo>
                  <a:cubicBezTo>
                    <a:pt x="46" y="915"/>
                    <a:pt x="46" y="915"/>
                    <a:pt x="46" y="915"/>
                  </a:cubicBezTo>
                  <a:cubicBezTo>
                    <a:pt x="20" y="915"/>
                    <a:pt x="0" y="895"/>
                    <a:pt x="0" y="869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20" y="0"/>
                    <a:pt x="46" y="0"/>
                  </a:cubicBezTo>
                  <a:cubicBezTo>
                    <a:pt x="684" y="0"/>
                    <a:pt x="684" y="0"/>
                    <a:pt x="684" y="0"/>
                  </a:cubicBezTo>
                  <a:cubicBezTo>
                    <a:pt x="709" y="0"/>
                    <a:pt x="730" y="21"/>
                    <a:pt x="730" y="46"/>
                  </a:cubicBezTo>
                  <a:cubicBezTo>
                    <a:pt x="730" y="869"/>
                    <a:pt x="730" y="869"/>
                    <a:pt x="730" y="869"/>
                  </a:cubicBezTo>
                  <a:cubicBezTo>
                    <a:pt x="730" y="895"/>
                    <a:pt x="709" y="915"/>
                    <a:pt x="684" y="915"/>
                  </a:cubicBezTo>
                  <a:close/>
                </a:path>
              </a:pathLst>
            </a:custGeom>
            <a:solidFill>
              <a:srgbClr val="DD8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7" name="îSḻîḍe"/>
            <p:cNvSpPr/>
            <p:nvPr/>
          </p:nvSpPr>
          <p:spPr bwMode="auto">
            <a:xfrm>
              <a:off x="5951538" y="1781175"/>
              <a:ext cx="1620838" cy="360363"/>
            </a:xfrm>
            <a:custGeom>
              <a:avLst/>
              <a:gdLst>
                <a:gd name="T0" fmla="*/ 436 w 436"/>
                <a:gd name="T1" fmla="*/ 97 h 97"/>
                <a:gd name="T2" fmla="*/ 0 w 436"/>
                <a:gd name="T3" fmla="*/ 97 h 97"/>
                <a:gd name="T4" fmla="*/ 0 w 436"/>
                <a:gd name="T5" fmla="*/ 28 h 97"/>
                <a:gd name="T6" fmla="*/ 27 w 436"/>
                <a:gd name="T7" fmla="*/ 0 h 97"/>
                <a:gd name="T8" fmla="*/ 409 w 436"/>
                <a:gd name="T9" fmla="*/ 0 h 97"/>
                <a:gd name="T10" fmla="*/ 436 w 436"/>
                <a:gd name="T11" fmla="*/ 28 h 97"/>
                <a:gd name="T12" fmla="*/ 436 w 436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6" h="97">
                  <a:moveTo>
                    <a:pt x="436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409" y="0"/>
                    <a:pt x="409" y="0"/>
                    <a:pt x="409" y="0"/>
                  </a:cubicBezTo>
                  <a:cubicBezTo>
                    <a:pt x="424" y="0"/>
                    <a:pt x="436" y="13"/>
                    <a:pt x="436" y="28"/>
                  </a:cubicBezTo>
                  <a:lnTo>
                    <a:pt x="436" y="97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8" name="íṥļíḋè"/>
            <p:cNvSpPr/>
            <p:nvPr/>
          </p:nvSpPr>
          <p:spPr bwMode="auto">
            <a:xfrm>
              <a:off x="6170613" y="1889125"/>
              <a:ext cx="66675" cy="252413"/>
            </a:xfrm>
            <a:custGeom>
              <a:avLst/>
              <a:gdLst>
                <a:gd name="T0" fmla="*/ 18 w 18"/>
                <a:gd name="T1" fmla="*/ 68 h 68"/>
                <a:gd name="T2" fmla="*/ 17 w 18"/>
                <a:gd name="T3" fmla="*/ 63 h 68"/>
                <a:gd name="T4" fmla="*/ 17 w 18"/>
                <a:gd name="T5" fmla="*/ 0 h 68"/>
                <a:gd name="T6" fmla="*/ 0 w 18"/>
                <a:gd name="T7" fmla="*/ 0 h 68"/>
                <a:gd name="T8" fmla="*/ 0 w 18"/>
                <a:gd name="T9" fmla="*/ 68 h 68"/>
                <a:gd name="T10" fmla="*/ 18 w 18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8">
                  <a:moveTo>
                    <a:pt x="18" y="68"/>
                  </a:moveTo>
                  <a:cubicBezTo>
                    <a:pt x="17" y="67"/>
                    <a:pt x="17" y="65"/>
                    <a:pt x="17" y="6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lnTo>
                    <a:pt x="18" y="68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9" name="íšḷïḓê"/>
            <p:cNvSpPr/>
            <p:nvPr/>
          </p:nvSpPr>
          <p:spPr bwMode="auto">
            <a:xfrm>
              <a:off x="7345363" y="1889125"/>
              <a:ext cx="66675" cy="252413"/>
            </a:xfrm>
            <a:custGeom>
              <a:avLst/>
              <a:gdLst>
                <a:gd name="T0" fmla="*/ 18 w 18"/>
                <a:gd name="T1" fmla="*/ 0 h 68"/>
                <a:gd name="T2" fmla="*/ 1 w 18"/>
                <a:gd name="T3" fmla="*/ 0 h 68"/>
                <a:gd name="T4" fmla="*/ 1 w 18"/>
                <a:gd name="T5" fmla="*/ 63 h 68"/>
                <a:gd name="T6" fmla="*/ 0 w 18"/>
                <a:gd name="T7" fmla="*/ 68 h 68"/>
                <a:gd name="T8" fmla="*/ 18 w 18"/>
                <a:gd name="T9" fmla="*/ 68 h 68"/>
                <a:gd name="T10" fmla="*/ 18 w 18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8">
                  <a:moveTo>
                    <a:pt x="1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5"/>
                    <a:pt x="1" y="67"/>
                    <a:pt x="0" y="68"/>
                  </a:cubicBezTo>
                  <a:cubicBezTo>
                    <a:pt x="18" y="68"/>
                    <a:pt x="18" y="68"/>
                    <a:pt x="18" y="68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0" name="îśḻíḑe"/>
            <p:cNvSpPr/>
            <p:nvPr/>
          </p:nvSpPr>
          <p:spPr bwMode="auto">
            <a:xfrm>
              <a:off x="5545138" y="2149475"/>
              <a:ext cx="2433638" cy="3165475"/>
            </a:xfrm>
            <a:custGeom>
              <a:avLst/>
              <a:gdLst>
                <a:gd name="T0" fmla="*/ 614 w 654"/>
                <a:gd name="T1" fmla="*/ 852 h 852"/>
                <a:gd name="T2" fmla="*/ 40 w 654"/>
                <a:gd name="T3" fmla="*/ 852 h 852"/>
                <a:gd name="T4" fmla="*/ 0 w 654"/>
                <a:gd name="T5" fmla="*/ 812 h 852"/>
                <a:gd name="T6" fmla="*/ 0 w 654"/>
                <a:gd name="T7" fmla="*/ 40 h 852"/>
                <a:gd name="T8" fmla="*/ 40 w 654"/>
                <a:gd name="T9" fmla="*/ 0 h 852"/>
                <a:gd name="T10" fmla="*/ 614 w 654"/>
                <a:gd name="T11" fmla="*/ 0 h 852"/>
                <a:gd name="T12" fmla="*/ 654 w 654"/>
                <a:gd name="T13" fmla="*/ 40 h 852"/>
                <a:gd name="T14" fmla="*/ 654 w 654"/>
                <a:gd name="T15" fmla="*/ 812 h 852"/>
                <a:gd name="T16" fmla="*/ 614 w 654"/>
                <a:gd name="T17" fmla="*/ 85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4" h="852">
                  <a:moveTo>
                    <a:pt x="614" y="852"/>
                  </a:moveTo>
                  <a:cubicBezTo>
                    <a:pt x="40" y="852"/>
                    <a:pt x="40" y="852"/>
                    <a:pt x="40" y="852"/>
                  </a:cubicBezTo>
                  <a:cubicBezTo>
                    <a:pt x="18" y="852"/>
                    <a:pt x="0" y="834"/>
                    <a:pt x="0" y="81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636" y="0"/>
                    <a:pt x="654" y="18"/>
                    <a:pt x="654" y="40"/>
                  </a:cubicBezTo>
                  <a:cubicBezTo>
                    <a:pt x="654" y="812"/>
                    <a:pt x="654" y="812"/>
                    <a:pt x="654" y="812"/>
                  </a:cubicBezTo>
                  <a:cubicBezTo>
                    <a:pt x="654" y="834"/>
                    <a:pt x="636" y="852"/>
                    <a:pt x="614" y="852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1" name="îślïḋé"/>
            <p:cNvSpPr/>
            <p:nvPr/>
          </p:nvSpPr>
          <p:spPr bwMode="auto">
            <a:xfrm>
              <a:off x="6661150" y="1673225"/>
              <a:ext cx="230188" cy="211138"/>
            </a:xfrm>
            <a:custGeom>
              <a:avLst/>
              <a:gdLst>
                <a:gd name="T0" fmla="*/ 7 w 62"/>
                <a:gd name="T1" fmla="*/ 48 h 57"/>
                <a:gd name="T2" fmla="*/ 31 w 62"/>
                <a:gd name="T3" fmla="*/ 13 h 57"/>
                <a:gd name="T4" fmla="*/ 55 w 62"/>
                <a:gd name="T5" fmla="*/ 48 h 57"/>
                <a:gd name="T6" fmla="*/ 54 w 62"/>
                <a:gd name="T7" fmla="*/ 57 h 57"/>
                <a:gd name="T8" fmla="*/ 62 w 62"/>
                <a:gd name="T9" fmla="*/ 34 h 57"/>
                <a:gd name="T10" fmla="*/ 31 w 62"/>
                <a:gd name="T11" fmla="*/ 0 h 57"/>
                <a:gd name="T12" fmla="*/ 0 w 62"/>
                <a:gd name="T13" fmla="*/ 34 h 57"/>
                <a:gd name="T14" fmla="*/ 8 w 62"/>
                <a:gd name="T15" fmla="*/ 57 h 57"/>
                <a:gd name="T16" fmla="*/ 7 w 62"/>
                <a:gd name="T17" fmla="*/ 4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57">
                  <a:moveTo>
                    <a:pt x="7" y="48"/>
                  </a:moveTo>
                  <a:cubicBezTo>
                    <a:pt x="7" y="29"/>
                    <a:pt x="18" y="13"/>
                    <a:pt x="31" y="13"/>
                  </a:cubicBezTo>
                  <a:cubicBezTo>
                    <a:pt x="45" y="13"/>
                    <a:pt x="55" y="29"/>
                    <a:pt x="55" y="48"/>
                  </a:cubicBezTo>
                  <a:cubicBezTo>
                    <a:pt x="55" y="51"/>
                    <a:pt x="55" y="54"/>
                    <a:pt x="54" y="57"/>
                  </a:cubicBezTo>
                  <a:cubicBezTo>
                    <a:pt x="59" y="51"/>
                    <a:pt x="62" y="43"/>
                    <a:pt x="62" y="34"/>
                  </a:cubicBezTo>
                  <a:cubicBezTo>
                    <a:pt x="62" y="15"/>
                    <a:pt x="48" y="0"/>
                    <a:pt x="31" y="0"/>
                  </a:cubicBezTo>
                  <a:cubicBezTo>
                    <a:pt x="14" y="0"/>
                    <a:pt x="0" y="15"/>
                    <a:pt x="0" y="34"/>
                  </a:cubicBezTo>
                  <a:cubicBezTo>
                    <a:pt x="0" y="43"/>
                    <a:pt x="3" y="51"/>
                    <a:pt x="8" y="57"/>
                  </a:cubicBezTo>
                  <a:cubicBezTo>
                    <a:pt x="7" y="54"/>
                    <a:pt x="7" y="51"/>
                    <a:pt x="7" y="48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2" name="íŝľíḓê"/>
            <p:cNvSpPr/>
            <p:nvPr/>
          </p:nvSpPr>
          <p:spPr bwMode="auto">
            <a:xfrm>
              <a:off x="5702300" y="2676525"/>
              <a:ext cx="2119313" cy="604838"/>
            </a:xfrm>
            <a:custGeom>
              <a:avLst/>
              <a:gdLst>
                <a:gd name="T0" fmla="*/ 524 w 570"/>
                <a:gd name="T1" fmla="*/ 163 h 163"/>
                <a:gd name="T2" fmla="*/ 46 w 570"/>
                <a:gd name="T3" fmla="*/ 163 h 163"/>
                <a:gd name="T4" fmla="*/ 0 w 570"/>
                <a:gd name="T5" fmla="*/ 118 h 163"/>
                <a:gd name="T6" fmla="*/ 0 w 570"/>
                <a:gd name="T7" fmla="*/ 46 h 163"/>
                <a:gd name="T8" fmla="*/ 46 w 570"/>
                <a:gd name="T9" fmla="*/ 0 h 163"/>
                <a:gd name="T10" fmla="*/ 524 w 570"/>
                <a:gd name="T11" fmla="*/ 0 h 163"/>
                <a:gd name="T12" fmla="*/ 570 w 570"/>
                <a:gd name="T13" fmla="*/ 46 h 163"/>
                <a:gd name="T14" fmla="*/ 570 w 570"/>
                <a:gd name="T15" fmla="*/ 118 h 163"/>
                <a:gd name="T16" fmla="*/ 524 w 570"/>
                <a:gd name="T1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163">
                  <a:moveTo>
                    <a:pt x="524" y="163"/>
                  </a:moveTo>
                  <a:cubicBezTo>
                    <a:pt x="46" y="163"/>
                    <a:pt x="46" y="163"/>
                    <a:pt x="46" y="163"/>
                  </a:cubicBezTo>
                  <a:cubicBezTo>
                    <a:pt x="21" y="163"/>
                    <a:pt x="0" y="143"/>
                    <a:pt x="0" y="11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49" y="0"/>
                    <a:pt x="570" y="20"/>
                    <a:pt x="570" y="46"/>
                  </a:cubicBezTo>
                  <a:cubicBezTo>
                    <a:pt x="570" y="118"/>
                    <a:pt x="570" y="118"/>
                    <a:pt x="570" y="118"/>
                  </a:cubicBezTo>
                  <a:cubicBezTo>
                    <a:pt x="570" y="143"/>
                    <a:pt x="549" y="163"/>
                    <a:pt x="524" y="163"/>
                  </a:cubicBezTo>
                  <a:close/>
                </a:path>
              </a:pathLst>
            </a:custGeom>
            <a:solidFill>
              <a:srgbClr val="FF6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3" name="işļïḓê"/>
            <p:cNvSpPr/>
            <p:nvPr/>
          </p:nvSpPr>
          <p:spPr bwMode="auto">
            <a:xfrm>
              <a:off x="5843588" y="2828925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4" name="îṩ1íḓê"/>
            <p:cNvSpPr/>
            <p:nvPr/>
          </p:nvSpPr>
          <p:spPr bwMode="auto">
            <a:xfrm>
              <a:off x="5843588" y="2970213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5" name="íṥľïḑè"/>
            <p:cNvSpPr/>
            <p:nvPr/>
          </p:nvSpPr>
          <p:spPr bwMode="auto">
            <a:xfrm>
              <a:off x="5843588" y="3106738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6" name="ïṡľïďe"/>
            <p:cNvSpPr/>
            <p:nvPr/>
          </p:nvSpPr>
          <p:spPr bwMode="auto">
            <a:xfrm>
              <a:off x="7316788" y="2773363"/>
              <a:ext cx="22225" cy="412750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7" name="ïṡľiďé"/>
            <p:cNvSpPr/>
            <p:nvPr/>
          </p:nvSpPr>
          <p:spPr bwMode="auto">
            <a:xfrm>
              <a:off x="7461250" y="2881313"/>
              <a:ext cx="241300" cy="196850"/>
            </a:xfrm>
            <a:custGeom>
              <a:avLst/>
              <a:gdLst>
                <a:gd name="T0" fmla="*/ 0 w 152"/>
                <a:gd name="T1" fmla="*/ 32 h 124"/>
                <a:gd name="T2" fmla="*/ 26 w 152"/>
                <a:gd name="T3" fmla="*/ 21 h 124"/>
                <a:gd name="T4" fmla="*/ 47 w 152"/>
                <a:gd name="T5" fmla="*/ 79 h 124"/>
                <a:gd name="T6" fmla="*/ 126 w 152"/>
                <a:gd name="T7" fmla="*/ 0 h 124"/>
                <a:gd name="T8" fmla="*/ 152 w 152"/>
                <a:gd name="T9" fmla="*/ 25 h 124"/>
                <a:gd name="T10" fmla="*/ 47 w 152"/>
                <a:gd name="T11" fmla="*/ 124 h 124"/>
                <a:gd name="T12" fmla="*/ 0 w 152"/>
                <a:gd name="T1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24">
                  <a:moveTo>
                    <a:pt x="0" y="32"/>
                  </a:moveTo>
                  <a:lnTo>
                    <a:pt x="26" y="21"/>
                  </a:lnTo>
                  <a:lnTo>
                    <a:pt x="47" y="79"/>
                  </a:lnTo>
                  <a:lnTo>
                    <a:pt x="126" y="0"/>
                  </a:lnTo>
                  <a:lnTo>
                    <a:pt x="152" y="25"/>
                  </a:lnTo>
                  <a:lnTo>
                    <a:pt x="47" y="12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8" name="ïs1ïďê"/>
            <p:cNvSpPr/>
            <p:nvPr/>
          </p:nvSpPr>
          <p:spPr bwMode="auto">
            <a:xfrm>
              <a:off x="5702300" y="3494088"/>
              <a:ext cx="2119313" cy="604838"/>
            </a:xfrm>
            <a:custGeom>
              <a:avLst/>
              <a:gdLst>
                <a:gd name="T0" fmla="*/ 524 w 570"/>
                <a:gd name="T1" fmla="*/ 163 h 163"/>
                <a:gd name="T2" fmla="*/ 46 w 570"/>
                <a:gd name="T3" fmla="*/ 163 h 163"/>
                <a:gd name="T4" fmla="*/ 0 w 570"/>
                <a:gd name="T5" fmla="*/ 118 h 163"/>
                <a:gd name="T6" fmla="*/ 0 w 570"/>
                <a:gd name="T7" fmla="*/ 45 h 163"/>
                <a:gd name="T8" fmla="*/ 46 w 570"/>
                <a:gd name="T9" fmla="*/ 0 h 163"/>
                <a:gd name="T10" fmla="*/ 524 w 570"/>
                <a:gd name="T11" fmla="*/ 0 h 163"/>
                <a:gd name="T12" fmla="*/ 570 w 570"/>
                <a:gd name="T13" fmla="*/ 45 h 163"/>
                <a:gd name="T14" fmla="*/ 570 w 570"/>
                <a:gd name="T15" fmla="*/ 118 h 163"/>
                <a:gd name="T16" fmla="*/ 524 w 570"/>
                <a:gd name="T1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163">
                  <a:moveTo>
                    <a:pt x="524" y="163"/>
                  </a:moveTo>
                  <a:cubicBezTo>
                    <a:pt x="46" y="163"/>
                    <a:pt x="46" y="163"/>
                    <a:pt x="46" y="163"/>
                  </a:cubicBezTo>
                  <a:cubicBezTo>
                    <a:pt x="21" y="163"/>
                    <a:pt x="0" y="143"/>
                    <a:pt x="0" y="11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49" y="0"/>
                    <a:pt x="570" y="20"/>
                    <a:pt x="570" y="45"/>
                  </a:cubicBezTo>
                  <a:cubicBezTo>
                    <a:pt x="570" y="118"/>
                    <a:pt x="570" y="118"/>
                    <a:pt x="570" y="118"/>
                  </a:cubicBezTo>
                  <a:cubicBezTo>
                    <a:pt x="570" y="143"/>
                    <a:pt x="549" y="163"/>
                    <a:pt x="524" y="163"/>
                  </a:cubicBezTo>
                  <a:close/>
                </a:path>
              </a:pathLst>
            </a:custGeom>
            <a:solidFill>
              <a:srgbClr val="849C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9" name="íŝľiḓe"/>
            <p:cNvSpPr/>
            <p:nvPr/>
          </p:nvSpPr>
          <p:spPr bwMode="auto">
            <a:xfrm>
              <a:off x="5843588" y="3646488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0" name="i$ľíḍé"/>
            <p:cNvSpPr/>
            <p:nvPr/>
          </p:nvSpPr>
          <p:spPr bwMode="auto">
            <a:xfrm>
              <a:off x="5843588" y="3787775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1" name="iṡ1iḍè"/>
            <p:cNvSpPr/>
            <p:nvPr/>
          </p:nvSpPr>
          <p:spPr bwMode="auto">
            <a:xfrm>
              <a:off x="5843588" y="3924300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2" name="îś1îdè"/>
            <p:cNvSpPr/>
            <p:nvPr/>
          </p:nvSpPr>
          <p:spPr bwMode="auto">
            <a:xfrm>
              <a:off x="7316788" y="3590925"/>
              <a:ext cx="22225" cy="412750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3" name="íṩļîḑé"/>
            <p:cNvSpPr/>
            <p:nvPr/>
          </p:nvSpPr>
          <p:spPr bwMode="auto">
            <a:xfrm>
              <a:off x="7461250" y="3698875"/>
              <a:ext cx="241300" cy="196850"/>
            </a:xfrm>
            <a:custGeom>
              <a:avLst/>
              <a:gdLst>
                <a:gd name="T0" fmla="*/ 0 w 152"/>
                <a:gd name="T1" fmla="*/ 30 h 124"/>
                <a:gd name="T2" fmla="*/ 26 w 152"/>
                <a:gd name="T3" fmla="*/ 21 h 124"/>
                <a:gd name="T4" fmla="*/ 47 w 152"/>
                <a:gd name="T5" fmla="*/ 79 h 124"/>
                <a:gd name="T6" fmla="*/ 126 w 152"/>
                <a:gd name="T7" fmla="*/ 0 h 124"/>
                <a:gd name="T8" fmla="*/ 152 w 152"/>
                <a:gd name="T9" fmla="*/ 25 h 124"/>
                <a:gd name="T10" fmla="*/ 47 w 152"/>
                <a:gd name="T11" fmla="*/ 124 h 124"/>
                <a:gd name="T12" fmla="*/ 0 w 152"/>
                <a:gd name="T13" fmla="*/ 3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24">
                  <a:moveTo>
                    <a:pt x="0" y="30"/>
                  </a:moveTo>
                  <a:lnTo>
                    <a:pt x="26" y="21"/>
                  </a:lnTo>
                  <a:lnTo>
                    <a:pt x="47" y="79"/>
                  </a:lnTo>
                  <a:lnTo>
                    <a:pt x="126" y="0"/>
                  </a:lnTo>
                  <a:lnTo>
                    <a:pt x="152" y="25"/>
                  </a:lnTo>
                  <a:lnTo>
                    <a:pt x="47" y="12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4" name="îṣļîḑê"/>
            <p:cNvSpPr/>
            <p:nvPr/>
          </p:nvSpPr>
          <p:spPr bwMode="auto">
            <a:xfrm>
              <a:off x="5702300" y="4325938"/>
              <a:ext cx="2119313" cy="606425"/>
            </a:xfrm>
            <a:custGeom>
              <a:avLst/>
              <a:gdLst>
                <a:gd name="T0" fmla="*/ 524 w 570"/>
                <a:gd name="T1" fmla="*/ 163 h 163"/>
                <a:gd name="T2" fmla="*/ 46 w 570"/>
                <a:gd name="T3" fmla="*/ 163 h 163"/>
                <a:gd name="T4" fmla="*/ 0 w 570"/>
                <a:gd name="T5" fmla="*/ 118 h 163"/>
                <a:gd name="T6" fmla="*/ 0 w 570"/>
                <a:gd name="T7" fmla="*/ 45 h 163"/>
                <a:gd name="T8" fmla="*/ 46 w 570"/>
                <a:gd name="T9" fmla="*/ 0 h 163"/>
                <a:gd name="T10" fmla="*/ 524 w 570"/>
                <a:gd name="T11" fmla="*/ 0 h 163"/>
                <a:gd name="T12" fmla="*/ 570 w 570"/>
                <a:gd name="T13" fmla="*/ 45 h 163"/>
                <a:gd name="T14" fmla="*/ 570 w 570"/>
                <a:gd name="T15" fmla="*/ 118 h 163"/>
                <a:gd name="T16" fmla="*/ 524 w 570"/>
                <a:gd name="T1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163">
                  <a:moveTo>
                    <a:pt x="524" y="163"/>
                  </a:moveTo>
                  <a:cubicBezTo>
                    <a:pt x="46" y="163"/>
                    <a:pt x="46" y="163"/>
                    <a:pt x="46" y="163"/>
                  </a:cubicBezTo>
                  <a:cubicBezTo>
                    <a:pt x="21" y="163"/>
                    <a:pt x="0" y="143"/>
                    <a:pt x="0" y="11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49" y="0"/>
                    <a:pt x="570" y="20"/>
                    <a:pt x="570" y="45"/>
                  </a:cubicBezTo>
                  <a:cubicBezTo>
                    <a:pt x="570" y="118"/>
                    <a:pt x="570" y="118"/>
                    <a:pt x="570" y="118"/>
                  </a:cubicBezTo>
                  <a:cubicBezTo>
                    <a:pt x="570" y="143"/>
                    <a:pt x="549" y="163"/>
                    <a:pt x="524" y="163"/>
                  </a:cubicBezTo>
                  <a:close/>
                </a:path>
              </a:pathLst>
            </a:custGeom>
            <a:solidFill>
              <a:srgbClr val="FBFF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5" name="ïŝļiḓé"/>
            <p:cNvSpPr/>
            <p:nvPr/>
          </p:nvSpPr>
          <p:spPr bwMode="auto">
            <a:xfrm>
              <a:off x="5843588" y="4478338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6" name="îṩḻîďé"/>
            <p:cNvSpPr/>
            <p:nvPr/>
          </p:nvSpPr>
          <p:spPr bwMode="auto">
            <a:xfrm>
              <a:off x="5843588" y="4619625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7" name="íŝḷîḍé"/>
            <p:cNvSpPr/>
            <p:nvPr/>
          </p:nvSpPr>
          <p:spPr bwMode="auto">
            <a:xfrm>
              <a:off x="5843588" y="4757738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8" name="îṧḷiḓè"/>
            <p:cNvSpPr/>
            <p:nvPr/>
          </p:nvSpPr>
          <p:spPr bwMode="auto">
            <a:xfrm>
              <a:off x="7316788" y="4422775"/>
              <a:ext cx="22225" cy="412750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9" name="îṩļïḑê"/>
            <p:cNvSpPr/>
            <p:nvPr/>
          </p:nvSpPr>
          <p:spPr bwMode="auto">
            <a:xfrm>
              <a:off x="7461250" y="4530725"/>
              <a:ext cx="241300" cy="196850"/>
            </a:xfrm>
            <a:custGeom>
              <a:avLst/>
              <a:gdLst>
                <a:gd name="T0" fmla="*/ 0 w 152"/>
                <a:gd name="T1" fmla="*/ 30 h 124"/>
                <a:gd name="T2" fmla="*/ 26 w 152"/>
                <a:gd name="T3" fmla="*/ 21 h 124"/>
                <a:gd name="T4" fmla="*/ 47 w 152"/>
                <a:gd name="T5" fmla="*/ 80 h 124"/>
                <a:gd name="T6" fmla="*/ 126 w 152"/>
                <a:gd name="T7" fmla="*/ 0 h 124"/>
                <a:gd name="T8" fmla="*/ 152 w 152"/>
                <a:gd name="T9" fmla="*/ 23 h 124"/>
                <a:gd name="T10" fmla="*/ 47 w 152"/>
                <a:gd name="T11" fmla="*/ 124 h 124"/>
                <a:gd name="T12" fmla="*/ 0 w 152"/>
                <a:gd name="T13" fmla="*/ 3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24">
                  <a:moveTo>
                    <a:pt x="0" y="30"/>
                  </a:moveTo>
                  <a:lnTo>
                    <a:pt x="26" y="21"/>
                  </a:lnTo>
                  <a:lnTo>
                    <a:pt x="47" y="80"/>
                  </a:lnTo>
                  <a:lnTo>
                    <a:pt x="126" y="0"/>
                  </a:lnTo>
                  <a:lnTo>
                    <a:pt x="152" y="23"/>
                  </a:lnTo>
                  <a:lnTo>
                    <a:pt x="47" y="12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0" name="ïṩḷiḋê"/>
            <p:cNvSpPr/>
            <p:nvPr/>
          </p:nvSpPr>
          <p:spPr bwMode="auto">
            <a:xfrm>
              <a:off x="6151563" y="1889125"/>
              <a:ext cx="1243013" cy="352425"/>
            </a:xfrm>
            <a:custGeom>
              <a:avLst/>
              <a:gdLst>
                <a:gd name="T0" fmla="*/ 317 w 334"/>
                <a:gd name="T1" fmla="*/ 0 h 95"/>
                <a:gd name="T2" fmla="*/ 317 w 334"/>
                <a:gd name="T3" fmla="*/ 63 h 95"/>
                <a:gd name="T4" fmla="*/ 308 w 334"/>
                <a:gd name="T5" fmla="*/ 72 h 95"/>
                <a:gd name="T6" fmla="*/ 26 w 334"/>
                <a:gd name="T7" fmla="*/ 72 h 95"/>
                <a:gd name="T8" fmla="*/ 16 w 334"/>
                <a:gd name="T9" fmla="*/ 63 h 95"/>
                <a:gd name="T10" fmla="*/ 16 w 334"/>
                <a:gd name="T11" fmla="*/ 0 h 95"/>
                <a:gd name="T12" fmla="*/ 0 w 334"/>
                <a:gd name="T13" fmla="*/ 0 h 95"/>
                <a:gd name="T14" fmla="*/ 0 w 334"/>
                <a:gd name="T15" fmla="*/ 71 h 95"/>
                <a:gd name="T16" fmla="*/ 23 w 334"/>
                <a:gd name="T17" fmla="*/ 95 h 95"/>
                <a:gd name="T18" fmla="*/ 310 w 334"/>
                <a:gd name="T19" fmla="*/ 95 h 95"/>
                <a:gd name="T20" fmla="*/ 334 w 334"/>
                <a:gd name="T21" fmla="*/ 71 h 95"/>
                <a:gd name="T22" fmla="*/ 334 w 334"/>
                <a:gd name="T23" fmla="*/ 0 h 95"/>
                <a:gd name="T24" fmla="*/ 317 w 334"/>
                <a:gd name="T2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4" h="95">
                  <a:moveTo>
                    <a:pt x="317" y="0"/>
                  </a:moveTo>
                  <a:cubicBezTo>
                    <a:pt x="317" y="63"/>
                    <a:pt x="317" y="63"/>
                    <a:pt x="317" y="63"/>
                  </a:cubicBezTo>
                  <a:cubicBezTo>
                    <a:pt x="317" y="68"/>
                    <a:pt x="313" y="72"/>
                    <a:pt x="308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0" y="72"/>
                    <a:pt x="16" y="68"/>
                    <a:pt x="16" y="6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85"/>
                    <a:pt x="10" y="95"/>
                    <a:pt x="23" y="95"/>
                  </a:cubicBezTo>
                  <a:cubicBezTo>
                    <a:pt x="310" y="95"/>
                    <a:pt x="310" y="95"/>
                    <a:pt x="310" y="95"/>
                  </a:cubicBezTo>
                  <a:cubicBezTo>
                    <a:pt x="323" y="95"/>
                    <a:pt x="334" y="85"/>
                    <a:pt x="334" y="71"/>
                  </a:cubicBezTo>
                  <a:cubicBezTo>
                    <a:pt x="334" y="0"/>
                    <a:pt x="334" y="0"/>
                    <a:pt x="334" y="0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1" name="ïṡļíḓé"/>
            <p:cNvSpPr/>
            <p:nvPr/>
          </p:nvSpPr>
          <p:spPr bwMode="auto">
            <a:xfrm>
              <a:off x="3816350" y="2078038"/>
              <a:ext cx="290513" cy="193675"/>
            </a:xfrm>
            <a:custGeom>
              <a:avLst/>
              <a:gdLst>
                <a:gd name="T0" fmla="*/ 49 w 183"/>
                <a:gd name="T1" fmla="*/ 0 h 122"/>
                <a:gd name="T2" fmla="*/ 159 w 183"/>
                <a:gd name="T3" fmla="*/ 2 h 122"/>
                <a:gd name="T4" fmla="*/ 183 w 183"/>
                <a:gd name="T5" fmla="*/ 122 h 122"/>
                <a:gd name="T6" fmla="*/ 0 w 183"/>
                <a:gd name="T7" fmla="*/ 108 h 122"/>
                <a:gd name="T8" fmla="*/ 49 w 18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22">
                  <a:moveTo>
                    <a:pt x="49" y="0"/>
                  </a:moveTo>
                  <a:lnTo>
                    <a:pt x="159" y="2"/>
                  </a:lnTo>
                  <a:lnTo>
                    <a:pt x="183" y="122"/>
                  </a:lnTo>
                  <a:lnTo>
                    <a:pt x="0" y="10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2" name="îŝľïdê"/>
            <p:cNvSpPr/>
            <p:nvPr/>
          </p:nvSpPr>
          <p:spPr bwMode="auto">
            <a:xfrm>
              <a:off x="4924425" y="1776413"/>
              <a:ext cx="133350" cy="3489325"/>
            </a:xfrm>
            <a:prstGeom prst="rect">
              <a:avLst/>
            </a:prstGeom>
            <a:solidFill>
              <a:srgbClr val="F4A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3" name="ïSlïďê"/>
            <p:cNvSpPr/>
            <p:nvPr/>
          </p:nvSpPr>
          <p:spPr bwMode="auto">
            <a:xfrm>
              <a:off x="4924425" y="1776413"/>
              <a:ext cx="133350" cy="348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4" name="iṧḻiḍè"/>
            <p:cNvSpPr/>
            <p:nvPr/>
          </p:nvSpPr>
          <p:spPr bwMode="auto">
            <a:xfrm>
              <a:off x="3478213" y="4935538"/>
              <a:ext cx="338138" cy="479425"/>
            </a:xfrm>
            <a:custGeom>
              <a:avLst/>
              <a:gdLst>
                <a:gd name="T0" fmla="*/ 49 w 91"/>
                <a:gd name="T1" fmla="*/ 3 h 129"/>
                <a:gd name="T2" fmla="*/ 49 w 91"/>
                <a:gd name="T3" fmla="*/ 71 h 129"/>
                <a:gd name="T4" fmla="*/ 32 w 91"/>
                <a:gd name="T5" fmla="*/ 93 h 129"/>
                <a:gd name="T6" fmla="*/ 0 w 91"/>
                <a:gd name="T7" fmla="*/ 129 h 129"/>
                <a:gd name="T8" fmla="*/ 89 w 91"/>
                <a:gd name="T9" fmla="*/ 126 h 129"/>
                <a:gd name="T10" fmla="*/ 89 w 91"/>
                <a:gd name="T11" fmla="*/ 79 h 129"/>
                <a:gd name="T12" fmla="*/ 80 w 91"/>
                <a:gd name="T13" fmla="*/ 66 h 129"/>
                <a:gd name="T14" fmla="*/ 80 w 91"/>
                <a:gd name="T15" fmla="*/ 0 h 129"/>
                <a:gd name="T16" fmla="*/ 49 w 91"/>
                <a:gd name="T1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129">
                  <a:moveTo>
                    <a:pt x="49" y="3"/>
                  </a:moveTo>
                  <a:cubicBezTo>
                    <a:pt x="49" y="3"/>
                    <a:pt x="48" y="68"/>
                    <a:pt x="49" y="71"/>
                  </a:cubicBezTo>
                  <a:cubicBezTo>
                    <a:pt x="50" y="74"/>
                    <a:pt x="36" y="89"/>
                    <a:pt x="32" y="93"/>
                  </a:cubicBezTo>
                  <a:cubicBezTo>
                    <a:pt x="27" y="97"/>
                    <a:pt x="3" y="97"/>
                    <a:pt x="0" y="129"/>
                  </a:cubicBezTo>
                  <a:cubicBezTo>
                    <a:pt x="0" y="129"/>
                    <a:pt x="77" y="129"/>
                    <a:pt x="89" y="126"/>
                  </a:cubicBezTo>
                  <a:cubicBezTo>
                    <a:pt x="89" y="126"/>
                    <a:pt x="91" y="84"/>
                    <a:pt x="89" y="79"/>
                  </a:cubicBezTo>
                  <a:cubicBezTo>
                    <a:pt x="87" y="74"/>
                    <a:pt x="80" y="72"/>
                    <a:pt x="80" y="66"/>
                  </a:cubicBezTo>
                  <a:cubicBezTo>
                    <a:pt x="81" y="60"/>
                    <a:pt x="80" y="0"/>
                    <a:pt x="80" y="0"/>
                  </a:cubicBezTo>
                  <a:cubicBezTo>
                    <a:pt x="49" y="3"/>
                    <a:pt x="49" y="3"/>
                    <a:pt x="49" y="3"/>
                  </a:cubicBezTo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5" name="išḻiḓé"/>
            <p:cNvSpPr/>
            <p:nvPr/>
          </p:nvSpPr>
          <p:spPr bwMode="auto">
            <a:xfrm>
              <a:off x="4095750" y="4935538"/>
              <a:ext cx="338138" cy="479425"/>
            </a:xfrm>
            <a:custGeom>
              <a:avLst/>
              <a:gdLst>
                <a:gd name="T0" fmla="*/ 42 w 91"/>
                <a:gd name="T1" fmla="*/ 3 h 129"/>
                <a:gd name="T2" fmla="*/ 42 w 91"/>
                <a:gd name="T3" fmla="*/ 71 h 129"/>
                <a:gd name="T4" fmla="*/ 59 w 91"/>
                <a:gd name="T5" fmla="*/ 93 h 129"/>
                <a:gd name="T6" fmla="*/ 91 w 91"/>
                <a:gd name="T7" fmla="*/ 129 h 129"/>
                <a:gd name="T8" fmla="*/ 2 w 91"/>
                <a:gd name="T9" fmla="*/ 126 h 129"/>
                <a:gd name="T10" fmla="*/ 2 w 91"/>
                <a:gd name="T11" fmla="*/ 79 h 129"/>
                <a:gd name="T12" fmla="*/ 11 w 91"/>
                <a:gd name="T13" fmla="*/ 66 h 129"/>
                <a:gd name="T14" fmla="*/ 11 w 91"/>
                <a:gd name="T15" fmla="*/ 0 h 129"/>
                <a:gd name="T16" fmla="*/ 42 w 91"/>
                <a:gd name="T1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129">
                  <a:moveTo>
                    <a:pt x="42" y="3"/>
                  </a:moveTo>
                  <a:cubicBezTo>
                    <a:pt x="42" y="3"/>
                    <a:pt x="43" y="68"/>
                    <a:pt x="42" y="71"/>
                  </a:cubicBezTo>
                  <a:cubicBezTo>
                    <a:pt x="41" y="74"/>
                    <a:pt x="55" y="89"/>
                    <a:pt x="59" y="93"/>
                  </a:cubicBezTo>
                  <a:cubicBezTo>
                    <a:pt x="64" y="97"/>
                    <a:pt x="88" y="97"/>
                    <a:pt x="91" y="129"/>
                  </a:cubicBezTo>
                  <a:cubicBezTo>
                    <a:pt x="91" y="129"/>
                    <a:pt x="14" y="129"/>
                    <a:pt x="2" y="126"/>
                  </a:cubicBezTo>
                  <a:cubicBezTo>
                    <a:pt x="2" y="126"/>
                    <a:pt x="0" y="84"/>
                    <a:pt x="2" y="79"/>
                  </a:cubicBezTo>
                  <a:cubicBezTo>
                    <a:pt x="4" y="74"/>
                    <a:pt x="11" y="72"/>
                    <a:pt x="11" y="66"/>
                  </a:cubicBezTo>
                  <a:cubicBezTo>
                    <a:pt x="10" y="60"/>
                    <a:pt x="11" y="0"/>
                    <a:pt x="11" y="0"/>
                  </a:cubicBezTo>
                  <a:cubicBezTo>
                    <a:pt x="42" y="3"/>
                    <a:pt x="42" y="3"/>
                    <a:pt x="42" y="3"/>
                  </a:cubicBezTo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6" name="ïṡľïḓê"/>
            <p:cNvSpPr/>
            <p:nvPr/>
          </p:nvSpPr>
          <p:spPr bwMode="auto">
            <a:xfrm>
              <a:off x="4697413" y="2197100"/>
              <a:ext cx="285750" cy="515938"/>
            </a:xfrm>
            <a:custGeom>
              <a:avLst/>
              <a:gdLst>
                <a:gd name="T0" fmla="*/ 61 w 77"/>
                <a:gd name="T1" fmla="*/ 77 h 139"/>
                <a:gd name="T2" fmla="*/ 63 w 77"/>
                <a:gd name="T3" fmla="*/ 40 h 139"/>
                <a:gd name="T4" fmla="*/ 71 w 77"/>
                <a:gd name="T5" fmla="*/ 12 h 139"/>
                <a:gd name="T6" fmla="*/ 34 w 77"/>
                <a:gd name="T7" fmla="*/ 49 h 139"/>
                <a:gd name="T8" fmla="*/ 30 w 77"/>
                <a:gd name="T9" fmla="*/ 84 h 139"/>
                <a:gd name="T10" fmla="*/ 0 w 77"/>
                <a:gd name="T11" fmla="*/ 108 h 139"/>
                <a:gd name="T12" fmla="*/ 22 w 77"/>
                <a:gd name="T13" fmla="*/ 139 h 139"/>
                <a:gd name="T14" fmla="*/ 61 w 77"/>
                <a:gd name="T15" fmla="*/ 109 h 139"/>
                <a:gd name="T16" fmla="*/ 61 w 77"/>
                <a:gd name="T17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39">
                  <a:moveTo>
                    <a:pt x="61" y="77"/>
                  </a:moveTo>
                  <a:cubicBezTo>
                    <a:pt x="61" y="77"/>
                    <a:pt x="66" y="68"/>
                    <a:pt x="63" y="40"/>
                  </a:cubicBezTo>
                  <a:cubicBezTo>
                    <a:pt x="63" y="40"/>
                    <a:pt x="77" y="25"/>
                    <a:pt x="71" y="12"/>
                  </a:cubicBezTo>
                  <a:cubicBezTo>
                    <a:pt x="65" y="0"/>
                    <a:pt x="49" y="39"/>
                    <a:pt x="34" y="49"/>
                  </a:cubicBezTo>
                  <a:cubicBezTo>
                    <a:pt x="34" y="49"/>
                    <a:pt x="28" y="76"/>
                    <a:pt x="30" y="84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2" y="139"/>
                    <a:pt x="22" y="139"/>
                    <a:pt x="22" y="139"/>
                  </a:cubicBezTo>
                  <a:cubicBezTo>
                    <a:pt x="61" y="109"/>
                    <a:pt x="61" y="109"/>
                    <a:pt x="61" y="109"/>
                  </a:cubicBezTo>
                  <a:lnTo>
                    <a:pt x="61" y="77"/>
                  </a:ln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7" name="iś1iḍê"/>
            <p:cNvSpPr/>
            <p:nvPr/>
          </p:nvSpPr>
          <p:spPr bwMode="auto">
            <a:xfrm>
              <a:off x="3340100" y="3152775"/>
              <a:ext cx="227013" cy="560388"/>
            </a:xfrm>
            <a:custGeom>
              <a:avLst/>
              <a:gdLst>
                <a:gd name="T0" fmla="*/ 46 w 61"/>
                <a:gd name="T1" fmla="*/ 13 h 151"/>
                <a:gd name="T2" fmla="*/ 39 w 61"/>
                <a:gd name="T3" fmla="*/ 61 h 151"/>
                <a:gd name="T4" fmla="*/ 55 w 61"/>
                <a:gd name="T5" fmla="*/ 105 h 151"/>
                <a:gd name="T6" fmla="*/ 41 w 61"/>
                <a:gd name="T7" fmla="*/ 105 h 151"/>
                <a:gd name="T8" fmla="*/ 26 w 61"/>
                <a:gd name="T9" fmla="*/ 113 h 151"/>
                <a:gd name="T10" fmla="*/ 35 w 61"/>
                <a:gd name="T11" fmla="*/ 145 h 151"/>
                <a:gd name="T12" fmla="*/ 24 w 61"/>
                <a:gd name="T13" fmla="*/ 150 h 151"/>
                <a:gd name="T14" fmla="*/ 15 w 61"/>
                <a:gd name="T15" fmla="*/ 143 h 151"/>
                <a:gd name="T16" fmla="*/ 7 w 61"/>
                <a:gd name="T17" fmla="*/ 142 h 151"/>
                <a:gd name="T18" fmla="*/ 1 w 61"/>
                <a:gd name="T19" fmla="*/ 133 h 151"/>
                <a:gd name="T20" fmla="*/ 6 w 61"/>
                <a:gd name="T21" fmla="*/ 64 h 151"/>
                <a:gd name="T22" fmla="*/ 13 w 61"/>
                <a:gd name="T23" fmla="*/ 15 h 151"/>
                <a:gd name="T24" fmla="*/ 22 w 61"/>
                <a:gd name="T25" fmla="*/ 0 h 151"/>
                <a:gd name="T26" fmla="*/ 46 w 61"/>
                <a:gd name="T27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151">
                  <a:moveTo>
                    <a:pt x="46" y="13"/>
                  </a:moveTo>
                  <a:cubicBezTo>
                    <a:pt x="46" y="13"/>
                    <a:pt x="42" y="49"/>
                    <a:pt x="39" y="61"/>
                  </a:cubicBezTo>
                  <a:cubicBezTo>
                    <a:pt x="39" y="61"/>
                    <a:pt x="61" y="83"/>
                    <a:pt x="55" y="105"/>
                  </a:cubicBezTo>
                  <a:cubicBezTo>
                    <a:pt x="49" y="126"/>
                    <a:pt x="45" y="114"/>
                    <a:pt x="41" y="105"/>
                  </a:cubicBezTo>
                  <a:cubicBezTo>
                    <a:pt x="37" y="95"/>
                    <a:pt x="27" y="101"/>
                    <a:pt x="26" y="113"/>
                  </a:cubicBezTo>
                  <a:cubicBezTo>
                    <a:pt x="25" y="125"/>
                    <a:pt x="29" y="141"/>
                    <a:pt x="35" y="145"/>
                  </a:cubicBezTo>
                  <a:cubicBezTo>
                    <a:pt x="41" y="149"/>
                    <a:pt x="27" y="151"/>
                    <a:pt x="24" y="150"/>
                  </a:cubicBezTo>
                  <a:cubicBezTo>
                    <a:pt x="20" y="148"/>
                    <a:pt x="17" y="147"/>
                    <a:pt x="15" y="143"/>
                  </a:cubicBezTo>
                  <a:cubicBezTo>
                    <a:pt x="12" y="139"/>
                    <a:pt x="12" y="151"/>
                    <a:pt x="7" y="142"/>
                  </a:cubicBezTo>
                  <a:cubicBezTo>
                    <a:pt x="2" y="133"/>
                    <a:pt x="1" y="142"/>
                    <a:pt x="1" y="133"/>
                  </a:cubicBezTo>
                  <a:cubicBezTo>
                    <a:pt x="0" y="125"/>
                    <a:pt x="1" y="80"/>
                    <a:pt x="6" y="64"/>
                  </a:cubicBezTo>
                  <a:cubicBezTo>
                    <a:pt x="11" y="48"/>
                    <a:pt x="12" y="21"/>
                    <a:pt x="13" y="15"/>
                  </a:cubicBezTo>
                  <a:cubicBezTo>
                    <a:pt x="14" y="10"/>
                    <a:pt x="22" y="0"/>
                    <a:pt x="22" y="0"/>
                  </a:cubicBezTo>
                  <a:lnTo>
                    <a:pt x="46" y="13"/>
                  </a:ln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8" name="ïŝlïḓé"/>
            <p:cNvSpPr/>
            <p:nvPr/>
          </p:nvSpPr>
          <p:spPr bwMode="auto">
            <a:xfrm>
              <a:off x="3556000" y="3300413"/>
              <a:ext cx="781050" cy="1739900"/>
            </a:xfrm>
            <a:custGeom>
              <a:avLst/>
              <a:gdLst>
                <a:gd name="T0" fmla="*/ 0 w 210"/>
                <a:gd name="T1" fmla="*/ 10 h 468"/>
                <a:gd name="T2" fmla="*/ 13 w 210"/>
                <a:gd name="T3" fmla="*/ 453 h 468"/>
                <a:gd name="T4" fmla="*/ 69 w 210"/>
                <a:gd name="T5" fmla="*/ 453 h 468"/>
                <a:gd name="T6" fmla="*/ 76 w 210"/>
                <a:gd name="T7" fmla="*/ 115 h 468"/>
                <a:gd name="T8" fmla="*/ 104 w 210"/>
                <a:gd name="T9" fmla="*/ 92 h 468"/>
                <a:gd name="T10" fmla="*/ 125 w 210"/>
                <a:gd name="T11" fmla="*/ 121 h 468"/>
                <a:gd name="T12" fmla="*/ 136 w 210"/>
                <a:gd name="T13" fmla="*/ 453 h 468"/>
                <a:gd name="T14" fmla="*/ 195 w 210"/>
                <a:gd name="T15" fmla="*/ 456 h 468"/>
                <a:gd name="T16" fmla="*/ 210 w 210"/>
                <a:gd name="T17" fmla="*/ 7 h 468"/>
                <a:gd name="T18" fmla="*/ 111 w 210"/>
                <a:gd name="T19" fmla="*/ 2 h 468"/>
                <a:gd name="T20" fmla="*/ 0 w 210"/>
                <a:gd name="T21" fmla="*/ 1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" h="468">
                  <a:moveTo>
                    <a:pt x="0" y="10"/>
                  </a:moveTo>
                  <a:cubicBezTo>
                    <a:pt x="0" y="10"/>
                    <a:pt x="11" y="438"/>
                    <a:pt x="13" y="453"/>
                  </a:cubicBezTo>
                  <a:cubicBezTo>
                    <a:pt x="15" y="468"/>
                    <a:pt x="65" y="462"/>
                    <a:pt x="69" y="453"/>
                  </a:cubicBezTo>
                  <a:cubicBezTo>
                    <a:pt x="73" y="444"/>
                    <a:pt x="71" y="133"/>
                    <a:pt x="76" y="115"/>
                  </a:cubicBezTo>
                  <a:cubicBezTo>
                    <a:pt x="81" y="97"/>
                    <a:pt x="93" y="91"/>
                    <a:pt x="104" y="92"/>
                  </a:cubicBezTo>
                  <a:cubicBezTo>
                    <a:pt x="115" y="93"/>
                    <a:pt x="124" y="105"/>
                    <a:pt x="125" y="121"/>
                  </a:cubicBezTo>
                  <a:cubicBezTo>
                    <a:pt x="126" y="137"/>
                    <a:pt x="135" y="446"/>
                    <a:pt x="136" y="453"/>
                  </a:cubicBezTo>
                  <a:cubicBezTo>
                    <a:pt x="137" y="460"/>
                    <a:pt x="182" y="463"/>
                    <a:pt x="195" y="456"/>
                  </a:cubicBezTo>
                  <a:cubicBezTo>
                    <a:pt x="208" y="449"/>
                    <a:pt x="210" y="14"/>
                    <a:pt x="210" y="7"/>
                  </a:cubicBezTo>
                  <a:cubicBezTo>
                    <a:pt x="210" y="0"/>
                    <a:pt x="111" y="2"/>
                    <a:pt x="111" y="2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C49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9" name="îşľïďè"/>
            <p:cNvSpPr/>
            <p:nvPr/>
          </p:nvSpPr>
          <p:spPr bwMode="auto">
            <a:xfrm>
              <a:off x="3556000" y="3300413"/>
              <a:ext cx="781050" cy="279400"/>
            </a:xfrm>
            <a:custGeom>
              <a:avLst/>
              <a:gdLst>
                <a:gd name="T0" fmla="*/ 111 w 210"/>
                <a:gd name="T1" fmla="*/ 2 h 75"/>
                <a:gd name="T2" fmla="*/ 0 w 210"/>
                <a:gd name="T3" fmla="*/ 10 h 75"/>
                <a:gd name="T4" fmla="*/ 1 w 210"/>
                <a:gd name="T5" fmla="*/ 55 h 75"/>
                <a:gd name="T6" fmla="*/ 30 w 210"/>
                <a:gd name="T7" fmla="*/ 63 h 75"/>
                <a:gd name="T8" fmla="*/ 68 w 210"/>
                <a:gd name="T9" fmla="*/ 40 h 75"/>
                <a:gd name="T10" fmla="*/ 68 w 210"/>
                <a:gd name="T11" fmla="*/ 36 h 75"/>
                <a:gd name="T12" fmla="*/ 139 w 210"/>
                <a:gd name="T13" fmla="*/ 33 h 75"/>
                <a:gd name="T14" fmla="*/ 139 w 210"/>
                <a:gd name="T15" fmla="*/ 38 h 75"/>
                <a:gd name="T16" fmla="*/ 171 w 210"/>
                <a:gd name="T17" fmla="*/ 70 h 75"/>
                <a:gd name="T18" fmla="*/ 210 w 210"/>
                <a:gd name="T19" fmla="*/ 27 h 75"/>
                <a:gd name="T20" fmla="*/ 210 w 210"/>
                <a:gd name="T21" fmla="*/ 26 h 75"/>
                <a:gd name="T22" fmla="*/ 210 w 210"/>
                <a:gd name="T23" fmla="*/ 7 h 75"/>
                <a:gd name="T24" fmla="*/ 111 w 210"/>
                <a:gd name="T25" fmla="*/ 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" h="75">
                  <a:moveTo>
                    <a:pt x="111" y="2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28"/>
                    <a:pt x="1" y="55"/>
                  </a:cubicBezTo>
                  <a:cubicBezTo>
                    <a:pt x="11" y="61"/>
                    <a:pt x="23" y="65"/>
                    <a:pt x="30" y="63"/>
                  </a:cubicBezTo>
                  <a:cubicBezTo>
                    <a:pt x="41" y="60"/>
                    <a:pt x="65" y="46"/>
                    <a:pt x="68" y="40"/>
                  </a:cubicBezTo>
                  <a:cubicBezTo>
                    <a:pt x="68" y="39"/>
                    <a:pt x="68" y="38"/>
                    <a:pt x="68" y="36"/>
                  </a:cubicBezTo>
                  <a:cubicBezTo>
                    <a:pt x="91" y="37"/>
                    <a:pt x="123" y="35"/>
                    <a:pt x="139" y="33"/>
                  </a:cubicBezTo>
                  <a:cubicBezTo>
                    <a:pt x="139" y="36"/>
                    <a:pt x="139" y="38"/>
                    <a:pt x="139" y="38"/>
                  </a:cubicBezTo>
                  <a:cubicBezTo>
                    <a:pt x="141" y="46"/>
                    <a:pt x="159" y="75"/>
                    <a:pt x="171" y="70"/>
                  </a:cubicBezTo>
                  <a:cubicBezTo>
                    <a:pt x="183" y="64"/>
                    <a:pt x="209" y="33"/>
                    <a:pt x="210" y="27"/>
                  </a:cubicBezTo>
                  <a:cubicBezTo>
                    <a:pt x="210" y="27"/>
                    <a:pt x="210" y="27"/>
                    <a:pt x="210" y="26"/>
                  </a:cubicBezTo>
                  <a:cubicBezTo>
                    <a:pt x="210" y="15"/>
                    <a:pt x="210" y="8"/>
                    <a:pt x="210" y="7"/>
                  </a:cubicBezTo>
                  <a:cubicBezTo>
                    <a:pt x="210" y="0"/>
                    <a:pt x="111" y="2"/>
                    <a:pt x="111" y="2"/>
                  </a:cubicBezTo>
                  <a:close/>
                </a:path>
              </a:pathLst>
            </a:custGeom>
            <a:solidFill>
              <a:srgbClr val="B58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0" name="ïṣḻiḍê"/>
            <p:cNvSpPr/>
            <p:nvPr/>
          </p:nvSpPr>
          <p:spPr bwMode="auto">
            <a:xfrm>
              <a:off x="3675063" y="2208213"/>
              <a:ext cx="454025" cy="1203325"/>
            </a:xfrm>
            <a:custGeom>
              <a:avLst/>
              <a:gdLst>
                <a:gd name="T0" fmla="*/ 43 w 122"/>
                <a:gd name="T1" fmla="*/ 0 h 324"/>
                <a:gd name="T2" fmla="*/ 122 w 122"/>
                <a:gd name="T3" fmla="*/ 4 h 324"/>
                <a:gd name="T4" fmla="*/ 116 w 122"/>
                <a:gd name="T5" fmla="*/ 315 h 324"/>
                <a:gd name="T6" fmla="*/ 15 w 122"/>
                <a:gd name="T7" fmla="*/ 315 h 324"/>
                <a:gd name="T8" fmla="*/ 43 w 122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324">
                  <a:moveTo>
                    <a:pt x="43" y="0"/>
                  </a:moveTo>
                  <a:cubicBezTo>
                    <a:pt x="122" y="4"/>
                    <a:pt x="122" y="4"/>
                    <a:pt x="122" y="4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5"/>
                    <a:pt x="31" y="324"/>
                    <a:pt x="15" y="315"/>
                  </a:cubicBezTo>
                  <a:cubicBezTo>
                    <a:pt x="0" y="306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1" name="îṥḻïḋê"/>
            <p:cNvSpPr/>
            <p:nvPr/>
          </p:nvSpPr>
          <p:spPr bwMode="auto">
            <a:xfrm>
              <a:off x="3894138" y="1981200"/>
              <a:ext cx="166688" cy="331788"/>
            </a:xfrm>
            <a:custGeom>
              <a:avLst/>
              <a:gdLst>
                <a:gd name="T0" fmla="*/ 0 w 45"/>
                <a:gd name="T1" fmla="*/ 7 h 89"/>
                <a:gd name="T2" fmla="*/ 0 w 45"/>
                <a:gd name="T3" fmla="*/ 70 h 89"/>
                <a:gd name="T4" fmla="*/ 45 w 45"/>
                <a:gd name="T5" fmla="*/ 70 h 89"/>
                <a:gd name="T6" fmla="*/ 42 w 45"/>
                <a:gd name="T7" fmla="*/ 0 h 89"/>
                <a:gd name="T8" fmla="*/ 0 w 45"/>
                <a:gd name="T9" fmla="*/ 0 h 89"/>
                <a:gd name="T10" fmla="*/ 0 w 45"/>
                <a:gd name="T11" fmla="*/ 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89">
                  <a:moveTo>
                    <a:pt x="0" y="7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28" y="89"/>
                    <a:pt x="45" y="70"/>
                  </a:cubicBezTo>
                  <a:cubicBezTo>
                    <a:pt x="45" y="70"/>
                    <a:pt x="42" y="12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2" name="íslíďé"/>
            <p:cNvSpPr/>
            <p:nvPr/>
          </p:nvSpPr>
          <p:spPr bwMode="auto">
            <a:xfrm>
              <a:off x="4060825" y="2081213"/>
              <a:ext cx="295275" cy="1457325"/>
            </a:xfrm>
            <a:custGeom>
              <a:avLst/>
              <a:gdLst>
                <a:gd name="T0" fmla="*/ 73 w 79"/>
                <a:gd name="T1" fmla="*/ 100 h 392"/>
                <a:gd name="T2" fmla="*/ 74 w 79"/>
                <a:gd name="T3" fmla="*/ 344 h 392"/>
                <a:gd name="T4" fmla="*/ 35 w 79"/>
                <a:gd name="T5" fmla="*/ 386 h 392"/>
                <a:gd name="T6" fmla="*/ 3 w 79"/>
                <a:gd name="T7" fmla="*/ 355 h 392"/>
                <a:gd name="T8" fmla="*/ 3 w 79"/>
                <a:gd name="T9" fmla="*/ 80 h 392"/>
                <a:gd name="T10" fmla="*/ 0 w 79"/>
                <a:gd name="T11" fmla="*/ 0 h 392"/>
                <a:gd name="T12" fmla="*/ 79 w 79"/>
                <a:gd name="T13" fmla="*/ 46 h 392"/>
                <a:gd name="T14" fmla="*/ 73 w 79"/>
                <a:gd name="T15" fmla="*/ 10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392">
                  <a:moveTo>
                    <a:pt x="73" y="100"/>
                  </a:moveTo>
                  <a:cubicBezTo>
                    <a:pt x="73" y="100"/>
                    <a:pt x="75" y="338"/>
                    <a:pt x="74" y="344"/>
                  </a:cubicBezTo>
                  <a:cubicBezTo>
                    <a:pt x="73" y="350"/>
                    <a:pt x="47" y="381"/>
                    <a:pt x="35" y="386"/>
                  </a:cubicBezTo>
                  <a:cubicBezTo>
                    <a:pt x="23" y="392"/>
                    <a:pt x="5" y="363"/>
                    <a:pt x="3" y="355"/>
                  </a:cubicBezTo>
                  <a:cubicBezTo>
                    <a:pt x="2" y="347"/>
                    <a:pt x="3" y="82"/>
                    <a:pt x="3" y="80"/>
                  </a:cubicBezTo>
                  <a:cubicBezTo>
                    <a:pt x="4" y="78"/>
                    <a:pt x="0" y="0"/>
                    <a:pt x="0" y="0"/>
                  </a:cubicBezTo>
                  <a:cubicBezTo>
                    <a:pt x="0" y="0"/>
                    <a:pt x="61" y="26"/>
                    <a:pt x="79" y="46"/>
                  </a:cubicBezTo>
                  <a:lnTo>
                    <a:pt x="73" y="100"/>
                  </a:ln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3" name="ïsliḍé"/>
            <p:cNvSpPr/>
            <p:nvPr/>
          </p:nvSpPr>
          <p:spPr bwMode="auto">
            <a:xfrm>
              <a:off x="3517900" y="2108200"/>
              <a:ext cx="376238" cy="1393825"/>
            </a:xfrm>
            <a:custGeom>
              <a:avLst/>
              <a:gdLst>
                <a:gd name="T0" fmla="*/ 101 w 101"/>
                <a:gd name="T1" fmla="*/ 0 h 375"/>
                <a:gd name="T2" fmla="*/ 20 w 101"/>
                <a:gd name="T3" fmla="*/ 28 h 375"/>
                <a:gd name="T4" fmla="*/ 1 w 101"/>
                <a:gd name="T5" fmla="*/ 351 h 375"/>
                <a:gd name="T6" fmla="*/ 40 w 101"/>
                <a:gd name="T7" fmla="*/ 373 h 375"/>
                <a:gd name="T8" fmla="*/ 78 w 101"/>
                <a:gd name="T9" fmla="*/ 349 h 375"/>
                <a:gd name="T10" fmla="*/ 101 w 101"/>
                <a:gd name="T1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375">
                  <a:moveTo>
                    <a:pt x="101" y="0"/>
                  </a:moveTo>
                  <a:cubicBezTo>
                    <a:pt x="101" y="0"/>
                    <a:pt x="42" y="11"/>
                    <a:pt x="20" y="28"/>
                  </a:cubicBezTo>
                  <a:cubicBezTo>
                    <a:pt x="20" y="28"/>
                    <a:pt x="0" y="337"/>
                    <a:pt x="1" y="351"/>
                  </a:cubicBezTo>
                  <a:cubicBezTo>
                    <a:pt x="1" y="365"/>
                    <a:pt x="29" y="375"/>
                    <a:pt x="40" y="373"/>
                  </a:cubicBezTo>
                  <a:cubicBezTo>
                    <a:pt x="51" y="370"/>
                    <a:pt x="75" y="356"/>
                    <a:pt x="78" y="349"/>
                  </a:cubicBezTo>
                  <a:cubicBezTo>
                    <a:pt x="81" y="343"/>
                    <a:pt x="101" y="0"/>
                    <a:pt x="101" y="0"/>
                  </a:cubicBez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4" name="ï$1iḍê"/>
            <p:cNvSpPr/>
            <p:nvPr/>
          </p:nvSpPr>
          <p:spPr bwMode="auto">
            <a:xfrm>
              <a:off x="4060825" y="2063750"/>
              <a:ext cx="149225" cy="315913"/>
            </a:xfrm>
            <a:custGeom>
              <a:avLst/>
              <a:gdLst>
                <a:gd name="T0" fmla="*/ 0 w 40"/>
                <a:gd name="T1" fmla="*/ 5 h 85"/>
                <a:gd name="T2" fmla="*/ 18 w 40"/>
                <a:gd name="T3" fmla="*/ 9 h 85"/>
                <a:gd name="T4" fmla="*/ 37 w 40"/>
                <a:gd name="T5" fmla="*/ 52 h 85"/>
                <a:gd name="T6" fmla="*/ 22 w 40"/>
                <a:gd name="T7" fmla="*/ 65 h 85"/>
                <a:gd name="T8" fmla="*/ 3 w 40"/>
                <a:gd name="T9" fmla="*/ 85 h 85"/>
                <a:gd name="T10" fmla="*/ 0 w 40"/>
                <a:gd name="T11" fmla="*/ 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85">
                  <a:moveTo>
                    <a:pt x="0" y="5"/>
                  </a:moveTo>
                  <a:cubicBezTo>
                    <a:pt x="0" y="5"/>
                    <a:pt x="10" y="0"/>
                    <a:pt x="18" y="9"/>
                  </a:cubicBezTo>
                  <a:cubicBezTo>
                    <a:pt x="25" y="17"/>
                    <a:pt x="35" y="45"/>
                    <a:pt x="37" y="52"/>
                  </a:cubicBezTo>
                  <a:cubicBezTo>
                    <a:pt x="40" y="59"/>
                    <a:pt x="13" y="53"/>
                    <a:pt x="22" y="65"/>
                  </a:cubicBezTo>
                  <a:cubicBezTo>
                    <a:pt x="31" y="77"/>
                    <a:pt x="3" y="66"/>
                    <a:pt x="3" y="85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5B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5" name="išľïde"/>
            <p:cNvSpPr/>
            <p:nvPr/>
          </p:nvSpPr>
          <p:spPr bwMode="auto">
            <a:xfrm>
              <a:off x="3760788" y="2074863"/>
              <a:ext cx="133350" cy="319088"/>
            </a:xfrm>
            <a:custGeom>
              <a:avLst/>
              <a:gdLst>
                <a:gd name="T0" fmla="*/ 36 w 36"/>
                <a:gd name="T1" fmla="*/ 1 h 86"/>
                <a:gd name="T2" fmla="*/ 19 w 36"/>
                <a:gd name="T3" fmla="*/ 9 h 86"/>
                <a:gd name="T4" fmla="*/ 2 w 36"/>
                <a:gd name="T5" fmla="*/ 53 h 86"/>
                <a:gd name="T6" fmla="*/ 17 w 36"/>
                <a:gd name="T7" fmla="*/ 68 h 86"/>
                <a:gd name="T8" fmla="*/ 31 w 36"/>
                <a:gd name="T9" fmla="*/ 85 h 86"/>
                <a:gd name="T10" fmla="*/ 36 w 36"/>
                <a:gd name="T11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86">
                  <a:moveTo>
                    <a:pt x="36" y="1"/>
                  </a:moveTo>
                  <a:cubicBezTo>
                    <a:pt x="36" y="1"/>
                    <a:pt x="23" y="0"/>
                    <a:pt x="19" y="9"/>
                  </a:cubicBezTo>
                  <a:cubicBezTo>
                    <a:pt x="15" y="18"/>
                    <a:pt x="0" y="50"/>
                    <a:pt x="2" y="53"/>
                  </a:cubicBezTo>
                  <a:cubicBezTo>
                    <a:pt x="4" y="56"/>
                    <a:pt x="27" y="50"/>
                    <a:pt x="17" y="68"/>
                  </a:cubicBezTo>
                  <a:cubicBezTo>
                    <a:pt x="6" y="86"/>
                    <a:pt x="33" y="64"/>
                    <a:pt x="31" y="8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5B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6" name="ïšḷiḍê"/>
            <p:cNvSpPr/>
            <p:nvPr/>
          </p:nvSpPr>
          <p:spPr bwMode="auto">
            <a:xfrm>
              <a:off x="3652838" y="2468563"/>
              <a:ext cx="155575" cy="230188"/>
            </a:xfrm>
            <a:custGeom>
              <a:avLst/>
              <a:gdLst>
                <a:gd name="T0" fmla="*/ 0 w 42"/>
                <a:gd name="T1" fmla="*/ 0 h 62"/>
                <a:gd name="T2" fmla="*/ 42 w 42"/>
                <a:gd name="T3" fmla="*/ 0 h 62"/>
                <a:gd name="T4" fmla="*/ 42 w 42"/>
                <a:gd name="T5" fmla="*/ 46 h 62"/>
                <a:gd name="T6" fmla="*/ 18 w 42"/>
                <a:gd name="T7" fmla="*/ 62 h 62"/>
                <a:gd name="T8" fmla="*/ 0 w 42"/>
                <a:gd name="T9" fmla="*/ 44 h 62"/>
                <a:gd name="T10" fmla="*/ 0 w 42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62">
                  <a:moveTo>
                    <a:pt x="0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21" y="62"/>
                    <a:pt x="18" y="62"/>
                  </a:cubicBezTo>
                  <a:cubicBezTo>
                    <a:pt x="15" y="61"/>
                    <a:pt x="4" y="48"/>
                    <a:pt x="0" y="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D1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7" name="išļîḍé"/>
            <p:cNvSpPr/>
            <p:nvPr/>
          </p:nvSpPr>
          <p:spPr bwMode="auto">
            <a:xfrm>
              <a:off x="4146550" y="2482850"/>
              <a:ext cx="157163" cy="230188"/>
            </a:xfrm>
            <a:custGeom>
              <a:avLst/>
              <a:gdLst>
                <a:gd name="T0" fmla="*/ 0 w 42"/>
                <a:gd name="T1" fmla="*/ 0 h 62"/>
                <a:gd name="T2" fmla="*/ 42 w 42"/>
                <a:gd name="T3" fmla="*/ 0 h 62"/>
                <a:gd name="T4" fmla="*/ 42 w 42"/>
                <a:gd name="T5" fmla="*/ 46 h 62"/>
                <a:gd name="T6" fmla="*/ 18 w 42"/>
                <a:gd name="T7" fmla="*/ 62 h 62"/>
                <a:gd name="T8" fmla="*/ 0 w 42"/>
                <a:gd name="T9" fmla="*/ 44 h 62"/>
                <a:gd name="T10" fmla="*/ 0 w 42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62">
                  <a:moveTo>
                    <a:pt x="0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20" y="62"/>
                    <a:pt x="18" y="62"/>
                  </a:cubicBezTo>
                  <a:cubicBezTo>
                    <a:pt x="15" y="61"/>
                    <a:pt x="4" y="48"/>
                    <a:pt x="0" y="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D1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8" name="í$1ïdê"/>
            <p:cNvSpPr/>
            <p:nvPr/>
          </p:nvSpPr>
          <p:spPr bwMode="auto">
            <a:xfrm>
              <a:off x="3362325" y="2211388"/>
              <a:ext cx="230188" cy="1025525"/>
            </a:xfrm>
            <a:custGeom>
              <a:avLst/>
              <a:gdLst>
                <a:gd name="T0" fmla="*/ 62 w 62"/>
                <a:gd name="T1" fmla="*/ 0 h 276"/>
                <a:gd name="T2" fmla="*/ 42 w 62"/>
                <a:gd name="T3" fmla="*/ 53 h 276"/>
                <a:gd name="T4" fmla="*/ 0 w 62"/>
                <a:gd name="T5" fmla="*/ 276 h 276"/>
                <a:gd name="T6" fmla="*/ 52 w 62"/>
                <a:gd name="T7" fmla="*/ 276 h 276"/>
                <a:gd name="T8" fmla="*/ 62 w 62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76">
                  <a:moveTo>
                    <a:pt x="62" y="0"/>
                  </a:moveTo>
                  <a:cubicBezTo>
                    <a:pt x="62" y="0"/>
                    <a:pt x="53" y="6"/>
                    <a:pt x="42" y="53"/>
                  </a:cubicBezTo>
                  <a:cubicBezTo>
                    <a:pt x="29" y="111"/>
                    <a:pt x="0" y="276"/>
                    <a:pt x="0" y="276"/>
                  </a:cubicBezTo>
                  <a:cubicBezTo>
                    <a:pt x="52" y="276"/>
                    <a:pt x="52" y="276"/>
                    <a:pt x="52" y="276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9" name="iṧliḋe"/>
            <p:cNvSpPr/>
            <p:nvPr/>
          </p:nvSpPr>
          <p:spPr bwMode="auto">
            <a:xfrm>
              <a:off x="4303713" y="2208213"/>
              <a:ext cx="520700" cy="887413"/>
            </a:xfrm>
            <a:custGeom>
              <a:avLst/>
              <a:gdLst>
                <a:gd name="T0" fmla="*/ 0 w 140"/>
                <a:gd name="T1" fmla="*/ 0 h 239"/>
                <a:gd name="T2" fmla="*/ 34 w 140"/>
                <a:gd name="T3" fmla="*/ 56 h 239"/>
                <a:gd name="T4" fmla="*/ 54 w 140"/>
                <a:gd name="T5" fmla="*/ 135 h 239"/>
                <a:gd name="T6" fmla="*/ 110 w 140"/>
                <a:gd name="T7" fmla="*/ 93 h 239"/>
                <a:gd name="T8" fmla="*/ 140 w 140"/>
                <a:gd name="T9" fmla="*/ 144 h 239"/>
                <a:gd name="T10" fmla="*/ 53 w 140"/>
                <a:gd name="T11" fmla="*/ 227 h 239"/>
                <a:gd name="T12" fmla="*/ 9 w 140"/>
                <a:gd name="T13" fmla="*/ 201 h 239"/>
                <a:gd name="T14" fmla="*/ 0 w 140"/>
                <a:gd name="T15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239">
                  <a:moveTo>
                    <a:pt x="0" y="0"/>
                  </a:moveTo>
                  <a:cubicBezTo>
                    <a:pt x="0" y="0"/>
                    <a:pt x="17" y="6"/>
                    <a:pt x="34" y="56"/>
                  </a:cubicBezTo>
                  <a:cubicBezTo>
                    <a:pt x="51" y="106"/>
                    <a:pt x="54" y="135"/>
                    <a:pt x="54" y="135"/>
                  </a:cubicBezTo>
                  <a:cubicBezTo>
                    <a:pt x="110" y="93"/>
                    <a:pt x="110" y="93"/>
                    <a:pt x="110" y="93"/>
                  </a:cubicBezTo>
                  <a:cubicBezTo>
                    <a:pt x="140" y="144"/>
                    <a:pt x="140" y="144"/>
                    <a:pt x="140" y="144"/>
                  </a:cubicBezTo>
                  <a:cubicBezTo>
                    <a:pt x="53" y="227"/>
                    <a:pt x="53" y="227"/>
                    <a:pt x="53" y="227"/>
                  </a:cubicBezTo>
                  <a:cubicBezTo>
                    <a:pt x="53" y="227"/>
                    <a:pt x="9" y="239"/>
                    <a:pt x="9" y="201"/>
                  </a:cubicBezTo>
                  <a:cubicBezTo>
                    <a:pt x="9" y="16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0" name="ïṥ1iďè"/>
            <p:cNvSpPr/>
            <p:nvPr/>
          </p:nvSpPr>
          <p:spPr bwMode="auto">
            <a:xfrm>
              <a:off x="4310063" y="2390775"/>
              <a:ext cx="26988" cy="579438"/>
            </a:xfrm>
            <a:custGeom>
              <a:avLst/>
              <a:gdLst>
                <a:gd name="T0" fmla="*/ 7 w 7"/>
                <a:gd name="T1" fmla="*/ 156 h 156"/>
                <a:gd name="T2" fmla="*/ 6 w 7"/>
                <a:gd name="T3" fmla="*/ 149 h 156"/>
                <a:gd name="T4" fmla="*/ 5 w 7"/>
                <a:gd name="T5" fmla="*/ 132 h 156"/>
                <a:gd name="T6" fmla="*/ 3 w 7"/>
                <a:gd name="T7" fmla="*/ 107 h 156"/>
                <a:gd name="T8" fmla="*/ 2 w 7"/>
                <a:gd name="T9" fmla="*/ 78 h 156"/>
                <a:gd name="T10" fmla="*/ 1 w 7"/>
                <a:gd name="T11" fmla="*/ 49 h 156"/>
                <a:gd name="T12" fmla="*/ 0 w 7"/>
                <a:gd name="T13" fmla="*/ 24 h 156"/>
                <a:gd name="T14" fmla="*/ 0 w 7"/>
                <a:gd name="T15" fmla="*/ 7 h 156"/>
                <a:gd name="T16" fmla="*/ 0 w 7"/>
                <a:gd name="T17" fmla="*/ 0 h 156"/>
                <a:gd name="T18" fmla="*/ 1 w 7"/>
                <a:gd name="T19" fmla="*/ 7 h 156"/>
                <a:gd name="T20" fmla="*/ 3 w 7"/>
                <a:gd name="T21" fmla="*/ 24 h 156"/>
                <a:gd name="T22" fmla="*/ 4 w 7"/>
                <a:gd name="T23" fmla="*/ 49 h 156"/>
                <a:gd name="T24" fmla="*/ 6 w 7"/>
                <a:gd name="T25" fmla="*/ 78 h 156"/>
                <a:gd name="T26" fmla="*/ 7 w 7"/>
                <a:gd name="T27" fmla="*/ 106 h 156"/>
                <a:gd name="T28" fmla="*/ 7 w 7"/>
                <a:gd name="T29" fmla="*/ 131 h 156"/>
                <a:gd name="T30" fmla="*/ 7 w 7"/>
                <a:gd name="T31" fmla="*/ 149 h 156"/>
                <a:gd name="T32" fmla="*/ 7 w 7"/>
                <a:gd name="T3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156">
                  <a:moveTo>
                    <a:pt x="7" y="156"/>
                  </a:moveTo>
                  <a:cubicBezTo>
                    <a:pt x="7" y="156"/>
                    <a:pt x="7" y="153"/>
                    <a:pt x="6" y="149"/>
                  </a:cubicBezTo>
                  <a:cubicBezTo>
                    <a:pt x="6" y="145"/>
                    <a:pt x="5" y="139"/>
                    <a:pt x="5" y="132"/>
                  </a:cubicBezTo>
                  <a:cubicBezTo>
                    <a:pt x="4" y="124"/>
                    <a:pt x="4" y="116"/>
                    <a:pt x="3" y="107"/>
                  </a:cubicBezTo>
                  <a:cubicBezTo>
                    <a:pt x="3" y="97"/>
                    <a:pt x="2" y="88"/>
                    <a:pt x="2" y="78"/>
                  </a:cubicBezTo>
                  <a:cubicBezTo>
                    <a:pt x="1" y="68"/>
                    <a:pt x="1" y="59"/>
                    <a:pt x="1" y="49"/>
                  </a:cubicBezTo>
                  <a:cubicBezTo>
                    <a:pt x="0" y="40"/>
                    <a:pt x="0" y="32"/>
                    <a:pt x="0" y="24"/>
                  </a:cubicBezTo>
                  <a:cubicBezTo>
                    <a:pt x="0" y="17"/>
                    <a:pt x="0" y="11"/>
                    <a:pt x="0" y="7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0" y="0"/>
                    <a:pt x="1" y="2"/>
                    <a:pt x="1" y="7"/>
                  </a:cubicBezTo>
                  <a:cubicBezTo>
                    <a:pt x="1" y="11"/>
                    <a:pt x="2" y="17"/>
                    <a:pt x="3" y="24"/>
                  </a:cubicBezTo>
                  <a:cubicBezTo>
                    <a:pt x="3" y="32"/>
                    <a:pt x="4" y="40"/>
                    <a:pt x="4" y="49"/>
                  </a:cubicBezTo>
                  <a:cubicBezTo>
                    <a:pt x="5" y="58"/>
                    <a:pt x="5" y="68"/>
                    <a:pt x="6" y="78"/>
                  </a:cubicBezTo>
                  <a:cubicBezTo>
                    <a:pt x="6" y="88"/>
                    <a:pt x="6" y="97"/>
                    <a:pt x="7" y="106"/>
                  </a:cubicBezTo>
                  <a:cubicBezTo>
                    <a:pt x="7" y="116"/>
                    <a:pt x="7" y="124"/>
                    <a:pt x="7" y="131"/>
                  </a:cubicBezTo>
                  <a:cubicBezTo>
                    <a:pt x="7" y="139"/>
                    <a:pt x="7" y="145"/>
                    <a:pt x="7" y="149"/>
                  </a:cubicBezTo>
                  <a:cubicBezTo>
                    <a:pt x="7" y="153"/>
                    <a:pt x="7" y="156"/>
                    <a:pt x="7" y="156"/>
                  </a:cubicBezTo>
                  <a:close/>
                </a:path>
              </a:pathLst>
            </a:custGeom>
            <a:solidFill>
              <a:srgbClr val="1D1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1" name="íṡ1iḍe"/>
            <p:cNvSpPr/>
            <p:nvPr/>
          </p:nvSpPr>
          <p:spPr bwMode="auto">
            <a:xfrm>
              <a:off x="3529013" y="2390775"/>
              <a:ext cx="74613" cy="738188"/>
            </a:xfrm>
            <a:custGeom>
              <a:avLst/>
              <a:gdLst>
                <a:gd name="T0" fmla="*/ 0 w 20"/>
                <a:gd name="T1" fmla="*/ 199 h 199"/>
                <a:gd name="T2" fmla="*/ 0 w 20"/>
                <a:gd name="T3" fmla="*/ 191 h 199"/>
                <a:gd name="T4" fmla="*/ 2 w 20"/>
                <a:gd name="T5" fmla="*/ 168 h 199"/>
                <a:gd name="T6" fmla="*/ 4 w 20"/>
                <a:gd name="T7" fmla="*/ 136 h 199"/>
                <a:gd name="T8" fmla="*/ 8 w 20"/>
                <a:gd name="T9" fmla="*/ 99 h 199"/>
                <a:gd name="T10" fmla="*/ 12 w 20"/>
                <a:gd name="T11" fmla="*/ 63 h 199"/>
                <a:gd name="T12" fmla="*/ 16 w 20"/>
                <a:gd name="T13" fmla="*/ 31 h 199"/>
                <a:gd name="T14" fmla="*/ 19 w 20"/>
                <a:gd name="T15" fmla="*/ 8 h 199"/>
                <a:gd name="T16" fmla="*/ 20 w 20"/>
                <a:gd name="T17" fmla="*/ 0 h 199"/>
                <a:gd name="T18" fmla="*/ 20 w 20"/>
                <a:gd name="T19" fmla="*/ 9 h 199"/>
                <a:gd name="T20" fmla="*/ 18 w 20"/>
                <a:gd name="T21" fmla="*/ 31 h 199"/>
                <a:gd name="T22" fmla="*/ 15 w 20"/>
                <a:gd name="T23" fmla="*/ 63 h 199"/>
                <a:gd name="T24" fmla="*/ 12 w 20"/>
                <a:gd name="T25" fmla="*/ 100 h 199"/>
                <a:gd name="T26" fmla="*/ 8 w 20"/>
                <a:gd name="T27" fmla="*/ 136 h 199"/>
                <a:gd name="T28" fmla="*/ 4 w 20"/>
                <a:gd name="T29" fmla="*/ 168 h 199"/>
                <a:gd name="T30" fmla="*/ 1 w 20"/>
                <a:gd name="T31" fmla="*/ 191 h 199"/>
                <a:gd name="T32" fmla="*/ 0 w 20"/>
                <a:gd name="T3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99">
                  <a:moveTo>
                    <a:pt x="0" y="199"/>
                  </a:moveTo>
                  <a:cubicBezTo>
                    <a:pt x="0" y="199"/>
                    <a:pt x="0" y="196"/>
                    <a:pt x="0" y="191"/>
                  </a:cubicBezTo>
                  <a:cubicBezTo>
                    <a:pt x="1" y="185"/>
                    <a:pt x="1" y="177"/>
                    <a:pt x="2" y="168"/>
                  </a:cubicBezTo>
                  <a:cubicBezTo>
                    <a:pt x="3" y="159"/>
                    <a:pt x="3" y="148"/>
                    <a:pt x="4" y="136"/>
                  </a:cubicBezTo>
                  <a:cubicBezTo>
                    <a:pt x="5" y="124"/>
                    <a:pt x="7" y="112"/>
                    <a:pt x="8" y="99"/>
                  </a:cubicBezTo>
                  <a:cubicBezTo>
                    <a:pt x="9" y="87"/>
                    <a:pt x="11" y="75"/>
                    <a:pt x="12" y="63"/>
                  </a:cubicBezTo>
                  <a:cubicBezTo>
                    <a:pt x="13" y="51"/>
                    <a:pt x="15" y="40"/>
                    <a:pt x="16" y="31"/>
                  </a:cubicBezTo>
                  <a:cubicBezTo>
                    <a:pt x="17" y="22"/>
                    <a:pt x="18" y="14"/>
                    <a:pt x="19" y="8"/>
                  </a:cubicBezTo>
                  <a:cubicBezTo>
                    <a:pt x="20" y="3"/>
                    <a:pt x="20" y="0"/>
                    <a:pt x="20" y="0"/>
                  </a:cubicBezTo>
                  <a:cubicBezTo>
                    <a:pt x="20" y="0"/>
                    <a:pt x="20" y="3"/>
                    <a:pt x="20" y="9"/>
                  </a:cubicBezTo>
                  <a:cubicBezTo>
                    <a:pt x="19" y="14"/>
                    <a:pt x="19" y="22"/>
                    <a:pt x="18" y="31"/>
                  </a:cubicBezTo>
                  <a:cubicBezTo>
                    <a:pt x="17" y="41"/>
                    <a:pt x="16" y="52"/>
                    <a:pt x="15" y="63"/>
                  </a:cubicBezTo>
                  <a:cubicBezTo>
                    <a:pt x="14" y="75"/>
                    <a:pt x="13" y="87"/>
                    <a:pt x="12" y="100"/>
                  </a:cubicBezTo>
                  <a:cubicBezTo>
                    <a:pt x="10" y="112"/>
                    <a:pt x="9" y="125"/>
                    <a:pt x="8" y="136"/>
                  </a:cubicBezTo>
                  <a:cubicBezTo>
                    <a:pt x="7" y="148"/>
                    <a:pt x="5" y="159"/>
                    <a:pt x="4" y="168"/>
                  </a:cubicBezTo>
                  <a:cubicBezTo>
                    <a:pt x="3" y="178"/>
                    <a:pt x="2" y="185"/>
                    <a:pt x="1" y="191"/>
                  </a:cubicBezTo>
                  <a:cubicBezTo>
                    <a:pt x="0" y="196"/>
                    <a:pt x="0" y="199"/>
                    <a:pt x="0" y="199"/>
                  </a:cubicBezTo>
                  <a:close/>
                </a:path>
              </a:pathLst>
            </a:custGeom>
            <a:solidFill>
              <a:srgbClr val="1D1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2" name="ïṧḷíďè"/>
            <p:cNvSpPr/>
            <p:nvPr/>
          </p:nvSpPr>
          <p:spPr bwMode="auto">
            <a:xfrm>
              <a:off x="3381375" y="3167063"/>
              <a:ext cx="130175" cy="107950"/>
            </a:xfrm>
            <a:custGeom>
              <a:avLst/>
              <a:gdLst>
                <a:gd name="T0" fmla="*/ 32 w 35"/>
                <a:gd name="T1" fmla="*/ 29 h 29"/>
                <a:gd name="T2" fmla="*/ 35 w 35"/>
                <a:gd name="T3" fmla="*/ 9 h 29"/>
                <a:gd name="T4" fmla="*/ 18 w 35"/>
                <a:gd name="T5" fmla="*/ 0 h 29"/>
                <a:gd name="T6" fmla="*/ 8 w 35"/>
                <a:gd name="T7" fmla="*/ 0 h 29"/>
                <a:gd name="T8" fmla="*/ 2 w 35"/>
                <a:gd name="T9" fmla="*/ 11 h 29"/>
                <a:gd name="T10" fmla="*/ 0 w 35"/>
                <a:gd name="T11" fmla="*/ 29 h 29"/>
                <a:gd name="T12" fmla="*/ 32 w 35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">
                  <a:moveTo>
                    <a:pt x="32" y="29"/>
                  </a:moveTo>
                  <a:cubicBezTo>
                    <a:pt x="34" y="18"/>
                    <a:pt x="35" y="9"/>
                    <a:pt x="35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3"/>
                    <a:pt x="3" y="8"/>
                    <a:pt x="2" y="11"/>
                  </a:cubicBezTo>
                  <a:cubicBezTo>
                    <a:pt x="2" y="14"/>
                    <a:pt x="1" y="21"/>
                    <a:pt x="0" y="29"/>
                  </a:cubicBezTo>
                  <a:lnTo>
                    <a:pt x="32" y="29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3" name="iṩḻíḓe"/>
            <p:cNvSpPr/>
            <p:nvPr/>
          </p:nvSpPr>
          <p:spPr bwMode="auto">
            <a:xfrm>
              <a:off x="4600575" y="2516188"/>
              <a:ext cx="252413" cy="342900"/>
            </a:xfrm>
            <a:custGeom>
              <a:avLst/>
              <a:gdLst>
                <a:gd name="T0" fmla="*/ 0 w 159"/>
                <a:gd name="T1" fmla="*/ 52 h 216"/>
                <a:gd name="T2" fmla="*/ 92 w 159"/>
                <a:gd name="T3" fmla="*/ 216 h 216"/>
                <a:gd name="T4" fmla="*/ 159 w 159"/>
                <a:gd name="T5" fmla="*/ 166 h 216"/>
                <a:gd name="T6" fmla="*/ 63 w 159"/>
                <a:gd name="T7" fmla="*/ 0 h 216"/>
                <a:gd name="T8" fmla="*/ 0 w 159"/>
                <a:gd name="T9" fmla="*/ 5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216">
                  <a:moveTo>
                    <a:pt x="0" y="52"/>
                  </a:moveTo>
                  <a:lnTo>
                    <a:pt x="92" y="216"/>
                  </a:lnTo>
                  <a:lnTo>
                    <a:pt x="159" y="166"/>
                  </a:lnTo>
                  <a:lnTo>
                    <a:pt x="63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5B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4" name="îśḷîďè"/>
            <p:cNvSpPr/>
            <p:nvPr/>
          </p:nvSpPr>
          <p:spPr bwMode="auto">
            <a:xfrm>
              <a:off x="4697413" y="2549525"/>
              <a:ext cx="133350" cy="163513"/>
            </a:xfrm>
            <a:custGeom>
              <a:avLst/>
              <a:gdLst>
                <a:gd name="T0" fmla="*/ 52 w 84"/>
                <a:gd name="T1" fmla="*/ 103 h 103"/>
                <a:gd name="T2" fmla="*/ 84 w 84"/>
                <a:gd name="T3" fmla="*/ 78 h 103"/>
                <a:gd name="T4" fmla="*/ 38 w 84"/>
                <a:gd name="T5" fmla="*/ 0 h 103"/>
                <a:gd name="T6" fmla="*/ 0 w 84"/>
                <a:gd name="T7" fmla="*/ 31 h 103"/>
                <a:gd name="T8" fmla="*/ 52 w 84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3">
                  <a:moveTo>
                    <a:pt x="52" y="103"/>
                  </a:moveTo>
                  <a:lnTo>
                    <a:pt x="84" y="78"/>
                  </a:lnTo>
                  <a:lnTo>
                    <a:pt x="38" y="0"/>
                  </a:lnTo>
                  <a:lnTo>
                    <a:pt x="0" y="31"/>
                  </a:lnTo>
                  <a:lnTo>
                    <a:pt x="52" y="103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5" name="ïṧļîdê"/>
            <p:cNvSpPr/>
            <p:nvPr/>
          </p:nvSpPr>
          <p:spPr bwMode="auto">
            <a:xfrm>
              <a:off x="4132263" y="4935538"/>
              <a:ext cx="119063" cy="107950"/>
            </a:xfrm>
            <a:custGeom>
              <a:avLst/>
              <a:gdLst>
                <a:gd name="T0" fmla="*/ 32 w 32"/>
                <a:gd name="T1" fmla="*/ 29 h 29"/>
                <a:gd name="T2" fmla="*/ 32 w 32"/>
                <a:gd name="T3" fmla="*/ 3 h 29"/>
                <a:gd name="T4" fmla="*/ 1 w 32"/>
                <a:gd name="T5" fmla="*/ 0 h 29"/>
                <a:gd name="T6" fmla="*/ 0 w 32"/>
                <a:gd name="T7" fmla="*/ 29 h 29"/>
                <a:gd name="T8" fmla="*/ 32 w 32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9">
                  <a:moveTo>
                    <a:pt x="32" y="29"/>
                  </a:moveTo>
                  <a:cubicBezTo>
                    <a:pt x="32" y="15"/>
                    <a:pt x="32" y="3"/>
                    <a:pt x="3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4"/>
                    <a:pt x="0" y="29"/>
                  </a:cubicBezTo>
                  <a:lnTo>
                    <a:pt x="32" y="29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6" name="ïṧ1iḋê"/>
            <p:cNvSpPr/>
            <p:nvPr/>
          </p:nvSpPr>
          <p:spPr bwMode="auto">
            <a:xfrm>
              <a:off x="3656013" y="4935538"/>
              <a:ext cx="119063" cy="107950"/>
            </a:xfrm>
            <a:custGeom>
              <a:avLst/>
              <a:gdLst>
                <a:gd name="T0" fmla="*/ 1 w 32"/>
                <a:gd name="T1" fmla="*/ 3 h 29"/>
                <a:gd name="T2" fmla="*/ 0 w 32"/>
                <a:gd name="T3" fmla="*/ 29 h 29"/>
                <a:gd name="T4" fmla="*/ 32 w 32"/>
                <a:gd name="T5" fmla="*/ 29 h 29"/>
                <a:gd name="T6" fmla="*/ 32 w 32"/>
                <a:gd name="T7" fmla="*/ 0 h 29"/>
                <a:gd name="T8" fmla="*/ 1 w 32"/>
                <a:gd name="T9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9">
                  <a:moveTo>
                    <a:pt x="1" y="3"/>
                  </a:moveTo>
                  <a:cubicBezTo>
                    <a:pt x="1" y="3"/>
                    <a:pt x="0" y="15"/>
                    <a:pt x="0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14"/>
                    <a:pt x="32" y="0"/>
                    <a:pt x="32" y="0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7" name="îṡḻiďè"/>
            <p:cNvSpPr/>
            <p:nvPr/>
          </p:nvSpPr>
          <p:spPr bwMode="auto">
            <a:xfrm>
              <a:off x="3478213" y="5187950"/>
              <a:ext cx="338138" cy="227013"/>
            </a:xfrm>
            <a:custGeom>
              <a:avLst/>
              <a:gdLst>
                <a:gd name="T0" fmla="*/ 66 w 91"/>
                <a:gd name="T1" fmla="*/ 20 h 61"/>
                <a:gd name="T2" fmla="*/ 60 w 91"/>
                <a:gd name="T3" fmla="*/ 5 h 61"/>
                <a:gd name="T4" fmla="*/ 48 w 91"/>
                <a:gd name="T5" fmla="*/ 0 h 61"/>
                <a:gd name="T6" fmla="*/ 49 w 91"/>
                <a:gd name="T7" fmla="*/ 3 h 61"/>
                <a:gd name="T8" fmla="*/ 32 w 91"/>
                <a:gd name="T9" fmla="*/ 25 h 61"/>
                <a:gd name="T10" fmla="*/ 0 w 91"/>
                <a:gd name="T11" fmla="*/ 61 h 61"/>
                <a:gd name="T12" fmla="*/ 89 w 91"/>
                <a:gd name="T13" fmla="*/ 58 h 61"/>
                <a:gd name="T14" fmla="*/ 89 w 91"/>
                <a:gd name="T15" fmla="*/ 11 h 61"/>
                <a:gd name="T16" fmla="*/ 82 w 91"/>
                <a:gd name="T17" fmla="*/ 4 h 61"/>
                <a:gd name="T18" fmla="*/ 66 w 91"/>
                <a:gd name="T19" fmla="*/ 2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61">
                  <a:moveTo>
                    <a:pt x="66" y="20"/>
                  </a:moveTo>
                  <a:cubicBezTo>
                    <a:pt x="62" y="16"/>
                    <a:pt x="67" y="11"/>
                    <a:pt x="60" y="5"/>
                  </a:cubicBezTo>
                  <a:cubicBezTo>
                    <a:pt x="57" y="2"/>
                    <a:pt x="53" y="1"/>
                    <a:pt x="48" y="0"/>
                  </a:cubicBezTo>
                  <a:cubicBezTo>
                    <a:pt x="48" y="2"/>
                    <a:pt x="49" y="2"/>
                    <a:pt x="49" y="3"/>
                  </a:cubicBezTo>
                  <a:cubicBezTo>
                    <a:pt x="50" y="6"/>
                    <a:pt x="36" y="21"/>
                    <a:pt x="32" y="25"/>
                  </a:cubicBezTo>
                  <a:cubicBezTo>
                    <a:pt x="27" y="29"/>
                    <a:pt x="3" y="29"/>
                    <a:pt x="0" y="61"/>
                  </a:cubicBezTo>
                  <a:cubicBezTo>
                    <a:pt x="0" y="61"/>
                    <a:pt x="77" y="61"/>
                    <a:pt x="89" y="58"/>
                  </a:cubicBezTo>
                  <a:cubicBezTo>
                    <a:pt x="89" y="58"/>
                    <a:pt x="91" y="16"/>
                    <a:pt x="89" y="11"/>
                  </a:cubicBezTo>
                  <a:cubicBezTo>
                    <a:pt x="88" y="8"/>
                    <a:pt x="85" y="6"/>
                    <a:pt x="82" y="4"/>
                  </a:cubicBezTo>
                  <a:cubicBezTo>
                    <a:pt x="84" y="22"/>
                    <a:pt x="70" y="23"/>
                    <a:pt x="66" y="20"/>
                  </a:cubicBezTo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8" name="iŝḷïdê"/>
            <p:cNvSpPr/>
            <p:nvPr/>
          </p:nvSpPr>
          <p:spPr bwMode="auto">
            <a:xfrm>
              <a:off x="4095750" y="5187950"/>
              <a:ext cx="338138" cy="227013"/>
            </a:xfrm>
            <a:custGeom>
              <a:avLst/>
              <a:gdLst>
                <a:gd name="T0" fmla="*/ 25 w 91"/>
                <a:gd name="T1" fmla="*/ 20 h 61"/>
                <a:gd name="T2" fmla="*/ 31 w 91"/>
                <a:gd name="T3" fmla="*/ 5 h 61"/>
                <a:gd name="T4" fmla="*/ 42 w 91"/>
                <a:gd name="T5" fmla="*/ 0 h 61"/>
                <a:gd name="T6" fmla="*/ 42 w 91"/>
                <a:gd name="T7" fmla="*/ 3 h 61"/>
                <a:gd name="T8" fmla="*/ 59 w 91"/>
                <a:gd name="T9" fmla="*/ 25 h 61"/>
                <a:gd name="T10" fmla="*/ 91 w 91"/>
                <a:gd name="T11" fmla="*/ 61 h 61"/>
                <a:gd name="T12" fmla="*/ 2 w 91"/>
                <a:gd name="T13" fmla="*/ 58 h 61"/>
                <a:gd name="T14" fmla="*/ 2 w 91"/>
                <a:gd name="T15" fmla="*/ 11 h 61"/>
                <a:gd name="T16" fmla="*/ 8 w 91"/>
                <a:gd name="T17" fmla="*/ 4 h 61"/>
                <a:gd name="T18" fmla="*/ 25 w 91"/>
                <a:gd name="T19" fmla="*/ 2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61">
                  <a:moveTo>
                    <a:pt x="25" y="20"/>
                  </a:moveTo>
                  <a:cubicBezTo>
                    <a:pt x="29" y="16"/>
                    <a:pt x="24" y="11"/>
                    <a:pt x="31" y="5"/>
                  </a:cubicBezTo>
                  <a:cubicBezTo>
                    <a:pt x="34" y="2"/>
                    <a:pt x="38" y="1"/>
                    <a:pt x="42" y="0"/>
                  </a:cubicBezTo>
                  <a:cubicBezTo>
                    <a:pt x="42" y="2"/>
                    <a:pt x="42" y="2"/>
                    <a:pt x="42" y="3"/>
                  </a:cubicBezTo>
                  <a:cubicBezTo>
                    <a:pt x="41" y="6"/>
                    <a:pt x="55" y="21"/>
                    <a:pt x="59" y="25"/>
                  </a:cubicBezTo>
                  <a:cubicBezTo>
                    <a:pt x="64" y="29"/>
                    <a:pt x="88" y="29"/>
                    <a:pt x="91" y="61"/>
                  </a:cubicBezTo>
                  <a:cubicBezTo>
                    <a:pt x="91" y="61"/>
                    <a:pt x="14" y="61"/>
                    <a:pt x="2" y="58"/>
                  </a:cubicBezTo>
                  <a:cubicBezTo>
                    <a:pt x="2" y="58"/>
                    <a:pt x="0" y="16"/>
                    <a:pt x="2" y="11"/>
                  </a:cubicBezTo>
                  <a:cubicBezTo>
                    <a:pt x="3" y="8"/>
                    <a:pt x="6" y="6"/>
                    <a:pt x="8" y="4"/>
                  </a:cubicBezTo>
                  <a:cubicBezTo>
                    <a:pt x="7" y="22"/>
                    <a:pt x="21" y="23"/>
                    <a:pt x="25" y="20"/>
                  </a:cubicBezTo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9" name="íṣḷïḑé"/>
            <p:cNvSpPr/>
            <p:nvPr/>
          </p:nvSpPr>
          <p:spPr bwMode="auto">
            <a:xfrm>
              <a:off x="4924425" y="5184775"/>
              <a:ext cx="133350" cy="85725"/>
            </a:xfrm>
            <a:prstGeom prst="rect">
              <a:avLst/>
            </a:pr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0" name="íṣļîdé"/>
            <p:cNvSpPr/>
            <p:nvPr/>
          </p:nvSpPr>
          <p:spPr bwMode="auto">
            <a:xfrm>
              <a:off x="4924425" y="5184775"/>
              <a:ext cx="13335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1" name="íśļïḑe"/>
            <p:cNvSpPr/>
            <p:nvPr/>
          </p:nvSpPr>
          <p:spPr bwMode="auto">
            <a:xfrm>
              <a:off x="4924425" y="5270500"/>
              <a:ext cx="133350" cy="119063"/>
            </a:xfrm>
            <a:custGeom>
              <a:avLst/>
              <a:gdLst>
                <a:gd name="T0" fmla="*/ 18 w 36"/>
                <a:gd name="T1" fmla="*/ 32 h 32"/>
                <a:gd name="T2" fmla="*/ 0 w 36"/>
                <a:gd name="T3" fmla="*/ 14 h 32"/>
                <a:gd name="T4" fmla="*/ 0 w 36"/>
                <a:gd name="T5" fmla="*/ 0 h 32"/>
                <a:gd name="T6" fmla="*/ 36 w 36"/>
                <a:gd name="T7" fmla="*/ 0 h 32"/>
                <a:gd name="T8" fmla="*/ 36 w 36"/>
                <a:gd name="T9" fmla="*/ 14 h 32"/>
                <a:gd name="T10" fmla="*/ 18 w 36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2">
                  <a:moveTo>
                    <a:pt x="18" y="32"/>
                  </a:moveTo>
                  <a:cubicBezTo>
                    <a:pt x="8" y="32"/>
                    <a:pt x="0" y="2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24"/>
                    <a:pt x="28" y="32"/>
                    <a:pt x="18" y="32"/>
                  </a:cubicBezTo>
                </a:path>
              </a:pathLst>
            </a:custGeom>
            <a:solidFill>
              <a:srgbClr val="FF6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2" name="íşlïḑè"/>
            <p:cNvSpPr/>
            <p:nvPr/>
          </p:nvSpPr>
          <p:spPr bwMode="auto">
            <a:xfrm>
              <a:off x="4924425" y="1543050"/>
              <a:ext cx="133350" cy="233363"/>
            </a:xfrm>
            <a:custGeom>
              <a:avLst/>
              <a:gdLst>
                <a:gd name="T0" fmla="*/ 0 w 84"/>
                <a:gd name="T1" fmla="*/ 147 h 147"/>
                <a:gd name="T2" fmla="*/ 42 w 84"/>
                <a:gd name="T3" fmla="*/ 0 h 147"/>
                <a:gd name="T4" fmla="*/ 84 w 84"/>
                <a:gd name="T5" fmla="*/ 147 h 147"/>
                <a:gd name="T6" fmla="*/ 0 w 84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47">
                  <a:moveTo>
                    <a:pt x="0" y="147"/>
                  </a:moveTo>
                  <a:lnTo>
                    <a:pt x="42" y="0"/>
                  </a:lnTo>
                  <a:lnTo>
                    <a:pt x="84" y="147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EECB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3" name="íṣľîḑe"/>
            <p:cNvSpPr/>
            <p:nvPr/>
          </p:nvSpPr>
          <p:spPr bwMode="auto">
            <a:xfrm>
              <a:off x="4924425" y="1543050"/>
              <a:ext cx="133350" cy="233363"/>
            </a:xfrm>
            <a:custGeom>
              <a:avLst/>
              <a:gdLst>
                <a:gd name="T0" fmla="*/ 0 w 84"/>
                <a:gd name="T1" fmla="*/ 147 h 147"/>
                <a:gd name="T2" fmla="*/ 42 w 84"/>
                <a:gd name="T3" fmla="*/ 0 h 147"/>
                <a:gd name="T4" fmla="*/ 84 w 84"/>
                <a:gd name="T5" fmla="*/ 147 h 147"/>
                <a:gd name="T6" fmla="*/ 0 w 84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47">
                  <a:moveTo>
                    <a:pt x="0" y="147"/>
                  </a:moveTo>
                  <a:lnTo>
                    <a:pt x="42" y="0"/>
                  </a:lnTo>
                  <a:lnTo>
                    <a:pt x="84" y="147"/>
                  </a:lnTo>
                  <a:lnTo>
                    <a:pt x="0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4" name="ísḷïḋé"/>
            <p:cNvSpPr/>
            <p:nvPr/>
          </p:nvSpPr>
          <p:spPr bwMode="auto">
            <a:xfrm>
              <a:off x="4965700" y="1543050"/>
              <a:ext cx="55563" cy="100013"/>
            </a:xfrm>
            <a:custGeom>
              <a:avLst/>
              <a:gdLst>
                <a:gd name="T0" fmla="*/ 0 w 15"/>
                <a:gd name="T1" fmla="*/ 26 h 27"/>
                <a:gd name="T2" fmla="*/ 8 w 15"/>
                <a:gd name="T3" fmla="*/ 27 h 27"/>
                <a:gd name="T4" fmla="*/ 15 w 15"/>
                <a:gd name="T5" fmla="*/ 26 h 27"/>
                <a:gd name="T6" fmla="*/ 7 w 15"/>
                <a:gd name="T7" fmla="*/ 0 h 27"/>
                <a:gd name="T8" fmla="*/ 0 w 15"/>
                <a:gd name="T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0" y="26"/>
                  </a:moveTo>
                  <a:cubicBezTo>
                    <a:pt x="2" y="27"/>
                    <a:pt x="5" y="27"/>
                    <a:pt x="8" y="27"/>
                  </a:cubicBezTo>
                  <a:cubicBezTo>
                    <a:pt x="10" y="27"/>
                    <a:pt x="13" y="27"/>
                    <a:pt x="15" y="2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5" name="işlíḓé"/>
            <p:cNvSpPr/>
            <p:nvPr/>
          </p:nvSpPr>
          <p:spPr bwMode="auto">
            <a:xfrm>
              <a:off x="3894138" y="2036763"/>
              <a:ext cx="160338" cy="107950"/>
            </a:xfrm>
            <a:custGeom>
              <a:avLst/>
              <a:gdLst>
                <a:gd name="T0" fmla="*/ 101 w 101"/>
                <a:gd name="T1" fmla="*/ 28 h 68"/>
                <a:gd name="T2" fmla="*/ 0 w 101"/>
                <a:gd name="T3" fmla="*/ 68 h 68"/>
                <a:gd name="T4" fmla="*/ 0 w 101"/>
                <a:gd name="T5" fmla="*/ 0 h 68"/>
                <a:gd name="T6" fmla="*/ 101 w 101"/>
                <a:gd name="T7" fmla="*/ 0 h 68"/>
                <a:gd name="T8" fmla="*/ 101 w 101"/>
                <a:gd name="T9" fmla="*/ 2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8">
                  <a:moveTo>
                    <a:pt x="101" y="28"/>
                  </a:moveTo>
                  <a:lnTo>
                    <a:pt x="0" y="68"/>
                  </a:lnTo>
                  <a:lnTo>
                    <a:pt x="0" y="0"/>
                  </a:lnTo>
                  <a:lnTo>
                    <a:pt x="101" y="0"/>
                  </a:lnTo>
                  <a:lnTo>
                    <a:pt x="101" y="28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6" name="íSlíḓé"/>
            <p:cNvSpPr/>
            <p:nvPr/>
          </p:nvSpPr>
          <p:spPr bwMode="auto">
            <a:xfrm>
              <a:off x="3648075" y="1443038"/>
              <a:ext cx="79375" cy="333375"/>
            </a:xfrm>
            <a:custGeom>
              <a:avLst/>
              <a:gdLst>
                <a:gd name="T0" fmla="*/ 0 w 50"/>
                <a:gd name="T1" fmla="*/ 0 h 210"/>
                <a:gd name="T2" fmla="*/ 0 w 50"/>
                <a:gd name="T3" fmla="*/ 166 h 210"/>
                <a:gd name="T4" fmla="*/ 38 w 50"/>
                <a:gd name="T5" fmla="*/ 210 h 210"/>
                <a:gd name="T6" fmla="*/ 45 w 50"/>
                <a:gd name="T7" fmla="*/ 105 h 210"/>
                <a:gd name="T8" fmla="*/ 50 w 50"/>
                <a:gd name="T9" fmla="*/ 21 h 210"/>
                <a:gd name="T10" fmla="*/ 0 w 50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0">
                  <a:moveTo>
                    <a:pt x="0" y="0"/>
                  </a:moveTo>
                  <a:lnTo>
                    <a:pt x="0" y="166"/>
                  </a:lnTo>
                  <a:lnTo>
                    <a:pt x="38" y="210"/>
                  </a:lnTo>
                  <a:lnTo>
                    <a:pt x="45" y="105"/>
                  </a:lnTo>
                  <a:lnTo>
                    <a:pt x="5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7" name="îs1îḋe"/>
            <p:cNvSpPr/>
            <p:nvPr/>
          </p:nvSpPr>
          <p:spPr bwMode="auto">
            <a:xfrm>
              <a:off x="4210050" y="1390650"/>
              <a:ext cx="74613" cy="341313"/>
            </a:xfrm>
            <a:custGeom>
              <a:avLst/>
              <a:gdLst>
                <a:gd name="T0" fmla="*/ 47 w 47"/>
                <a:gd name="T1" fmla="*/ 0 h 215"/>
                <a:gd name="T2" fmla="*/ 21 w 47"/>
                <a:gd name="T3" fmla="*/ 215 h 215"/>
                <a:gd name="T4" fmla="*/ 0 w 47"/>
                <a:gd name="T5" fmla="*/ 208 h 215"/>
                <a:gd name="T6" fmla="*/ 2 w 47"/>
                <a:gd name="T7" fmla="*/ 40 h 215"/>
                <a:gd name="T8" fmla="*/ 24 w 47"/>
                <a:gd name="T9" fmla="*/ 0 h 215"/>
                <a:gd name="T10" fmla="*/ 47 w 47"/>
                <a:gd name="T1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215">
                  <a:moveTo>
                    <a:pt x="47" y="0"/>
                  </a:moveTo>
                  <a:lnTo>
                    <a:pt x="21" y="215"/>
                  </a:lnTo>
                  <a:lnTo>
                    <a:pt x="0" y="208"/>
                  </a:lnTo>
                  <a:lnTo>
                    <a:pt x="2" y="40"/>
                  </a:lnTo>
                  <a:lnTo>
                    <a:pt x="24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5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8" name="îṩ1íḑê"/>
            <p:cNvSpPr/>
            <p:nvPr/>
          </p:nvSpPr>
          <p:spPr bwMode="auto">
            <a:xfrm>
              <a:off x="4157663" y="1647825"/>
              <a:ext cx="152400" cy="155575"/>
            </a:xfrm>
            <a:prstGeom prst="ellipse">
              <a:avLst/>
            </a:pr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9" name="işḻíḋe"/>
            <p:cNvSpPr/>
            <p:nvPr/>
          </p:nvSpPr>
          <p:spPr bwMode="auto">
            <a:xfrm>
              <a:off x="3622675" y="1647825"/>
              <a:ext cx="152400" cy="155575"/>
            </a:xfrm>
            <a:prstGeom prst="ellipse">
              <a:avLst/>
            </a:pr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0" name="ïṩ1iďé"/>
            <p:cNvSpPr/>
            <p:nvPr/>
          </p:nvSpPr>
          <p:spPr bwMode="auto">
            <a:xfrm>
              <a:off x="3700463" y="1287463"/>
              <a:ext cx="536575" cy="787400"/>
            </a:xfrm>
            <a:custGeom>
              <a:avLst/>
              <a:gdLst>
                <a:gd name="T0" fmla="*/ 72 w 144"/>
                <a:gd name="T1" fmla="*/ 212 h 212"/>
                <a:gd name="T2" fmla="*/ 72 w 144"/>
                <a:gd name="T3" fmla="*/ 212 h 212"/>
                <a:gd name="T4" fmla="*/ 0 w 144"/>
                <a:gd name="T5" fmla="*/ 140 h 212"/>
                <a:gd name="T6" fmla="*/ 0 w 144"/>
                <a:gd name="T7" fmla="*/ 72 h 212"/>
                <a:gd name="T8" fmla="*/ 72 w 144"/>
                <a:gd name="T9" fmla="*/ 0 h 212"/>
                <a:gd name="T10" fmla="*/ 144 w 144"/>
                <a:gd name="T11" fmla="*/ 72 h 212"/>
                <a:gd name="T12" fmla="*/ 144 w 144"/>
                <a:gd name="T13" fmla="*/ 140 h 212"/>
                <a:gd name="T14" fmla="*/ 72 w 144"/>
                <a:gd name="T1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212">
                  <a:moveTo>
                    <a:pt x="72" y="212"/>
                  </a:moveTo>
                  <a:cubicBezTo>
                    <a:pt x="72" y="212"/>
                    <a:pt x="72" y="212"/>
                    <a:pt x="72" y="212"/>
                  </a:cubicBezTo>
                  <a:cubicBezTo>
                    <a:pt x="32" y="212"/>
                    <a:pt x="0" y="180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1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80"/>
                    <a:pt x="111" y="212"/>
                    <a:pt x="72" y="212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1" name="ïşlîḍé"/>
            <p:cNvSpPr/>
            <p:nvPr/>
          </p:nvSpPr>
          <p:spPr bwMode="auto">
            <a:xfrm>
              <a:off x="3533775" y="1146175"/>
              <a:ext cx="781050" cy="449263"/>
            </a:xfrm>
            <a:custGeom>
              <a:avLst/>
              <a:gdLst>
                <a:gd name="T0" fmla="*/ 179 w 210"/>
                <a:gd name="T1" fmla="*/ 30 h 121"/>
                <a:gd name="T2" fmla="*/ 119 w 210"/>
                <a:gd name="T3" fmla="*/ 1 h 121"/>
                <a:gd name="T4" fmla="*/ 51 w 210"/>
                <a:gd name="T5" fmla="*/ 30 h 121"/>
                <a:gd name="T6" fmla="*/ 22 w 210"/>
                <a:gd name="T7" fmla="*/ 82 h 121"/>
                <a:gd name="T8" fmla="*/ 97 w 210"/>
                <a:gd name="T9" fmla="*/ 79 h 121"/>
                <a:gd name="T10" fmla="*/ 149 w 210"/>
                <a:gd name="T11" fmla="*/ 51 h 121"/>
                <a:gd name="T12" fmla="*/ 179 w 210"/>
                <a:gd name="T13" fmla="*/ 89 h 121"/>
                <a:gd name="T14" fmla="*/ 189 w 210"/>
                <a:gd name="T15" fmla="*/ 110 h 121"/>
                <a:gd name="T16" fmla="*/ 201 w 210"/>
                <a:gd name="T17" fmla="*/ 75 h 121"/>
                <a:gd name="T18" fmla="*/ 179 w 210"/>
                <a:gd name="T19" fmla="*/ 3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121">
                  <a:moveTo>
                    <a:pt x="179" y="30"/>
                  </a:moveTo>
                  <a:cubicBezTo>
                    <a:pt x="179" y="30"/>
                    <a:pt x="162" y="0"/>
                    <a:pt x="119" y="1"/>
                  </a:cubicBezTo>
                  <a:cubicBezTo>
                    <a:pt x="75" y="2"/>
                    <a:pt x="56" y="26"/>
                    <a:pt x="51" y="30"/>
                  </a:cubicBezTo>
                  <a:cubicBezTo>
                    <a:pt x="47" y="34"/>
                    <a:pt x="0" y="43"/>
                    <a:pt x="22" y="82"/>
                  </a:cubicBezTo>
                  <a:cubicBezTo>
                    <a:pt x="45" y="121"/>
                    <a:pt x="85" y="89"/>
                    <a:pt x="97" y="79"/>
                  </a:cubicBezTo>
                  <a:cubicBezTo>
                    <a:pt x="110" y="69"/>
                    <a:pt x="128" y="82"/>
                    <a:pt x="149" y="51"/>
                  </a:cubicBezTo>
                  <a:cubicBezTo>
                    <a:pt x="149" y="51"/>
                    <a:pt x="160" y="93"/>
                    <a:pt x="179" y="89"/>
                  </a:cubicBezTo>
                  <a:cubicBezTo>
                    <a:pt x="179" y="89"/>
                    <a:pt x="179" y="104"/>
                    <a:pt x="189" y="110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5"/>
                    <a:pt x="210" y="46"/>
                    <a:pt x="179" y="30"/>
                  </a:cubicBezTo>
                  <a:close/>
                </a:path>
              </a:pathLst>
            </a:custGeom>
            <a:solidFill>
              <a:srgbClr val="35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2" name="isḻïḓé"/>
            <p:cNvSpPr/>
            <p:nvPr/>
          </p:nvSpPr>
          <p:spPr bwMode="auto">
            <a:xfrm>
              <a:off x="3987800" y="1576388"/>
              <a:ext cx="219075" cy="219075"/>
            </a:xfrm>
            <a:custGeom>
              <a:avLst/>
              <a:gdLst>
                <a:gd name="T0" fmla="*/ 57 w 59"/>
                <a:gd name="T1" fmla="*/ 30 h 59"/>
                <a:gd name="T2" fmla="*/ 55 w 59"/>
                <a:gd name="T3" fmla="*/ 30 h 59"/>
                <a:gd name="T4" fmla="*/ 48 w 59"/>
                <a:gd name="T5" fmla="*/ 48 h 59"/>
                <a:gd name="T6" fmla="*/ 30 w 59"/>
                <a:gd name="T7" fmla="*/ 55 h 59"/>
                <a:gd name="T8" fmla="*/ 12 w 59"/>
                <a:gd name="T9" fmla="*/ 48 h 59"/>
                <a:gd name="T10" fmla="*/ 4 w 59"/>
                <a:gd name="T11" fmla="*/ 30 h 59"/>
                <a:gd name="T12" fmla="*/ 12 w 59"/>
                <a:gd name="T13" fmla="*/ 12 h 59"/>
                <a:gd name="T14" fmla="*/ 30 w 59"/>
                <a:gd name="T15" fmla="*/ 4 h 59"/>
                <a:gd name="T16" fmla="*/ 48 w 59"/>
                <a:gd name="T17" fmla="*/ 12 h 59"/>
                <a:gd name="T18" fmla="*/ 55 w 59"/>
                <a:gd name="T19" fmla="*/ 30 h 59"/>
                <a:gd name="T20" fmla="*/ 57 w 59"/>
                <a:gd name="T21" fmla="*/ 30 h 59"/>
                <a:gd name="T22" fmla="*/ 59 w 59"/>
                <a:gd name="T23" fmla="*/ 30 h 59"/>
                <a:gd name="T24" fmla="*/ 30 w 59"/>
                <a:gd name="T25" fmla="*/ 0 h 59"/>
                <a:gd name="T26" fmla="*/ 0 w 59"/>
                <a:gd name="T27" fmla="*/ 30 h 59"/>
                <a:gd name="T28" fmla="*/ 30 w 59"/>
                <a:gd name="T29" fmla="*/ 59 h 59"/>
                <a:gd name="T30" fmla="*/ 59 w 59"/>
                <a:gd name="T31" fmla="*/ 30 h 59"/>
                <a:gd name="T32" fmla="*/ 57 w 59"/>
                <a:gd name="T33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57" y="30"/>
                  </a:moveTo>
                  <a:cubicBezTo>
                    <a:pt x="55" y="30"/>
                    <a:pt x="55" y="30"/>
                    <a:pt x="55" y="30"/>
                  </a:cubicBezTo>
                  <a:cubicBezTo>
                    <a:pt x="55" y="37"/>
                    <a:pt x="52" y="43"/>
                    <a:pt x="48" y="48"/>
                  </a:cubicBezTo>
                  <a:cubicBezTo>
                    <a:pt x="43" y="52"/>
                    <a:pt x="37" y="55"/>
                    <a:pt x="30" y="55"/>
                  </a:cubicBezTo>
                  <a:cubicBezTo>
                    <a:pt x="23" y="55"/>
                    <a:pt x="16" y="52"/>
                    <a:pt x="12" y="48"/>
                  </a:cubicBezTo>
                  <a:cubicBezTo>
                    <a:pt x="7" y="43"/>
                    <a:pt x="4" y="37"/>
                    <a:pt x="4" y="30"/>
                  </a:cubicBezTo>
                  <a:cubicBezTo>
                    <a:pt x="4" y="23"/>
                    <a:pt x="7" y="16"/>
                    <a:pt x="12" y="12"/>
                  </a:cubicBezTo>
                  <a:cubicBezTo>
                    <a:pt x="16" y="7"/>
                    <a:pt x="23" y="4"/>
                    <a:pt x="30" y="4"/>
                  </a:cubicBezTo>
                  <a:cubicBezTo>
                    <a:pt x="37" y="4"/>
                    <a:pt x="43" y="7"/>
                    <a:pt x="48" y="12"/>
                  </a:cubicBezTo>
                  <a:cubicBezTo>
                    <a:pt x="52" y="16"/>
                    <a:pt x="55" y="23"/>
                    <a:pt x="55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13"/>
                    <a:pt x="46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59"/>
                    <a:pt x="30" y="59"/>
                  </a:cubicBezTo>
                  <a:cubicBezTo>
                    <a:pt x="46" y="59"/>
                    <a:pt x="59" y="46"/>
                    <a:pt x="59" y="30"/>
                  </a:cubicBezTo>
                  <a:lnTo>
                    <a:pt x="57" y="3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3" name="iṧḷîḍê"/>
            <p:cNvSpPr/>
            <p:nvPr/>
          </p:nvSpPr>
          <p:spPr bwMode="auto">
            <a:xfrm>
              <a:off x="3719513" y="1573213"/>
              <a:ext cx="219075" cy="219075"/>
            </a:xfrm>
            <a:custGeom>
              <a:avLst/>
              <a:gdLst>
                <a:gd name="T0" fmla="*/ 57 w 59"/>
                <a:gd name="T1" fmla="*/ 29 h 59"/>
                <a:gd name="T2" fmla="*/ 55 w 59"/>
                <a:gd name="T3" fmla="*/ 29 h 59"/>
                <a:gd name="T4" fmla="*/ 48 w 59"/>
                <a:gd name="T5" fmla="*/ 47 h 59"/>
                <a:gd name="T6" fmla="*/ 30 w 59"/>
                <a:gd name="T7" fmla="*/ 55 h 59"/>
                <a:gd name="T8" fmla="*/ 12 w 59"/>
                <a:gd name="T9" fmla="*/ 47 h 59"/>
                <a:gd name="T10" fmla="*/ 4 w 59"/>
                <a:gd name="T11" fmla="*/ 29 h 59"/>
                <a:gd name="T12" fmla="*/ 12 w 59"/>
                <a:gd name="T13" fmla="*/ 11 h 59"/>
                <a:gd name="T14" fmla="*/ 30 w 59"/>
                <a:gd name="T15" fmla="*/ 4 h 59"/>
                <a:gd name="T16" fmla="*/ 48 w 59"/>
                <a:gd name="T17" fmla="*/ 11 h 59"/>
                <a:gd name="T18" fmla="*/ 55 w 59"/>
                <a:gd name="T19" fmla="*/ 29 h 59"/>
                <a:gd name="T20" fmla="*/ 57 w 59"/>
                <a:gd name="T21" fmla="*/ 29 h 59"/>
                <a:gd name="T22" fmla="*/ 59 w 59"/>
                <a:gd name="T23" fmla="*/ 29 h 59"/>
                <a:gd name="T24" fmla="*/ 30 w 59"/>
                <a:gd name="T25" fmla="*/ 0 h 59"/>
                <a:gd name="T26" fmla="*/ 0 w 59"/>
                <a:gd name="T27" fmla="*/ 29 h 59"/>
                <a:gd name="T28" fmla="*/ 30 w 59"/>
                <a:gd name="T29" fmla="*/ 59 h 59"/>
                <a:gd name="T30" fmla="*/ 59 w 59"/>
                <a:gd name="T31" fmla="*/ 29 h 59"/>
                <a:gd name="T32" fmla="*/ 57 w 59"/>
                <a:gd name="T33" fmla="*/ 2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57" y="29"/>
                  </a:moveTo>
                  <a:cubicBezTo>
                    <a:pt x="55" y="29"/>
                    <a:pt x="55" y="29"/>
                    <a:pt x="55" y="29"/>
                  </a:cubicBezTo>
                  <a:cubicBezTo>
                    <a:pt x="55" y="36"/>
                    <a:pt x="52" y="43"/>
                    <a:pt x="48" y="47"/>
                  </a:cubicBezTo>
                  <a:cubicBezTo>
                    <a:pt x="43" y="52"/>
                    <a:pt x="37" y="55"/>
                    <a:pt x="30" y="55"/>
                  </a:cubicBezTo>
                  <a:cubicBezTo>
                    <a:pt x="23" y="55"/>
                    <a:pt x="16" y="52"/>
                    <a:pt x="12" y="47"/>
                  </a:cubicBezTo>
                  <a:cubicBezTo>
                    <a:pt x="7" y="43"/>
                    <a:pt x="4" y="36"/>
                    <a:pt x="4" y="29"/>
                  </a:cubicBezTo>
                  <a:cubicBezTo>
                    <a:pt x="4" y="22"/>
                    <a:pt x="7" y="16"/>
                    <a:pt x="12" y="11"/>
                  </a:cubicBezTo>
                  <a:cubicBezTo>
                    <a:pt x="16" y="7"/>
                    <a:pt x="23" y="4"/>
                    <a:pt x="30" y="4"/>
                  </a:cubicBezTo>
                  <a:cubicBezTo>
                    <a:pt x="37" y="4"/>
                    <a:pt x="43" y="7"/>
                    <a:pt x="48" y="11"/>
                  </a:cubicBezTo>
                  <a:cubicBezTo>
                    <a:pt x="52" y="16"/>
                    <a:pt x="55" y="22"/>
                    <a:pt x="55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6"/>
                    <a:pt x="13" y="59"/>
                    <a:pt x="30" y="59"/>
                  </a:cubicBezTo>
                  <a:cubicBezTo>
                    <a:pt x="46" y="59"/>
                    <a:pt x="59" y="46"/>
                    <a:pt x="59" y="29"/>
                  </a:cubicBezTo>
                  <a:lnTo>
                    <a:pt x="57" y="2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4" name="îṣľíḍê"/>
            <p:cNvSpPr/>
            <p:nvPr/>
          </p:nvSpPr>
          <p:spPr bwMode="auto">
            <a:xfrm>
              <a:off x="4087813" y="1662113"/>
              <a:ext cx="25400" cy="69850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5" name="îSḷiḍe"/>
            <p:cNvSpPr/>
            <p:nvPr/>
          </p:nvSpPr>
          <p:spPr bwMode="auto">
            <a:xfrm>
              <a:off x="3797300" y="1651000"/>
              <a:ext cx="25400" cy="69850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6" name="îṣlíḓè"/>
            <p:cNvSpPr/>
            <p:nvPr/>
          </p:nvSpPr>
          <p:spPr bwMode="auto">
            <a:xfrm>
              <a:off x="3927475" y="1662113"/>
              <a:ext cx="74613" cy="25400"/>
            </a:xfrm>
            <a:custGeom>
              <a:avLst/>
              <a:gdLst>
                <a:gd name="T0" fmla="*/ 2 w 20"/>
                <a:gd name="T1" fmla="*/ 7 h 7"/>
                <a:gd name="T2" fmla="*/ 2 w 20"/>
                <a:gd name="T3" fmla="*/ 7 h 7"/>
                <a:gd name="T4" fmla="*/ 11 w 20"/>
                <a:gd name="T5" fmla="*/ 4 h 7"/>
                <a:gd name="T6" fmla="*/ 17 w 20"/>
                <a:gd name="T7" fmla="*/ 7 h 7"/>
                <a:gd name="T8" fmla="*/ 20 w 20"/>
                <a:gd name="T9" fmla="*/ 4 h 7"/>
                <a:gd name="T10" fmla="*/ 11 w 20"/>
                <a:gd name="T11" fmla="*/ 0 h 7"/>
                <a:gd name="T12" fmla="*/ 0 w 20"/>
                <a:gd name="T13" fmla="*/ 4 h 7"/>
                <a:gd name="T14" fmla="*/ 2 w 20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7"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7" y="4"/>
                    <a:pt x="11" y="4"/>
                  </a:cubicBezTo>
                  <a:cubicBezTo>
                    <a:pt x="13" y="4"/>
                    <a:pt x="15" y="5"/>
                    <a:pt x="17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7" y="1"/>
                    <a:pt x="13" y="0"/>
                    <a:pt x="11" y="0"/>
                  </a:cubicBezTo>
                  <a:cubicBezTo>
                    <a:pt x="5" y="0"/>
                    <a:pt x="0" y="4"/>
                    <a:pt x="0" y="4"/>
                  </a:cubicBezTo>
                  <a:cubicBezTo>
                    <a:pt x="2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7" name="ïšḻíḍè"/>
            <p:cNvSpPr/>
            <p:nvPr/>
          </p:nvSpPr>
          <p:spPr bwMode="auto">
            <a:xfrm>
              <a:off x="3835400" y="1900238"/>
              <a:ext cx="144463" cy="80963"/>
            </a:xfrm>
            <a:custGeom>
              <a:avLst/>
              <a:gdLst>
                <a:gd name="T0" fmla="*/ 0 w 39"/>
                <a:gd name="T1" fmla="*/ 1 h 22"/>
                <a:gd name="T2" fmla="*/ 6 w 39"/>
                <a:gd name="T3" fmla="*/ 12 h 22"/>
                <a:gd name="T4" fmla="*/ 34 w 39"/>
                <a:gd name="T5" fmla="*/ 22 h 22"/>
                <a:gd name="T6" fmla="*/ 39 w 39"/>
                <a:gd name="T7" fmla="*/ 22 h 22"/>
                <a:gd name="T8" fmla="*/ 39 w 39"/>
                <a:gd name="T9" fmla="*/ 18 h 22"/>
                <a:gd name="T10" fmla="*/ 34 w 39"/>
                <a:gd name="T11" fmla="*/ 18 h 22"/>
                <a:gd name="T12" fmla="*/ 9 w 39"/>
                <a:gd name="T13" fmla="*/ 9 h 22"/>
                <a:gd name="T14" fmla="*/ 5 w 39"/>
                <a:gd name="T15" fmla="*/ 3 h 22"/>
                <a:gd name="T16" fmla="*/ 4 w 39"/>
                <a:gd name="T17" fmla="*/ 1 h 22"/>
                <a:gd name="T18" fmla="*/ 4 w 39"/>
                <a:gd name="T19" fmla="*/ 0 h 22"/>
                <a:gd name="T20" fmla="*/ 4 w 39"/>
                <a:gd name="T21" fmla="*/ 0 h 22"/>
                <a:gd name="T22" fmla="*/ 4 w 39"/>
                <a:gd name="T23" fmla="*/ 0 h 22"/>
                <a:gd name="T24" fmla="*/ 3 w 39"/>
                <a:gd name="T25" fmla="*/ 0 h 22"/>
                <a:gd name="T26" fmla="*/ 4 w 39"/>
                <a:gd name="T27" fmla="*/ 0 h 22"/>
                <a:gd name="T28" fmla="*/ 4 w 39"/>
                <a:gd name="T29" fmla="*/ 0 h 22"/>
                <a:gd name="T30" fmla="*/ 3 w 39"/>
                <a:gd name="T31" fmla="*/ 0 h 22"/>
                <a:gd name="T32" fmla="*/ 4 w 39"/>
                <a:gd name="T33" fmla="*/ 0 h 22"/>
                <a:gd name="T34" fmla="*/ 0 w 39"/>
                <a:gd name="T35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22">
                  <a:moveTo>
                    <a:pt x="0" y="1"/>
                  </a:moveTo>
                  <a:cubicBezTo>
                    <a:pt x="0" y="1"/>
                    <a:pt x="1" y="7"/>
                    <a:pt x="6" y="12"/>
                  </a:cubicBezTo>
                  <a:cubicBezTo>
                    <a:pt x="11" y="17"/>
                    <a:pt x="20" y="22"/>
                    <a:pt x="34" y="22"/>
                  </a:cubicBezTo>
                  <a:cubicBezTo>
                    <a:pt x="36" y="22"/>
                    <a:pt x="37" y="22"/>
                    <a:pt x="39" y="22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18"/>
                    <a:pt x="36" y="18"/>
                    <a:pt x="34" y="18"/>
                  </a:cubicBezTo>
                  <a:cubicBezTo>
                    <a:pt x="21" y="18"/>
                    <a:pt x="13" y="13"/>
                    <a:pt x="9" y="9"/>
                  </a:cubicBezTo>
                  <a:cubicBezTo>
                    <a:pt x="7" y="7"/>
                    <a:pt x="5" y="5"/>
                    <a:pt x="5" y="3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8" name="islíḍè"/>
            <p:cNvSpPr/>
            <p:nvPr/>
          </p:nvSpPr>
          <p:spPr bwMode="auto">
            <a:xfrm>
              <a:off x="3667125" y="1484313"/>
              <a:ext cx="66675" cy="163513"/>
            </a:xfrm>
            <a:custGeom>
              <a:avLst/>
              <a:gdLst>
                <a:gd name="T0" fmla="*/ 18 w 18"/>
                <a:gd name="T1" fmla="*/ 10 h 44"/>
                <a:gd name="T2" fmla="*/ 9 w 18"/>
                <a:gd name="T3" fmla="*/ 44 h 44"/>
                <a:gd name="T4" fmla="*/ 0 w 18"/>
                <a:gd name="T5" fmla="*/ 40 h 44"/>
                <a:gd name="T6" fmla="*/ 0 w 18"/>
                <a:gd name="T7" fmla="*/ 9 h 44"/>
                <a:gd name="T8" fmla="*/ 5 w 18"/>
                <a:gd name="T9" fmla="*/ 0 h 44"/>
                <a:gd name="T10" fmla="*/ 18 w 18"/>
                <a:gd name="T11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44">
                  <a:moveTo>
                    <a:pt x="18" y="10"/>
                  </a:moveTo>
                  <a:cubicBezTo>
                    <a:pt x="18" y="10"/>
                    <a:pt x="12" y="41"/>
                    <a:pt x="9" y="4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18" y="10"/>
                  </a:lnTo>
                  <a:close/>
                </a:path>
              </a:pathLst>
            </a:custGeom>
            <a:solidFill>
              <a:srgbClr val="35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9" name="i$1iḑè"/>
            <p:cNvSpPr/>
            <p:nvPr/>
          </p:nvSpPr>
          <p:spPr bwMode="auto">
            <a:xfrm>
              <a:off x="3775075" y="1179513"/>
              <a:ext cx="174625" cy="125413"/>
            </a:xfrm>
            <a:custGeom>
              <a:avLst/>
              <a:gdLst>
                <a:gd name="T0" fmla="*/ 31 w 47"/>
                <a:gd name="T1" fmla="*/ 0 h 34"/>
                <a:gd name="T2" fmla="*/ 0 w 47"/>
                <a:gd name="T3" fmla="*/ 15 h 34"/>
                <a:gd name="T4" fmla="*/ 3 w 47"/>
                <a:gd name="T5" fmla="*/ 18 h 34"/>
                <a:gd name="T6" fmla="*/ 22 w 47"/>
                <a:gd name="T7" fmla="*/ 12 h 34"/>
                <a:gd name="T8" fmla="*/ 5 w 47"/>
                <a:gd name="T9" fmla="*/ 22 h 34"/>
                <a:gd name="T10" fmla="*/ 14 w 47"/>
                <a:gd name="T11" fmla="*/ 31 h 34"/>
                <a:gd name="T12" fmla="*/ 29 w 47"/>
                <a:gd name="T13" fmla="*/ 24 h 34"/>
                <a:gd name="T14" fmla="*/ 16 w 47"/>
                <a:gd name="T15" fmla="*/ 33 h 34"/>
                <a:gd name="T16" fmla="*/ 17 w 47"/>
                <a:gd name="T17" fmla="*/ 34 h 34"/>
                <a:gd name="T18" fmla="*/ 47 w 47"/>
                <a:gd name="T19" fmla="*/ 22 h 34"/>
                <a:gd name="T20" fmla="*/ 40 w 47"/>
                <a:gd name="T21" fmla="*/ 14 h 34"/>
                <a:gd name="T22" fmla="*/ 25 w 47"/>
                <a:gd name="T23" fmla="*/ 19 h 34"/>
                <a:gd name="T24" fmla="*/ 38 w 47"/>
                <a:gd name="T25" fmla="*/ 8 h 34"/>
                <a:gd name="T26" fmla="*/ 31 w 47"/>
                <a:gd name="T2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34">
                  <a:moveTo>
                    <a:pt x="31" y="0"/>
                  </a:moveTo>
                  <a:cubicBezTo>
                    <a:pt x="31" y="0"/>
                    <a:pt x="14" y="1"/>
                    <a:pt x="0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8" y="8"/>
                    <a:pt x="38" y="8"/>
                    <a:pt x="38" y="8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563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0" name="íṩļîdè"/>
            <p:cNvSpPr/>
            <p:nvPr/>
          </p:nvSpPr>
          <p:spPr bwMode="auto">
            <a:xfrm>
              <a:off x="3317875" y="3128963"/>
              <a:ext cx="211138" cy="107950"/>
            </a:xfrm>
            <a:prstGeom prst="rect">
              <a:avLst/>
            </a:prstGeom>
            <a:solidFill>
              <a:srgbClr val="5B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1" name="îṧḷîḍe"/>
            <p:cNvSpPr/>
            <p:nvPr/>
          </p:nvSpPr>
          <p:spPr bwMode="auto">
            <a:xfrm>
              <a:off x="3567113" y="4872038"/>
              <a:ext cx="282575" cy="146050"/>
            </a:xfrm>
            <a:prstGeom prst="rect">
              <a:avLst/>
            </a:prstGeom>
            <a:solidFill>
              <a:srgbClr val="DCA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2" name="iṥḻîďé"/>
            <p:cNvSpPr/>
            <p:nvPr/>
          </p:nvSpPr>
          <p:spPr bwMode="auto">
            <a:xfrm>
              <a:off x="4032250" y="4872038"/>
              <a:ext cx="282575" cy="146050"/>
            </a:xfrm>
            <a:prstGeom prst="rect">
              <a:avLst/>
            </a:prstGeom>
            <a:solidFill>
              <a:srgbClr val="DCA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3" name="ïSlïḋè"/>
            <p:cNvSpPr/>
            <p:nvPr/>
          </p:nvSpPr>
          <p:spPr bwMode="auto">
            <a:xfrm>
              <a:off x="4098925" y="5392738"/>
              <a:ext cx="334963" cy="47625"/>
            </a:xfrm>
            <a:custGeom>
              <a:avLst/>
              <a:gdLst>
                <a:gd name="T0" fmla="*/ 90 w 90"/>
                <a:gd name="T1" fmla="*/ 4 h 13"/>
                <a:gd name="T2" fmla="*/ 0 w 90"/>
                <a:gd name="T3" fmla="*/ 0 h 13"/>
                <a:gd name="T4" fmla="*/ 0 w 90"/>
                <a:gd name="T5" fmla="*/ 6 h 13"/>
                <a:gd name="T6" fmla="*/ 90 w 90"/>
                <a:gd name="T7" fmla="*/ 9 h 13"/>
                <a:gd name="T8" fmla="*/ 90 w 90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3">
                  <a:moveTo>
                    <a:pt x="90" y="4"/>
                  </a:moveTo>
                  <a:cubicBezTo>
                    <a:pt x="90" y="4"/>
                    <a:pt x="11" y="5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81" y="13"/>
                    <a:pt x="90" y="9"/>
                  </a:cubicBezTo>
                  <a:cubicBezTo>
                    <a:pt x="90" y="4"/>
                    <a:pt x="90" y="4"/>
                    <a:pt x="90" y="4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4" name="îsļíde"/>
            <p:cNvSpPr/>
            <p:nvPr/>
          </p:nvSpPr>
          <p:spPr bwMode="auto">
            <a:xfrm>
              <a:off x="3478213" y="5254625"/>
              <a:ext cx="222250" cy="160338"/>
            </a:xfrm>
            <a:custGeom>
              <a:avLst/>
              <a:gdLst>
                <a:gd name="T0" fmla="*/ 0 w 60"/>
                <a:gd name="T1" fmla="*/ 43 h 43"/>
                <a:gd name="T2" fmla="*/ 58 w 60"/>
                <a:gd name="T3" fmla="*/ 42 h 43"/>
                <a:gd name="T4" fmla="*/ 60 w 60"/>
                <a:gd name="T5" fmla="*/ 40 h 43"/>
                <a:gd name="T6" fmla="*/ 32 w 60"/>
                <a:gd name="T7" fmla="*/ 7 h 43"/>
                <a:gd name="T8" fmla="*/ 0 w 60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3">
                  <a:moveTo>
                    <a:pt x="0" y="43"/>
                  </a:moveTo>
                  <a:cubicBezTo>
                    <a:pt x="0" y="43"/>
                    <a:pt x="32" y="43"/>
                    <a:pt x="58" y="42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5" y="0"/>
                    <a:pt x="32" y="7"/>
                    <a:pt x="32" y="7"/>
                  </a:cubicBezTo>
                  <a:cubicBezTo>
                    <a:pt x="27" y="11"/>
                    <a:pt x="3" y="11"/>
                    <a:pt x="0" y="43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5" name="iṡ1idè"/>
            <p:cNvSpPr/>
            <p:nvPr/>
          </p:nvSpPr>
          <p:spPr bwMode="auto">
            <a:xfrm>
              <a:off x="3478213" y="5392738"/>
              <a:ext cx="330200" cy="47625"/>
            </a:xfrm>
            <a:custGeom>
              <a:avLst/>
              <a:gdLst>
                <a:gd name="T0" fmla="*/ 0 w 89"/>
                <a:gd name="T1" fmla="*/ 4 h 13"/>
                <a:gd name="T2" fmla="*/ 89 w 89"/>
                <a:gd name="T3" fmla="*/ 0 h 13"/>
                <a:gd name="T4" fmla="*/ 89 w 89"/>
                <a:gd name="T5" fmla="*/ 6 h 13"/>
                <a:gd name="T6" fmla="*/ 0 w 89"/>
                <a:gd name="T7" fmla="*/ 9 h 13"/>
                <a:gd name="T8" fmla="*/ 0 w 89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3">
                  <a:moveTo>
                    <a:pt x="0" y="4"/>
                  </a:moveTo>
                  <a:cubicBezTo>
                    <a:pt x="0" y="4"/>
                    <a:pt x="79" y="5"/>
                    <a:pt x="89" y="0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6"/>
                    <a:pt x="9" y="13"/>
                    <a:pt x="0" y="9"/>
                  </a:cubicBezTo>
                  <a:cubicBezTo>
                    <a:pt x="0" y="4"/>
                    <a:pt x="0" y="4"/>
                    <a:pt x="0" y="4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6" name="ïśḷíḓé"/>
            <p:cNvSpPr/>
            <p:nvPr/>
          </p:nvSpPr>
          <p:spPr bwMode="auto">
            <a:xfrm>
              <a:off x="3700463" y="5207000"/>
              <a:ext cx="15875" cy="30163"/>
            </a:xfrm>
            <a:custGeom>
              <a:avLst/>
              <a:gdLst>
                <a:gd name="T0" fmla="*/ 0 w 4"/>
                <a:gd name="T1" fmla="*/ 0 h 8"/>
                <a:gd name="T2" fmla="*/ 2 w 4"/>
                <a:gd name="T3" fmla="*/ 7 h 8"/>
                <a:gd name="T4" fmla="*/ 4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1" y="3"/>
                    <a:pt x="0" y="5"/>
                    <a:pt x="2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4" y="6"/>
                    <a:pt x="3" y="3"/>
                    <a:pt x="0" y="0"/>
                  </a:cubicBezTo>
                </a:path>
              </a:pathLst>
            </a:custGeom>
            <a:solidFill>
              <a:srgbClr val="3B3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7" name="îṡḷïḋê"/>
            <p:cNvSpPr/>
            <p:nvPr/>
          </p:nvSpPr>
          <p:spPr bwMode="auto">
            <a:xfrm>
              <a:off x="3805238" y="5226050"/>
              <a:ext cx="6350" cy="58738"/>
            </a:xfrm>
            <a:custGeom>
              <a:avLst/>
              <a:gdLst>
                <a:gd name="T0" fmla="*/ 0 w 2"/>
                <a:gd name="T1" fmla="*/ 0 h 16"/>
                <a:gd name="T2" fmla="*/ 0 w 2"/>
                <a:gd name="T3" fmla="*/ 0 h 16"/>
                <a:gd name="T4" fmla="*/ 0 w 2"/>
                <a:gd name="T5" fmla="*/ 0 h 16"/>
                <a:gd name="T6" fmla="*/ 0 w 2"/>
                <a:gd name="T7" fmla="*/ 0 h 16"/>
                <a:gd name="T8" fmla="*/ 0 w 2"/>
                <a:gd name="T9" fmla="*/ 0 h 16"/>
                <a:gd name="T10" fmla="*/ 0 w 2"/>
                <a:gd name="T11" fmla="*/ 0 h 16"/>
                <a:gd name="T12" fmla="*/ 0 w 2"/>
                <a:gd name="T13" fmla="*/ 0 h 16"/>
                <a:gd name="T14" fmla="*/ 0 w 2"/>
                <a:gd name="T15" fmla="*/ 0 h 16"/>
                <a:gd name="T16" fmla="*/ 1 w 2"/>
                <a:gd name="T17" fmla="*/ 0 h 16"/>
                <a:gd name="T18" fmla="*/ 1 w 2"/>
                <a:gd name="T19" fmla="*/ 0 h 16"/>
                <a:gd name="T20" fmla="*/ 1 w 2"/>
                <a:gd name="T21" fmla="*/ 0 h 16"/>
                <a:gd name="T22" fmla="*/ 1 w 2"/>
                <a:gd name="T23" fmla="*/ 0 h 16"/>
                <a:gd name="T24" fmla="*/ 1 w 2"/>
                <a:gd name="T25" fmla="*/ 0 h 16"/>
                <a:gd name="T26" fmla="*/ 1 w 2"/>
                <a:gd name="T27" fmla="*/ 0 h 16"/>
                <a:gd name="T28" fmla="*/ 1 w 2"/>
                <a:gd name="T29" fmla="*/ 0 h 16"/>
                <a:gd name="T30" fmla="*/ 1 w 2"/>
                <a:gd name="T31" fmla="*/ 0 h 16"/>
                <a:gd name="T32" fmla="*/ 1 w 2"/>
                <a:gd name="T33" fmla="*/ 0 h 16"/>
                <a:gd name="T34" fmla="*/ 1 w 2"/>
                <a:gd name="T35" fmla="*/ 0 h 16"/>
                <a:gd name="T36" fmla="*/ 1 w 2"/>
                <a:gd name="T37" fmla="*/ 0 h 16"/>
                <a:gd name="T38" fmla="*/ 1 w 2"/>
                <a:gd name="T39" fmla="*/ 1 h 16"/>
                <a:gd name="T40" fmla="*/ 1 w 2"/>
                <a:gd name="T41" fmla="*/ 1 h 16"/>
                <a:gd name="T42" fmla="*/ 1 w 2"/>
                <a:gd name="T43" fmla="*/ 1 h 16"/>
                <a:gd name="T44" fmla="*/ 1 w 2"/>
                <a:gd name="T45" fmla="*/ 1 h 16"/>
                <a:gd name="T46" fmla="*/ 1 w 2"/>
                <a:gd name="T47" fmla="*/ 1 h 16"/>
                <a:gd name="T48" fmla="*/ 1 w 2"/>
                <a:gd name="T49" fmla="*/ 1 h 16"/>
                <a:gd name="T50" fmla="*/ 1 w 2"/>
                <a:gd name="T51" fmla="*/ 1 h 16"/>
                <a:gd name="T52" fmla="*/ 1 w 2"/>
                <a:gd name="T53" fmla="*/ 1 h 16"/>
                <a:gd name="T54" fmla="*/ 1 w 2"/>
                <a:gd name="T55" fmla="*/ 1 h 16"/>
                <a:gd name="T56" fmla="*/ 1 w 2"/>
                <a:gd name="T57" fmla="*/ 1 h 16"/>
                <a:gd name="T58" fmla="*/ 1 w 2"/>
                <a:gd name="T59" fmla="*/ 1 h 16"/>
                <a:gd name="T60" fmla="*/ 1 w 2"/>
                <a:gd name="T61" fmla="*/ 1 h 16"/>
                <a:gd name="T62" fmla="*/ 1 w 2"/>
                <a:gd name="T63" fmla="*/ 1 h 16"/>
                <a:gd name="T64" fmla="*/ 1 w 2"/>
                <a:gd name="T65" fmla="*/ 1 h 16"/>
                <a:gd name="T66" fmla="*/ 1 w 2"/>
                <a:gd name="T67" fmla="*/ 1 h 16"/>
                <a:gd name="T68" fmla="*/ 1 w 2"/>
                <a:gd name="T69" fmla="*/ 1 h 16"/>
                <a:gd name="T70" fmla="*/ 1 w 2"/>
                <a:gd name="T71" fmla="*/ 1 h 16"/>
                <a:gd name="T72" fmla="*/ 2 w 2"/>
                <a:gd name="T73" fmla="*/ 16 h 16"/>
                <a:gd name="T74" fmla="*/ 0 w 2"/>
                <a:gd name="T75" fmla="*/ 0 h 16"/>
                <a:gd name="T76" fmla="*/ 0 w 2"/>
                <a:gd name="T7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" h="1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3"/>
                    <a:pt x="2" y="9"/>
                    <a:pt x="2" y="16"/>
                  </a:cubicBezTo>
                  <a:cubicBezTo>
                    <a:pt x="2" y="9"/>
                    <a:pt x="2" y="3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1B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8" name="íŝlîḋè"/>
            <p:cNvSpPr/>
            <p:nvPr/>
          </p:nvSpPr>
          <p:spPr bwMode="auto">
            <a:xfrm>
              <a:off x="3805238" y="5226050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  <a:gd name="T16" fmla="*/ 1 w 1"/>
                <a:gd name="T17" fmla="*/ 1 h 1"/>
                <a:gd name="T18" fmla="*/ 1 w 1"/>
                <a:gd name="T19" fmla="*/ 1 h 1"/>
                <a:gd name="T20" fmla="*/ 1 w 1"/>
                <a:gd name="T21" fmla="*/ 1 h 1"/>
                <a:gd name="T22" fmla="*/ 1 w 1"/>
                <a:gd name="T23" fmla="*/ 1 h 1"/>
                <a:gd name="T24" fmla="*/ 1 w 1"/>
                <a:gd name="T25" fmla="*/ 1 h 1"/>
                <a:gd name="T26" fmla="*/ 1 w 1"/>
                <a:gd name="T27" fmla="*/ 1 h 1"/>
                <a:gd name="T28" fmla="*/ 1 w 1"/>
                <a:gd name="T29" fmla="*/ 1 h 1"/>
                <a:gd name="T30" fmla="*/ 1 w 1"/>
                <a:gd name="T31" fmla="*/ 1 h 1"/>
                <a:gd name="T32" fmla="*/ 1 w 1"/>
                <a:gd name="T33" fmla="*/ 1 h 1"/>
                <a:gd name="T34" fmla="*/ 1 w 1"/>
                <a:gd name="T35" fmla="*/ 1 h 1"/>
                <a:gd name="T36" fmla="*/ 1 w 1"/>
                <a:gd name="T37" fmla="*/ 1 h 1"/>
                <a:gd name="T38" fmla="*/ 1 w 1"/>
                <a:gd name="T39" fmla="*/ 1 h 1"/>
                <a:gd name="T40" fmla="*/ 1 w 1"/>
                <a:gd name="T41" fmla="*/ 1 h 1"/>
                <a:gd name="T42" fmla="*/ 1 w 1"/>
                <a:gd name="T43" fmla="*/ 1 h 1"/>
                <a:gd name="T44" fmla="*/ 1 w 1"/>
                <a:gd name="T45" fmla="*/ 1 h 1"/>
                <a:gd name="T46" fmla="*/ 1 w 1"/>
                <a:gd name="T47" fmla="*/ 1 h 1"/>
                <a:gd name="T48" fmla="*/ 1 w 1"/>
                <a:gd name="T49" fmla="*/ 1 h 1"/>
                <a:gd name="T50" fmla="*/ 1 w 1"/>
                <a:gd name="T51" fmla="*/ 0 h 1"/>
                <a:gd name="T52" fmla="*/ 1 w 1"/>
                <a:gd name="T53" fmla="*/ 0 h 1"/>
                <a:gd name="T54" fmla="*/ 1 w 1"/>
                <a:gd name="T55" fmla="*/ 0 h 1"/>
                <a:gd name="T56" fmla="*/ 1 w 1"/>
                <a:gd name="T57" fmla="*/ 0 h 1"/>
                <a:gd name="T58" fmla="*/ 1 w 1"/>
                <a:gd name="T59" fmla="*/ 0 h 1"/>
                <a:gd name="T60" fmla="*/ 1 w 1"/>
                <a:gd name="T61" fmla="*/ 0 h 1"/>
                <a:gd name="T62" fmla="*/ 1 w 1"/>
                <a:gd name="T63" fmla="*/ 0 h 1"/>
                <a:gd name="T64" fmla="*/ 1 w 1"/>
                <a:gd name="T65" fmla="*/ 0 h 1"/>
                <a:gd name="T66" fmla="*/ 1 w 1"/>
                <a:gd name="T67" fmla="*/ 0 h 1"/>
                <a:gd name="T68" fmla="*/ 1 w 1"/>
                <a:gd name="T69" fmla="*/ 0 h 1"/>
                <a:gd name="T70" fmla="*/ 1 w 1"/>
                <a:gd name="T71" fmla="*/ 0 h 1"/>
                <a:gd name="T72" fmla="*/ 1 w 1"/>
                <a:gd name="T73" fmla="*/ 0 h 1"/>
                <a:gd name="T74" fmla="*/ 1 w 1"/>
                <a:gd name="T75" fmla="*/ 0 h 1"/>
                <a:gd name="T76" fmla="*/ 1 w 1"/>
                <a:gd name="T77" fmla="*/ 0 h 1"/>
                <a:gd name="T78" fmla="*/ 1 w 1"/>
                <a:gd name="T79" fmla="*/ 0 h 1"/>
                <a:gd name="T80" fmla="*/ 0 w 1"/>
                <a:gd name="T81" fmla="*/ 0 h 1"/>
                <a:gd name="T82" fmla="*/ 0 w 1"/>
                <a:gd name="T83" fmla="*/ 0 h 1"/>
                <a:gd name="T84" fmla="*/ 0 w 1"/>
                <a:gd name="T85" fmla="*/ 0 h 1"/>
                <a:gd name="T86" fmla="*/ 0 w 1"/>
                <a:gd name="T87" fmla="*/ 0 h 1"/>
                <a:gd name="T88" fmla="*/ 0 w 1"/>
                <a:gd name="T89" fmla="*/ 0 h 1"/>
                <a:gd name="T90" fmla="*/ 0 w 1"/>
                <a:gd name="T91" fmla="*/ 0 h 1"/>
                <a:gd name="T92" fmla="*/ 0 w 1"/>
                <a:gd name="T93" fmla="*/ 0 h 1"/>
                <a:gd name="T94" fmla="*/ 0 w 1"/>
                <a:gd name="T95" fmla="*/ 0 h 1"/>
                <a:gd name="T96" fmla="*/ 0 w 1"/>
                <a:gd name="T97" fmla="*/ 0 h 1"/>
                <a:gd name="T98" fmla="*/ 0 w 1"/>
                <a:gd name="T99" fmla="*/ 0 h 1"/>
                <a:gd name="T100" fmla="*/ 0 w 1"/>
                <a:gd name="T101" fmla="*/ 0 h 1"/>
                <a:gd name="T102" fmla="*/ 0 w 1"/>
                <a:gd name="T103" fmla="*/ 0 h 1"/>
                <a:gd name="T104" fmla="*/ 0 w 1"/>
                <a:gd name="T105" fmla="*/ 0 h 1"/>
                <a:gd name="T106" fmla="*/ 0 w 1"/>
                <a:gd name="T107" fmla="*/ 0 h 1"/>
                <a:gd name="T108" fmla="*/ 0 w 1"/>
                <a:gd name="T10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0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9" name="iś1íďê"/>
            <p:cNvSpPr/>
            <p:nvPr/>
          </p:nvSpPr>
          <p:spPr bwMode="auto">
            <a:xfrm>
              <a:off x="3697288" y="5214938"/>
              <a:ext cx="114300" cy="188913"/>
            </a:xfrm>
            <a:custGeom>
              <a:avLst/>
              <a:gdLst>
                <a:gd name="T0" fmla="*/ 26 w 31"/>
                <a:gd name="T1" fmla="*/ 44 h 51"/>
                <a:gd name="T2" fmla="*/ 1 w 31"/>
                <a:gd name="T3" fmla="*/ 51 h 51"/>
                <a:gd name="T4" fmla="*/ 30 w 31"/>
                <a:gd name="T5" fmla="*/ 48 h 51"/>
                <a:gd name="T6" fmla="*/ 30 w 31"/>
                <a:gd name="T7" fmla="*/ 4 h 51"/>
                <a:gd name="T8" fmla="*/ 30 w 31"/>
                <a:gd name="T9" fmla="*/ 4 h 51"/>
                <a:gd name="T10" fmla="*/ 30 w 31"/>
                <a:gd name="T11" fmla="*/ 4 h 51"/>
                <a:gd name="T12" fmla="*/ 30 w 31"/>
                <a:gd name="T13" fmla="*/ 4 h 51"/>
                <a:gd name="T14" fmla="*/ 30 w 31"/>
                <a:gd name="T15" fmla="*/ 4 h 51"/>
                <a:gd name="T16" fmla="*/ 30 w 31"/>
                <a:gd name="T17" fmla="*/ 4 h 51"/>
                <a:gd name="T18" fmla="*/ 30 w 31"/>
                <a:gd name="T19" fmla="*/ 4 h 51"/>
                <a:gd name="T20" fmla="*/ 30 w 31"/>
                <a:gd name="T21" fmla="*/ 4 h 51"/>
                <a:gd name="T22" fmla="*/ 30 w 31"/>
                <a:gd name="T23" fmla="*/ 4 h 51"/>
                <a:gd name="T24" fmla="*/ 30 w 31"/>
                <a:gd name="T25" fmla="*/ 4 h 51"/>
                <a:gd name="T26" fmla="*/ 30 w 31"/>
                <a:gd name="T27" fmla="*/ 4 h 51"/>
                <a:gd name="T28" fmla="*/ 30 w 31"/>
                <a:gd name="T29" fmla="*/ 4 h 51"/>
                <a:gd name="T30" fmla="*/ 30 w 31"/>
                <a:gd name="T31" fmla="*/ 4 h 51"/>
                <a:gd name="T32" fmla="*/ 30 w 31"/>
                <a:gd name="T33" fmla="*/ 4 h 51"/>
                <a:gd name="T34" fmla="*/ 30 w 31"/>
                <a:gd name="T35" fmla="*/ 4 h 51"/>
                <a:gd name="T36" fmla="*/ 30 w 31"/>
                <a:gd name="T37" fmla="*/ 4 h 51"/>
                <a:gd name="T38" fmla="*/ 30 w 31"/>
                <a:gd name="T39" fmla="*/ 4 h 51"/>
                <a:gd name="T40" fmla="*/ 30 w 31"/>
                <a:gd name="T41" fmla="*/ 3 h 51"/>
                <a:gd name="T42" fmla="*/ 30 w 31"/>
                <a:gd name="T43" fmla="*/ 3 h 51"/>
                <a:gd name="T44" fmla="*/ 30 w 31"/>
                <a:gd name="T45" fmla="*/ 3 h 51"/>
                <a:gd name="T46" fmla="*/ 30 w 31"/>
                <a:gd name="T47" fmla="*/ 3 h 51"/>
                <a:gd name="T48" fmla="*/ 30 w 31"/>
                <a:gd name="T49" fmla="*/ 3 h 51"/>
                <a:gd name="T50" fmla="*/ 30 w 31"/>
                <a:gd name="T51" fmla="*/ 3 h 51"/>
                <a:gd name="T52" fmla="*/ 30 w 31"/>
                <a:gd name="T53" fmla="*/ 3 h 51"/>
                <a:gd name="T54" fmla="*/ 30 w 31"/>
                <a:gd name="T55" fmla="*/ 3 h 51"/>
                <a:gd name="T56" fmla="*/ 30 w 31"/>
                <a:gd name="T57" fmla="*/ 3 h 51"/>
                <a:gd name="T58" fmla="*/ 30 w 31"/>
                <a:gd name="T59" fmla="*/ 3 h 51"/>
                <a:gd name="T60" fmla="*/ 30 w 31"/>
                <a:gd name="T61" fmla="*/ 3 h 51"/>
                <a:gd name="T62" fmla="*/ 29 w 31"/>
                <a:gd name="T63" fmla="*/ 3 h 51"/>
                <a:gd name="T64" fmla="*/ 29 w 31"/>
                <a:gd name="T65" fmla="*/ 3 h 51"/>
                <a:gd name="T66" fmla="*/ 29 w 31"/>
                <a:gd name="T67" fmla="*/ 3 h 51"/>
                <a:gd name="T68" fmla="*/ 29 w 31"/>
                <a:gd name="T69" fmla="*/ 3 h 51"/>
                <a:gd name="T70" fmla="*/ 29 w 31"/>
                <a:gd name="T71" fmla="*/ 3 h 51"/>
                <a:gd name="T72" fmla="*/ 29 w 31"/>
                <a:gd name="T73" fmla="*/ 3 h 51"/>
                <a:gd name="T74" fmla="*/ 29 w 31"/>
                <a:gd name="T75" fmla="*/ 3 h 51"/>
                <a:gd name="T76" fmla="*/ 29 w 31"/>
                <a:gd name="T77" fmla="*/ 3 h 51"/>
                <a:gd name="T78" fmla="*/ 29 w 31"/>
                <a:gd name="T7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" h="51">
                  <a:moveTo>
                    <a:pt x="27" y="0"/>
                  </a:moveTo>
                  <a:cubicBezTo>
                    <a:pt x="28" y="11"/>
                    <a:pt x="26" y="44"/>
                    <a:pt x="26" y="44"/>
                  </a:cubicBezTo>
                  <a:cubicBezTo>
                    <a:pt x="23" y="45"/>
                    <a:pt x="12" y="45"/>
                    <a:pt x="0" y="46"/>
                  </a:cubicBezTo>
                  <a:cubicBezTo>
                    <a:pt x="1" y="47"/>
                    <a:pt x="1" y="49"/>
                    <a:pt x="1" y="51"/>
                  </a:cubicBezTo>
                  <a:cubicBezTo>
                    <a:pt x="15" y="51"/>
                    <a:pt x="27" y="50"/>
                    <a:pt x="30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42"/>
                    <a:pt x="31" y="29"/>
                    <a:pt x="31" y="19"/>
                  </a:cubicBezTo>
                  <a:cubicBezTo>
                    <a:pt x="31" y="12"/>
                    <a:pt x="31" y="6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8" y="1"/>
                    <a:pt x="27" y="0"/>
                  </a:cubicBezTo>
                </a:path>
              </a:pathLst>
            </a:custGeom>
            <a:solidFill>
              <a:srgbClr val="3B3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0" name="ïśḷíḑe"/>
            <p:cNvSpPr/>
            <p:nvPr/>
          </p:nvSpPr>
          <p:spPr bwMode="auto">
            <a:xfrm>
              <a:off x="3478213" y="5384800"/>
              <a:ext cx="222250" cy="22225"/>
            </a:xfrm>
            <a:custGeom>
              <a:avLst/>
              <a:gdLst>
                <a:gd name="T0" fmla="*/ 59 w 60"/>
                <a:gd name="T1" fmla="*/ 0 h 6"/>
                <a:gd name="T2" fmla="*/ 1 w 60"/>
                <a:gd name="T3" fmla="*/ 1 h 6"/>
                <a:gd name="T4" fmla="*/ 0 w 60"/>
                <a:gd name="T5" fmla="*/ 6 h 6"/>
                <a:gd name="T6" fmla="*/ 14 w 60"/>
                <a:gd name="T7" fmla="*/ 6 h 6"/>
                <a:gd name="T8" fmla="*/ 60 w 60"/>
                <a:gd name="T9" fmla="*/ 5 h 6"/>
                <a:gd name="T10" fmla="*/ 59 w 60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">
                  <a:moveTo>
                    <a:pt x="59" y="0"/>
                  </a:moveTo>
                  <a:cubicBezTo>
                    <a:pt x="39" y="1"/>
                    <a:pt x="12" y="1"/>
                    <a:pt x="1" y="1"/>
                  </a:cubicBezTo>
                  <a:cubicBezTo>
                    <a:pt x="1" y="2"/>
                    <a:pt x="1" y="4"/>
                    <a:pt x="0" y="6"/>
                  </a:cubicBezTo>
                  <a:cubicBezTo>
                    <a:pt x="2" y="6"/>
                    <a:pt x="7" y="6"/>
                    <a:pt x="14" y="6"/>
                  </a:cubicBezTo>
                  <a:cubicBezTo>
                    <a:pt x="26" y="6"/>
                    <a:pt x="45" y="6"/>
                    <a:pt x="60" y="5"/>
                  </a:cubicBezTo>
                  <a:cubicBezTo>
                    <a:pt x="60" y="3"/>
                    <a:pt x="60" y="1"/>
                    <a:pt x="59" y="0"/>
                  </a:cubicBezTo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1" name="i$ľîḓé"/>
            <p:cNvSpPr/>
            <p:nvPr/>
          </p:nvSpPr>
          <p:spPr bwMode="auto">
            <a:xfrm>
              <a:off x="3478213" y="5392738"/>
              <a:ext cx="330200" cy="22225"/>
            </a:xfrm>
            <a:custGeom>
              <a:avLst/>
              <a:gdLst>
                <a:gd name="T0" fmla="*/ 89 w 89"/>
                <a:gd name="T1" fmla="*/ 0 h 6"/>
                <a:gd name="T2" fmla="*/ 60 w 89"/>
                <a:gd name="T3" fmla="*/ 3 h 6"/>
                <a:gd name="T4" fmla="*/ 14 w 89"/>
                <a:gd name="T5" fmla="*/ 4 h 6"/>
                <a:gd name="T6" fmla="*/ 0 w 89"/>
                <a:gd name="T7" fmla="*/ 4 h 6"/>
                <a:gd name="T8" fmla="*/ 0 w 89"/>
                <a:gd name="T9" fmla="*/ 6 h 6"/>
                <a:gd name="T10" fmla="*/ 89 w 89"/>
                <a:gd name="T11" fmla="*/ 3 h 6"/>
                <a:gd name="T12" fmla="*/ 89 w 89"/>
                <a:gd name="T13" fmla="*/ 0 h 6"/>
                <a:gd name="T14" fmla="*/ 89 w 89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6">
                  <a:moveTo>
                    <a:pt x="89" y="0"/>
                  </a:moveTo>
                  <a:cubicBezTo>
                    <a:pt x="86" y="2"/>
                    <a:pt x="74" y="3"/>
                    <a:pt x="60" y="3"/>
                  </a:cubicBezTo>
                  <a:cubicBezTo>
                    <a:pt x="45" y="4"/>
                    <a:pt x="26" y="4"/>
                    <a:pt x="14" y="4"/>
                  </a:cubicBezTo>
                  <a:cubicBezTo>
                    <a:pt x="7" y="4"/>
                    <a:pt x="2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77" y="6"/>
                    <a:pt x="89" y="3"/>
                  </a:cubicBezTo>
                  <a:cubicBezTo>
                    <a:pt x="89" y="3"/>
                    <a:pt x="89" y="2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2" name="îṩlîḋê"/>
            <p:cNvSpPr/>
            <p:nvPr/>
          </p:nvSpPr>
          <p:spPr bwMode="auto">
            <a:xfrm>
              <a:off x="3738563" y="5303838"/>
              <a:ext cx="47625" cy="6985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3" name="íṣḻïdè"/>
            <p:cNvSpPr/>
            <p:nvPr/>
          </p:nvSpPr>
          <p:spPr bwMode="auto">
            <a:xfrm>
              <a:off x="4210050" y="5254625"/>
              <a:ext cx="223838" cy="160338"/>
            </a:xfrm>
            <a:custGeom>
              <a:avLst/>
              <a:gdLst>
                <a:gd name="T0" fmla="*/ 60 w 60"/>
                <a:gd name="T1" fmla="*/ 43 h 43"/>
                <a:gd name="T2" fmla="*/ 1 w 60"/>
                <a:gd name="T3" fmla="*/ 42 h 43"/>
                <a:gd name="T4" fmla="*/ 0 w 60"/>
                <a:gd name="T5" fmla="*/ 40 h 43"/>
                <a:gd name="T6" fmla="*/ 28 w 60"/>
                <a:gd name="T7" fmla="*/ 7 h 43"/>
                <a:gd name="T8" fmla="*/ 60 w 60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3">
                  <a:moveTo>
                    <a:pt x="60" y="43"/>
                  </a:moveTo>
                  <a:cubicBezTo>
                    <a:pt x="60" y="43"/>
                    <a:pt x="27" y="43"/>
                    <a:pt x="1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0"/>
                    <a:pt x="28" y="7"/>
                    <a:pt x="28" y="7"/>
                  </a:cubicBezTo>
                  <a:cubicBezTo>
                    <a:pt x="33" y="11"/>
                    <a:pt x="57" y="11"/>
                    <a:pt x="60" y="43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4" name="ïṥ1îďê"/>
            <p:cNvSpPr/>
            <p:nvPr/>
          </p:nvSpPr>
          <p:spPr bwMode="auto">
            <a:xfrm>
              <a:off x="4195763" y="5207000"/>
              <a:ext cx="14288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8 h 8"/>
                <a:gd name="T4" fmla="*/ 1 w 4"/>
                <a:gd name="T5" fmla="*/ 7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1" y="3"/>
                    <a:pt x="0" y="6"/>
                    <a:pt x="0" y="8"/>
                  </a:cubicBezTo>
                  <a:cubicBezTo>
                    <a:pt x="0" y="8"/>
                    <a:pt x="1" y="8"/>
                    <a:pt x="1" y="7"/>
                  </a:cubicBezTo>
                  <a:cubicBezTo>
                    <a:pt x="3" y="5"/>
                    <a:pt x="3" y="3"/>
                    <a:pt x="4" y="0"/>
                  </a:cubicBezTo>
                </a:path>
              </a:pathLst>
            </a:custGeom>
            <a:solidFill>
              <a:srgbClr val="3B3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5" name="iṩľïḑè"/>
            <p:cNvSpPr/>
            <p:nvPr/>
          </p:nvSpPr>
          <p:spPr bwMode="auto">
            <a:xfrm>
              <a:off x="4098925" y="5214938"/>
              <a:ext cx="111125" cy="188913"/>
            </a:xfrm>
            <a:custGeom>
              <a:avLst/>
              <a:gdLst>
                <a:gd name="T0" fmla="*/ 4 w 30"/>
                <a:gd name="T1" fmla="*/ 0 h 51"/>
                <a:gd name="T2" fmla="*/ 1 w 30"/>
                <a:gd name="T3" fmla="*/ 4 h 51"/>
                <a:gd name="T4" fmla="*/ 1 w 30"/>
                <a:gd name="T5" fmla="*/ 4 h 51"/>
                <a:gd name="T6" fmla="*/ 0 w 30"/>
                <a:gd name="T7" fmla="*/ 19 h 51"/>
                <a:gd name="T8" fmla="*/ 0 w 30"/>
                <a:gd name="T9" fmla="*/ 48 h 51"/>
                <a:gd name="T10" fmla="*/ 0 w 30"/>
                <a:gd name="T11" fmla="*/ 48 h 51"/>
                <a:gd name="T12" fmla="*/ 30 w 30"/>
                <a:gd name="T13" fmla="*/ 51 h 51"/>
                <a:gd name="T14" fmla="*/ 30 w 30"/>
                <a:gd name="T15" fmla="*/ 46 h 51"/>
                <a:gd name="T16" fmla="*/ 4 w 30"/>
                <a:gd name="T17" fmla="*/ 44 h 51"/>
                <a:gd name="T18" fmla="*/ 4 w 30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51">
                  <a:moveTo>
                    <a:pt x="4" y="0"/>
                  </a:moveTo>
                  <a:cubicBezTo>
                    <a:pt x="2" y="1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6"/>
                    <a:pt x="0" y="12"/>
                    <a:pt x="0" y="19"/>
                  </a:cubicBezTo>
                  <a:cubicBezTo>
                    <a:pt x="0" y="29"/>
                    <a:pt x="0" y="42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0"/>
                    <a:pt x="16" y="51"/>
                    <a:pt x="30" y="51"/>
                  </a:cubicBezTo>
                  <a:cubicBezTo>
                    <a:pt x="30" y="49"/>
                    <a:pt x="30" y="47"/>
                    <a:pt x="30" y="46"/>
                  </a:cubicBezTo>
                  <a:cubicBezTo>
                    <a:pt x="18" y="45"/>
                    <a:pt x="8" y="45"/>
                    <a:pt x="4" y="44"/>
                  </a:cubicBezTo>
                  <a:cubicBezTo>
                    <a:pt x="4" y="44"/>
                    <a:pt x="3" y="11"/>
                    <a:pt x="4" y="0"/>
                  </a:cubicBezTo>
                </a:path>
              </a:pathLst>
            </a:custGeom>
            <a:solidFill>
              <a:srgbClr val="3B3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6" name="ïśḻïďê"/>
            <p:cNvSpPr/>
            <p:nvPr/>
          </p:nvSpPr>
          <p:spPr bwMode="auto">
            <a:xfrm>
              <a:off x="4098925" y="5392738"/>
              <a:ext cx="334963" cy="22225"/>
            </a:xfrm>
            <a:custGeom>
              <a:avLst/>
              <a:gdLst>
                <a:gd name="T0" fmla="*/ 89 w 90"/>
                <a:gd name="T1" fmla="*/ 6 h 6"/>
                <a:gd name="T2" fmla="*/ 90 w 90"/>
                <a:gd name="T3" fmla="*/ 6 h 6"/>
                <a:gd name="T4" fmla="*/ 89 w 90"/>
                <a:gd name="T5" fmla="*/ 6 h 6"/>
                <a:gd name="T6" fmla="*/ 89 w 90"/>
                <a:gd name="T7" fmla="*/ 6 h 6"/>
                <a:gd name="T8" fmla="*/ 89 w 90"/>
                <a:gd name="T9" fmla="*/ 6 h 6"/>
                <a:gd name="T10" fmla="*/ 89 w 90"/>
                <a:gd name="T11" fmla="*/ 6 h 6"/>
                <a:gd name="T12" fmla="*/ 88 w 90"/>
                <a:gd name="T13" fmla="*/ 6 h 6"/>
                <a:gd name="T14" fmla="*/ 89 w 90"/>
                <a:gd name="T15" fmla="*/ 6 h 6"/>
                <a:gd name="T16" fmla="*/ 88 w 90"/>
                <a:gd name="T17" fmla="*/ 6 h 6"/>
                <a:gd name="T18" fmla="*/ 0 w 90"/>
                <a:gd name="T19" fmla="*/ 0 h 6"/>
                <a:gd name="T20" fmla="*/ 0 w 90"/>
                <a:gd name="T21" fmla="*/ 0 h 6"/>
                <a:gd name="T22" fmla="*/ 1 w 90"/>
                <a:gd name="T23" fmla="*/ 3 h 6"/>
                <a:gd name="T24" fmla="*/ 88 w 90"/>
                <a:gd name="T25" fmla="*/ 6 h 6"/>
                <a:gd name="T26" fmla="*/ 31 w 90"/>
                <a:gd name="T27" fmla="*/ 5 h 6"/>
                <a:gd name="T28" fmla="*/ 30 w 90"/>
                <a:gd name="T29" fmla="*/ 3 h 6"/>
                <a:gd name="T30" fmla="*/ 30 w 90"/>
                <a:gd name="T31" fmla="*/ 3 h 6"/>
                <a:gd name="T32" fmla="*/ 0 w 90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6">
                  <a:moveTo>
                    <a:pt x="89" y="6"/>
                  </a:moveTo>
                  <a:cubicBezTo>
                    <a:pt x="89" y="6"/>
                    <a:pt x="90" y="6"/>
                    <a:pt x="90" y="6"/>
                  </a:cubicBezTo>
                  <a:cubicBezTo>
                    <a:pt x="90" y="6"/>
                    <a:pt x="89" y="6"/>
                    <a:pt x="89" y="6"/>
                  </a:cubicBezTo>
                  <a:moveTo>
                    <a:pt x="89" y="6"/>
                  </a:moveTo>
                  <a:cubicBezTo>
                    <a:pt x="89" y="6"/>
                    <a:pt x="89" y="6"/>
                    <a:pt x="89" y="6"/>
                  </a:cubicBezTo>
                  <a:cubicBezTo>
                    <a:pt x="89" y="6"/>
                    <a:pt x="89" y="6"/>
                    <a:pt x="89" y="6"/>
                  </a:cubicBezTo>
                  <a:moveTo>
                    <a:pt x="88" y="6"/>
                  </a:moveTo>
                  <a:cubicBezTo>
                    <a:pt x="88" y="6"/>
                    <a:pt x="89" y="6"/>
                    <a:pt x="89" y="6"/>
                  </a:cubicBezTo>
                  <a:cubicBezTo>
                    <a:pt x="89" y="6"/>
                    <a:pt x="88" y="6"/>
                    <a:pt x="88" y="6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2" y="6"/>
                    <a:pt x="77" y="6"/>
                    <a:pt x="88" y="6"/>
                  </a:cubicBezTo>
                  <a:cubicBezTo>
                    <a:pt x="82" y="6"/>
                    <a:pt x="54" y="6"/>
                    <a:pt x="31" y="5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16" y="3"/>
                    <a:pt x="4" y="2"/>
                    <a:pt x="0" y="0"/>
                  </a:cubicBezTo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7" name="íŝḻîďê"/>
            <p:cNvSpPr/>
            <p:nvPr/>
          </p:nvSpPr>
          <p:spPr bwMode="auto">
            <a:xfrm>
              <a:off x="4210050" y="5384800"/>
              <a:ext cx="223838" cy="30163"/>
            </a:xfrm>
            <a:custGeom>
              <a:avLst/>
              <a:gdLst>
                <a:gd name="T0" fmla="*/ 0 w 60"/>
                <a:gd name="T1" fmla="*/ 0 h 8"/>
                <a:gd name="T2" fmla="*/ 0 w 60"/>
                <a:gd name="T3" fmla="*/ 5 h 8"/>
                <a:gd name="T4" fmla="*/ 0 w 60"/>
                <a:gd name="T5" fmla="*/ 5 h 8"/>
                <a:gd name="T6" fmla="*/ 1 w 60"/>
                <a:gd name="T7" fmla="*/ 7 h 8"/>
                <a:gd name="T8" fmla="*/ 58 w 60"/>
                <a:gd name="T9" fmla="*/ 8 h 8"/>
                <a:gd name="T10" fmla="*/ 58 w 60"/>
                <a:gd name="T11" fmla="*/ 8 h 8"/>
                <a:gd name="T12" fmla="*/ 59 w 60"/>
                <a:gd name="T13" fmla="*/ 8 h 8"/>
                <a:gd name="T14" fmla="*/ 59 w 60"/>
                <a:gd name="T15" fmla="*/ 8 h 8"/>
                <a:gd name="T16" fmla="*/ 59 w 60"/>
                <a:gd name="T17" fmla="*/ 8 h 8"/>
                <a:gd name="T18" fmla="*/ 59 w 60"/>
                <a:gd name="T19" fmla="*/ 8 h 8"/>
                <a:gd name="T20" fmla="*/ 60 w 60"/>
                <a:gd name="T21" fmla="*/ 8 h 8"/>
                <a:gd name="T22" fmla="*/ 60 w 60"/>
                <a:gd name="T23" fmla="*/ 8 h 8"/>
                <a:gd name="T24" fmla="*/ 58 w 60"/>
                <a:gd name="T25" fmla="*/ 1 h 8"/>
                <a:gd name="T26" fmla="*/ 0 w 60"/>
                <a:gd name="T2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8">
                  <a:moveTo>
                    <a:pt x="0" y="0"/>
                  </a:moveTo>
                  <a:cubicBezTo>
                    <a:pt x="0" y="1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4" y="8"/>
                    <a:pt x="52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9" y="6"/>
                    <a:pt x="59" y="3"/>
                    <a:pt x="58" y="1"/>
                  </a:cubicBezTo>
                  <a:cubicBezTo>
                    <a:pt x="48" y="1"/>
                    <a:pt x="21" y="1"/>
                    <a:pt x="0" y="0"/>
                  </a:cubicBezTo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8" name="iṩ1iḓè"/>
            <p:cNvSpPr/>
            <p:nvPr/>
          </p:nvSpPr>
          <p:spPr bwMode="auto">
            <a:xfrm>
              <a:off x="4124325" y="5303838"/>
              <a:ext cx="49213" cy="6985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9" name="ïSlíḑê"/>
            <p:cNvSpPr/>
            <p:nvPr/>
          </p:nvSpPr>
          <p:spPr bwMode="auto">
            <a:xfrm>
              <a:off x="4991100" y="1776413"/>
              <a:ext cx="66675" cy="3408363"/>
            </a:xfrm>
            <a:custGeom>
              <a:avLst/>
              <a:gdLst>
                <a:gd name="T0" fmla="*/ 42 w 42"/>
                <a:gd name="T1" fmla="*/ 0 h 2147"/>
                <a:gd name="T2" fmla="*/ 42 w 42"/>
                <a:gd name="T3" fmla="*/ 0 h 2147"/>
                <a:gd name="T4" fmla="*/ 0 w 42"/>
                <a:gd name="T5" fmla="*/ 3 h 2147"/>
                <a:gd name="T6" fmla="*/ 0 w 42"/>
                <a:gd name="T7" fmla="*/ 2147 h 2147"/>
                <a:gd name="T8" fmla="*/ 42 w 42"/>
                <a:gd name="T9" fmla="*/ 2147 h 2147"/>
                <a:gd name="T10" fmla="*/ 42 w 42"/>
                <a:gd name="T11" fmla="*/ 0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2147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lnTo>
                    <a:pt x="0" y="2147"/>
                  </a:lnTo>
                  <a:lnTo>
                    <a:pt x="42" y="214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79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0" name="ïṡlîḍe"/>
            <p:cNvSpPr/>
            <p:nvPr/>
          </p:nvSpPr>
          <p:spPr bwMode="auto">
            <a:xfrm>
              <a:off x="4991100" y="1776413"/>
              <a:ext cx="66675" cy="3408363"/>
            </a:xfrm>
            <a:custGeom>
              <a:avLst/>
              <a:gdLst>
                <a:gd name="T0" fmla="*/ 42 w 42"/>
                <a:gd name="T1" fmla="*/ 0 h 2147"/>
                <a:gd name="T2" fmla="*/ 42 w 42"/>
                <a:gd name="T3" fmla="*/ 0 h 2147"/>
                <a:gd name="T4" fmla="*/ 0 w 42"/>
                <a:gd name="T5" fmla="*/ 3 h 2147"/>
                <a:gd name="T6" fmla="*/ 0 w 42"/>
                <a:gd name="T7" fmla="*/ 2147 h 2147"/>
                <a:gd name="T8" fmla="*/ 42 w 42"/>
                <a:gd name="T9" fmla="*/ 2147 h 2147"/>
                <a:gd name="T10" fmla="*/ 42 w 42"/>
                <a:gd name="T11" fmla="*/ 0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2147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lnTo>
                    <a:pt x="0" y="2147"/>
                  </a:lnTo>
                  <a:lnTo>
                    <a:pt x="42" y="2147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1" name="iṧḷïḓê"/>
            <p:cNvSpPr/>
            <p:nvPr/>
          </p:nvSpPr>
          <p:spPr bwMode="auto">
            <a:xfrm>
              <a:off x="4991100" y="5184775"/>
              <a:ext cx="66675" cy="85725"/>
            </a:xfrm>
            <a:custGeom>
              <a:avLst/>
              <a:gdLst>
                <a:gd name="T0" fmla="*/ 42 w 42"/>
                <a:gd name="T1" fmla="*/ 0 h 54"/>
                <a:gd name="T2" fmla="*/ 42 w 42"/>
                <a:gd name="T3" fmla="*/ 0 h 54"/>
                <a:gd name="T4" fmla="*/ 0 w 42"/>
                <a:gd name="T5" fmla="*/ 0 h 54"/>
                <a:gd name="T6" fmla="*/ 0 w 42"/>
                <a:gd name="T7" fmla="*/ 54 h 54"/>
                <a:gd name="T8" fmla="*/ 42 w 42"/>
                <a:gd name="T9" fmla="*/ 54 h 54"/>
                <a:gd name="T10" fmla="*/ 42 w 4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54">
                  <a:moveTo>
                    <a:pt x="42" y="0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2" y="5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2" name="ïŝḷïḍè"/>
            <p:cNvSpPr/>
            <p:nvPr/>
          </p:nvSpPr>
          <p:spPr bwMode="auto">
            <a:xfrm>
              <a:off x="4991100" y="5184775"/>
              <a:ext cx="66675" cy="85725"/>
            </a:xfrm>
            <a:custGeom>
              <a:avLst/>
              <a:gdLst>
                <a:gd name="T0" fmla="*/ 42 w 42"/>
                <a:gd name="T1" fmla="*/ 0 h 54"/>
                <a:gd name="T2" fmla="*/ 42 w 42"/>
                <a:gd name="T3" fmla="*/ 0 h 54"/>
                <a:gd name="T4" fmla="*/ 0 w 42"/>
                <a:gd name="T5" fmla="*/ 0 h 54"/>
                <a:gd name="T6" fmla="*/ 0 w 42"/>
                <a:gd name="T7" fmla="*/ 54 h 54"/>
                <a:gd name="T8" fmla="*/ 42 w 42"/>
                <a:gd name="T9" fmla="*/ 54 h 54"/>
                <a:gd name="T10" fmla="*/ 42 w 4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54">
                  <a:moveTo>
                    <a:pt x="42" y="0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2" y="54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3" name="íśļiḑè"/>
            <p:cNvSpPr/>
            <p:nvPr/>
          </p:nvSpPr>
          <p:spPr bwMode="auto">
            <a:xfrm>
              <a:off x="5010150" y="2289175"/>
              <a:ext cx="107950" cy="63500"/>
            </a:xfrm>
            <a:custGeom>
              <a:avLst/>
              <a:gdLst>
                <a:gd name="T0" fmla="*/ 12 w 29"/>
                <a:gd name="T1" fmla="*/ 1 h 17"/>
                <a:gd name="T2" fmla="*/ 1 w 29"/>
                <a:gd name="T3" fmla="*/ 5 h 17"/>
                <a:gd name="T4" fmla="*/ 9 w 29"/>
                <a:gd name="T5" fmla="*/ 17 h 17"/>
                <a:gd name="T6" fmla="*/ 27 w 29"/>
                <a:gd name="T7" fmla="*/ 13 h 17"/>
                <a:gd name="T8" fmla="*/ 25 w 29"/>
                <a:gd name="T9" fmla="*/ 1 h 17"/>
                <a:gd name="T10" fmla="*/ 12 w 29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7">
                  <a:moveTo>
                    <a:pt x="12" y="1"/>
                  </a:moveTo>
                  <a:cubicBezTo>
                    <a:pt x="12" y="1"/>
                    <a:pt x="2" y="0"/>
                    <a:pt x="1" y="5"/>
                  </a:cubicBezTo>
                  <a:cubicBezTo>
                    <a:pt x="0" y="10"/>
                    <a:pt x="3" y="17"/>
                    <a:pt x="9" y="17"/>
                  </a:cubicBezTo>
                  <a:cubicBezTo>
                    <a:pt x="15" y="17"/>
                    <a:pt x="25" y="16"/>
                    <a:pt x="27" y="13"/>
                  </a:cubicBezTo>
                  <a:cubicBezTo>
                    <a:pt x="29" y="9"/>
                    <a:pt x="28" y="1"/>
                    <a:pt x="25" y="1"/>
                  </a:cubicBezTo>
                  <a:cubicBezTo>
                    <a:pt x="21" y="0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4" name="ïşḷiďé"/>
            <p:cNvSpPr/>
            <p:nvPr/>
          </p:nvSpPr>
          <p:spPr bwMode="auto">
            <a:xfrm>
              <a:off x="5010150" y="2352675"/>
              <a:ext cx="107950" cy="60325"/>
            </a:xfrm>
            <a:custGeom>
              <a:avLst/>
              <a:gdLst>
                <a:gd name="T0" fmla="*/ 12 w 29"/>
                <a:gd name="T1" fmla="*/ 0 h 16"/>
                <a:gd name="T2" fmla="*/ 1 w 29"/>
                <a:gd name="T3" fmla="*/ 4 h 16"/>
                <a:gd name="T4" fmla="*/ 9 w 29"/>
                <a:gd name="T5" fmla="*/ 16 h 16"/>
                <a:gd name="T6" fmla="*/ 27 w 29"/>
                <a:gd name="T7" fmla="*/ 12 h 16"/>
                <a:gd name="T8" fmla="*/ 25 w 29"/>
                <a:gd name="T9" fmla="*/ 0 h 16"/>
                <a:gd name="T10" fmla="*/ 12 w 29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6">
                  <a:moveTo>
                    <a:pt x="12" y="0"/>
                  </a:moveTo>
                  <a:cubicBezTo>
                    <a:pt x="12" y="0"/>
                    <a:pt x="2" y="0"/>
                    <a:pt x="1" y="4"/>
                  </a:cubicBezTo>
                  <a:cubicBezTo>
                    <a:pt x="0" y="9"/>
                    <a:pt x="3" y="16"/>
                    <a:pt x="9" y="16"/>
                  </a:cubicBezTo>
                  <a:cubicBezTo>
                    <a:pt x="15" y="16"/>
                    <a:pt x="25" y="16"/>
                    <a:pt x="27" y="12"/>
                  </a:cubicBezTo>
                  <a:cubicBezTo>
                    <a:pt x="29" y="9"/>
                    <a:pt x="28" y="1"/>
                    <a:pt x="25" y="0"/>
                  </a:cubicBezTo>
                  <a:cubicBezTo>
                    <a:pt x="21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5" name="iṡḷïďé"/>
            <p:cNvSpPr/>
            <p:nvPr/>
          </p:nvSpPr>
          <p:spPr bwMode="auto">
            <a:xfrm>
              <a:off x="5010150" y="2413000"/>
              <a:ext cx="107950" cy="63500"/>
            </a:xfrm>
            <a:custGeom>
              <a:avLst/>
              <a:gdLst>
                <a:gd name="T0" fmla="*/ 12 w 29"/>
                <a:gd name="T1" fmla="*/ 1 h 17"/>
                <a:gd name="T2" fmla="*/ 1 w 29"/>
                <a:gd name="T3" fmla="*/ 5 h 17"/>
                <a:gd name="T4" fmla="*/ 9 w 29"/>
                <a:gd name="T5" fmla="*/ 17 h 17"/>
                <a:gd name="T6" fmla="*/ 27 w 29"/>
                <a:gd name="T7" fmla="*/ 13 h 17"/>
                <a:gd name="T8" fmla="*/ 25 w 29"/>
                <a:gd name="T9" fmla="*/ 1 h 17"/>
                <a:gd name="T10" fmla="*/ 12 w 29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7">
                  <a:moveTo>
                    <a:pt x="12" y="1"/>
                  </a:moveTo>
                  <a:cubicBezTo>
                    <a:pt x="12" y="1"/>
                    <a:pt x="2" y="0"/>
                    <a:pt x="1" y="5"/>
                  </a:cubicBezTo>
                  <a:cubicBezTo>
                    <a:pt x="0" y="10"/>
                    <a:pt x="3" y="17"/>
                    <a:pt x="9" y="17"/>
                  </a:cubicBezTo>
                  <a:cubicBezTo>
                    <a:pt x="15" y="17"/>
                    <a:pt x="25" y="16"/>
                    <a:pt x="27" y="13"/>
                  </a:cubicBezTo>
                  <a:cubicBezTo>
                    <a:pt x="29" y="9"/>
                    <a:pt x="28" y="1"/>
                    <a:pt x="25" y="1"/>
                  </a:cubicBezTo>
                  <a:cubicBezTo>
                    <a:pt x="21" y="0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6" name="îṧlîḍe"/>
            <p:cNvSpPr/>
            <p:nvPr/>
          </p:nvSpPr>
          <p:spPr bwMode="auto">
            <a:xfrm>
              <a:off x="5002213" y="2471738"/>
              <a:ext cx="111125" cy="63500"/>
            </a:xfrm>
            <a:custGeom>
              <a:avLst/>
              <a:gdLst>
                <a:gd name="T0" fmla="*/ 12 w 30"/>
                <a:gd name="T1" fmla="*/ 1 h 17"/>
                <a:gd name="T2" fmla="*/ 2 w 30"/>
                <a:gd name="T3" fmla="*/ 5 h 17"/>
                <a:gd name="T4" fmla="*/ 10 w 30"/>
                <a:gd name="T5" fmla="*/ 17 h 17"/>
                <a:gd name="T6" fmla="*/ 28 w 30"/>
                <a:gd name="T7" fmla="*/ 13 h 17"/>
                <a:gd name="T8" fmla="*/ 25 w 30"/>
                <a:gd name="T9" fmla="*/ 1 h 17"/>
                <a:gd name="T10" fmla="*/ 12 w 30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7">
                  <a:moveTo>
                    <a:pt x="12" y="1"/>
                  </a:moveTo>
                  <a:cubicBezTo>
                    <a:pt x="12" y="1"/>
                    <a:pt x="3" y="0"/>
                    <a:pt x="2" y="5"/>
                  </a:cubicBezTo>
                  <a:cubicBezTo>
                    <a:pt x="0" y="10"/>
                    <a:pt x="4" y="17"/>
                    <a:pt x="10" y="17"/>
                  </a:cubicBezTo>
                  <a:cubicBezTo>
                    <a:pt x="16" y="17"/>
                    <a:pt x="26" y="16"/>
                    <a:pt x="28" y="13"/>
                  </a:cubicBezTo>
                  <a:cubicBezTo>
                    <a:pt x="30" y="9"/>
                    <a:pt x="29" y="2"/>
                    <a:pt x="25" y="1"/>
                  </a:cubicBezTo>
                  <a:cubicBezTo>
                    <a:pt x="22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204" name="íSḻíďê"/>
          <p:cNvSpPr/>
          <p:nvPr/>
        </p:nvSpPr>
        <p:spPr>
          <a:xfrm>
            <a:off x="4706778" y="4774595"/>
            <a:ext cx="4118907" cy="12059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050" dirty="0" smtClean="0">
                <a:solidFill>
                  <a:schemeClr val="tx1"/>
                </a:solidFill>
              </a:rPr>
              <a:t>KW49APP</a:t>
            </a:r>
            <a:r>
              <a:rPr lang="zh-CN" altLang="en-US" sz="1050" dirty="0" smtClean="0">
                <a:solidFill>
                  <a:schemeClr val="tx1"/>
                </a:solidFill>
              </a:rPr>
              <a:t>接口提</a:t>
            </a:r>
            <a:r>
              <a:rPr lang="zh-CN" altLang="en-US" sz="1050" dirty="0">
                <a:solidFill>
                  <a:schemeClr val="tx1"/>
                </a:solidFill>
              </a:rPr>
              <a:t>测分析：</a:t>
            </a:r>
            <a:br>
              <a:rPr lang="en-US" altLang="zh-CN" sz="1050" dirty="0">
                <a:solidFill>
                  <a:schemeClr val="tx1"/>
                </a:solidFill>
              </a:rPr>
            </a:br>
            <a:r>
              <a:rPr lang="en-US" altLang="zh-CN" sz="1050" dirty="0">
                <a:solidFill>
                  <a:schemeClr val="tx1"/>
                </a:solidFill>
              </a:rPr>
              <a:t>1</a:t>
            </a:r>
            <a:r>
              <a:rPr lang="zh-CN" altLang="en-US" sz="1050" dirty="0">
                <a:solidFill>
                  <a:schemeClr val="tx1"/>
                </a:solidFill>
              </a:rPr>
              <a:t>、</a:t>
            </a:r>
            <a:r>
              <a:rPr lang="en-US" altLang="zh-CN" sz="1050" dirty="0">
                <a:solidFill>
                  <a:schemeClr val="tx1"/>
                </a:solidFill>
              </a:rPr>
              <a:t>P</a:t>
            </a:r>
            <a:r>
              <a:rPr lang="zh-CN" altLang="en-US" sz="1050" dirty="0">
                <a:solidFill>
                  <a:schemeClr val="tx1"/>
                </a:solidFill>
              </a:rPr>
              <a:t>用户开启</a:t>
            </a:r>
            <a:r>
              <a:rPr lang="en-US" altLang="zh-CN" sz="1050" dirty="0">
                <a:solidFill>
                  <a:schemeClr val="tx1"/>
                </a:solidFill>
              </a:rPr>
              <a:t>/</a:t>
            </a:r>
            <a:r>
              <a:rPr lang="zh-CN" altLang="en-US" sz="1050" dirty="0">
                <a:solidFill>
                  <a:schemeClr val="tx1"/>
                </a:solidFill>
              </a:rPr>
              <a:t>关闭电子钥匙</a:t>
            </a:r>
            <a:r>
              <a:rPr lang="en-US" altLang="zh-CN" sz="1050" dirty="0">
                <a:solidFill>
                  <a:schemeClr val="tx1"/>
                </a:solidFill>
              </a:rPr>
              <a:t>KW49</a:t>
            </a:r>
            <a:r>
              <a:rPr lang="zh-CN" altLang="en-US" sz="1050" dirty="0" smtClean="0">
                <a:solidFill>
                  <a:schemeClr val="tx1"/>
                </a:solidFill>
              </a:rPr>
              <a:t>计划</a:t>
            </a:r>
            <a:r>
              <a:rPr lang="en-US" altLang="zh-CN" sz="1050" dirty="0" smtClean="0">
                <a:solidFill>
                  <a:schemeClr val="tx1"/>
                </a:solidFill>
              </a:rPr>
              <a:t>6</a:t>
            </a:r>
            <a:r>
              <a:rPr lang="zh-CN" altLang="en-US" sz="1050" dirty="0" smtClean="0">
                <a:solidFill>
                  <a:schemeClr val="tx1"/>
                </a:solidFill>
              </a:rPr>
              <a:t>个接口，已提测</a:t>
            </a:r>
            <a:r>
              <a:rPr lang="en-US" altLang="zh-CN" sz="1050" dirty="0" smtClean="0">
                <a:solidFill>
                  <a:schemeClr val="tx1"/>
                </a:solidFill>
              </a:rPr>
              <a:t>6</a:t>
            </a:r>
            <a:r>
              <a:rPr lang="zh-CN" altLang="en-US" sz="1050" dirty="0" smtClean="0">
                <a:solidFill>
                  <a:schemeClr val="tx1"/>
                </a:solidFill>
              </a:rPr>
              <a:t>个，测试通过接口</a:t>
            </a:r>
            <a:r>
              <a:rPr lang="en-US" altLang="zh-CN" sz="1050" dirty="0" smtClean="0">
                <a:solidFill>
                  <a:schemeClr val="tx1"/>
                </a:solidFill>
              </a:rPr>
              <a:t>9</a:t>
            </a:r>
            <a:r>
              <a:rPr lang="zh-CN" altLang="en-US" sz="1050" dirty="0" smtClean="0">
                <a:solidFill>
                  <a:schemeClr val="tx1"/>
                </a:solidFill>
              </a:rPr>
              <a:t>个；</a:t>
            </a:r>
            <a:endParaRPr lang="en-US" altLang="zh-CN" sz="1050" dirty="0">
              <a:solidFill>
                <a:schemeClr val="tx1"/>
              </a:solidFill>
            </a:endParaRPr>
          </a:p>
          <a:p>
            <a:r>
              <a:rPr lang="en-US" altLang="zh-CN" sz="1050" dirty="0">
                <a:solidFill>
                  <a:schemeClr val="tx1"/>
                </a:solidFill>
              </a:rPr>
              <a:t>2</a:t>
            </a:r>
            <a:r>
              <a:rPr lang="zh-CN" altLang="en-US" sz="1050" dirty="0">
                <a:solidFill>
                  <a:schemeClr val="tx1"/>
                </a:solidFill>
              </a:rPr>
              <a:t>、</a:t>
            </a:r>
            <a:r>
              <a:rPr lang="en-US" altLang="zh-CN" sz="1050" dirty="0">
                <a:solidFill>
                  <a:schemeClr val="tx1"/>
                </a:solidFill>
              </a:rPr>
              <a:t>P</a:t>
            </a:r>
            <a:r>
              <a:rPr lang="zh-CN" altLang="en-US" sz="1050" dirty="0">
                <a:solidFill>
                  <a:schemeClr val="tx1"/>
                </a:solidFill>
              </a:rPr>
              <a:t>用户在新设备登录</a:t>
            </a:r>
            <a:r>
              <a:rPr lang="en-US" altLang="zh-CN" sz="1050" dirty="0" smtClean="0">
                <a:solidFill>
                  <a:schemeClr val="tx1"/>
                </a:solidFill>
              </a:rPr>
              <a:t>KW49</a:t>
            </a:r>
            <a:r>
              <a:rPr lang="zh-CN" altLang="en-US" sz="1050" dirty="0" smtClean="0">
                <a:solidFill>
                  <a:schemeClr val="tx1"/>
                </a:solidFill>
              </a:rPr>
              <a:t>计划</a:t>
            </a:r>
            <a:r>
              <a:rPr lang="zh-CN" altLang="en-US" sz="1050" dirty="0">
                <a:solidFill>
                  <a:schemeClr val="tx1"/>
                </a:solidFill>
              </a:rPr>
              <a:t>提测</a:t>
            </a:r>
            <a:r>
              <a:rPr lang="en-US" altLang="zh-CN" sz="1050" dirty="0">
                <a:solidFill>
                  <a:schemeClr val="tx1"/>
                </a:solidFill>
              </a:rPr>
              <a:t>7</a:t>
            </a:r>
            <a:r>
              <a:rPr lang="zh-CN" altLang="en-US" sz="1050" dirty="0" smtClean="0">
                <a:solidFill>
                  <a:schemeClr val="tx1"/>
                </a:solidFill>
              </a:rPr>
              <a:t>个</a:t>
            </a:r>
            <a:r>
              <a:rPr lang="zh-CN" altLang="en-US" sz="1050" dirty="0">
                <a:solidFill>
                  <a:schemeClr val="tx1"/>
                </a:solidFill>
              </a:rPr>
              <a:t>接口</a:t>
            </a:r>
            <a:r>
              <a:rPr lang="zh-CN" altLang="en-US" sz="1050" dirty="0" smtClean="0">
                <a:solidFill>
                  <a:schemeClr val="tx1"/>
                </a:solidFill>
              </a:rPr>
              <a:t>，</a:t>
            </a:r>
            <a:r>
              <a:rPr lang="zh-CN" altLang="en-US" sz="1050" dirty="0">
                <a:solidFill>
                  <a:schemeClr val="tx1"/>
                </a:solidFill>
              </a:rPr>
              <a:t>已提测</a:t>
            </a:r>
            <a:r>
              <a:rPr lang="en-US" altLang="zh-CN" sz="1050" dirty="0">
                <a:solidFill>
                  <a:schemeClr val="tx1"/>
                </a:solidFill>
              </a:rPr>
              <a:t>7</a:t>
            </a:r>
            <a:r>
              <a:rPr lang="zh-CN" altLang="en-US" sz="1050" dirty="0">
                <a:solidFill>
                  <a:schemeClr val="tx1"/>
                </a:solidFill>
              </a:rPr>
              <a:t>个，测试通过</a:t>
            </a:r>
            <a:r>
              <a:rPr lang="en-US" altLang="zh-CN" sz="1050" dirty="0">
                <a:solidFill>
                  <a:schemeClr val="tx1"/>
                </a:solidFill>
              </a:rPr>
              <a:t>7</a:t>
            </a:r>
            <a:r>
              <a:rPr lang="zh-CN" altLang="en-US" sz="1050" dirty="0">
                <a:solidFill>
                  <a:schemeClr val="tx1"/>
                </a:solidFill>
              </a:rPr>
              <a:t>个；</a:t>
            </a:r>
            <a:endParaRPr lang="en-US" altLang="zh-CN" sz="1050" dirty="0">
              <a:solidFill>
                <a:schemeClr val="tx1"/>
              </a:solidFill>
            </a:endParaRPr>
          </a:p>
          <a:p>
            <a:r>
              <a:rPr lang="en-US" altLang="zh-CN" sz="1050" dirty="0">
                <a:solidFill>
                  <a:schemeClr val="tx1"/>
                </a:solidFill>
              </a:rPr>
              <a:t>3</a:t>
            </a:r>
            <a:r>
              <a:rPr lang="zh-CN" altLang="en-US" sz="1050" dirty="0">
                <a:solidFill>
                  <a:schemeClr val="tx1"/>
                </a:solidFill>
              </a:rPr>
              <a:t>、</a:t>
            </a:r>
            <a:r>
              <a:rPr lang="en-US" altLang="zh-CN" sz="1050" dirty="0">
                <a:solidFill>
                  <a:schemeClr val="tx1"/>
                </a:solidFill>
              </a:rPr>
              <a:t>P</a:t>
            </a:r>
            <a:r>
              <a:rPr lang="zh-CN" altLang="en-US" sz="1050" dirty="0">
                <a:solidFill>
                  <a:schemeClr val="tx1"/>
                </a:solidFill>
              </a:rPr>
              <a:t>用户授权</a:t>
            </a:r>
            <a:r>
              <a:rPr lang="en-US" altLang="zh-CN" sz="1050" dirty="0">
                <a:solidFill>
                  <a:schemeClr val="tx1"/>
                </a:solidFill>
              </a:rPr>
              <a:t>/</a:t>
            </a:r>
            <a:r>
              <a:rPr lang="zh-CN" altLang="en-US" sz="1050" dirty="0">
                <a:solidFill>
                  <a:schemeClr val="tx1"/>
                </a:solidFill>
              </a:rPr>
              <a:t>取消授权</a:t>
            </a:r>
            <a:r>
              <a:rPr lang="en-US" altLang="zh-CN" sz="1050" dirty="0">
                <a:solidFill>
                  <a:schemeClr val="tx1"/>
                </a:solidFill>
              </a:rPr>
              <a:t>KW49</a:t>
            </a:r>
            <a:r>
              <a:rPr lang="zh-CN" altLang="en-US" sz="1050" dirty="0">
                <a:solidFill>
                  <a:schemeClr val="tx1"/>
                </a:solidFill>
              </a:rPr>
              <a:t>计划提</a:t>
            </a:r>
            <a:r>
              <a:rPr lang="zh-CN" altLang="en-US" sz="1050" dirty="0" smtClean="0">
                <a:solidFill>
                  <a:schemeClr val="tx1"/>
                </a:solidFill>
              </a:rPr>
              <a:t>测</a:t>
            </a:r>
            <a:r>
              <a:rPr lang="en-US" altLang="zh-CN" sz="1050" dirty="0">
                <a:solidFill>
                  <a:schemeClr val="tx1"/>
                </a:solidFill>
              </a:rPr>
              <a:t>3</a:t>
            </a:r>
            <a:r>
              <a:rPr lang="zh-CN" altLang="en-US" sz="1050" dirty="0" smtClean="0">
                <a:solidFill>
                  <a:schemeClr val="tx1"/>
                </a:solidFill>
              </a:rPr>
              <a:t>个接口，已提测</a:t>
            </a:r>
            <a:r>
              <a:rPr lang="en-US" altLang="zh-CN" sz="1050" dirty="0" smtClean="0">
                <a:solidFill>
                  <a:schemeClr val="tx1"/>
                </a:solidFill>
              </a:rPr>
              <a:t>3</a:t>
            </a:r>
            <a:r>
              <a:rPr lang="zh-CN" altLang="en-US" sz="1050" dirty="0" smtClean="0">
                <a:solidFill>
                  <a:schemeClr val="tx1"/>
                </a:solidFill>
              </a:rPr>
              <a:t>个，测试通过</a:t>
            </a:r>
            <a:r>
              <a:rPr lang="en-US" altLang="zh-CN" sz="1050" dirty="0" smtClean="0">
                <a:solidFill>
                  <a:schemeClr val="tx1"/>
                </a:solidFill>
              </a:rPr>
              <a:t>3</a:t>
            </a:r>
            <a:r>
              <a:rPr lang="zh-CN" altLang="en-US" sz="1050" dirty="0" smtClean="0">
                <a:solidFill>
                  <a:schemeClr val="tx1"/>
                </a:solidFill>
              </a:rPr>
              <a:t>个；</a:t>
            </a:r>
            <a:endParaRPr lang="en-US" altLang="zh-CN" sz="1050" dirty="0">
              <a:solidFill>
                <a:schemeClr val="tx1"/>
              </a:solidFill>
            </a:endParaRPr>
          </a:p>
        </p:txBody>
      </p:sp>
      <p:graphicFrame>
        <p:nvGraphicFramePr>
          <p:cNvPr id="198" name="图表 197"/>
          <p:cNvGraphicFramePr/>
          <p:nvPr/>
        </p:nvGraphicFramePr>
        <p:xfrm>
          <a:off x="134778" y="19078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99" name="图表 198"/>
          <p:cNvGraphicFramePr/>
          <p:nvPr/>
        </p:nvGraphicFramePr>
        <p:xfrm>
          <a:off x="4629708" y="191744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THINKCELLSHAPEDONOTDELETE" val="thinkcellActiveDocDoNotDelete"/>
</p:tagLst>
</file>

<file path=ppt/tags/tag100.xml><?xml version="1.0" encoding="utf-8"?>
<p:tagLst xmlns:p="http://schemas.openxmlformats.org/presentationml/2006/main">
  <p:tag name="THINKCELLPRESENTATIONDONOTDELETE" val="&lt;?xml version=&quot;1.0&quot; encoding=&quot;UTF-16&quot; standalone=&quot;yes&quot;?&gt;&lt;root reqver=&quot;23045&quot;&gt;&lt;version val=&quot;25188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CW%#4&lt;/m_strFormatTim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m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5.10483790000000059450E+00&quot;&gt;&lt;m_msothmcolidx val=&quot;0&quot;/&gt;&lt;m_rgb r=&quot;36&quot; g=&quot;4D&quot; b=&quot;6E&quot;/&gt;&lt;m_nBrightness val=&quot;0&quot;/&gt;&lt;/elem&gt;&lt;elem m_fUsage=&quot;1.40837769900000031598E+00&quot;&gt;&lt;m_msothmcolidx val=&quot;0&quot;/&gt;&lt;m_rgb r=&quot;6D&quot; g=&quot;90&quot; b=&quot;A5&quot;/&gt;&lt;m_nBrightness val=&quot;0&quot;/&gt;&lt;/elem&gt;&lt;/m_vecMRU&gt;&lt;/m_mruColor&gt;&lt;/CPresentation&gt;&lt;/root&gt;"/>
  <p:tag name="THINKCELLUNDODONOTDELETE" val="0"/>
</p:tagLst>
</file>

<file path=ppt/tags/tag11.xml><?xml version="1.0" encoding="utf-8"?>
<p:tagLst xmlns:p="http://schemas.openxmlformats.org/presentationml/2006/main">
  <p:tag name="THINKCELLSHAPEDONOTDELETE" val="thinkcellActiveDocDoNotDelete"/>
</p:tagLst>
</file>

<file path=ppt/tags/tag12.xml><?xml version="1.0" encoding="utf-8"?>
<p:tagLst xmlns:p="http://schemas.openxmlformats.org/presentationml/2006/main">
  <p:tag name="THINKCELLSHAPEDONOTDELETE" val="thinkcellActiveDocDoNotDelete"/>
</p:tagLst>
</file>

<file path=ppt/tags/tag13.xml><?xml version="1.0" encoding="utf-8"?>
<p:tagLst xmlns:p="http://schemas.openxmlformats.org/presentationml/2006/main">
  <p:tag name="THINKCELLSHAPEDONOTDELETE" val="thinkcellActiveDocDoNotDelete"/>
</p:tagLst>
</file>

<file path=ppt/tags/tag14.xml><?xml version="1.0" encoding="utf-8"?>
<p:tagLst xmlns:p="http://schemas.openxmlformats.org/presentationml/2006/main">
  <p:tag name="THINKCELLSHAPEDONOTDELETE" val="thinkcellActiveDocDoNotDelete"/>
</p:tagLst>
</file>

<file path=ppt/tags/tag15.xml><?xml version="1.0" encoding="utf-8"?>
<p:tagLst xmlns:p="http://schemas.openxmlformats.org/presentationml/2006/main">
  <p:tag name="THINKCELLSHAPEDONOTDELETE" val="thinkcellActiveDocDoNotDelete"/>
</p:tagLst>
</file>

<file path=ppt/tags/tag16.xml><?xml version="1.0" encoding="utf-8"?>
<p:tagLst xmlns:p="http://schemas.openxmlformats.org/presentationml/2006/main">
  <p:tag name="THINKCELLSHAPEDONOTDELETE" val="thinkcellActiveDocDoNotDelete"/>
</p:tagLst>
</file>

<file path=ppt/tags/tag17.xml><?xml version="1.0" encoding="utf-8"?>
<p:tagLst xmlns:p="http://schemas.openxmlformats.org/presentationml/2006/main">
  <p:tag name="THINKCELLSHAPEDONOTDELETE" val="thinkcellActiveDocDoNotDelete"/>
</p:tagLst>
</file>

<file path=ppt/tags/tag18.xml><?xml version="1.0" encoding="utf-8"?>
<p:tagLst xmlns:p="http://schemas.openxmlformats.org/presentationml/2006/main">
  <p:tag name="THINKCELLSHAPEDONOTDELETE" val="pd6EXbQ2gEk2ggnDa8IKUYA"/>
</p:tagLst>
</file>

<file path=ppt/tags/tag19.xml><?xml version="1.0" encoding="utf-8"?>
<p:tagLst xmlns:p="http://schemas.openxmlformats.org/presentationml/2006/main">
  <p:tag name="THINKCELLSHAPEDONOTDELETE" val="pjEGtOEp0V0WzUlul7ZuVrQ"/>
</p:tagLst>
</file>

<file path=ppt/tags/tag2.xml><?xml version="1.0" encoding="utf-8"?>
<p:tagLst xmlns:p="http://schemas.openxmlformats.org/presentationml/2006/main">
  <p:tag name="THINKCELLSHAPEDONOTDELETE" val="thinkcellActiveDocDoNotDelete"/>
</p:tagLst>
</file>

<file path=ppt/tags/tag20.xml><?xml version="1.0" encoding="utf-8"?>
<p:tagLst xmlns:p="http://schemas.openxmlformats.org/presentationml/2006/main">
  <p:tag name="THINKCELLSHAPEDONOTDELETE" val="pd6EXbQ2gEk2ggnDa8IKUYA"/>
</p:tagLst>
</file>

<file path=ppt/tags/tag21.xml><?xml version="1.0" encoding="utf-8"?>
<p:tagLst xmlns:p="http://schemas.openxmlformats.org/presentationml/2006/main">
  <p:tag name="THINKCELLSHAPEDONOTDELETE" val="pjEGtOEp0V0WzUlul7ZuVrQ"/>
</p:tagLst>
</file>

<file path=ppt/tags/tag22.xml><?xml version="1.0" encoding="utf-8"?>
<p:tagLst xmlns:p="http://schemas.openxmlformats.org/presentationml/2006/main">
  <p:tag name="THINKCELLSHAPEDONOTDELETE" val="pd6EXbQ2gEk2ggnDa8IKUYA"/>
</p:tagLst>
</file>

<file path=ppt/tags/tag23.xml><?xml version="1.0" encoding="utf-8"?>
<p:tagLst xmlns:p="http://schemas.openxmlformats.org/presentationml/2006/main">
  <p:tag name="THINKCELLSHAPEDONOTDELETE" val="pjEGtOEp0V0WzUlul7ZuVrQ"/>
</p:tagLst>
</file>

<file path=ppt/tags/tag24.xml><?xml version="1.0" encoding="utf-8"?>
<p:tagLst xmlns:p="http://schemas.openxmlformats.org/presentationml/2006/main">
  <p:tag name="THINKCELLSHAPEDONOTDELETE" val="thinkcellActiveDocDoNotDelete"/>
</p:tagLst>
</file>

<file path=ppt/tags/tag25.xml><?xml version="1.0" encoding="utf-8"?>
<p:tagLst xmlns:p="http://schemas.openxmlformats.org/presentationml/2006/main">
  <p:tag name="KSO_WM_UNIT_TABLE_BEAUTIFY" val="smartTable{2268ccfc-0544-4cae-bf2d-9c8b5685820a}"/>
</p:tagLst>
</file>

<file path=ppt/tags/tag26.xml><?xml version="1.0" encoding="utf-8"?>
<p:tagLst xmlns:p="http://schemas.openxmlformats.org/presentationml/2006/main">
  <p:tag name="THINKCELLSHAPEDONOTDELETE" val="pd6EXbQ2gEk2ggnDa8IKUYA"/>
</p:tagLst>
</file>

<file path=ppt/tags/tag27.xml><?xml version="1.0" encoding="utf-8"?>
<p:tagLst xmlns:p="http://schemas.openxmlformats.org/presentationml/2006/main">
  <p:tag name="THINKCELLSHAPEDONOTDELETE" val="pjEGtOEp0V0WzUlul7ZuVrQ"/>
</p:tagLst>
</file>

<file path=ppt/tags/tag28.xml><?xml version="1.0" encoding="utf-8"?>
<p:tagLst xmlns:p="http://schemas.openxmlformats.org/presentationml/2006/main">
  <p:tag name="THINKCELLSHAPEDONOTDELETE" val="pd6EXbQ2gEk2ggnDa8IKUYA"/>
</p:tagLst>
</file>

<file path=ppt/tags/tag29.xml><?xml version="1.0" encoding="utf-8"?>
<p:tagLst xmlns:p="http://schemas.openxmlformats.org/presentationml/2006/main">
  <p:tag name="THINKCELLSHAPEDONOTDELETE" val="pjEGtOEp0V0WzUlul7ZuVrQ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30.xml><?xml version="1.0" encoding="utf-8"?>
<p:tagLst xmlns:p="http://schemas.openxmlformats.org/presentationml/2006/main">
  <p:tag name="THINKCELLSHAPEDONOTDELETE" val="pd6EXbQ2gEk2ggnDa8IKUYA"/>
</p:tagLst>
</file>

<file path=ppt/tags/tag31.xml><?xml version="1.0" encoding="utf-8"?>
<p:tagLst xmlns:p="http://schemas.openxmlformats.org/presentationml/2006/main">
  <p:tag name="THINKCELLSHAPEDONOTDELETE" val="pjEGtOEp0V0WzUlul7ZuVrQ"/>
</p:tagLst>
</file>

<file path=ppt/tags/tag32.xml><?xml version="1.0" encoding="utf-8"?>
<p:tagLst xmlns:p="http://schemas.openxmlformats.org/presentationml/2006/main">
  <p:tag name="THINKCELLSHAPEDONOTDELETE" val="tQyVDF6HlSQGjQ.T1nJ7rLA"/>
</p:tagLst>
</file>

<file path=ppt/tags/tag33.xml><?xml version="1.0" encoding="utf-8"?>
<p:tagLst xmlns:p="http://schemas.openxmlformats.org/presentationml/2006/main">
  <p:tag name="THINKCELLSHAPEDONOTDELETE" val="tPfa455rtSzKUvJ6.hBL2_A"/>
</p:tagLst>
</file>

<file path=ppt/tags/tag34.xml><?xml version="1.0" encoding="utf-8"?>
<p:tagLst xmlns:p="http://schemas.openxmlformats.org/presentationml/2006/main">
  <p:tag name="THINKCELLSHAPEDONOTDELETE" val="tokss2wryTVO3OuV6doXIMQ"/>
</p:tagLst>
</file>

<file path=ppt/tags/tag35.xml><?xml version="1.0" encoding="utf-8"?>
<p:tagLst xmlns:p="http://schemas.openxmlformats.org/presentationml/2006/main">
  <p:tag name="THINKCELLSHAPEDONOTDELETE" val="td5VftGFyTQWSftVez69ExA"/>
</p:tagLst>
</file>

<file path=ppt/tags/tag36.xml><?xml version="1.0" encoding="utf-8"?>
<p:tagLst xmlns:p="http://schemas.openxmlformats.org/presentationml/2006/main">
  <p:tag name="THINKCELLSHAPEDONOTDELETE" val="tM2OQVVpBR5yZuwao3f57_w"/>
</p:tagLst>
</file>

<file path=ppt/tags/tag37.xml><?xml version="1.0" encoding="utf-8"?>
<p:tagLst xmlns:p="http://schemas.openxmlformats.org/presentationml/2006/main">
  <p:tag name="THINKCELLSHAPEDONOTDELETE" val="t67D1McPIRiCSdcdiwzfnVQ"/>
</p:tagLst>
</file>

<file path=ppt/tags/tag38.xml><?xml version="1.0" encoding="utf-8"?>
<p:tagLst xmlns:p="http://schemas.openxmlformats.org/presentationml/2006/main">
  <p:tag name="THINKCELLSHAPEDONOTDELETE" val="td5VftGFyTQWSftVez69ExA"/>
</p:tagLst>
</file>

<file path=ppt/tags/tag39.xml><?xml version="1.0" encoding="utf-8"?>
<p:tagLst xmlns:p="http://schemas.openxmlformats.org/presentationml/2006/main">
  <p:tag name="THINKCELLSHAPEDONOTDELETE" val="td5VftGFyTQWSftVez69ExA"/>
</p:tagLst>
</file>

<file path=ppt/tags/tag4.xml><?xml version="1.0" encoding="utf-8"?>
<p:tagLst xmlns:p="http://schemas.openxmlformats.org/presentationml/2006/main">
  <p:tag name="THINKCELLSHAPEDONOTDELETE" val="thinkcellActiveDocDoNotDelete"/>
</p:tagLst>
</file>

<file path=ppt/tags/tag40.xml><?xml version="1.0" encoding="utf-8"?>
<p:tagLst xmlns:p="http://schemas.openxmlformats.org/presentationml/2006/main">
  <p:tag name="THINKCELLSHAPEDONOTDELETE" val="td5VftGFyTQWSftVez69ExA"/>
</p:tagLst>
</file>

<file path=ppt/tags/tag41.xml><?xml version="1.0" encoding="utf-8"?>
<p:tagLst xmlns:p="http://schemas.openxmlformats.org/presentationml/2006/main">
  <p:tag name="THINKCELLSHAPEDONOTDELETE" val="td5VftGFyTQWSftVez69ExA"/>
</p:tagLst>
</file>

<file path=ppt/tags/tag42.xml><?xml version="1.0" encoding="utf-8"?>
<p:tagLst xmlns:p="http://schemas.openxmlformats.org/presentationml/2006/main">
  <p:tag name="THINKCELLSHAPEDONOTDELETE" val="t0B..z9cMSo6CMHNrtjrYyQ"/>
</p:tagLst>
</file>

<file path=ppt/tags/tag43.xml><?xml version="1.0" encoding="utf-8"?>
<p:tagLst xmlns:p="http://schemas.openxmlformats.org/presentationml/2006/main">
  <p:tag name="THINKCELLSHAPEDONOTDELETE" val="t0B..z9cMSo6CMHNrtjrYyQ"/>
</p:tagLst>
</file>

<file path=ppt/tags/tag44.xml><?xml version="1.0" encoding="utf-8"?>
<p:tagLst xmlns:p="http://schemas.openxmlformats.org/presentationml/2006/main">
  <p:tag name="THINKCELLSHAPEDONOTDELETE" val="tXH_dCt9pRb6NmY3xAIfH.w"/>
</p:tagLst>
</file>

<file path=ppt/tags/tag45.xml><?xml version="1.0" encoding="utf-8"?>
<p:tagLst xmlns:p="http://schemas.openxmlformats.org/presentationml/2006/main">
  <p:tag name="THINKCELLSHAPEDONOTDELETE" val="t0B..z9cMSo6CMHNrtjrYyQ"/>
</p:tagLst>
</file>

<file path=ppt/tags/tag46.xml><?xml version="1.0" encoding="utf-8"?>
<p:tagLst xmlns:p="http://schemas.openxmlformats.org/presentationml/2006/main">
  <p:tag name="THINKCELLSHAPEDONOTDELETE" val="tokss2wryTVO3OuV6doXIMQ"/>
</p:tagLst>
</file>

<file path=ppt/tags/tag47.xml><?xml version="1.0" encoding="utf-8"?>
<p:tagLst xmlns:p="http://schemas.openxmlformats.org/presentationml/2006/main">
  <p:tag name="THINKCELLSHAPEDONOTDELETE" val="tQyVDF6HlSQGjQ.T1nJ7rLA"/>
</p:tagLst>
</file>

<file path=ppt/tags/tag48.xml><?xml version="1.0" encoding="utf-8"?>
<p:tagLst xmlns:p="http://schemas.openxmlformats.org/presentationml/2006/main">
  <p:tag name="THINKCELLSHAPEDONOTDELETE" val="tM2OQVVpBR5yZuwao3f57_w"/>
</p:tagLst>
</file>

<file path=ppt/tags/tag49.xml><?xml version="1.0" encoding="utf-8"?>
<p:tagLst xmlns:p="http://schemas.openxmlformats.org/presentationml/2006/main">
  <p:tag name="THINKCELLSHAPEDONOTDELETE" val="tG7.Of5BaRImUcg0xfukVRA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50.xml><?xml version="1.0" encoding="utf-8"?>
<p:tagLst xmlns:p="http://schemas.openxmlformats.org/presentationml/2006/main">
  <p:tag name="THINKCELLSHAPEDONOTDELETE" val="tFiSoirruS2e91PJS_9PU.w"/>
</p:tagLst>
</file>

<file path=ppt/tags/tag51.xml><?xml version="1.0" encoding="utf-8"?>
<p:tagLst xmlns:p="http://schemas.openxmlformats.org/presentationml/2006/main">
  <p:tag name="THINKCELLSHAPEDONOTDELETE" val="t4ic_sGPzQFyUfRu0JozWKg"/>
</p:tagLst>
</file>

<file path=ppt/tags/tag52.xml><?xml version="1.0" encoding="utf-8"?>
<p:tagLst xmlns:p="http://schemas.openxmlformats.org/presentationml/2006/main">
  <p:tag name="THINKCELLSHAPEDONOTDELETE" val="t1obrktaqT7yJ2bzQWSliEQ"/>
</p:tagLst>
</file>

<file path=ppt/tags/tag53.xml><?xml version="1.0" encoding="utf-8"?>
<p:tagLst xmlns:p="http://schemas.openxmlformats.org/presentationml/2006/main">
  <p:tag name="THINKCELLSHAPEDONOTDELETE" val="tjv47nAWdQ06Abnw5LAWDOQ"/>
</p:tagLst>
</file>

<file path=ppt/tags/tag54.xml><?xml version="1.0" encoding="utf-8"?>
<p:tagLst xmlns:p="http://schemas.openxmlformats.org/presentationml/2006/main">
  <p:tag name="THINKCELLSHAPEDONOTDELETE" val="ttpdo15xuS52oqR_8QgKU9A"/>
</p:tagLst>
</file>

<file path=ppt/tags/tag55.xml><?xml version="1.0" encoding="utf-8"?>
<p:tagLst xmlns:p="http://schemas.openxmlformats.org/presentationml/2006/main">
  <p:tag name="THINKCELLSHAPEDONOTDELETE" val="tLBOADATyTDq4dJsmQOHHSw"/>
</p:tagLst>
</file>

<file path=ppt/tags/tag56.xml><?xml version="1.0" encoding="utf-8"?>
<p:tagLst xmlns:p="http://schemas.openxmlformats.org/presentationml/2006/main">
  <p:tag name="THINKCELLSHAPEDONOTDELETE" val="tbu6K.GTaR9SDyq7ZDVsALQ"/>
</p:tagLst>
</file>

<file path=ppt/tags/tag57.xml><?xml version="1.0" encoding="utf-8"?>
<p:tagLst xmlns:p="http://schemas.openxmlformats.org/presentationml/2006/main">
  <p:tag name="THINKCELLSHAPEDONOTDELETE" val="tOF9TwnfESNSPAiKHhlD1CA"/>
</p:tagLst>
</file>

<file path=ppt/tags/tag58.xml><?xml version="1.0" encoding="utf-8"?>
<p:tagLst xmlns:p="http://schemas.openxmlformats.org/presentationml/2006/main">
  <p:tag name="THINKCELLSHAPEDONOTDELETE" val="tj2mXEjkvQ7SuYo0IJUgqAQ"/>
</p:tagLst>
</file>

<file path=ppt/tags/tag59.xml><?xml version="1.0" encoding="utf-8"?>
<p:tagLst xmlns:p="http://schemas.openxmlformats.org/presentationml/2006/main">
  <p:tag name="THINKCELLSHAPEDONOTDELETE" val="tLYikUCxOQMCtq_5Bcl6txg"/>
</p:tagLst>
</file>

<file path=ppt/tags/tag6.xml><?xml version="1.0" encoding="utf-8"?>
<p:tagLst xmlns:p="http://schemas.openxmlformats.org/presentationml/2006/main">
  <p:tag name="THINKCELLSHAPEDONOTDELETE" val="thinkcellActiveDocDoNotDelete"/>
</p:tagLst>
</file>

<file path=ppt/tags/tag60.xml><?xml version="1.0" encoding="utf-8"?>
<p:tagLst xmlns:p="http://schemas.openxmlformats.org/presentationml/2006/main">
  <p:tag name="THINKCELLSHAPEDONOTDELETE" val="tba6w5WwsS.mfl0c9vTRunQ"/>
</p:tagLst>
</file>

<file path=ppt/tags/tag61.xml><?xml version="1.0" encoding="utf-8"?>
<p:tagLst xmlns:p="http://schemas.openxmlformats.org/presentationml/2006/main">
  <p:tag name="THINKCELLSHAPEDONOTDELETE" val="tLAQmtzKxTV2zTJU_YaE9zQ"/>
</p:tagLst>
</file>

<file path=ppt/tags/tag62.xml><?xml version="1.0" encoding="utf-8"?>
<p:tagLst xmlns:p="http://schemas.openxmlformats.org/presentationml/2006/main">
  <p:tag name="THINKCELLSHAPEDONOTDELETE" val="tUMPNIW6oRsGu3xlUbf0Jjg"/>
</p:tagLst>
</file>

<file path=ppt/tags/tag63.xml><?xml version="1.0" encoding="utf-8"?>
<p:tagLst xmlns:p="http://schemas.openxmlformats.org/presentationml/2006/main">
  <p:tag name="THINKCELLSHAPEDONOTDELETE" val="tyCSxvK9XToOCLUtA9E3Wqg"/>
</p:tagLst>
</file>

<file path=ppt/tags/tag64.xml><?xml version="1.0" encoding="utf-8"?>
<p:tagLst xmlns:p="http://schemas.openxmlformats.org/presentationml/2006/main">
  <p:tag name="THINKCELLSHAPEDONOTDELETE" val="t9leiElmfTqGNfrvIJMqQzA"/>
</p:tagLst>
</file>

<file path=ppt/tags/tag65.xml><?xml version="1.0" encoding="utf-8"?>
<p:tagLst xmlns:p="http://schemas.openxmlformats.org/presentationml/2006/main">
  <p:tag name="THINKCELLSHAPEDONOTDELETE" val="t_3EpEalbStawui1eqauzjQ"/>
</p:tagLst>
</file>

<file path=ppt/tags/tag66.xml><?xml version="1.0" encoding="utf-8"?>
<p:tagLst xmlns:p="http://schemas.openxmlformats.org/presentationml/2006/main">
  <p:tag name="THINKCELLSHAPEDONOTDELETE" val="thwSGED8oQNKVaTTMgc_GQQ"/>
</p:tagLst>
</file>

<file path=ppt/tags/tag67.xml><?xml version="1.0" encoding="utf-8"?>
<p:tagLst xmlns:p="http://schemas.openxmlformats.org/presentationml/2006/main">
  <p:tag name="THINKCELLSHAPEDONOTDELETE" val="tvCStpQmsTTuGnKz4GYlCQg"/>
</p:tagLst>
</file>

<file path=ppt/tags/tag68.xml><?xml version="1.0" encoding="utf-8"?>
<p:tagLst xmlns:p="http://schemas.openxmlformats.org/presentationml/2006/main">
  <p:tag name="THINKCELLSHAPEDONOTDELETE" val="thwSGED8oQNKVaTTMgc_GQQ"/>
</p:tagLst>
</file>

<file path=ppt/tags/tag69.xml><?xml version="1.0" encoding="utf-8"?>
<p:tagLst xmlns:p="http://schemas.openxmlformats.org/presentationml/2006/main">
  <p:tag name="THINKCELLSHAPEDONOTDELETE" val="t_3EpEalbStawui1eqauzjQ"/>
</p:tagLst>
</file>

<file path=ppt/tags/tag7.xml><?xml version="1.0" encoding="utf-8"?>
<p:tagLst xmlns:p="http://schemas.openxmlformats.org/presentationml/2006/main">
  <p:tag name="THINKCELLSHAPEDONOTDELETE" val="thinkcellActiveDocDoNotDelete"/>
</p:tagLst>
</file>

<file path=ppt/tags/tag70.xml><?xml version="1.0" encoding="utf-8"?>
<p:tagLst xmlns:p="http://schemas.openxmlformats.org/presentationml/2006/main">
  <p:tag name="THINKCELLSHAPEDONOTDELETE" val="t_3EpEalbStawui1eqauzjQ"/>
</p:tagLst>
</file>

<file path=ppt/tags/tag71.xml><?xml version="1.0" encoding="utf-8"?>
<p:tagLst xmlns:p="http://schemas.openxmlformats.org/presentationml/2006/main">
  <p:tag name="THINKCELLSHAPEDONOTDELETE" val="t_3EpEalbStawui1eqauzjQ"/>
</p:tagLst>
</file>

<file path=ppt/tags/tag72.xml><?xml version="1.0" encoding="utf-8"?>
<p:tagLst xmlns:p="http://schemas.openxmlformats.org/presentationml/2006/main">
  <p:tag name="THINKCELLSHAPEDONOTDELETE" val="t_3EpEalbStawui1eqauzjQ"/>
</p:tagLst>
</file>

<file path=ppt/tags/tag73.xml><?xml version="1.0" encoding="utf-8"?>
<p:tagLst xmlns:p="http://schemas.openxmlformats.org/presentationml/2006/main">
  <p:tag name="THINKCELLSHAPEDONOTDELETE" val="tFiSoirruS2e91PJS_9PU.w"/>
</p:tagLst>
</file>

<file path=ppt/tags/tag74.xml><?xml version="1.0" encoding="utf-8"?>
<p:tagLst xmlns:p="http://schemas.openxmlformats.org/presentationml/2006/main">
  <p:tag name="THINKCELLSHAPEDONOTDELETE" val="t_3EpEalbStawui1eqauzjQ"/>
</p:tagLst>
</file>

<file path=ppt/tags/tag75.xml><?xml version="1.0" encoding="utf-8"?>
<p:tagLst xmlns:p="http://schemas.openxmlformats.org/presentationml/2006/main">
  <p:tag name="THINKCELLSHAPEDONOTDELETE" val="tM2OQVVpBR5yZuwao3f57_w"/>
</p:tagLst>
</file>

<file path=ppt/tags/tag76.xml><?xml version="1.0" encoding="utf-8"?>
<p:tagLst xmlns:p="http://schemas.openxmlformats.org/presentationml/2006/main">
  <p:tag name="THINKCELLSHAPEDONOTDELETE" val="tM2OQVVpBR5yZuwao3f57_w"/>
</p:tagLst>
</file>

<file path=ppt/tags/tag77.xml><?xml version="1.0" encoding="utf-8"?>
<p:tagLst xmlns:p="http://schemas.openxmlformats.org/presentationml/2006/main">
  <p:tag name="THINKCELLSHAPEDONOTDELETE" val="td5VftGFyTQWSftVez69ExA"/>
</p:tagLst>
</file>

<file path=ppt/tags/tag78.xml><?xml version="1.0" encoding="utf-8"?>
<p:tagLst xmlns:p="http://schemas.openxmlformats.org/presentationml/2006/main">
  <p:tag name="THINKCELLSHAPEDONOTDELETE" val="td5VftGFyTQWSftVez69ExA"/>
</p:tagLst>
</file>

<file path=ppt/tags/tag79.xml><?xml version="1.0" encoding="utf-8"?>
<p:tagLst xmlns:p="http://schemas.openxmlformats.org/presentationml/2006/main">
  <p:tag name="THINKCELLSHAPEDONOTDELETE" val="td5VftGFyTQWSftVez69ExA"/>
</p:tagLst>
</file>

<file path=ppt/tags/tag8.xml><?xml version="1.0" encoding="utf-8"?>
<p:tagLst xmlns:p="http://schemas.openxmlformats.org/presentationml/2006/main">
  <p:tag name="THINKCELLSHAPEDONOTDELETE" val="thinkcellActiveDocDoNotDelete"/>
</p:tagLst>
</file>

<file path=ppt/tags/tag80.xml><?xml version="1.0" encoding="utf-8"?>
<p:tagLst xmlns:p="http://schemas.openxmlformats.org/presentationml/2006/main">
  <p:tag name="THINKCELLSHAPEDONOTDELETE" val="tM2OQVVpBR5yZuwao3f57_w"/>
</p:tagLst>
</file>

<file path=ppt/tags/tag81.xml><?xml version="1.0" encoding="utf-8"?>
<p:tagLst xmlns:p="http://schemas.openxmlformats.org/presentationml/2006/main">
  <p:tag name="THINKCELLSHAPEDONOTDELETE" val="twHO648uuNBiAvwc_Z4GBig"/>
</p:tagLst>
</file>

<file path=ppt/tags/tag82.xml><?xml version="1.0" encoding="utf-8"?>
<p:tagLst xmlns:p="http://schemas.openxmlformats.org/presentationml/2006/main">
  <p:tag name="THINKCELLSHAPEDONOTDELETE" val="tG7.Of5BaRImUcg0xfukVRA"/>
</p:tagLst>
</file>

<file path=ppt/tags/tag83.xml><?xml version="1.0" encoding="utf-8"?>
<p:tagLst xmlns:p="http://schemas.openxmlformats.org/presentationml/2006/main">
  <p:tag name="THINKCELLSHAPEDONOTDELETE" val="tFiSoirruS2e91PJS_9PU.w"/>
</p:tagLst>
</file>

<file path=ppt/tags/tag84.xml><?xml version="1.0" encoding="utf-8"?>
<p:tagLst xmlns:p="http://schemas.openxmlformats.org/presentationml/2006/main">
  <p:tag name="THINKCELLSHAPEDONOTDELETE" val="t4ic_sGPzQFyUfRu0JozWKg"/>
</p:tagLst>
</file>

<file path=ppt/tags/tag85.xml><?xml version="1.0" encoding="utf-8"?>
<p:tagLst xmlns:p="http://schemas.openxmlformats.org/presentationml/2006/main">
  <p:tag name="THINKCELLSHAPEDONOTDELETE" val="t4ic_sGPzQFyUfRu0JozWKg"/>
</p:tagLst>
</file>

<file path=ppt/tags/tag86.xml><?xml version="1.0" encoding="utf-8"?>
<p:tagLst xmlns:p="http://schemas.openxmlformats.org/presentationml/2006/main">
  <p:tag name="THINKCELLSHAPEDONOTDELETE" val="t4ic_sGPzQFyUfRu0JozWKg"/>
</p:tagLst>
</file>

<file path=ppt/tags/tag87.xml><?xml version="1.0" encoding="utf-8"?>
<p:tagLst xmlns:p="http://schemas.openxmlformats.org/presentationml/2006/main">
  <p:tag name="THINKCELLSHAPEDONOTDELETE" val="t4ic_sGPzQFyUfRu0JozWKg"/>
</p:tagLst>
</file>

<file path=ppt/tags/tag88.xml><?xml version="1.0" encoding="utf-8"?>
<p:tagLst xmlns:p="http://schemas.openxmlformats.org/presentationml/2006/main">
  <p:tag name="THINKCELLSHAPEDONOTDELETE" val="t4ic_sGPzQFyUfRu0JozWKg"/>
</p:tagLst>
</file>

<file path=ppt/tags/tag89.xml><?xml version="1.0" encoding="utf-8"?>
<p:tagLst xmlns:p="http://schemas.openxmlformats.org/presentationml/2006/main">
  <p:tag name="THINKCELLSHAPEDONOTDELETE" val="t4ic_sGPzQFyUfRu0JozWKg"/>
</p:tagLst>
</file>

<file path=ppt/tags/tag9.xml><?xml version="1.0" encoding="utf-8"?>
<p:tagLst xmlns:p="http://schemas.openxmlformats.org/presentationml/2006/main">
  <p:tag name="THINKCELLSHAPEDONOTDELETE" val="thinkcellActiveDocDoNotDelete"/>
</p:tagLst>
</file>

<file path=ppt/tags/tag90.xml><?xml version="1.0" encoding="utf-8"?>
<p:tagLst xmlns:p="http://schemas.openxmlformats.org/presentationml/2006/main">
  <p:tag name="THINKCELLSHAPEDONOTDELETE" val="t4ic_sGPzQFyUfRu0JozWKg"/>
</p:tagLst>
</file>

<file path=ppt/tags/tag91.xml><?xml version="1.0" encoding="utf-8"?>
<p:tagLst xmlns:p="http://schemas.openxmlformats.org/presentationml/2006/main">
  <p:tag name="THINKCELLSHAPEDONOTDELETE" val="t4ic_sGPzQFyUfRu0JozWKg"/>
</p:tagLst>
</file>

<file path=ppt/tags/tag92.xml><?xml version="1.0" encoding="utf-8"?>
<p:tagLst xmlns:p="http://schemas.openxmlformats.org/presentationml/2006/main">
  <p:tag name="THINKCELLSHAPEDONOTDELETE" val="t4ic_sGPzQFyUfRu0JozWKg"/>
</p:tagLst>
</file>

<file path=ppt/tags/tag93.xml><?xml version="1.0" encoding="utf-8"?>
<p:tagLst xmlns:p="http://schemas.openxmlformats.org/presentationml/2006/main">
  <p:tag name="THINKCELLSHAPEDONOTDELETE" val="twHO648uuNBiAvwc_Z4GBig"/>
</p:tagLst>
</file>

<file path=ppt/tags/tag94.xml><?xml version="1.0" encoding="utf-8"?>
<p:tagLst xmlns:p="http://schemas.openxmlformats.org/presentationml/2006/main">
  <p:tag name="KSO_WM_UNIT_TABLE_BEAUTIFY" val="smartTable{39ff3dae-c784-4852-8f5c-db069ff0d66b}"/>
</p:tagLst>
</file>

<file path=ppt/tags/tag95.xml><?xml version="1.0" encoding="utf-8"?>
<p:tagLst xmlns:p="http://schemas.openxmlformats.org/presentationml/2006/main">
  <p:tag name="KSO_WM_UNIT_TABLE_BEAUTIFY" val="smartTable{39ff3dae-c784-4852-8f5c-db069ff0d66b}"/>
</p:tagLst>
</file>

<file path=ppt/tags/tag96.xml><?xml version="1.0" encoding="utf-8"?>
<p:tagLst xmlns:p="http://schemas.openxmlformats.org/presentationml/2006/main">
  <p:tag name="THINKCELLSHAPEDONOTDELETE" val="thinkcellActiveDocDoNotDelete"/>
</p:tagLst>
</file>

<file path=ppt/tags/tag97.xml><?xml version="1.0" encoding="utf-8"?>
<p:tagLst xmlns:p="http://schemas.openxmlformats.org/presentationml/2006/main">
  <p:tag name="ISLIDE.VECTOR" val="6f33fdf4-5c3e-4eec-a00f-f1706b78a95a"/>
</p:tagLst>
</file>

<file path=ppt/tags/tag98.xml><?xml version="1.0" encoding="utf-8"?>
<p:tagLst xmlns:p="http://schemas.openxmlformats.org/presentationml/2006/main">
  <p:tag name="THINKCELLSHAPEDONOTDELETE" val="thinkcellActiveDocDoNotDelete"/>
</p:tagLst>
</file>

<file path=ppt/tags/tag99.xml><?xml version="1.0" encoding="utf-8"?>
<p:tagLst xmlns:p="http://schemas.openxmlformats.org/presentationml/2006/main">
  <p:tag name="KSO_WM_UNIT_TABLE_BEAUTIFY" val="smartTable{69693d6d-4af5-4423-bd96-24fb527a7d8d}"/>
</p:tagLst>
</file>

<file path=ppt/theme/theme1.xml><?xml version="1.0" encoding="utf-8"?>
<a:theme xmlns:a="http://schemas.openxmlformats.org/drawingml/2006/main" name="SAIC_PPT_4_3_template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0hvu4oxu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64">
    <a:dk1>
      <a:srgbClr val="000000"/>
    </a:dk1>
    <a:lt1>
      <a:srgbClr val="FFFFFF"/>
    </a:lt1>
    <a:dk2>
      <a:srgbClr val="BFBFBF"/>
    </a:dk2>
    <a:lt2>
      <a:srgbClr val="F0F0F0"/>
    </a:lt2>
    <a:accent1>
      <a:srgbClr val="EA5703"/>
    </a:accent1>
    <a:accent2>
      <a:srgbClr val="BFBFBF"/>
    </a:accent2>
    <a:accent3>
      <a:srgbClr val="A7A7A7"/>
    </a:accent3>
    <a:accent4>
      <a:srgbClr val="7D7D7D"/>
    </a:accent4>
    <a:accent5>
      <a:srgbClr val="5D5D5D"/>
    </a:accent5>
    <a:accent6>
      <a:srgbClr val="F6B104"/>
    </a:accent6>
    <a:hlink>
      <a:srgbClr val="000000"/>
    </a:hlink>
    <a:folHlink>
      <a:srgbClr val="BFBFBF"/>
    </a:folHlink>
  </a:clrScheme>
  <a:fontScheme name="0n4fpzv5">
    <a:majorFont>
      <a:latin typeface="Calibri"/>
      <a:ea typeface="Microsoft YaHei"/>
      <a:cs typeface=""/>
    </a:majorFont>
    <a:minorFont>
      <a:latin typeface="Calibri"/>
      <a:ea typeface="Microsoft YaHei"/>
      <a:cs typeface=""/>
    </a:minorFont>
  </a:fontScheme>
  <a:fmtScheme name="file goc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/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SVW_PPT_4_3_template</Template>
  <TotalTime>0</TotalTime>
  <Words>4750</Words>
  <Application>WPS 演示</Application>
  <PresentationFormat>On-screen Show (4:3)</PresentationFormat>
  <Paragraphs>689</Paragraphs>
  <Slides>12</Slides>
  <Notes>4</Notes>
  <HiddenSlides>1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20</vt:i4>
      </vt:variant>
      <vt:variant>
        <vt:lpstr>幻灯片标题</vt:lpstr>
      </vt:variant>
      <vt:variant>
        <vt:i4>12</vt:i4>
      </vt:variant>
    </vt:vector>
  </HeadingPairs>
  <TitlesOfParts>
    <vt:vector size="52" baseType="lpstr">
      <vt:lpstr>Arial</vt:lpstr>
      <vt:lpstr>宋体</vt:lpstr>
      <vt:lpstr>Wingdings</vt:lpstr>
      <vt:lpstr>MS PGothic</vt:lpstr>
      <vt:lpstr>Arial</vt:lpstr>
      <vt:lpstr>黑体</vt:lpstr>
      <vt:lpstr>等线</vt:lpstr>
      <vt:lpstr>Calibri</vt:lpstr>
      <vt:lpstr>微软雅黑</vt:lpstr>
      <vt:lpstr>Wingdings</vt:lpstr>
      <vt:lpstr>Calibri</vt:lpstr>
      <vt:lpstr>Arial Unicode MS</vt:lpstr>
      <vt:lpstr>SAIC_PPT_4_3_template</vt:lpstr>
      <vt:lpstr>Cover</vt:lpstr>
      <vt:lpstr>Contents</vt:lpstr>
      <vt:lpstr>End</vt:lpstr>
      <vt:lpstr>1_Contents</vt:lpstr>
      <vt:lpstr>5_Contents</vt:lpstr>
      <vt:lpstr>2_Contents</vt:lpstr>
      <vt:lpstr>4_Contents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SVW Connectivity DKY 开发项目集周报（KW49）</vt:lpstr>
      <vt:lpstr>目录</vt:lpstr>
      <vt:lpstr>项目总体状态</vt:lpstr>
      <vt:lpstr>目录</vt:lpstr>
      <vt:lpstr>Progress of the project</vt:lpstr>
      <vt:lpstr>迭代交付计划 </vt:lpstr>
      <vt:lpstr>DKY 项目 Sprint 2 - 本周KW49核心任务跟踪</vt:lpstr>
      <vt:lpstr>DKY 项目 Sprint 3 - 下周KW50核心任务计划</vt:lpstr>
      <vt:lpstr>迭代测试执行情况_KW49</vt:lpstr>
      <vt:lpstr>PowerPoint 演示文稿</vt:lpstr>
      <vt:lpstr>Project Risk and OPL - Business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幻灯片标题，微软雅黑 加粗 24pt，单倍行距 Title of the presentation, Arial Bold 24pt, Single space</dc:title>
  <dc:creator>liulin</dc:creator>
  <cp:lastModifiedBy>LeiLiang</cp:lastModifiedBy>
  <cp:revision>9951</cp:revision>
  <cp:lastPrinted>2019-04-22T02:05:00Z</cp:lastPrinted>
  <dcterms:created xsi:type="dcterms:W3CDTF">2017-10-19T02:14:00Z</dcterms:created>
  <dcterms:modified xsi:type="dcterms:W3CDTF">2019-12-06T09:03:51Z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