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2" r:id="rId3"/>
    <p:sldMasterId id="2147483671" r:id="rId4"/>
    <p:sldMasterId id="2147483675" r:id="rId5"/>
    <p:sldMasterId id="2147483695" r:id="rId6"/>
    <p:sldMasterId id="2147483715" r:id="rId7"/>
    <p:sldMasterId id="2147483735" r:id="rId8"/>
  </p:sldMasterIdLst>
  <p:notesMasterIdLst>
    <p:notesMasterId r:id="rId11"/>
  </p:notesMasterIdLst>
  <p:handoutMasterIdLst>
    <p:handoutMasterId r:id="rId12"/>
  </p:handoutMasterIdLst>
  <p:sldIdLst>
    <p:sldId id="1555" r:id="rId9"/>
    <p:sldId id="1554" r:id="rId10"/>
  </p:sldIdLst>
  <p:sldSz cx="9144000" cy="6858000" type="screen4x3"/>
  <p:notesSz cx="7053263" cy="93091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/>
        </p14:section>
        <p14:section name="项目整体情况" id="{B1DD8F6A-FA06-4BCF-8415-35AD2FDB0B8D}">
          <p14:sldIdLst>
            <p14:sldId id="1555"/>
            <p14:sldId id="1554"/>
          </p14:sldIdLst>
        </p14:section>
        <p14:section name="BACK UP" id="{2190872B-2DC8-4052-9697-920D96E583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673">
          <p15:clr>
            <a:srgbClr val="A4A3A4"/>
          </p15:clr>
        </p15:guide>
        <p15:guide id="3" orient="horz" pos="478">
          <p15:clr>
            <a:srgbClr val="A4A3A4"/>
          </p15:clr>
        </p15:guide>
        <p15:guide id="4" pos="3273">
          <p15:clr>
            <a:srgbClr val="A4A3A4"/>
          </p15:clr>
        </p15:guide>
        <p15:guide id="5" pos="2843">
          <p15:clr>
            <a:srgbClr val="A4A3A4"/>
          </p15:clr>
        </p15:guide>
        <p15:guide id="6" pos="31">
          <p15:clr>
            <a:srgbClr val="A4A3A4"/>
          </p15:clr>
        </p15:guide>
        <p15:guide id="7" pos="1117">
          <p15:clr>
            <a:srgbClr val="A4A3A4"/>
          </p15:clr>
        </p15:guide>
        <p15:guide id="8" pos="3642">
          <p15:clr>
            <a:srgbClr val="A4A3A4"/>
          </p15:clr>
        </p15:guide>
        <p15:guide id="9" pos="4239">
          <p15:clr>
            <a:srgbClr val="A4A3A4"/>
          </p15:clr>
        </p15:guide>
        <p15:guide id="10" pos="103">
          <p15:clr>
            <a:srgbClr val="A4A3A4"/>
          </p15:clr>
        </p15:guide>
        <p15:guide id="11" pos="1993">
          <p15:clr>
            <a:srgbClr val="A4A3A4"/>
          </p15:clr>
        </p15:guide>
        <p15:guide id="12" pos="5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3F"/>
    <a:srgbClr val="FFBF3F"/>
    <a:srgbClr val="A6BBC8"/>
    <a:srgbClr val="6D90A5"/>
    <a:srgbClr val="B9B9B9"/>
    <a:srgbClr val="8BA6B7"/>
    <a:srgbClr val="ED8269"/>
    <a:srgbClr val="CAD6DE"/>
    <a:srgbClr val="9C5700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2" autoAdjust="0"/>
    <p:restoredTop sz="93127" autoAdjust="0"/>
  </p:normalViewPr>
  <p:slideViewPr>
    <p:cSldViewPr snapToGrid="0" snapToObjects="1">
      <p:cViewPr>
        <p:scale>
          <a:sx n="75" d="100"/>
          <a:sy n="75" d="100"/>
        </p:scale>
        <p:origin x="606" y="-234"/>
      </p:cViewPr>
      <p:guideLst>
        <p:guide orient="horz" pos="2230"/>
        <p:guide orient="horz" pos="673"/>
        <p:guide orient="horz" pos="478"/>
        <p:guide pos="3273"/>
        <p:guide pos="2843"/>
        <p:guide pos="31"/>
        <p:guide pos="1117"/>
        <p:guide pos="3642"/>
        <p:guide pos="4239"/>
        <p:guide pos="103"/>
        <p:guide pos="1993"/>
        <p:guide pos="5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9033;&#30446;\&#19978;&#27773;&#22823;&#20247;&#34013;&#29273;&#38053;&#21273;\&#36845;&#20195;&#27979;&#35797;\&#27979;&#35797;&#25253;&#21578;&#24120;&#29992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9033;&#30446;\&#19978;&#27773;&#22823;&#20247;&#34013;&#29273;&#38053;&#21273;\&#36845;&#20195;&#27979;&#35797;\&#27979;&#35797;&#25253;&#21578;&#24120;&#29992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9033;&#30446;\&#19978;&#27773;&#22823;&#20247;&#34013;&#29273;&#38053;&#21273;\&#36845;&#20195;&#27979;&#35797;\&#27979;&#35797;&#25253;&#21578;&#24120;&#29992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9033;&#30446;\&#19978;&#27773;&#22823;&#20247;&#34013;&#29273;&#38053;&#21273;\&#36845;&#20195;&#27979;&#35797;\&#27979;&#35797;&#25253;&#21578;&#24120;&#29992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KW51-story</a:t>
            </a:r>
            <a:r>
              <a:rPr lang="zh-CN" altLang="zh-CN" sz="1800" b="1" i="0" baseline="0">
                <a:effectLst/>
              </a:rPr>
              <a:t>验收情况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Sheet1!$B$127</c:f>
              <c:strCache>
                <c:ptCount val="1"/>
                <c:pt idx="0">
                  <c:v>Kw50-52需验收story数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Sheet1!$A$128:$A$130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Sheet1!$B$128:$B$130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Sheet1!$C$127</c:f>
              <c:strCache>
                <c:ptCount val="1"/>
                <c:pt idx="0">
                  <c:v>Kw51提测story数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Sheet1!$A$128:$A$130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Sheet1!$C$128:$C$130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Sheet1!$D$127</c:f>
              <c:strCache>
                <c:ptCount val="1"/>
                <c:pt idx="0">
                  <c:v>Kw51测试通过story数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Sheet1!$A$128:$A$130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Sheet1!$D$128:$D$130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6261600"/>
        <c:axId val="-6253984"/>
      </c:barChart>
      <c:catAx>
        <c:axId val="-626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253984"/>
        <c:crosses val="autoZero"/>
        <c:auto val="1"/>
        <c:lblAlgn val="ctr"/>
        <c:lblOffset val="100"/>
        <c:noMultiLvlLbl val="0"/>
      </c:catAx>
      <c:valAx>
        <c:axId val="-625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26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KW51-</a:t>
            </a:r>
            <a:r>
              <a:rPr lang="zh-CN" altLang="zh-CN" sz="1800" b="1" i="0" baseline="0">
                <a:effectLst/>
              </a:rPr>
              <a:t>用例实现</a:t>
            </a:r>
            <a:r>
              <a:rPr lang="en-US" altLang="zh-CN" sz="1800" b="1" i="0" baseline="0">
                <a:effectLst/>
              </a:rPr>
              <a:t>情况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Sheet1!$B$136</c:f>
              <c:strCache>
                <c:ptCount val="1"/>
                <c:pt idx="0">
                  <c:v>功能用例数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Sheet1!$A$137:$A$139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Sheet1!$B$137:$B$139</c:f>
              <c:numCache>
                <c:formatCode>General</c:formatCode>
                <c:ptCount val="3"/>
                <c:pt idx="0">
                  <c:v>15</c:v>
                </c:pt>
                <c:pt idx="1">
                  <c:v>44</c:v>
                </c:pt>
                <c:pt idx="2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Sheet1!$C$136</c:f>
              <c:strCache>
                <c:ptCount val="1"/>
                <c:pt idx="0">
                  <c:v>KW51执行功能用例数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Sheet1!$A$137:$A$139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Sheet1!$C$137:$C$139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Sheet1!$D$136</c:f>
              <c:strCache>
                <c:ptCount val="1"/>
                <c:pt idx="0">
                  <c:v>接口用例数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Sheet1!$A$137:$A$139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Sheet1!$D$137:$D$139</c:f>
              <c:numCache>
                <c:formatCode>General</c:formatCode>
                <c:ptCount val="3"/>
                <c:pt idx="0">
                  <c:v>29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</c:ser>
        <c:ser>
          <c:idx val="3"/>
          <c:order val="3"/>
          <c:tx>
            <c:strRef>
              <c:f>Sheet1!$E$136</c:f>
              <c:strCache>
                <c:ptCount val="1"/>
                <c:pt idx="0">
                  <c:v>KW51执行接口用例数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Sheet1!$A$137:$A$139</c:f>
              <c:strCache>
                <c:ptCount val="3"/>
                <c:pt idx="0">
                  <c:v>S用户查询、获取
、归还数字钥匙</c:v>
                </c:pt>
                <c:pt idx="1">
                  <c:v>失效蓝牙数字钥匙</c:v>
                </c:pt>
                <c:pt idx="2">
                  <c:v>查询蓝牙数字钥匙</c:v>
                </c:pt>
              </c:strCache>
            </c:strRef>
          </c:cat>
          <c:val>
            <c:numRef>
              <c:f>Sheet1!$E$137:$E$139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10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66311120"/>
        <c:axId val="-1966310032"/>
      </c:barChart>
      <c:catAx>
        <c:axId val="-196631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66310032"/>
        <c:crosses val="autoZero"/>
        <c:auto val="1"/>
        <c:lblAlgn val="ctr"/>
        <c:lblOffset val="100"/>
        <c:noMultiLvlLbl val="0"/>
      </c:catAx>
      <c:valAx>
        <c:axId val="-19663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6631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 dirty="0">
                <a:effectLst/>
              </a:rPr>
              <a:t>缺陷</a:t>
            </a:r>
            <a:r>
              <a:rPr lang="zh-CN" altLang="zh-CN" sz="1800" b="1" i="0" baseline="0" dirty="0" smtClean="0">
                <a:effectLst/>
              </a:rPr>
              <a:t>Unclosed分析</a:t>
            </a:r>
            <a:r>
              <a:rPr lang="zh-CN" altLang="zh-CN" sz="1800" b="1" i="0" baseline="0" dirty="0">
                <a:effectLst/>
              </a:rPr>
              <a:t>（数量）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总计</c:v>
                </c:pt>
                <c:pt idx="1">
                  <c:v>前端</c:v>
                </c:pt>
                <c:pt idx="2">
                  <c:v>后端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14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447952"/>
        <c:axId val="-12458832"/>
      </c:barChart>
      <c:catAx>
        <c:axId val="-1244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58832"/>
        <c:crosses val="autoZero"/>
        <c:auto val="1"/>
        <c:lblAlgn val="ctr"/>
        <c:lblOffset val="100"/>
        <c:noMultiLvlLbl val="0"/>
      </c:catAx>
      <c:valAx>
        <c:axId val="-1245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44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>
                <a:effectLst/>
              </a:rPr>
              <a:t>缺陷</a:t>
            </a:r>
            <a:r>
              <a:rPr lang="zh-CN" altLang="en-US" sz="1800" b="1" i="0" baseline="0">
                <a:effectLst/>
              </a:rPr>
              <a:t>状态</a:t>
            </a:r>
            <a:r>
              <a:rPr lang="zh-CN" altLang="zh-CN" sz="1800" b="1" i="0" baseline="0">
                <a:effectLst/>
              </a:rPr>
              <a:t>分析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Sheet1!$A$6:$A$9</c:f>
              <c:strCache>
                <c:ptCount val="4"/>
                <c:pt idx="0">
                  <c:v>in progress</c:v>
                </c:pt>
                <c:pt idx="1">
                  <c:v>open</c:v>
                </c:pt>
                <c:pt idx="2">
                  <c:v>close</c:v>
                </c:pt>
                <c:pt idx="3">
                  <c:v>total</c:v>
                </c:pt>
              </c:strCache>
            </c:strRef>
          </c:cat>
          <c:val>
            <c:numRef>
              <c:f>Sheet1!$B$6:$B$9</c:f>
              <c:numCache>
                <c:formatCode>General</c:formatCode>
                <c:ptCount val="4"/>
                <c:pt idx="0">
                  <c:v>0</c:v>
                </c:pt>
                <c:pt idx="1">
                  <c:v>14</c:v>
                </c:pt>
                <c:pt idx="2">
                  <c:v>21</c:v>
                </c:pt>
                <c:pt idx="3">
                  <c:v>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6268128"/>
        <c:axId val="-6262688"/>
      </c:barChart>
      <c:catAx>
        <c:axId val="-6268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262688"/>
        <c:crosses val="autoZero"/>
        <c:auto val="1"/>
        <c:lblAlgn val="ctr"/>
        <c:lblOffset val="100"/>
        <c:noMultiLvlLbl val="0"/>
      </c:catAx>
      <c:valAx>
        <c:axId val="-626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26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85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8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805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25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51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81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9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82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6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vmlDrawing" Target="../drawings/vmlDrawing3.v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4.xml"/><Relationship Id="rId9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vmlDrawing" Target="../drawings/vmlDrawing8.v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oleObject" Target="../embeddings/oleObject8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21" Type="http://schemas.openxmlformats.org/officeDocument/2006/relationships/vmlDrawing" Target="../drawings/vmlDrawing11.v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oleObject" Target="../embeddings/oleObject11.bin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63.xml"/><Relationship Id="rId21" Type="http://schemas.openxmlformats.org/officeDocument/2006/relationships/vmlDrawing" Target="../drawings/vmlDrawing13.v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oleObject" Target="../embeddings/oleObject13.bin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2.xml"/><Relationship Id="rId21" Type="http://schemas.openxmlformats.org/officeDocument/2006/relationships/tags" Target="../tags/tag16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vmlDrawing" Target="../drawings/vmlDrawing15.v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89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oleObject" Target="../embeddings/oleObject1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1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6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35" name="think-cell Slide" r:id="rId7" imgW="5715" imgH="5715" progId="TCLayout.ActiveDocument.1">
                  <p:embed/>
                </p:oleObj>
              </mc:Choice>
              <mc:Fallback>
                <p:oleObj name="think-cell Slide" r:id="rId7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7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4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04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8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12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1.xml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chart" Target="../charts/char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3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迭代测试执行情况</a:t>
            </a:r>
            <a:r>
              <a:rPr lang="en-US" altLang="zh-CN" dirty="0"/>
              <a:t>_</a:t>
            </a:r>
            <a:r>
              <a:rPr lang="en-US" altLang="zh-CN" dirty="0" smtClean="0"/>
              <a:t>KW51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77825" y="1144149"/>
            <a:ext cx="8277249" cy="6335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</a:t>
            </a:r>
            <a:r>
              <a:rPr lang="zh-CN" altLang="en-US" sz="1200" dirty="0" smtClean="0">
                <a:solidFill>
                  <a:schemeClr val="tx1"/>
                </a:solidFill>
              </a:rPr>
              <a:t>计划交付</a:t>
            </a:r>
            <a:r>
              <a:rPr lang="en-US" altLang="zh-CN" sz="1200" dirty="0" smtClean="0">
                <a:solidFill>
                  <a:schemeClr val="tx1"/>
                </a:solidFill>
              </a:rPr>
              <a:t>Story12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 smtClean="0">
                <a:solidFill>
                  <a:schemeClr val="tx1"/>
                </a:solidFill>
              </a:rPr>
              <a:t>，涉及</a:t>
            </a:r>
            <a:r>
              <a:rPr lang="en-US" altLang="zh-CN" sz="1200" dirty="0" smtClean="0">
                <a:solidFill>
                  <a:schemeClr val="tx1"/>
                </a:solidFill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</a:rPr>
              <a:t>侧</a:t>
            </a:r>
            <a:r>
              <a:rPr lang="en-US" altLang="zh-CN" sz="1200" dirty="0" smtClean="0">
                <a:solidFill>
                  <a:schemeClr val="tx1"/>
                </a:solidFill>
              </a:rPr>
              <a:t>7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r>
              <a:rPr lang="zh-CN" altLang="en-US" sz="1200" dirty="0" smtClean="0">
                <a:solidFill>
                  <a:schemeClr val="tx1"/>
                </a:solidFill>
              </a:rPr>
              <a:t>侧</a:t>
            </a:r>
            <a:r>
              <a:rPr lang="en-US" altLang="zh-CN" sz="1200" dirty="0" smtClean="0">
                <a:solidFill>
                  <a:schemeClr val="tx1"/>
                </a:solidFill>
              </a:rPr>
              <a:t>5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个，截止</a:t>
            </a:r>
            <a:r>
              <a:rPr lang="zh-CN" altLang="en-US" sz="1200" dirty="0">
                <a:solidFill>
                  <a:schemeClr val="tx1"/>
                </a:solidFill>
              </a:rPr>
              <a:t>到</a:t>
            </a:r>
            <a:r>
              <a:rPr lang="en-US" altLang="zh-CN" sz="1200" dirty="0" smtClean="0">
                <a:solidFill>
                  <a:schemeClr val="tx1"/>
                </a:solidFill>
              </a:rPr>
              <a:t>KW51</a:t>
            </a:r>
            <a:r>
              <a:rPr lang="zh-CN" altLang="en-US" sz="1200" dirty="0">
                <a:solidFill>
                  <a:schemeClr val="tx1"/>
                </a:solidFill>
              </a:rPr>
              <a:t>测试</a:t>
            </a:r>
            <a:r>
              <a:rPr lang="zh-CN" altLang="en-US" sz="1200" dirty="0" smtClean="0">
                <a:solidFill>
                  <a:schemeClr val="tx1"/>
                </a:solidFill>
              </a:rPr>
              <a:t>情况</a:t>
            </a:r>
            <a:r>
              <a:rPr lang="zh-CN" altLang="en-US" sz="1200" dirty="0" smtClean="0">
                <a:solidFill>
                  <a:schemeClr val="tx1"/>
                </a:solidFill>
              </a:rPr>
              <a:t>如下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功能测试用例输出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144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个，完成接口用例输出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75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</a:t>
            </a:r>
            <a:r>
              <a:rPr lang="zh-CN" altLang="en-US" sz="1200" dirty="0" smtClean="0">
                <a:solidFill>
                  <a:schemeClr val="tx1"/>
                </a:solidFill>
              </a:rPr>
              <a:t>执行用例</a:t>
            </a:r>
            <a:r>
              <a:rPr lang="en-US" altLang="zh-CN" sz="1200" dirty="0" smtClean="0">
                <a:solidFill>
                  <a:schemeClr val="tx1"/>
                </a:solidFill>
              </a:rPr>
              <a:t>25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</a:t>
            </a:r>
            <a:r>
              <a:rPr lang="zh-CN" altLang="en-US" sz="1200" dirty="0">
                <a:solidFill>
                  <a:schemeClr val="tx1"/>
                </a:solidFill>
              </a:rPr>
              <a:t>提测</a:t>
            </a:r>
            <a:r>
              <a:rPr lang="en-US" altLang="zh-CN" sz="1200" dirty="0" smtClean="0">
                <a:solidFill>
                  <a:schemeClr val="tx1"/>
                </a:solidFill>
              </a:rPr>
              <a:t>story10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zh-CN" altLang="en-US" sz="1200" dirty="0" smtClean="0">
                <a:solidFill>
                  <a:schemeClr val="tx1"/>
                </a:solidFill>
              </a:rPr>
              <a:t>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story</a:t>
            </a:r>
            <a:r>
              <a:rPr lang="zh-CN" altLang="en-US" sz="1200" dirty="0" smtClean="0">
                <a:solidFill>
                  <a:schemeClr val="tx1"/>
                </a:solidFill>
              </a:rPr>
              <a:t>验收</a:t>
            </a:r>
            <a:r>
              <a:rPr lang="en-US" altLang="zh-CN" sz="1200" dirty="0" smtClean="0">
                <a:solidFill>
                  <a:schemeClr val="tx1"/>
                </a:solidFill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</a:rPr>
              <a:t>个。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3" name="íSḻíďê"/>
          <p:cNvSpPr/>
          <p:nvPr/>
        </p:nvSpPr>
        <p:spPr>
          <a:xfrm>
            <a:off x="351409" y="4774595"/>
            <a:ext cx="4268570" cy="1205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dirty="0" smtClean="0">
                <a:solidFill>
                  <a:schemeClr val="tx1"/>
                </a:solidFill>
              </a:rPr>
              <a:t>KW51</a:t>
            </a:r>
            <a:r>
              <a:rPr lang="zh-CN" altLang="en-US" sz="1050" dirty="0" smtClean="0">
                <a:solidFill>
                  <a:schemeClr val="tx1"/>
                </a:solidFill>
              </a:rPr>
              <a:t>验收情况分析</a:t>
            </a:r>
            <a:r>
              <a:rPr lang="zh-CN" altLang="en-US" sz="1050" dirty="0" smtClean="0">
                <a:solidFill>
                  <a:schemeClr val="tx1"/>
                </a:solidFill>
              </a:rPr>
              <a:t>：</a:t>
            </a:r>
            <a:r>
              <a:rPr lang="en-US" altLang="zh-CN" sz="1050" dirty="0" smtClean="0">
                <a:solidFill>
                  <a:schemeClr val="tx1"/>
                </a:solidFill>
              </a:rPr>
              <a:t/>
            </a:r>
            <a:br>
              <a:rPr lang="en-US" altLang="zh-CN" sz="1050" dirty="0" smtClean="0">
                <a:solidFill>
                  <a:schemeClr val="tx1"/>
                </a:solidFill>
              </a:rPr>
            </a:b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S</a:t>
            </a:r>
            <a:r>
              <a:rPr lang="zh-CN" altLang="en-US" sz="1050" dirty="0">
                <a:solidFill>
                  <a:schemeClr val="tx1"/>
                </a:solidFill>
              </a:rPr>
              <a:t>用户查询、</a:t>
            </a:r>
            <a:r>
              <a:rPr lang="zh-CN" altLang="en-US" sz="1050" dirty="0" smtClean="0">
                <a:solidFill>
                  <a:schemeClr val="tx1"/>
                </a:solidFill>
              </a:rPr>
              <a:t>获取、</a:t>
            </a:r>
            <a:r>
              <a:rPr lang="zh-CN" altLang="en-US" sz="1050" dirty="0">
                <a:solidFill>
                  <a:schemeClr val="tx1"/>
                </a:solidFill>
              </a:rPr>
              <a:t>归还数字钥匙</a:t>
            </a:r>
            <a:r>
              <a:rPr lang="en-US" altLang="zh-CN" sz="1050" dirty="0" smtClean="0">
                <a:solidFill>
                  <a:schemeClr val="tx1"/>
                </a:solidFill>
              </a:rPr>
              <a:t>KW51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7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en-US" altLang="zh-CN" sz="1050" dirty="0" smtClean="0">
                <a:solidFill>
                  <a:schemeClr val="tx1"/>
                </a:solidFill>
              </a:rPr>
              <a:t>Story</a:t>
            </a:r>
            <a:r>
              <a:rPr lang="zh-CN" altLang="en-US" sz="1050" dirty="0" smtClean="0">
                <a:solidFill>
                  <a:schemeClr val="tx1"/>
                </a:solidFill>
              </a:rPr>
              <a:t>，</a:t>
            </a:r>
            <a:r>
              <a:rPr lang="zh-CN" altLang="en-US" sz="1050" dirty="0" smtClean="0">
                <a:solidFill>
                  <a:schemeClr val="tx1"/>
                </a:solidFill>
              </a:rPr>
              <a:t>已提</a:t>
            </a:r>
            <a:r>
              <a:rPr lang="zh-CN" altLang="en-US" sz="1050" dirty="0" smtClean="0">
                <a:solidFill>
                  <a:schemeClr val="tx1"/>
                </a:solidFill>
              </a:rPr>
              <a:t>测</a:t>
            </a:r>
            <a:r>
              <a:rPr lang="en-US" altLang="zh-CN" sz="1050" dirty="0" smtClean="0">
                <a:solidFill>
                  <a:schemeClr val="tx1"/>
                </a:solidFill>
              </a:rPr>
              <a:t>5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个，验证通过</a:t>
            </a:r>
            <a:r>
              <a:rPr lang="en-US" altLang="zh-CN" sz="1050" dirty="0">
                <a:solidFill>
                  <a:schemeClr val="tx1"/>
                </a:solidFill>
              </a:rPr>
              <a:t>5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r>
              <a:rPr lang="zh-CN" altLang="en-US" sz="1050" dirty="0" smtClean="0">
                <a:solidFill>
                  <a:schemeClr val="tx1"/>
                </a:solidFill>
              </a:rPr>
              <a:t>个未提测</a:t>
            </a:r>
            <a:r>
              <a:rPr lang="zh-CN" altLang="en-US" sz="1050" dirty="0">
                <a:solidFill>
                  <a:schemeClr val="tx1"/>
                </a:solidFill>
              </a:rPr>
              <a:t>原因</a:t>
            </a:r>
            <a:r>
              <a:rPr lang="zh-CN" altLang="en-US" sz="1050" dirty="0" smtClean="0">
                <a:solidFill>
                  <a:schemeClr val="tx1"/>
                </a:solidFill>
              </a:rPr>
              <a:t>：开发暂未实现；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zh-CN" altLang="en-US" sz="1050" dirty="0" smtClean="0">
                <a:solidFill>
                  <a:schemeClr val="tx1"/>
                </a:solidFill>
              </a:rPr>
              <a:t>失效蓝牙数字钥匙</a:t>
            </a:r>
            <a:r>
              <a:rPr lang="en-US" altLang="zh-CN" sz="1050" dirty="0" smtClean="0">
                <a:solidFill>
                  <a:schemeClr val="tx1"/>
                </a:solidFill>
              </a:rPr>
              <a:t>KW51</a:t>
            </a:r>
            <a:r>
              <a:rPr lang="zh-CN" altLang="en-US" sz="1050" dirty="0">
                <a:solidFill>
                  <a:schemeClr val="tx1"/>
                </a:solidFill>
              </a:rPr>
              <a:t>计划提</a:t>
            </a:r>
            <a:r>
              <a:rPr lang="zh-CN" altLang="en-US" sz="1050" dirty="0" smtClean="0">
                <a:solidFill>
                  <a:schemeClr val="tx1"/>
                </a:solidFill>
              </a:rPr>
              <a:t>测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en-US" altLang="zh-CN" sz="1050" dirty="0">
                <a:solidFill>
                  <a:schemeClr val="tx1"/>
                </a:solidFill>
              </a:rPr>
              <a:t>Story</a:t>
            </a:r>
            <a:r>
              <a:rPr lang="zh-CN" altLang="en-US" sz="1050" dirty="0">
                <a:solidFill>
                  <a:schemeClr val="tx1"/>
                </a:solidFill>
              </a:rPr>
              <a:t>，已提</a:t>
            </a:r>
            <a:r>
              <a:rPr lang="zh-CN" altLang="en-US" sz="1050" dirty="0" smtClean="0">
                <a:solidFill>
                  <a:schemeClr val="tx1"/>
                </a:solidFill>
              </a:rPr>
              <a:t>测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个，验收通过</a:t>
            </a:r>
            <a:r>
              <a:rPr lang="en-US" altLang="zh-CN" sz="1050" dirty="0" smtClean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个，未验收通过原因：接接口功能实现不完整；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、查询蓝牙数字钥匙</a:t>
            </a:r>
            <a:r>
              <a:rPr lang="en-US" altLang="zh-CN" sz="1050" dirty="0" smtClean="0">
                <a:solidFill>
                  <a:schemeClr val="tx1"/>
                </a:solidFill>
              </a:rPr>
              <a:t>KW51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个，已提测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个，验收通过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</a:t>
            </a:r>
            <a:r>
              <a:rPr lang="en-US" altLang="zh-CN" sz="1050" dirty="0" smtClean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个暂未验证。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03525" y="5703016"/>
            <a:ext cx="598183" cy="442779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4" name="íSḻíďê"/>
          <p:cNvSpPr/>
          <p:nvPr/>
        </p:nvSpPr>
        <p:spPr>
          <a:xfrm>
            <a:off x="4706778" y="4774595"/>
            <a:ext cx="4118907" cy="1205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dirty="0" smtClean="0">
                <a:solidFill>
                  <a:schemeClr val="tx1"/>
                </a:solidFill>
              </a:rPr>
              <a:t>KW51</a:t>
            </a:r>
            <a:r>
              <a:rPr lang="zh-CN" altLang="en-US" sz="1050" dirty="0" smtClean="0">
                <a:solidFill>
                  <a:schemeClr val="tx1"/>
                </a:solidFill>
              </a:rPr>
              <a:t>用例实现情况分析</a:t>
            </a:r>
            <a:r>
              <a:rPr lang="zh-CN" altLang="en-US" sz="1050" dirty="0" smtClean="0">
                <a:solidFill>
                  <a:schemeClr val="tx1"/>
                </a:solidFill>
              </a:rPr>
              <a:t>：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S</a:t>
            </a:r>
            <a:r>
              <a:rPr lang="zh-CN" altLang="en-US" sz="1050" dirty="0">
                <a:solidFill>
                  <a:schemeClr val="tx1"/>
                </a:solidFill>
              </a:rPr>
              <a:t>用户查询、</a:t>
            </a:r>
            <a:r>
              <a:rPr lang="zh-CN" altLang="en-US" sz="1050" dirty="0" smtClean="0">
                <a:solidFill>
                  <a:schemeClr val="tx1"/>
                </a:solidFill>
              </a:rPr>
              <a:t>获取、</a:t>
            </a:r>
            <a:r>
              <a:rPr lang="zh-CN" altLang="en-US" sz="1050" dirty="0">
                <a:solidFill>
                  <a:schemeClr val="tx1"/>
                </a:solidFill>
              </a:rPr>
              <a:t>归还数字</a:t>
            </a:r>
            <a:r>
              <a:rPr lang="zh-CN" altLang="en-US" sz="1050" dirty="0" smtClean="0">
                <a:solidFill>
                  <a:schemeClr val="tx1"/>
                </a:solidFill>
              </a:rPr>
              <a:t>钥匙实现用例数</a:t>
            </a:r>
            <a:r>
              <a:rPr lang="en-US" altLang="zh-CN" sz="1050" dirty="0" smtClean="0">
                <a:solidFill>
                  <a:schemeClr val="tx1"/>
                </a:solidFill>
              </a:rPr>
              <a:t>44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个，执行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r>
              <a:rPr lang="zh-CN" altLang="en-US" sz="1050" dirty="0" smtClean="0">
                <a:solidFill>
                  <a:schemeClr val="tx1"/>
                </a:solidFill>
              </a:rPr>
              <a:t>、失效蓝牙数字钥匙实现用例数</a:t>
            </a:r>
            <a:r>
              <a:rPr lang="en-US" altLang="zh-CN" sz="1050" dirty="0" smtClean="0">
                <a:solidFill>
                  <a:schemeClr val="tx1"/>
                </a:solidFill>
              </a:rPr>
              <a:t>55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个，执行</a:t>
            </a:r>
            <a:r>
              <a:rPr lang="en-US" altLang="zh-CN" sz="1050" dirty="0" smtClean="0">
                <a:solidFill>
                  <a:schemeClr val="tx1"/>
                </a:solidFill>
              </a:rPr>
              <a:t>11</a:t>
            </a:r>
            <a:r>
              <a:rPr lang="zh-CN" altLang="en-US" sz="1050" dirty="0" smtClean="0">
                <a:solidFill>
                  <a:schemeClr val="tx1"/>
                </a:solidFill>
              </a:rPr>
              <a:t>个；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、查询蓝牙数字钥匙</a:t>
            </a:r>
            <a:r>
              <a:rPr lang="zh-CN" altLang="en-US" sz="1050" dirty="0">
                <a:solidFill>
                  <a:schemeClr val="tx1"/>
                </a:solidFill>
              </a:rPr>
              <a:t>实现用例</a:t>
            </a:r>
            <a:r>
              <a:rPr lang="zh-CN" altLang="en-US" sz="1050" dirty="0" smtClean="0">
                <a:solidFill>
                  <a:schemeClr val="tx1"/>
                </a:solidFill>
              </a:rPr>
              <a:t>数</a:t>
            </a:r>
            <a:r>
              <a:rPr lang="en-US" altLang="zh-CN" sz="1050" dirty="0" smtClean="0">
                <a:solidFill>
                  <a:schemeClr val="tx1"/>
                </a:solidFill>
              </a:rPr>
              <a:t>120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，</a:t>
            </a:r>
            <a:r>
              <a:rPr lang="zh-CN" altLang="en-US" sz="1050" dirty="0" smtClean="0">
                <a:solidFill>
                  <a:schemeClr val="tx1"/>
                </a:solidFill>
              </a:rPr>
              <a:t>执行</a:t>
            </a:r>
            <a:r>
              <a:rPr lang="en-US" altLang="zh-CN" sz="1050" dirty="0" smtClean="0">
                <a:solidFill>
                  <a:schemeClr val="tx1"/>
                </a:solidFill>
              </a:rPr>
              <a:t>10</a:t>
            </a:r>
            <a:r>
              <a:rPr lang="zh-CN" altLang="en-US" sz="1050" dirty="0" smtClean="0">
                <a:solidFill>
                  <a:schemeClr val="tx1"/>
                </a:solidFill>
              </a:rPr>
              <a:t>个；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zh-CN" altLang="en-US" sz="1050" dirty="0" smtClean="0">
                <a:solidFill>
                  <a:schemeClr val="tx1"/>
                </a:solidFill>
              </a:rPr>
              <a:t>说明：部分用例</a:t>
            </a:r>
            <a:r>
              <a:rPr lang="en-US" altLang="zh-CN" sz="1050" dirty="0" smtClean="0">
                <a:solidFill>
                  <a:schemeClr val="tx1"/>
                </a:solidFill>
              </a:rPr>
              <a:t>KW51</a:t>
            </a:r>
            <a:r>
              <a:rPr lang="zh-CN" altLang="en-US" sz="1050" dirty="0" smtClean="0">
                <a:solidFill>
                  <a:schemeClr val="tx1"/>
                </a:solidFill>
              </a:rPr>
              <a:t>周执行，部分用例因依赖前端实现以及依赖第三方接口，当前迭代暂不执行。</a:t>
            </a:r>
            <a:endParaRPr lang="en-US" altLang="zh-CN" sz="1050" dirty="0">
              <a:solidFill>
                <a:schemeClr val="tx1"/>
              </a:solidFill>
            </a:endParaRPr>
          </a:p>
          <a:p>
            <a:endParaRPr lang="en-US" altLang="zh-CN" sz="105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0" name="图表 1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30308"/>
              </p:ext>
            </p:extLst>
          </p:nvPr>
        </p:nvGraphicFramePr>
        <p:xfrm>
          <a:off x="476250" y="1959264"/>
          <a:ext cx="37655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6" name="图表 2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867237"/>
              </p:ext>
            </p:extLst>
          </p:nvPr>
        </p:nvGraphicFramePr>
        <p:xfrm>
          <a:off x="4475537" y="1993146"/>
          <a:ext cx="44404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6873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383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/>
        </p:nvSpPr>
        <p:spPr>
          <a:xfrm>
            <a:off x="615153" y="487163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accent2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zh-CN" dirty="0"/>
              <a:t>BUG</a:t>
            </a:r>
            <a:r>
              <a:rPr lang="zh-CN" altLang="en-US" dirty="0"/>
              <a:t>趋势收敛及现状分析</a:t>
            </a:r>
            <a:endParaRPr lang="en-US" dirty="0"/>
          </a:p>
        </p:txBody>
      </p:sp>
      <p:sp>
        <p:nvSpPr>
          <p:cNvPr id="9" name="íSḻíďê"/>
          <p:cNvSpPr/>
          <p:nvPr/>
        </p:nvSpPr>
        <p:spPr>
          <a:xfrm>
            <a:off x="4667659" y="2061067"/>
            <a:ext cx="4308260" cy="31205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截止</a:t>
            </a:r>
            <a:r>
              <a:rPr lang="en-US" altLang="zh-CN" dirty="0" smtClean="0">
                <a:solidFill>
                  <a:schemeClr val="tx1"/>
                </a:solidFill>
              </a:rPr>
              <a:t>KW51</a:t>
            </a:r>
            <a:r>
              <a:rPr lang="zh-CN" altLang="en-US" dirty="0" smtClean="0">
                <a:solidFill>
                  <a:schemeClr val="tx1"/>
                </a:solidFill>
              </a:rPr>
              <a:t>未关闭问题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个，其中前端问题涉及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个，后端涉及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个；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截止</a:t>
            </a:r>
            <a:r>
              <a:rPr lang="en-US" altLang="zh-CN" dirty="0" smtClean="0">
                <a:solidFill>
                  <a:schemeClr val="tx1"/>
                </a:solidFill>
              </a:rPr>
              <a:t>KW51</a:t>
            </a:r>
            <a:r>
              <a:rPr lang="zh-CN" altLang="en-US" dirty="0" smtClean="0">
                <a:solidFill>
                  <a:schemeClr val="tx1"/>
                </a:solidFill>
              </a:rPr>
              <a:t>共发现问题数：</a:t>
            </a:r>
            <a:r>
              <a:rPr lang="en-US" altLang="zh-CN" dirty="0" smtClean="0">
                <a:solidFill>
                  <a:schemeClr val="tx1"/>
                </a:solidFill>
              </a:rPr>
              <a:t>35</a:t>
            </a:r>
            <a:r>
              <a:rPr lang="zh-CN" altLang="en-US" dirty="0" smtClean="0">
                <a:solidFill>
                  <a:schemeClr val="tx1"/>
                </a:solidFill>
              </a:rPr>
              <a:t>个，其中</a:t>
            </a:r>
            <a:r>
              <a:rPr lang="en-US" altLang="zh-CN" dirty="0" smtClean="0">
                <a:solidFill>
                  <a:schemeClr val="tx1"/>
                </a:solidFill>
              </a:rPr>
              <a:t>open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个，</a:t>
            </a:r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r>
              <a:rPr lang="zh-CN" altLang="en-US" dirty="0" smtClean="0">
                <a:solidFill>
                  <a:schemeClr val="tx1"/>
                </a:solidFill>
              </a:rPr>
              <a:t>个；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未关闭的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个问题单中，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个预计本迭代进行修改，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个依赖</a:t>
            </a:r>
            <a:r>
              <a:rPr lang="en-US" altLang="zh-CN" dirty="0" smtClean="0">
                <a:solidFill>
                  <a:schemeClr val="tx1"/>
                </a:solidFill>
              </a:rPr>
              <a:t>MOS</a:t>
            </a:r>
            <a:r>
              <a:rPr lang="zh-CN" altLang="en-US" dirty="0" smtClean="0">
                <a:solidFill>
                  <a:schemeClr val="tx1"/>
                </a:solidFill>
              </a:rPr>
              <a:t>提供接口，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依赖</a:t>
            </a:r>
            <a:r>
              <a:rPr lang="en-US" altLang="zh-CN" dirty="0">
                <a:solidFill>
                  <a:schemeClr val="tx1"/>
                </a:solidFill>
              </a:rPr>
              <a:t>BOSCH</a:t>
            </a:r>
            <a:r>
              <a:rPr lang="zh-CN" altLang="en-US" dirty="0" smtClean="0">
                <a:solidFill>
                  <a:schemeClr val="tx1"/>
                </a:solidFill>
              </a:rPr>
              <a:t>提供</a:t>
            </a:r>
            <a:r>
              <a:rPr lang="zh-CN" altLang="en-US" dirty="0" smtClean="0">
                <a:solidFill>
                  <a:schemeClr val="tx1"/>
                </a:solidFill>
              </a:rPr>
              <a:t>接口，</a:t>
            </a:r>
            <a:r>
              <a:rPr lang="zh-CN" altLang="en-US" dirty="0" smtClean="0">
                <a:solidFill>
                  <a:schemeClr val="tx1"/>
                </a:solidFill>
              </a:rPr>
              <a:t>暂不修改，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问题涉及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、文案、需求未确认，</a:t>
            </a:r>
            <a:r>
              <a:rPr lang="zh-CN" altLang="en-US" dirty="0" smtClean="0">
                <a:solidFill>
                  <a:schemeClr val="tx1"/>
                </a:solidFill>
              </a:rPr>
              <a:t>暂不修改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420423"/>
              </p:ext>
            </p:extLst>
          </p:nvPr>
        </p:nvGraphicFramePr>
        <p:xfrm>
          <a:off x="396282" y="1113955"/>
          <a:ext cx="4178894" cy="244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898018"/>
              </p:ext>
            </p:extLst>
          </p:nvPr>
        </p:nvGraphicFramePr>
        <p:xfrm>
          <a:off x="196852" y="3621334"/>
          <a:ext cx="4378324" cy="242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33fdf4-5c3e-4eec-a00f-f1706b78a9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99</TotalTime>
  <Words>290</Words>
  <Application>Microsoft Office PowerPoint</Application>
  <PresentationFormat>全屏显示(4:3)</PresentationFormat>
  <Paragraphs>23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MS PGothic</vt:lpstr>
      <vt:lpstr>黑体</vt:lpstr>
      <vt:lpstr>宋体</vt:lpstr>
      <vt:lpstr>Microsoft YaHei</vt:lpstr>
      <vt:lpstr>Arial</vt:lpstr>
      <vt:lpstr>Calibri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think-cell Slide</vt:lpstr>
      <vt:lpstr>迭代测试执行情况_KW51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唐 宇航</cp:lastModifiedBy>
  <cp:revision>9852</cp:revision>
  <cp:lastPrinted>2019-04-22T02:05:00Z</cp:lastPrinted>
  <dcterms:created xsi:type="dcterms:W3CDTF">2017-10-19T02:14:00Z</dcterms:created>
  <dcterms:modified xsi:type="dcterms:W3CDTF">2019-12-20T06:52:10Z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