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2" r:id="rId3"/>
    <p:sldMasterId id="2147483671" r:id="rId4"/>
    <p:sldMasterId id="2147483675" r:id="rId5"/>
    <p:sldMasterId id="2147483695" r:id="rId6"/>
    <p:sldMasterId id="2147483715" r:id="rId7"/>
    <p:sldMasterId id="2147483735" r:id="rId8"/>
  </p:sldMasterIdLst>
  <p:notesMasterIdLst>
    <p:notesMasterId r:id="rId21"/>
  </p:notesMasterIdLst>
  <p:handoutMasterIdLst>
    <p:handoutMasterId r:id="rId22"/>
  </p:handoutMasterIdLst>
  <p:sldIdLst>
    <p:sldId id="516" r:id="rId9"/>
    <p:sldId id="1075" r:id="rId10"/>
    <p:sldId id="1484" r:id="rId11"/>
    <p:sldId id="1485" r:id="rId12"/>
    <p:sldId id="1523" r:id="rId13"/>
    <p:sldId id="1526" r:id="rId14"/>
    <p:sldId id="1527" r:id="rId15"/>
    <p:sldId id="1534" r:id="rId16"/>
    <p:sldId id="1530" r:id="rId17"/>
    <p:sldId id="1531" r:id="rId18"/>
    <p:sldId id="1525" r:id="rId19"/>
    <p:sldId id="535" r:id="rId20"/>
  </p:sldIdLst>
  <p:sldSz cx="9144000" cy="6858000" type="screen4x3"/>
  <p:notesSz cx="7053263" cy="93091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>
            <p14:sldId id="516"/>
          </p14:sldIdLst>
        </p14:section>
        <p14:section name="项目整体情况" id="{B1DD8F6A-FA06-4BCF-8415-35AD2FDB0B8D}">
          <p14:sldIdLst>
            <p14:sldId id="1075"/>
            <p14:sldId id="1484"/>
            <p14:sldId id="1485"/>
            <p14:sldId id="1523"/>
            <p14:sldId id="1526"/>
            <p14:sldId id="1527"/>
            <p14:sldId id="1534"/>
            <p14:sldId id="1530"/>
            <p14:sldId id="1531"/>
            <p14:sldId id="1525"/>
          </p14:sldIdLst>
        </p14:section>
        <p14:section name="BACK UP" id="{2190872B-2DC8-4052-9697-920D96E58367}">
          <p14:sldIdLst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36">
          <p15:clr>
            <a:srgbClr val="A4A3A4"/>
          </p15:clr>
        </p15:guide>
        <p15:guide id="2" orient="horz" pos="668">
          <p15:clr>
            <a:srgbClr val="A4A3A4"/>
          </p15:clr>
        </p15:guide>
        <p15:guide id="3" orient="horz" pos="478">
          <p15:clr>
            <a:srgbClr val="A4A3A4"/>
          </p15:clr>
        </p15:guide>
        <p15:guide id="4" pos="3282">
          <p15:clr>
            <a:srgbClr val="A4A3A4"/>
          </p15:clr>
        </p15:guide>
        <p15:guide id="5" pos="2750">
          <p15:clr>
            <a:srgbClr val="A4A3A4"/>
          </p15:clr>
        </p15:guide>
        <p15:guide id="6" pos="9">
          <p15:clr>
            <a:srgbClr val="A4A3A4"/>
          </p15:clr>
        </p15:guide>
        <p15:guide id="7" pos="1128">
          <p15:clr>
            <a:srgbClr val="A4A3A4"/>
          </p15:clr>
        </p15:guide>
        <p15:guide id="8" pos="3724">
          <p15:clr>
            <a:srgbClr val="A4A3A4"/>
          </p15:clr>
        </p15:guide>
        <p15:guide id="9" pos="4352">
          <p15:clr>
            <a:srgbClr val="A4A3A4"/>
          </p15:clr>
        </p15:guide>
        <p15:guide id="10" pos="3650">
          <p15:clr>
            <a:srgbClr val="A4A3A4"/>
          </p15:clr>
        </p15:guide>
        <p15:guide id="11" pos="2865">
          <p15:clr>
            <a:srgbClr val="A4A3A4"/>
          </p15:clr>
        </p15:guide>
        <p15:guide id="12" pos="238">
          <p15:clr>
            <a:srgbClr val="A4A3A4"/>
          </p15:clr>
        </p15:guide>
        <p15:guide id="13" pos="3600">
          <p15:clr>
            <a:srgbClr val="A4A3A4"/>
          </p15:clr>
        </p15:guide>
        <p15:guide id="14" pos="2010">
          <p15:clr>
            <a:srgbClr val="A4A3A4"/>
          </p15:clr>
        </p15:guide>
        <p15:guide id="15" pos="53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6D90A5"/>
    <a:srgbClr val="B9B9B9"/>
    <a:srgbClr val="8BA6B7"/>
    <a:srgbClr val="ED8269"/>
    <a:srgbClr val="CAD6DE"/>
    <a:srgbClr val="9C5700"/>
    <a:srgbClr val="F1F3F5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>
        <p:scale>
          <a:sx n="100" d="100"/>
          <a:sy n="100" d="100"/>
        </p:scale>
        <p:origin x="-156" y="-360"/>
      </p:cViewPr>
      <p:guideLst>
        <p:guide orient="horz" pos="2336"/>
        <p:guide orient="horz" pos="668"/>
        <p:guide orient="horz" pos="478"/>
        <p:guide pos="3282"/>
        <p:guide pos="2750"/>
        <p:guide pos="9"/>
        <p:guide pos="1128"/>
        <p:guide pos="3724"/>
        <p:guide pos="4352"/>
        <p:guide pos="3650"/>
        <p:guide pos="2865"/>
        <p:guide pos="238"/>
        <p:guide pos="3600"/>
        <p:guide pos="2010"/>
        <p:guide pos="5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yh\Downloads\SVW%20Connectivity%202019-11-14T19_42_09+08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yh\Downloads\SVW%20Connectivity%202019-11-14T19_42_09+080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yh\Downloads\SVW%20Connectivity%202019-11-14T19_42_09+080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KW46 – </a:t>
            </a:r>
            <a:r>
              <a:rPr lang="zh-CN" altLang="zh-CN" sz="1800" b="1" i="0" baseline="0">
                <a:effectLst/>
              </a:rPr>
              <a:t>后台接口提测情况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KW46测试通过接口数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Sheet2!$A$2:$A$3</c:f>
              <c:strCache>
                <c:ptCount val="2"/>
                <c:pt idx="0">
                  <c:v>dky-pki-integration-service</c:v>
                </c:pt>
                <c:pt idx="1">
                  <c:v>dky-app-integration-service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KW46需提测接口总数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Sheet2!$A$2:$A$3</c:f>
              <c:strCache>
                <c:ptCount val="2"/>
                <c:pt idx="0">
                  <c:v>dky-pki-integration-service</c:v>
                </c:pt>
                <c:pt idx="1">
                  <c:v>dky-app-integration-service</c:v>
                </c:pt>
              </c:strCache>
            </c:strRef>
          </c:cat>
          <c:val>
            <c:numRef>
              <c:f>Sheet2!$C$2:$C$3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KW46需提测接口总数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Sheet2!$A$2:$A$3</c:f>
              <c:strCache>
                <c:ptCount val="2"/>
                <c:pt idx="0">
                  <c:v>dky-pki-integration-service</c:v>
                </c:pt>
                <c:pt idx="1">
                  <c:v>dky-app-integration-service</c:v>
                </c:pt>
              </c:strCache>
            </c:strRef>
          </c:cat>
          <c:val>
            <c:numRef>
              <c:f>Sheet2!$D$2:$D$3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797377760"/>
        <c:axId val="-1797374496"/>
      </c:barChart>
      <c:catAx>
        <c:axId val="-179737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97374496"/>
        <c:crosses val="autoZero"/>
        <c:auto val="1"/>
        <c:lblAlgn val="ctr"/>
        <c:lblOffset val="100"/>
        <c:noMultiLvlLbl val="0"/>
      </c:catAx>
      <c:valAx>
        <c:axId val="-179737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973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 smtClean="0">
                <a:effectLst/>
              </a:rPr>
              <a:t>KW46 </a:t>
            </a:r>
            <a:r>
              <a:rPr lang="en-US" altLang="zh-CN" sz="1800" b="1" i="0" baseline="0" dirty="0">
                <a:effectLst/>
              </a:rPr>
              <a:t>- App</a:t>
            </a:r>
            <a:r>
              <a:rPr lang="zh-CN" altLang="zh-CN" sz="1800" b="1" i="0" baseline="0" dirty="0">
                <a:effectLst/>
              </a:rPr>
              <a:t>页面提测情况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KW46测试通过页面数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Sheet2!$B$9:$B$10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KW46需提测页面数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Sheet2!$C$9:$C$10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Sheet2!$D$8</c:f>
              <c:strCache>
                <c:ptCount val="1"/>
                <c:pt idx="0">
                  <c:v>KW46需提测页面总数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Sheet2!$D$9:$D$10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52954608"/>
        <c:axId val="-2052956240"/>
      </c:barChart>
      <c:catAx>
        <c:axId val="-205295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2956240"/>
        <c:crosses val="autoZero"/>
        <c:auto val="1"/>
        <c:lblAlgn val="ctr"/>
        <c:lblOffset val="100"/>
        <c:noMultiLvlLbl val="0"/>
      </c:catAx>
      <c:valAx>
        <c:axId val="-205295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295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>
                <a:effectLst/>
              </a:rPr>
              <a:t>缺陷</a:t>
            </a:r>
            <a:r>
              <a:rPr lang="en-US" altLang="zh-CN" sz="1800" b="0" i="0" baseline="0">
                <a:effectLst/>
              </a:rPr>
              <a:t>Unclosed </a:t>
            </a:r>
            <a:r>
              <a:rPr lang="zh-CN" altLang="zh-CN" sz="1800" b="0" i="0" baseline="0">
                <a:effectLst/>
              </a:rPr>
              <a:t>分析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85467232"/>
        <c:axId val="-1885468320"/>
      </c:barChart>
      <c:catAx>
        <c:axId val="-188546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85468320"/>
        <c:crosses val="autoZero"/>
        <c:auto val="1"/>
        <c:lblAlgn val="ctr"/>
        <c:lblOffset val="100"/>
        <c:noMultiLvlLbl val="0"/>
      </c:catAx>
      <c:valAx>
        <c:axId val="-188546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8546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8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4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1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9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80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2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53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8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3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71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84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vmlDrawing" Target="../drawings/vmlDrawing3.v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4.xml"/><Relationship Id="rId9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21" Type="http://schemas.openxmlformats.org/officeDocument/2006/relationships/vmlDrawing" Target="../drawings/vmlDrawing8.v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oleObject" Target="../embeddings/oleObject8.bin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ags" Target="../tags/tag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5.xml"/><Relationship Id="rId21" Type="http://schemas.openxmlformats.org/officeDocument/2006/relationships/vmlDrawing" Target="../drawings/vmlDrawing11.v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oleObject" Target="../embeddings/oleObject11.bin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64.xml"/><Relationship Id="rId21" Type="http://schemas.openxmlformats.org/officeDocument/2006/relationships/vmlDrawing" Target="../drawings/vmlDrawing13.v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oleObject" Target="../embeddings/oleObject13.bin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tags" Target="../tags/tag16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vmlDrawing" Target="../drawings/vmlDrawing15.v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90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oleObject" Target="../embeddings/oleObject1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1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8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37" name="think-cell Slide" r:id="rId7" imgW="5715" imgH="5715" progId="TCLayout.ActiveDocument.1">
                  <p:embed/>
                </p:oleObj>
              </mc:Choice>
              <mc:Fallback>
                <p:oleObj name="think-cell Slide" r:id="rId7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9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06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0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14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8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1.v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Layout" Target="../slideLayouts/slideLayout4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Layout" Target="../slideLayouts/slideLayout4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slideLayout" Target="../slideLayouts/slideLayout2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46.xml"/><Relationship Id="rId7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2.xml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0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35" y="4067953"/>
            <a:ext cx="8366400" cy="8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SVW Connectivity DKY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开发项目集周报（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KW45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7825" y="5022850"/>
            <a:ext cx="4008438" cy="910590"/>
          </a:xfrm>
          <a:prstGeom prst="rect">
            <a:avLst/>
          </a:prstGeom>
        </p:spPr>
        <p:txBody>
          <a:bodyPr/>
          <a:lstStyle/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部</a:t>
            </a:r>
            <a:r>
              <a:rPr lang="zh-CN" altLang="en-US" dirty="0">
                <a:latin typeface="+mn-lt"/>
                <a:cs typeface="+mn-ea"/>
                <a:sym typeface="+mn-lt"/>
              </a:rPr>
              <a:t>门 </a:t>
            </a:r>
            <a:r>
              <a:rPr lang="en-US" dirty="0">
                <a:latin typeface="+mn-lt"/>
                <a:cs typeface="+mn-ea"/>
                <a:sym typeface="+mn-lt"/>
              </a:rPr>
              <a:t>Division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SCB</a:t>
            </a:r>
            <a:endParaRPr 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版本号 </a:t>
            </a:r>
            <a:r>
              <a:rPr lang="en-US" dirty="0">
                <a:latin typeface="+mn-lt"/>
                <a:cs typeface="+mn-ea"/>
                <a:sym typeface="+mn-lt"/>
              </a:rPr>
              <a:t>Version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1.0</a:t>
            </a:r>
          </a:p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日</a:t>
            </a:r>
            <a:r>
              <a:rPr lang="zh-CN" altLang="en-US" dirty="0">
                <a:latin typeface="+mn-lt"/>
                <a:cs typeface="+mn-ea"/>
                <a:sym typeface="+mn-lt"/>
              </a:rPr>
              <a:t>期 </a:t>
            </a:r>
            <a:r>
              <a:rPr lang="en-US" dirty="0">
                <a:latin typeface="+mn-lt"/>
                <a:cs typeface="+mn-ea"/>
                <a:sym typeface="+mn-lt"/>
              </a:rPr>
              <a:t>Date：		201</a:t>
            </a:r>
            <a:r>
              <a:rPr lang="en-US" altLang="zh-CN" dirty="0">
                <a:latin typeface="+mn-lt"/>
                <a:cs typeface="+mn-ea"/>
                <a:sym typeface="+mn-lt"/>
              </a:rPr>
              <a:t>9</a:t>
            </a:r>
            <a:r>
              <a:rPr lang="en-US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>
                <a:latin typeface="+mn-lt"/>
                <a:cs typeface="+mn-ea"/>
                <a:sym typeface="+mn-lt"/>
              </a:rPr>
              <a:t>11.8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C:\Users\XuJiawei4\Desktop\图片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04"/>
            <a:ext cx="914400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4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16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趋势收敛及现状分析</a:t>
            </a:r>
            <a:endParaRPr lang="en-US" dirty="0"/>
          </a:p>
        </p:txBody>
      </p:sp>
      <p:sp>
        <p:nvSpPr>
          <p:cNvPr id="13" name="íSḻíďê"/>
          <p:cNvSpPr/>
          <p:nvPr/>
        </p:nvSpPr>
        <p:spPr>
          <a:xfrm>
            <a:off x="3867150" y="1114425"/>
            <a:ext cx="4308260" cy="17335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本迭代共提交问题数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</a:rPr>
              <a:t>16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解决问题数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未解决的问题数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提交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smtClean="0">
                <a:solidFill>
                  <a:schemeClr val="tx1"/>
                </a:solidFill>
              </a:rPr>
              <a:t>16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个问题中，前端</a:t>
            </a:r>
            <a:r>
              <a:rPr lang="zh-CN" altLang="en-US" sz="1200" dirty="0" smtClean="0">
                <a:solidFill>
                  <a:schemeClr val="tx1"/>
                </a:solidFill>
              </a:rPr>
              <a:t>问题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，后端 问题</a:t>
            </a:r>
            <a:r>
              <a:rPr lang="en-US" altLang="zh-CN" sz="1200" dirty="0" smtClean="0">
                <a:solidFill>
                  <a:schemeClr val="tx1"/>
                </a:solidFill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未解决的问题中，前端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个需求与</a:t>
            </a:r>
            <a:r>
              <a:rPr lang="en-US" altLang="zh-CN" sz="1200" dirty="0" smtClean="0">
                <a:solidFill>
                  <a:schemeClr val="tx1"/>
                </a:solidFill>
              </a:rPr>
              <a:t>UI</a:t>
            </a:r>
            <a:r>
              <a:rPr lang="zh-CN" altLang="en-US" sz="1200" dirty="0" smtClean="0">
                <a:solidFill>
                  <a:schemeClr val="tx1"/>
                </a:solidFill>
              </a:rPr>
              <a:t>未确定，后端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个依赖</a:t>
            </a:r>
            <a:r>
              <a:rPr lang="en-US" altLang="zh-CN" sz="1200" dirty="0" smtClean="0">
                <a:solidFill>
                  <a:schemeClr val="tx1"/>
                </a:solidFill>
              </a:rPr>
              <a:t>MOS</a:t>
            </a:r>
            <a:r>
              <a:rPr lang="zh-CN" altLang="en-US" sz="1200" dirty="0" smtClean="0">
                <a:solidFill>
                  <a:schemeClr val="tx1"/>
                </a:solidFill>
              </a:rPr>
              <a:t>接口进行校验，暂未修复。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92886"/>
              </p:ext>
            </p:extLst>
          </p:nvPr>
        </p:nvGraphicFramePr>
        <p:xfrm>
          <a:off x="292066" y="2847977"/>
          <a:ext cx="7924834" cy="3248018"/>
        </p:xfrm>
        <a:graphic>
          <a:graphicData uri="http://schemas.openxmlformats.org/drawingml/2006/table">
            <a:tbl>
              <a:tblPr/>
              <a:tblGrid>
                <a:gridCol w="801480"/>
                <a:gridCol w="4276314"/>
                <a:gridCol w="391593"/>
                <a:gridCol w="2455447"/>
              </a:tblGrid>
              <a:tr h="27904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b="1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问题编号</a:t>
                      </a:r>
                      <a:endParaRPr lang="zh-CN" sz="700" dirty="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</a:endParaRP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问题描述</a:t>
                      </a:r>
                      <a:endParaRPr lang="zh-CN" sz="7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</a:endParaRP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问题分布</a:t>
                      </a:r>
                      <a:endParaRPr lang="zh-CN" sz="7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</a:endParaRP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b="1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问题原因</a:t>
                      </a:r>
                      <a:endParaRPr lang="zh-CN" sz="700" dirty="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</a:endParaRP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82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DKY-168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【接口】【通过CSR生成签名证书】传入不符合要求的CSR数据，生成签名证书失败，提示信息不正确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DKY-169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【接口】【通过CSR生成签名证书】""validDays""参数未进行参数大小限制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需求未做限制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DKY-170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【接口】【通过CSR生成签名证书】存在返回description为“SUCCESS”，无签名数据的场景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DKY-171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【Android】【开通蓝牙钥匙】车辆页面未显示【电子钥匙】相关功能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前端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需求确认中，未提供UI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DKY-172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【Android】【开通蓝牙钥匙】验证LICENSE过期后是否能开通蓝牙钥匙---该场景待需求确认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前端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需求确认，当前迭代DKY项目不涉及license相关代码开发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DKY-212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【Android】【开通蓝牙钥匙】取消位置授权当前提示：没有使用蓝牙的相关权限---提示信息待需求确认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前端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需求确认中，未提供文案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DKY-213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【Android】【开通蓝牙钥匙】下载证书、搜索车辆、匹配车辆依赖博世提供接口，本迭代暂未提供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前端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前端依赖博世提供接口，暂未提供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4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DKY-214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【接口】【配对蓝牙钥匙/创建用户】配对蓝牙钥匙/创建用户接口deviceId、userId、vin参数未进行正确性校验以及提示信息不正确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依赖MOS提供参数校验接口，暂未提供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DKY-215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【创建用户】userId输入为空，输入为“userid=”，反正数据成功，但无data字段及数据返回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DKY-216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【接口】【确认蓝牙钥匙配对是否成功】ID输入为空、特殊字符、超长字符、非数字提示信息不正确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DKY-218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【接口】【确认蓝牙钥匙配对是否成功】ID输入为空，首位输入小数点，提示信息不正确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DKY-219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【接口】【确认蓝牙钥匙配对是否成功】ID输入位数在边界外，错误提示中code为“null”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DKY-220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【接口】【创建用户】不传入userid字段或userid参数为空，请求下发成功，无data数据返回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DKY-221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【接口】【通过CSR生成签名证书(内部使用接口)】CSR数据为空，提示信息不正确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框架先进行异常拦截，未走到业务层面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DKY-222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【接口】【通过CSR生成签名证书（提供外部使用接口）】valiDays值为空、非数字，提示信息不正确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代码设计问题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DKY-223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【接口】【通过ocPackage生成签名证书】ocPackage参数输入为空,提示信息不正确"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后端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框架先进行异常拦截，未走到业务层面</a:t>
                      </a:r>
                    </a:p>
                  </a:txBody>
                  <a:tcPr marL="25026" marR="25026" marT="16684" marB="1668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679453"/>
              </p:ext>
            </p:extLst>
          </p:nvPr>
        </p:nvGraphicFramePr>
        <p:xfrm>
          <a:off x="377826" y="893495"/>
          <a:ext cx="2660649" cy="1954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</a:rPr>
              <a:t>Project Risk and OPL - Business</a:t>
            </a:r>
            <a:endParaRPr lang="en-US" dirty="0">
              <a:latin typeface="+mn-lt"/>
              <a:ea typeface="+mn-ea"/>
              <a:cs typeface="+mn-ea"/>
            </a:endParaRPr>
          </a:p>
        </p:txBody>
      </p:sp>
      <p:graphicFrame>
        <p:nvGraphicFramePr>
          <p:cNvPr id="3" name="Group 145"/>
          <p:cNvGraphicFramePr>
            <a:graphicFrameLocks noGrp="1"/>
          </p:cNvGraphicFramePr>
          <p:nvPr/>
        </p:nvGraphicFramePr>
        <p:xfrm>
          <a:off x="500385" y="1276154"/>
          <a:ext cx="8106287" cy="257556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5406"/>
                <a:gridCol w="1941830"/>
                <a:gridCol w="2446655"/>
                <a:gridCol w="592179"/>
                <a:gridCol w="706120"/>
                <a:gridCol w="541223"/>
                <a:gridCol w="781050"/>
                <a:gridCol w="6518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Nr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Risk Description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Solution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Level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Responsible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Due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Time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1</a:t>
                      </a: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Bosch SDK </a:t>
                      </a:r>
                      <a:r>
                        <a:rPr lang="zh-CN" altLang="en-US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包暂时不提供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先根据搭建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框架，同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Bosch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交流 相关接口。相关联调暂时延后。</a:t>
                      </a: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跟进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SDK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1.Liuyong</a:t>
                      </a:r>
                    </a:p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KW43</a:t>
                      </a:r>
                      <a:endParaRPr lang="zh-CN" altLang="en-US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2019/10/15</a:t>
                      </a: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PKI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配合团队未定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,PKI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不能准确给方案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 临时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MOCK PKI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方案</a:t>
                      </a: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PKI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配合团队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1.Hongyuanj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需求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PRD+UE/UI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定稿周期较长。开发时，采用初稿开发。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确定需求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PRD+UE/UI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输出计划，确保定稿按计划提供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1.yenan,panxiaohui</a:t>
                      </a:r>
                      <a:endParaRPr lang="zh-CN" altLang="en-US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2019/11/1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39"/>
          <p:cNvSpPr txBox="1"/>
          <p:nvPr/>
        </p:nvSpPr>
        <p:spPr>
          <a:xfrm>
            <a:off x="5635417" y="6215171"/>
            <a:ext cx="75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+mn-ea"/>
                <a:sym typeface="+mn-lt"/>
              </a:rPr>
              <a:t>Legend</a:t>
            </a:r>
            <a:r>
              <a:rPr lang="zh-CN" altLang="en-US" sz="700" b="1" dirty="0">
                <a:cs typeface="+mn-ea"/>
                <a:sym typeface="+mn-lt"/>
              </a:rPr>
              <a:t>：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29020" y="6281355"/>
          <a:ext cx="168148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"/>
                <a:gridCol w="613821"/>
                <a:gridCol w="653639"/>
              </a:tblGrid>
              <a:tr h="197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8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project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 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44" y="628135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9" y="628135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275964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194684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339591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项目进度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项目总体状态</a:t>
            </a: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</a:p>
        </p:txBody>
      </p:sp>
      <p:sp>
        <p:nvSpPr>
          <p:cNvPr id="10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1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029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项目总体状态</a:t>
            </a:r>
            <a:endParaRPr lang="en-US" dirty="0"/>
          </a:p>
        </p:txBody>
      </p:sp>
      <p:sp>
        <p:nvSpPr>
          <p:cNvPr id="4" name="ïṡliḍe"/>
          <p:cNvSpPr/>
          <p:nvPr/>
        </p:nvSpPr>
        <p:spPr bwMode="auto">
          <a:xfrm>
            <a:off x="29680" y="1267232"/>
            <a:ext cx="22860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</a:p>
        </p:txBody>
      </p:sp>
      <p:sp>
        <p:nvSpPr>
          <p:cNvPr id="5" name="íślïḑé"/>
          <p:cNvSpPr/>
          <p:nvPr/>
        </p:nvSpPr>
        <p:spPr bwMode="auto">
          <a:xfrm>
            <a:off x="29680" y="1653483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总体状态（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 Status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íślïḑé"/>
          <p:cNvSpPr/>
          <p:nvPr/>
        </p:nvSpPr>
        <p:spPr bwMode="auto">
          <a:xfrm>
            <a:off x="29680" y="2039734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项目进度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íślïḑé"/>
          <p:cNvSpPr/>
          <p:nvPr/>
        </p:nvSpPr>
        <p:spPr bwMode="auto">
          <a:xfrm>
            <a:off x="29680" y="2425985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项目资源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ślïḑé"/>
          <p:cNvSpPr/>
          <p:nvPr/>
        </p:nvSpPr>
        <p:spPr bwMode="auto">
          <a:xfrm>
            <a:off x="29680" y="2812236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项目质量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íślïḑé"/>
          <p:cNvSpPr/>
          <p:nvPr/>
        </p:nvSpPr>
        <p:spPr bwMode="auto">
          <a:xfrm>
            <a:off x="29680" y="3198487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项目变更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íślïḑé"/>
          <p:cNvSpPr/>
          <p:nvPr/>
        </p:nvSpPr>
        <p:spPr bwMode="auto">
          <a:xfrm>
            <a:off x="29680" y="3584738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liḍe"/>
          <p:cNvSpPr/>
          <p:nvPr/>
        </p:nvSpPr>
        <p:spPr bwMode="auto">
          <a:xfrm>
            <a:off x="2386358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上周状态</a:t>
            </a:r>
          </a:p>
        </p:txBody>
      </p:sp>
      <p:sp>
        <p:nvSpPr>
          <p:cNvPr id="13" name="íślïḑé"/>
          <p:cNvSpPr/>
          <p:nvPr/>
        </p:nvSpPr>
        <p:spPr bwMode="auto">
          <a:xfrm>
            <a:off x="2386358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íślïḑé"/>
          <p:cNvSpPr/>
          <p:nvPr/>
        </p:nvSpPr>
        <p:spPr bwMode="auto">
          <a:xfrm>
            <a:off x="2386358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5" name="íślïḑé"/>
          <p:cNvSpPr/>
          <p:nvPr/>
        </p:nvSpPr>
        <p:spPr bwMode="auto">
          <a:xfrm>
            <a:off x="2386358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6" name="íślïḑé"/>
          <p:cNvSpPr/>
          <p:nvPr/>
        </p:nvSpPr>
        <p:spPr bwMode="auto">
          <a:xfrm>
            <a:off x="2386358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7" name="íślïḑé"/>
          <p:cNvSpPr/>
          <p:nvPr/>
        </p:nvSpPr>
        <p:spPr bwMode="auto">
          <a:xfrm>
            <a:off x="2386358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8" name="íślïḑé"/>
          <p:cNvSpPr/>
          <p:nvPr/>
        </p:nvSpPr>
        <p:spPr bwMode="auto">
          <a:xfrm>
            <a:off x="2386358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0" name="ïṡliḍe"/>
          <p:cNvSpPr/>
          <p:nvPr/>
        </p:nvSpPr>
        <p:spPr bwMode="auto">
          <a:xfrm>
            <a:off x="3828636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本期状态</a:t>
            </a:r>
          </a:p>
        </p:txBody>
      </p:sp>
      <p:sp>
        <p:nvSpPr>
          <p:cNvPr id="21" name="íślïḑé"/>
          <p:cNvSpPr/>
          <p:nvPr/>
        </p:nvSpPr>
        <p:spPr bwMode="auto">
          <a:xfrm>
            <a:off x="3828636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íślïḑé"/>
          <p:cNvSpPr/>
          <p:nvPr/>
        </p:nvSpPr>
        <p:spPr bwMode="auto">
          <a:xfrm>
            <a:off x="3828636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3" name="íślïḑé"/>
          <p:cNvSpPr/>
          <p:nvPr/>
        </p:nvSpPr>
        <p:spPr bwMode="auto">
          <a:xfrm>
            <a:off x="3828636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4" name="íślïḑé"/>
          <p:cNvSpPr/>
          <p:nvPr/>
        </p:nvSpPr>
        <p:spPr bwMode="auto">
          <a:xfrm>
            <a:off x="3828636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5" name="íślïḑé"/>
          <p:cNvSpPr/>
          <p:nvPr/>
        </p:nvSpPr>
        <p:spPr bwMode="auto">
          <a:xfrm>
            <a:off x="3828636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6" name="íślïḑé"/>
          <p:cNvSpPr/>
          <p:nvPr/>
        </p:nvSpPr>
        <p:spPr bwMode="auto">
          <a:xfrm>
            <a:off x="3828636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8" name="ïṡliḍe"/>
          <p:cNvSpPr/>
          <p:nvPr/>
        </p:nvSpPr>
        <p:spPr bwMode="auto">
          <a:xfrm>
            <a:off x="5270914" y="1267232"/>
            <a:ext cx="384048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说明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íślïḑé"/>
          <p:cNvSpPr/>
          <p:nvPr/>
        </p:nvSpPr>
        <p:spPr bwMode="auto">
          <a:xfrm>
            <a:off x="5270914" y="1653483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30" name="íślïḑé"/>
          <p:cNvSpPr/>
          <p:nvPr/>
        </p:nvSpPr>
        <p:spPr bwMode="auto">
          <a:xfrm>
            <a:off x="5270914" y="2039734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每迭代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周，当前是迭代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的第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周。总体开发正常</a:t>
            </a:r>
          </a:p>
        </p:txBody>
      </p:sp>
      <p:sp>
        <p:nvSpPr>
          <p:cNvPr id="31" name="íślïḑé"/>
          <p:cNvSpPr/>
          <p:nvPr/>
        </p:nvSpPr>
        <p:spPr bwMode="auto">
          <a:xfrm>
            <a:off x="5270914" y="242598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íślïḑé"/>
          <p:cNvSpPr/>
          <p:nvPr/>
        </p:nvSpPr>
        <p:spPr bwMode="auto">
          <a:xfrm>
            <a:off x="5270914" y="3198487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1040" y="4669837"/>
          <a:ext cx="9060356" cy="104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88"/>
                <a:gridCol w="1204342"/>
                <a:gridCol w="1204342"/>
                <a:gridCol w="1204342"/>
                <a:gridCol w="1204342"/>
              </a:tblGrid>
              <a:tr h="317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项目状态指示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" marR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工作进度符合项目进度要求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出现问题，但不影响项目整体进度，需要及时解决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出现重大问题，影响项目整体进度，需要立即解决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未开始或已结束</a:t>
                      </a:r>
                    </a:p>
                  </a:txBody>
                  <a:tcPr marL="1828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69"/>
          <p:cNvSpPr>
            <a:spLocks noChangeArrowheads="1"/>
          </p:cNvSpPr>
          <p:nvPr/>
        </p:nvSpPr>
        <p:spPr bwMode="gray">
          <a:xfrm>
            <a:off x="8405492" y="5210197"/>
            <a:ext cx="274320" cy="27432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ślïḑé"/>
          <p:cNvSpPr/>
          <p:nvPr/>
        </p:nvSpPr>
        <p:spPr bwMode="auto">
          <a:xfrm>
            <a:off x="29680" y="3970989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Risk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íślïḑé"/>
          <p:cNvSpPr/>
          <p:nvPr/>
        </p:nvSpPr>
        <p:spPr bwMode="auto">
          <a:xfrm>
            <a:off x="2386358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3" name="íślïḑé"/>
          <p:cNvSpPr/>
          <p:nvPr/>
        </p:nvSpPr>
        <p:spPr bwMode="auto">
          <a:xfrm>
            <a:off x="3828636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4" name="íślïḑé"/>
          <p:cNvSpPr/>
          <p:nvPr/>
        </p:nvSpPr>
        <p:spPr bwMode="auto">
          <a:xfrm>
            <a:off x="5270279" y="3970989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r>
              <a:rPr lang="en-US" sz="1000" dirty="0">
                <a:cs typeface="+mn-ea"/>
                <a:sym typeface="+mn-lt"/>
              </a:rPr>
              <a:t>1.Bosch SDK </a:t>
            </a:r>
            <a:r>
              <a:rPr lang="zh-CN" altLang="en-US" sz="1000" dirty="0">
                <a:cs typeface="+mn-ea"/>
                <a:sym typeface="+mn-lt"/>
              </a:rPr>
              <a:t>未提供；</a:t>
            </a:r>
            <a:r>
              <a:rPr lang="en-US" altLang="zh-CN" sz="1000" dirty="0">
                <a:cs typeface="+mn-ea"/>
                <a:sym typeface="+mn-lt"/>
              </a:rPr>
              <a:t>PKI </a:t>
            </a:r>
            <a:r>
              <a:rPr lang="zh-CN" altLang="en-US" sz="1000" dirty="0">
                <a:cs typeface="+mn-ea"/>
                <a:sym typeface="+mn-lt"/>
              </a:rPr>
              <a:t>未提供</a:t>
            </a: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1000" dirty="0">
                <a:cs typeface="+mn-ea"/>
                <a:sym typeface="+mn-lt"/>
              </a:rPr>
              <a:t>2.</a:t>
            </a:r>
            <a:r>
              <a:rPr lang="zh-CN" altLang="en-US" sz="1000" dirty="0">
                <a:cs typeface="+mn-ea"/>
                <a:sym typeface="+mn-lt"/>
              </a:rPr>
              <a:t>需求</a:t>
            </a:r>
            <a:r>
              <a:rPr lang="en-US" altLang="zh-CN" sz="1000" dirty="0">
                <a:cs typeface="+mn-ea"/>
                <a:sym typeface="+mn-lt"/>
              </a:rPr>
              <a:t>PRD+UI/UX </a:t>
            </a:r>
            <a:r>
              <a:rPr lang="zh-CN" altLang="en-US" sz="1000" dirty="0">
                <a:cs typeface="+mn-ea"/>
                <a:sym typeface="+mn-lt"/>
              </a:rPr>
              <a:t>终稿未确认</a:t>
            </a:r>
          </a:p>
        </p:txBody>
      </p:sp>
      <p:sp>
        <p:nvSpPr>
          <p:cNvPr id="45" name="Oval 69"/>
          <p:cNvSpPr>
            <a:spLocks noChangeArrowheads="1"/>
          </p:cNvSpPr>
          <p:nvPr/>
        </p:nvSpPr>
        <p:spPr bwMode="gray">
          <a:xfrm>
            <a:off x="4814567" y="521019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gray">
          <a:xfrm>
            <a:off x="6011542" y="5210197"/>
            <a:ext cx="274320" cy="27432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7" name="Oval 69"/>
          <p:cNvSpPr>
            <a:spLocks noChangeArrowheads="1"/>
          </p:cNvSpPr>
          <p:nvPr/>
        </p:nvSpPr>
        <p:spPr bwMode="gray">
          <a:xfrm>
            <a:off x="7208517" y="521019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0" name="Oval 69"/>
          <p:cNvSpPr>
            <a:spLocks noChangeArrowheads="1"/>
          </p:cNvSpPr>
          <p:nvPr/>
        </p:nvSpPr>
        <p:spPr bwMode="gray">
          <a:xfrm>
            <a:off x="4411373" y="171928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2" name="Oval 69"/>
          <p:cNvSpPr>
            <a:spLocks noChangeArrowheads="1"/>
          </p:cNvSpPr>
          <p:nvPr/>
        </p:nvSpPr>
        <p:spPr bwMode="gray">
          <a:xfrm>
            <a:off x="2963545" y="21050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3" name="Oval 69"/>
          <p:cNvSpPr>
            <a:spLocks noChangeArrowheads="1"/>
          </p:cNvSpPr>
          <p:nvPr/>
        </p:nvSpPr>
        <p:spPr bwMode="gray">
          <a:xfrm>
            <a:off x="4411345" y="21050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098" y="3262330"/>
            <a:ext cx="1676400" cy="228600"/>
            <a:chOff x="2963573" y="1462105"/>
            <a:chExt cx="1676400" cy="228600"/>
          </a:xfrm>
          <a:noFill/>
        </p:grpSpPr>
        <p:sp>
          <p:nvSpPr>
            <p:cNvPr id="61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63573" y="3648092"/>
            <a:ext cx="1676400" cy="228600"/>
            <a:chOff x="2963573" y="1462105"/>
            <a:chExt cx="1676400" cy="228600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57858" y="4039569"/>
            <a:ext cx="1676400" cy="228600"/>
            <a:chOff x="2963573" y="1462105"/>
            <a:chExt cx="1676400" cy="228600"/>
          </a:xfrm>
          <a:solidFill>
            <a:schemeClr val="accent3"/>
          </a:solidFill>
        </p:grpSpPr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8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75" name="Oval 69"/>
          <p:cNvSpPr>
            <a:spLocks noChangeArrowheads="1"/>
          </p:cNvSpPr>
          <p:nvPr/>
        </p:nvSpPr>
        <p:spPr bwMode="gray">
          <a:xfrm>
            <a:off x="49738" y="21077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49738" y="249593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gray">
          <a:xfrm>
            <a:off x="49738" y="3272222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78" name="Oval 69"/>
          <p:cNvSpPr>
            <a:spLocks noChangeArrowheads="1"/>
          </p:cNvSpPr>
          <p:nvPr/>
        </p:nvSpPr>
        <p:spPr bwMode="gray">
          <a:xfrm>
            <a:off x="49738" y="4048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gray">
          <a:xfrm>
            <a:off x="49738" y="288407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gray">
          <a:xfrm>
            <a:off x="49738" y="366036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82" name="íślïḑé"/>
          <p:cNvSpPr/>
          <p:nvPr/>
        </p:nvSpPr>
        <p:spPr bwMode="auto">
          <a:xfrm>
            <a:off x="5270914" y="3591788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cs typeface="+mn-ea"/>
                <a:sym typeface="+mn-lt"/>
              </a:rPr>
              <a:t>当前</a:t>
            </a:r>
            <a:r>
              <a:rPr lang="en-US" altLang="zh-CN" sz="1000" dirty="0">
                <a:cs typeface="+mn-ea"/>
                <a:sym typeface="+mn-lt"/>
              </a:rPr>
              <a:t>7</a:t>
            </a:r>
            <a:r>
              <a:rPr lang="zh-CN" altLang="en-US" sz="1000" dirty="0">
                <a:cs typeface="+mn-ea"/>
                <a:sym typeface="+mn-lt"/>
              </a:rPr>
              <a:t>个问题单，主要由于</a:t>
            </a:r>
            <a:r>
              <a:rPr lang="en-US" altLang="zh-CN" sz="1000" dirty="0">
                <a:cs typeface="+mn-ea"/>
                <a:sym typeface="+mn-lt"/>
              </a:rPr>
              <a:t>Bosch  SDK</a:t>
            </a:r>
            <a:r>
              <a:rPr lang="zh-CN" altLang="en-US" sz="1000" dirty="0">
                <a:cs typeface="+mn-ea"/>
                <a:sym typeface="+mn-lt"/>
              </a:rPr>
              <a:t>和周边服务功能依赖未提供，无法实现用户能体验的功能交付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32" name="íślïḑé"/>
          <p:cNvSpPr/>
          <p:nvPr/>
        </p:nvSpPr>
        <p:spPr bwMode="auto">
          <a:xfrm>
            <a:off x="5270914" y="2812236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888577" y="1353520"/>
            <a:ext cx="226903" cy="365760"/>
            <a:chOff x="2665992" y="1646835"/>
            <a:chExt cx="226903" cy="3657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992" y="1646835"/>
              <a:ext cx="226903" cy="365760"/>
            </a:xfrm>
            <a:prstGeom prst="roundRect">
              <a:avLst/>
            </a:prstGeom>
            <a:solidFill>
              <a:srgbClr val="A6BB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gray">
            <a:xfrm>
              <a:off x="2722897" y="1656354"/>
              <a:ext cx="100584" cy="100584"/>
            </a:xfrm>
            <a:prstGeom prst="ellipse">
              <a:avLst/>
            </a:prstGeom>
            <a:solidFill>
              <a:srgbClr val="C0000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gray">
            <a:xfrm>
              <a:off x="2722897" y="1778521"/>
              <a:ext cx="100584" cy="100584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gray">
            <a:xfrm>
              <a:off x="2722897" y="1900688"/>
              <a:ext cx="100584" cy="100584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19" name="Oval 69"/>
          <p:cNvSpPr>
            <a:spLocks noChangeArrowheads="1"/>
          </p:cNvSpPr>
          <p:nvPr/>
        </p:nvSpPr>
        <p:spPr bwMode="gray">
          <a:xfrm>
            <a:off x="2966720" y="2498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gray">
          <a:xfrm>
            <a:off x="4427220" y="252095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gray">
          <a:xfrm>
            <a:off x="2979420" y="28733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gray">
          <a:xfrm>
            <a:off x="4420870" y="289560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0" name="Oval 69"/>
          <p:cNvSpPr>
            <a:spLocks noChangeArrowheads="1"/>
          </p:cNvSpPr>
          <p:nvPr/>
        </p:nvSpPr>
        <p:spPr bwMode="gray">
          <a:xfrm>
            <a:off x="3004820" y="1736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cs typeface="+mn-ea"/>
                <a:sym typeface="+mn-lt"/>
              </a:rPr>
              <a:t>项目总体状态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</a:p>
        </p:txBody>
      </p:sp>
      <p:sp>
        <p:nvSpPr>
          <p:cNvPr id="2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240031"/>
            <a:ext cx="7318800" cy="568324"/>
          </a:xfrm>
        </p:spPr>
        <p:txBody>
          <a:bodyPr/>
          <a:lstStyle/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ea"/>
              </a:rPr>
              <a:t>迭代交付计划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60705" y="1069340"/>
            <a:ext cx="351790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078605" y="1069340"/>
            <a:ext cx="439674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607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401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96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19913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86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</a:t>
            </a: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580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</a:t>
            </a: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375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3</a:t>
            </a: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17030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4</a:t>
            </a: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96505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5</a:t>
            </a:r>
          </a:p>
        </p:txBody>
      </p:sp>
      <p:sp>
        <p:nvSpPr>
          <p:cNvPr id="176" name="Chevron 4"/>
          <p:cNvSpPr/>
          <p:nvPr/>
        </p:nvSpPr>
        <p:spPr>
          <a:xfrm>
            <a:off x="1507490" y="1739900"/>
            <a:ext cx="125603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R1</a:t>
            </a:r>
          </a:p>
        </p:txBody>
      </p:sp>
      <p:sp>
        <p:nvSpPr>
          <p:cNvPr id="32" name="Chevron 4"/>
          <p:cNvSpPr/>
          <p:nvPr/>
        </p:nvSpPr>
        <p:spPr>
          <a:xfrm>
            <a:off x="268795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R2</a:t>
            </a:r>
          </a:p>
        </p:txBody>
      </p:sp>
      <p:sp>
        <p:nvSpPr>
          <p:cNvPr id="33" name="Chevron 4"/>
          <p:cNvSpPr/>
          <p:nvPr/>
        </p:nvSpPr>
        <p:spPr>
          <a:xfrm>
            <a:off x="391477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R3</a:t>
            </a:r>
          </a:p>
        </p:txBody>
      </p:sp>
      <p:sp>
        <p:nvSpPr>
          <p:cNvPr id="34" name="Chevron 4"/>
          <p:cNvSpPr/>
          <p:nvPr/>
        </p:nvSpPr>
        <p:spPr>
          <a:xfrm>
            <a:off x="513778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R4</a:t>
            </a:r>
          </a:p>
        </p:txBody>
      </p:sp>
      <p:sp>
        <p:nvSpPr>
          <p:cNvPr id="35" name="Chevron 4"/>
          <p:cNvSpPr/>
          <p:nvPr/>
        </p:nvSpPr>
        <p:spPr>
          <a:xfrm>
            <a:off x="6380480" y="1739900"/>
            <a:ext cx="12763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R5</a:t>
            </a: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560705" y="2397760"/>
            <a:ext cx="80619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aute 300"/>
          <p:cNvSpPr>
            <a:spLocks noChangeAspect="1"/>
          </p:cNvSpPr>
          <p:nvPr/>
        </p:nvSpPr>
        <p:spPr>
          <a:xfrm>
            <a:off x="1988185" y="223774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43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Raute 300"/>
          <p:cNvSpPr>
            <a:spLocks noChangeAspect="1"/>
          </p:cNvSpPr>
          <p:nvPr/>
        </p:nvSpPr>
        <p:spPr>
          <a:xfrm>
            <a:off x="2564839" y="223750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Raute 300"/>
          <p:cNvSpPr>
            <a:spLocks noChangeAspect="1"/>
          </p:cNvSpPr>
          <p:nvPr/>
        </p:nvSpPr>
        <p:spPr>
          <a:xfrm>
            <a:off x="1315085" y="223139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41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Raute 300"/>
          <p:cNvSpPr>
            <a:spLocks noChangeAspect="1"/>
          </p:cNvSpPr>
          <p:nvPr/>
        </p:nvSpPr>
        <p:spPr>
          <a:xfrm>
            <a:off x="3149039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Raute 300"/>
          <p:cNvSpPr>
            <a:spLocks noChangeAspect="1"/>
          </p:cNvSpPr>
          <p:nvPr/>
        </p:nvSpPr>
        <p:spPr>
          <a:xfrm>
            <a:off x="3790389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52</a:t>
            </a:r>
          </a:p>
        </p:txBody>
      </p:sp>
      <p:sp>
        <p:nvSpPr>
          <p:cNvPr id="42" name="Raute 300"/>
          <p:cNvSpPr>
            <a:spLocks noChangeAspect="1"/>
          </p:cNvSpPr>
          <p:nvPr/>
        </p:nvSpPr>
        <p:spPr>
          <a:xfrm>
            <a:off x="499625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Raute 300"/>
          <p:cNvSpPr>
            <a:spLocks noChangeAspect="1"/>
          </p:cNvSpPr>
          <p:nvPr/>
        </p:nvSpPr>
        <p:spPr>
          <a:xfrm>
            <a:off x="6225540" y="2240915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12</a:t>
            </a:r>
          </a:p>
        </p:txBody>
      </p:sp>
      <p:sp>
        <p:nvSpPr>
          <p:cNvPr id="48" name="Raute 300"/>
          <p:cNvSpPr>
            <a:spLocks noChangeAspect="1"/>
          </p:cNvSpPr>
          <p:nvPr/>
        </p:nvSpPr>
        <p:spPr>
          <a:xfrm>
            <a:off x="563506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09</a:t>
            </a:r>
          </a:p>
        </p:txBody>
      </p:sp>
      <p:sp>
        <p:nvSpPr>
          <p:cNvPr id="49" name="Raute 300"/>
          <p:cNvSpPr>
            <a:spLocks noChangeAspect="1"/>
          </p:cNvSpPr>
          <p:nvPr/>
        </p:nvSpPr>
        <p:spPr>
          <a:xfrm>
            <a:off x="4396814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53" name="Raute 300"/>
          <p:cNvSpPr>
            <a:spLocks noChangeAspect="1"/>
          </p:cNvSpPr>
          <p:nvPr/>
        </p:nvSpPr>
        <p:spPr>
          <a:xfrm>
            <a:off x="6790690" y="224409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15</a:t>
            </a:r>
          </a:p>
        </p:txBody>
      </p:sp>
      <p:sp>
        <p:nvSpPr>
          <p:cNvPr id="54" name="Raute 300"/>
          <p:cNvSpPr>
            <a:spLocks noChangeAspect="1"/>
          </p:cNvSpPr>
          <p:nvPr/>
        </p:nvSpPr>
        <p:spPr>
          <a:xfrm>
            <a:off x="7374890" y="223774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18</a:t>
            </a:r>
          </a:p>
        </p:txBody>
      </p:sp>
      <p:sp>
        <p:nvSpPr>
          <p:cNvPr id="55" name="Rectangle 41"/>
          <p:cNvSpPr/>
          <p:nvPr/>
        </p:nvSpPr>
        <p:spPr>
          <a:xfrm>
            <a:off x="355316" y="2981428"/>
            <a:ext cx="1593363" cy="2778472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KW41</a:t>
            </a:r>
          </a:p>
          <a:p>
            <a:pPr fontAlgn="b"/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Kick off</a:t>
            </a:r>
          </a:p>
          <a:p>
            <a:pPr marL="91440" indent="-91440" fontAlgn="b">
              <a:buFont typeface="Wingdings" panose="05000000000000000000" pitchFamily="2" charset="2"/>
              <a:buChar char="§"/>
            </a:pP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Project officially launched</a:t>
            </a:r>
          </a:p>
          <a:p>
            <a:pPr marL="91440" indent="-91440" fontAlgn="b">
              <a:buFont typeface="Wingdings" panose="05000000000000000000" pitchFamily="2" charset="2"/>
              <a:buChar char="§"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0" name="Straight Connector 38"/>
          <p:cNvCxnSpPr>
            <a:stCxn id="38" idx="2"/>
            <a:endCxn id="55" idx="0"/>
          </p:cNvCxnSpPr>
          <p:nvPr/>
        </p:nvCxnSpPr>
        <p:spPr>
          <a:xfrm flipH="1">
            <a:off x="1152525" y="2551430"/>
            <a:ext cx="322580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62" name="Rectangle 41"/>
          <p:cNvSpPr/>
          <p:nvPr/>
        </p:nvSpPr>
        <p:spPr>
          <a:xfrm>
            <a:off x="2321560" y="2981325"/>
            <a:ext cx="175704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KW41-42-43(Sprint 0)</a:t>
            </a:r>
          </a:p>
          <a:p>
            <a:pPr fontAlgn="b"/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Business analysis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function requirement list confirmation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Portal function requirement list confirmation</a:t>
            </a:r>
            <a:endParaRPr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Sprint</a:t>
            </a:r>
            <a:r>
              <a:rPr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1 requirements scope </a:t>
            </a: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confirm</a:t>
            </a: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；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UI/UE design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preliminary architecture desig</a:t>
            </a: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n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outline design of DKY project</a:t>
            </a: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test plan &amp; test strategy</a:t>
            </a: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Adaptive development</a:t>
            </a: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</a:t>
            </a: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e</a:t>
            </a: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Web portal </a:t>
            </a: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APP </a:t>
            </a:r>
          </a:p>
        </p:txBody>
      </p:sp>
      <p:cxnSp>
        <p:nvCxnSpPr>
          <p:cNvPr id="63" name="Straight Connector 38"/>
          <p:cNvCxnSpPr>
            <a:stCxn id="100" idx="2"/>
            <a:endCxn id="62" idx="0"/>
          </p:cNvCxnSpPr>
          <p:nvPr/>
        </p:nvCxnSpPr>
        <p:spPr>
          <a:xfrm>
            <a:off x="2148205" y="2557780"/>
            <a:ext cx="1052195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grpSp>
        <p:nvGrpSpPr>
          <p:cNvPr id="64" name="Group 42"/>
          <p:cNvGrpSpPr/>
          <p:nvPr/>
        </p:nvGrpSpPr>
        <p:grpSpPr>
          <a:xfrm>
            <a:off x="2310555" y="1223758"/>
            <a:ext cx="396452" cy="1275546"/>
            <a:chOff x="2847953" y="1127873"/>
            <a:chExt cx="396452" cy="1275546"/>
          </a:xfrm>
        </p:grpSpPr>
        <p:grpSp>
          <p:nvGrpSpPr>
            <p:cNvPr id="66" name="Group 45"/>
            <p:cNvGrpSpPr/>
            <p:nvPr/>
          </p:nvGrpSpPr>
          <p:grpSpPr>
            <a:xfrm>
              <a:off x="2847953" y="1127873"/>
              <a:ext cx="396452" cy="1275546"/>
              <a:chOff x="2847953" y="1127873"/>
              <a:chExt cx="396452" cy="1275546"/>
            </a:xfrm>
          </p:grpSpPr>
          <p:cxnSp>
            <p:nvCxnSpPr>
              <p:cNvPr id="67" name="直线连接符 29"/>
              <p:cNvCxnSpPr/>
              <p:nvPr>
                <p:custDataLst>
                  <p:tags r:id="rId12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iš1îďè"/>
              <p:cNvSpPr txBox="1"/>
              <p:nvPr/>
            </p:nvSpPr>
            <p:spPr>
              <a:xfrm>
                <a:off x="2847953" y="1529046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</a:p>
            </p:txBody>
          </p:sp>
        </p:grpSp>
        <p:sp>
          <p:nvSpPr>
            <p:cNvPr id="71" name="Isosceles Triangle 50"/>
            <p:cNvSpPr/>
            <p:nvPr/>
          </p:nvSpPr>
          <p:spPr>
            <a:xfrm flipV="1">
              <a:off x="3009899" y="1648767"/>
              <a:ext cx="62400" cy="5554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3" name="TextBox 216"/>
          <p:cNvSpPr txBox="1"/>
          <p:nvPr/>
        </p:nvSpPr>
        <p:spPr>
          <a:xfrm>
            <a:off x="7620635" y="249301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</a:t>
            </a:r>
          </a:p>
        </p:txBody>
      </p:sp>
      <p:sp>
        <p:nvSpPr>
          <p:cNvPr id="72" name="Rectangle 41"/>
          <p:cNvSpPr/>
          <p:nvPr/>
        </p:nvSpPr>
        <p:spPr>
          <a:xfrm>
            <a:off x="4295775" y="2981325"/>
            <a:ext cx="182753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KW44-45-46(Sprint 1)</a:t>
            </a: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app -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Sprint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 2 requirement analysis and UI / UE </a:t>
            </a: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Operational web portal equirements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list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App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-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acquisition pairing Bluetooth key implementation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Owner's first access to Bluetooth key - pairing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 changes mobile device to obtain Bluetooth key - pairing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	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Rectangle 41"/>
          <p:cNvSpPr/>
          <p:nvPr/>
        </p:nvSpPr>
        <p:spPr>
          <a:xfrm>
            <a:off x="6380480" y="2981325"/>
            <a:ext cx="186690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KW47-48-49(Sprint 2)</a:t>
            </a: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 acquisition pairing Bluetooth key implementation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Bluetooth device is replaced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the second-hand car transaction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APP-key share</a:t>
            </a: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share key to s user</a:t>
            </a: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 portal- Digital key management - revocation </a:t>
            </a:r>
          </a:p>
        </p:txBody>
      </p:sp>
      <p:cxnSp>
        <p:nvCxnSpPr>
          <p:cNvPr id="74" name="Straight Connector 38"/>
          <p:cNvCxnSpPr>
            <a:stCxn id="37" idx="2"/>
          </p:cNvCxnSpPr>
          <p:nvPr/>
        </p:nvCxnSpPr>
        <p:spPr>
          <a:xfrm>
            <a:off x="2724785" y="2557780"/>
            <a:ext cx="2413000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cxnSp>
        <p:nvCxnSpPr>
          <p:cNvPr id="75" name="Straight Connector 38"/>
          <p:cNvCxnSpPr>
            <a:stCxn id="39" idx="2"/>
          </p:cNvCxnSpPr>
          <p:nvPr/>
        </p:nvCxnSpPr>
        <p:spPr>
          <a:xfrm>
            <a:off x="3308985" y="2551430"/>
            <a:ext cx="3801745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134" name="Raute 300"/>
          <p:cNvSpPr>
            <a:spLocks noChangeAspect="1"/>
          </p:cNvSpPr>
          <p:nvPr/>
        </p:nvSpPr>
        <p:spPr>
          <a:xfrm>
            <a:off x="7746201" y="2226709"/>
            <a:ext cx="320040" cy="320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42900"/>
            <a:r>
              <a:rPr lang="en-US" altLang="de-DE" sz="900" b="1" dirty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1 - </a:t>
            </a:r>
            <a:r>
              <a:rPr lang="zh-CN" altLang="en-US" dirty="0">
                <a:sym typeface="+mn-ea"/>
              </a:rPr>
              <a:t>本周</a:t>
            </a:r>
            <a:r>
              <a:rPr lang="en-US" altLang="zh-CN" dirty="0">
                <a:sym typeface="+mn-ea"/>
              </a:rPr>
              <a:t>KW45</a:t>
            </a:r>
            <a:r>
              <a:rPr lang="zh-CN" altLang="en-US" dirty="0">
                <a:sym typeface="+mn-ea"/>
              </a:rPr>
              <a:t>核心任务跟踪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377825" y="1988058"/>
          <a:ext cx="8229600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"/>
                <a:gridCol w="481965"/>
                <a:gridCol w="562610"/>
                <a:gridCol w="562610"/>
                <a:gridCol w="2534285"/>
                <a:gridCol w="932180"/>
                <a:gridCol w="885190"/>
                <a:gridCol w="936625"/>
                <a:gridCol w="958850"/>
              </a:tblGrid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Portal功能需求功能清单输出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车主APP-更蓝牙设备、二手车交易、分享钥匙部分场景需求详细分析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2019/11/4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DKY项目后端概要设计-钥匙分享方案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DKY项目后端概要设计-数字钥匙吊销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DKY项目后端概要设计-MOS集成方案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1 Story 详细设计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2019/10/28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2019/10/28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测试验收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882650" y="287337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82650" y="306705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2650" y="327088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82650" y="35071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82650" y="37865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82650" y="410273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08172" y="5734621"/>
            <a:ext cx="216000" cy="21600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599" y="5725691"/>
            <a:ext cx="216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79346" y="5729556"/>
            <a:ext cx="216000" cy="2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4172" y="57002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Delay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10295" y="5695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有风险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17042" y="5695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正常</a:t>
            </a:r>
          </a:p>
        </p:txBody>
      </p:sp>
      <p:sp>
        <p:nvSpPr>
          <p:cNvPr id="15" name="椭圆 14"/>
          <p:cNvSpPr/>
          <p:nvPr/>
        </p:nvSpPr>
        <p:spPr>
          <a:xfrm>
            <a:off x="881380" y="2324735"/>
            <a:ext cx="171450" cy="17018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205" y="2588895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1 - </a:t>
            </a:r>
            <a:r>
              <a:rPr lang="zh-CN" altLang="en-US" dirty="0">
                <a:sym typeface="+mn-ea"/>
              </a:rPr>
              <a:t>下周</a:t>
            </a:r>
            <a:r>
              <a:rPr lang="en-US" altLang="zh-CN" dirty="0">
                <a:sym typeface="+mn-ea"/>
              </a:rPr>
              <a:t>KW46</a:t>
            </a:r>
            <a:r>
              <a:rPr lang="zh-CN" altLang="en-US" dirty="0">
                <a:sym typeface="+mn-ea"/>
              </a:rPr>
              <a:t>核心任务计划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492760" y="1843913"/>
          <a:ext cx="7747635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"/>
                <a:gridCol w="562610"/>
                <a:gridCol w="648970"/>
                <a:gridCol w="2447925"/>
                <a:gridCol w="932180"/>
                <a:gridCol w="885190"/>
                <a:gridCol w="936625"/>
                <a:gridCol w="958850"/>
              </a:tblGrid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Portal功能需求功能清单输出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 配对、分享、更换新手机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UX/UI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定稿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DKY项目后端概要设计-二手车交易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DKY项目后端概要设计-蓝牙设备更换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1 Story 详细设计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2019/10/28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测试验收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 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迭代总结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sprint 1 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迭代回顾与总结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雷亮、洪源骏、余茂、严常洪、刘勇、桂淑芳、唐宇航、潘小会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07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090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DKY</a:t>
            </a:r>
            <a:r>
              <a:rPr lang="zh-CN" altLang="en-US" dirty="0"/>
              <a:t>测试主计划</a:t>
            </a:r>
            <a:endParaRPr lang="en-US" dirty="0"/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37" y="1061050"/>
            <a:ext cx="9068778" cy="4951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35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迭代测试执行情况</a:t>
            </a:r>
            <a:r>
              <a:rPr lang="en-US" altLang="zh-CN" dirty="0"/>
              <a:t>_KW45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14324" y="1144149"/>
            <a:ext cx="8515351" cy="3893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本迭代计划需测试的</a:t>
            </a:r>
            <a:r>
              <a:rPr lang="en-US" altLang="zh-CN" sz="1200" dirty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页面</a:t>
            </a:r>
            <a:r>
              <a:rPr lang="zh-CN" altLang="en-US" sz="1200" dirty="0" smtClean="0">
                <a:solidFill>
                  <a:schemeClr val="tx1"/>
                </a:solidFill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，计划提测的后台接口共</a:t>
            </a:r>
            <a:r>
              <a:rPr lang="en-US" altLang="zh-CN" sz="1200" dirty="0">
                <a:solidFill>
                  <a:schemeClr val="tx1"/>
                </a:solidFill>
              </a:rPr>
              <a:t>6</a:t>
            </a:r>
            <a:r>
              <a:rPr lang="zh-CN" altLang="en-US" sz="1200" dirty="0">
                <a:solidFill>
                  <a:schemeClr val="tx1"/>
                </a:solidFill>
              </a:rPr>
              <a:t>个，截止</a:t>
            </a:r>
            <a:r>
              <a:rPr lang="en-US" altLang="zh-CN" sz="1200" dirty="0" smtClean="0">
                <a:solidFill>
                  <a:schemeClr val="tx1"/>
                </a:solidFill>
              </a:rPr>
              <a:t>KW46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</a:rPr>
              <a:t>测试提测情况如下：</a:t>
            </a:r>
          </a:p>
        </p:txBody>
      </p:sp>
      <p:sp>
        <p:nvSpPr>
          <p:cNvPr id="19" name="îslïḓé"/>
          <p:cNvSpPr/>
          <p:nvPr/>
        </p:nvSpPr>
        <p:spPr>
          <a:xfrm rot="10800000">
            <a:off x="1721717" y="4288694"/>
            <a:ext cx="1319062" cy="18020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0" name="îslïḓé"/>
          <p:cNvSpPr/>
          <p:nvPr/>
        </p:nvSpPr>
        <p:spPr>
          <a:xfrm rot="10800000">
            <a:off x="6103219" y="4288621"/>
            <a:ext cx="1319062" cy="18020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1" name="íSḻíďê"/>
          <p:cNvSpPr/>
          <p:nvPr/>
        </p:nvSpPr>
        <p:spPr>
          <a:xfrm>
            <a:off x="4646731" y="4495980"/>
            <a:ext cx="4030545" cy="14371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en-US" altLang="zh-CN" sz="1050" dirty="0" err="1">
                <a:solidFill>
                  <a:schemeClr val="tx1"/>
                </a:solidFill>
              </a:rPr>
              <a:t>dky</a:t>
            </a:r>
            <a:r>
              <a:rPr lang="en-US" altLang="zh-CN" sz="1050" dirty="0">
                <a:solidFill>
                  <a:schemeClr val="tx1"/>
                </a:solidFill>
              </a:rPr>
              <a:t>-app-integration-service </a:t>
            </a:r>
            <a:r>
              <a:rPr lang="zh-CN" altLang="en-US" sz="1050" dirty="0">
                <a:solidFill>
                  <a:schemeClr val="tx1"/>
                </a:solidFill>
              </a:rPr>
              <a:t>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/>
                </a:solidFill>
              </a:rPr>
              <a:t>KW46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计划完成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个接口，提测接口</a:t>
            </a:r>
            <a:r>
              <a:rPr lang="en-US" altLang="zh-CN" sz="1050" dirty="0">
                <a:solidFill>
                  <a:schemeClr val="tx1"/>
                </a:solidFill>
              </a:rPr>
              <a:t>4</a:t>
            </a:r>
            <a:r>
              <a:rPr lang="zh-CN" altLang="en-US" sz="1050" dirty="0">
                <a:solidFill>
                  <a:schemeClr val="tx1"/>
                </a:solidFill>
              </a:rPr>
              <a:t>个</a:t>
            </a:r>
            <a:r>
              <a:rPr lang="zh-CN" altLang="en-US" sz="1050" dirty="0" smtClean="0">
                <a:solidFill>
                  <a:schemeClr val="tx1"/>
                </a:solidFill>
              </a:rPr>
              <a:t>，通过</a:t>
            </a:r>
            <a:r>
              <a:rPr lang="zh-CN" altLang="en-US" sz="1050" dirty="0">
                <a:solidFill>
                  <a:schemeClr val="tx1"/>
                </a:solidFill>
              </a:rPr>
              <a:t>测试</a:t>
            </a:r>
            <a:r>
              <a:rPr lang="zh-CN" altLang="en-US" sz="1050" dirty="0" smtClean="0">
                <a:solidFill>
                  <a:schemeClr val="tx1"/>
                </a:solidFill>
              </a:rPr>
              <a:t>接口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 err="1" smtClean="0">
                <a:solidFill>
                  <a:schemeClr val="tx1"/>
                </a:solidFill>
              </a:rPr>
              <a:t>dky</a:t>
            </a:r>
            <a:r>
              <a:rPr lang="en-US" altLang="zh-CN" sz="1050" dirty="0" smtClean="0">
                <a:solidFill>
                  <a:schemeClr val="tx1"/>
                </a:solidFill>
              </a:rPr>
              <a:t>-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pki</a:t>
            </a:r>
            <a:r>
              <a:rPr lang="en-US" altLang="zh-CN" sz="1050" dirty="0" smtClean="0">
                <a:solidFill>
                  <a:schemeClr val="tx1"/>
                </a:solidFill>
              </a:rPr>
              <a:t>-integration-service </a:t>
            </a:r>
            <a:r>
              <a:rPr lang="zh-CN" altLang="en-US" sz="1050" dirty="0">
                <a:solidFill>
                  <a:schemeClr val="tx1"/>
                </a:solidFill>
              </a:rPr>
              <a:t>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/>
                </a:solidFill>
              </a:rPr>
              <a:t>KW46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计划完成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接口，提测</a:t>
            </a:r>
            <a:r>
              <a:rPr lang="zh-CN" altLang="en-US" sz="1050" dirty="0" smtClean="0">
                <a:solidFill>
                  <a:schemeClr val="tx1"/>
                </a:solidFill>
              </a:rPr>
              <a:t>接口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，通过测试</a:t>
            </a:r>
            <a:r>
              <a:rPr lang="zh-CN" altLang="en-US" sz="1050" dirty="0" smtClean="0">
                <a:solidFill>
                  <a:schemeClr val="tx1"/>
                </a:solidFill>
              </a:rPr>
              <a:t>接口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；</a:t>
            </a:r>
            <a:endParaRPr lang="en-US" altLang="zh-CN" sz="105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2" name="组合 3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986772" y="5280220"/>
            <a:ext cx="668303" cy="642679"/>
            <a:chOff x="4491231" y="2088960"/>
            <a:chExt cx="3209539" cy="3086479"/>
          </a:xfrm>
        </p:grpSpPr>
        <p:sp>
          <p:nvSpPr>
            <p:cNvPr id="23" name="ïŝľíḓe"/>
            <p:cNvSpPr/>
            <p:nvPr/>
          </p:nvSpPr>
          <p:spPr bwMode="auto">
            <a:xfrm>
              <a:off x="4542783" y="2120556"/>
              <a:ext cx="1245567" cy="2180158"/>
            </a:xfrm>
            <a:custGeom>
              <a:avLst/>
              <a:gdLst>
                <a:gd name="T0" fmla="*/ 0 w 749"/>
                <a:gd name="T1" fmla="*/ 429 h 1311"/>
                <a:gd name="T2" fmla="*/ 747 w 749"/>
                <a:gd name="T3" fmla="*/ 0 h 1311"/>
                <a:gd name="T4" fmla="*/ 749 w 749"/>
                <a:gd name="T5" fmla="*/ 882 h 1311"/>
                <a:gd name="T6" fmla="*/ 2 w 749"/>
                <a:gd name="T7" fmla="*/ 1311 h 1311"/>
                <a:gd name="T8" fmla="*/ 0 w 749"/>
                <a:gd name="T9" fmla="*/ 429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1311">
                  <a:moveTo>
                    <a:pt x="0" y="429"/>
                  </a:moveTo>
                  <a:lnTo>
                    <a:pt x="747" y="0"/>
                  </a:lnTo>
                  <a:lnTo>
                    <a:pt x="749" y="882"/>
                  </a:lnTo>
                  <a:lnTo>
                    <a:pt x="2" y="1311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lïde"/>
            <p:cNvSpPr/>
            <p:nvPr/>
          </p:nvSpPr>
          <p:spPr bwMode="auto">
            <a:xfrm>
              <a:off x="4491231" y="2088960"/>
              <a:ext cx="1293793" cy="745012"/>
            </a:xfrm>
            <a:custGeom>
              <a:avLst/>
              <a:gdLst>
                <a:gd name="T0" fmla="*/ 31 w 778"/>
                <a:gd name="T1" fmla="*/ 448 h 448"/>
                <a:gd name="T2" fmla="*/ 0 w 778"/>
                <a:gd name="T3" fmla="*/ 431 h 448"/>
                <a:gd name="T4" fmla="*/ 747 w 778"/>
                <a:gd name="T5" fmla="*/ 0 h 448"/>
                <a:gd name="T6" fmla="*/ 778 w 778"/>
                <a:gd name="T7" fmla="*/ 19 h 448"/>
                <a:gd name="T8" fmla="*/ 31 w 778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448">
                  <a:moveTo>
                    <a:pt x="31" y="448"/>
                  </a:moveTo>
                  <a:lnTo>
                    <a:pt x="0" y="431"/>
                  </a:lnTo>
                  <a:lnTo>
                    <a:pt x="747" y="0"/>
                  </a:lnTo>
                  <a:lnTo>
                    <a:pt x="778" y="19"/>
                  </a:lnTo>
                  <a:lnTo>
                    <a:pt x="31" y="44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$liḓe"/>
            <p:cNvSpPr/>
            <p:nvPr/>
          </p:nvSpPr>
          <p:spPr bwMode="auto">
            <a:xfrm>
              <a:off x="4491231" y="2805702"/>
              <a:ext cx="54878" cy="1495013"/>
            </a:xfrm>
            <a:custGeom>
              <a:avLst/>
              <a:gdLst>
                <a:gd name="T0" fmla="*/ 33 w 33"/>
                <a:gd name="T1" fmla="*/ 899 h 899"/>
                <a:gd name="T2" fmla="*/ 2 w 33"/>
                <a:gd name="T3" fmla="*/ 882 h 899"/>
                <a:gd name="T4" fmla="*/ 0 w 33"/>
                <a:gd name="T5" fmla="*/ 0 h 899"/>
                <a:gd name="T6" fmla="*/ 31 w 33"/>
                <a:gd name="T7" fmla="*/ 17 h 899"/>
                <a:gd name="T8" fmla="*/ 33 w 33"/>
                <a:gd name="T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99">
                  <a:moveTo>
                    <a:pt x="33" y="899"/>
                  </a:moveTo>
                  <a:lnTo>
                    <a:pt x="2" y="882"/>
                  </a:lnTo>
                  <a:lnTo>
                    <a:pt x="0" y="0"/>
                  </a:lnTo>
                  <a:lnTo>
                    <a:pt x="31" y="17"/>
                  </a:lnTo>
                  <a:lnTo>
                    <a:pt x="33" y="899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ṡḻíḑè"/>
            <p:cNvSpPr/>
            <p:nvPr/>
          </p:nvSpPr>
          <p:spPr bwMode="auto">
            <a:xfrm>
              <a:off x="4635910" y="2281865"/>
              <a:ext cx="1057651" cy="1857542"/>
            </a:xfrm>
            <a:custGeom>
              <a:avLst/>
              <a:gdLst>
                <a:gd name="T0" fmla="*/ 634 w 636"/>
                <a:gd name="T1" fmla="*/ 0 h 1117"/>
                <a:gd name="T2" fmla="*/ 636 w 636"/>
                <a:gd name="T3" fmla="*/ 635 h 1117"/>
                <a:gd name="T4" fmla="*/ 529 w 636"/>
                <a:gd name="T5" fmla="*/ 813 h 1117"/>
                <a:gd name="T6" fmla="*/ 636 w 636"/>
                <a:gd name="T7" fmla="*/ 635 h 1117"/>
                <a:gd name="T8" fmla="*/ 529 w 636"/>
                <a:gd name="T9" fmla="*/ 813 h 1117"/>
                <a:gd name="T10" fmla="*/ 3 w 636"/>
                <a:gd name="T11" fmla="*/ 1117 h 1117"/>
                <a:gd name="T12" fmla="*/ 0 w 636"/>
                <a:gd name="T13" fmla="*/ 365 h 1117"/>
                <a:gd name="T14" fmla="*/ 634 w 636"/>
                <a:gd name="T15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1117">
                  <a:moveTo>
                    <a:pt x="634" y="0"/>
                  </a:moveTo>
                  <a:lnTo>
                    <a:pt x="636" y="635"/>
                  </a:lnTo>
                  <a:lnTo>
                    <a:pt x="529" y="813"/>
                  </a:lnTo>
                  <a:lnTo>
                    <a:pt x="636" y="635"/>
                  </a:lnTo>
                  <a:lnTo>
                    <a:pt x="529" y="813"/>
                  </a:lnTo>
                  <a:lnTo>
                    <a:pt x="3" y="1117"/>
                  </a:lnTo>
                  <a:lnTo>
                    <a:pt x="0" y="36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ṣľîḑe"/>
            <p:cNvSpPr/>
            <p:nvPr/>
          </p:nvSpPr>
          <p:spPr bwMode="auto">
            <a:xfrm>
              <a:off x="5515623" y="3337853"/>
              <a:ext cx="177938" cy="296009"/>
            </a:xfrm>
            <a:custGeom>
              <a:avLst/>
              <a:gdLst>
                <a:gd name="T0" fmla="*/ 0 w 107"/>
                <a:gd name="T1" fmla="*/ 64 h 178"/>
                <a:gd name="T2" fmla="*/ 107 w 107"/>
                <a:gd name="T3" fmla="*/ 0 h 178"/>
                <a:gd name="T4" fmla="*/ 0 w 107"/>
                <a:gd name="T5" fmla="*/ 178 h 178"/>
                <a:gd name="T6" fmla="*/ 0 w 107"/>
                <a:gd name="T7" fmla="*/ 6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78">
                  <a:moveTo>
                    <a:pt x="0" y="64"/>
                  </a:moveTo>
                  <a:lnTo>
                    <a:pt x="107" y="0"/>
                  </a:lnTo>
                  <a:lnTo>
                    <a:pt x="0" y="17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ṥļiḋê"/>
            <p:cNvSpPr/>
            <p:nvPr/>
          </p:nvSpPr>
          <p:spPr bwMode="auto">
            <a:xfrm>
              <a:off x="5434137" y="2552930"/>
              <a:ext cx="212861" cy="332595"/>
            </a:xfrm>
            <a:custGeom>
              <a:avLst/>
              <a:gdLst>
                <a:gd name="T0" fmla="*/ 45 w 54"/>
                <a:gd name="T1" fmla="*/ 1 h 84"/>
                <a:gd name="T2" fmla="*/ 51 w 54"/>
                <a:gd name="T3" fmla="*/ 1 h 84"/>
                <a:gd name="T4" fmla="*/ 51 w 54"/>
                <a:gd name="T5" fmla="*/ 13 h 84"/>
                <a:gd name="T6" fmla="*/ 38 w 54"/>
                <a:gd name="T7" fmla="*/ 36 h 84"/>
                <a:gd name="T8" fmla="*/ 51 w 54"/>
                <a:gd name="T9" fmla="*/ 43 h 84"/>
                <a:gd name="T10" fmla="*/ 51 w 54"/>
                <a:gd name="T11" fmla="*/ 56 h 84"/>
                <a:gd name="T12" fmla="*/ 45 w 54"/>
                <a:gd name="T13" fmla="*/ 62 h 84"/>
                <a:gd name="T14" fmla="*/ 40 w 54"/>
                <a:gd name="T15" fmla="*/ 62 h 84"/>
                <a:gd name="T16" fmla="*/ 27 w 54"/>
                <a:gd name="T17" fmla="*/ 55 h 84"/>
                <a:gd name="T18" fmla="*/ 14 w 54"/>
                <a:gd name="T19" fmla="*/ 77 h 84"/>
                <a:gd name="T20" fmla="*/ 8 w 54"/>
                <a:gd name="T21" fmla="*/ 83 h 84"/>
                <a:gd name="T22" fmla="*/ 3 w 54"/>
                <a:gd name="T23" fmla="*/ 84 h 84"/>
                <a:gd name="T24" fmla="*/ 3 w 54"/>
                <a:gd name="T25" fmla="*/ 71 h 84"/>
                <a:gd name="T26" fmla="*/ 16 w 54"/>
                <a:gd name="T27" fmla="*/ 48 h 84"/>
                <a:gd name="T28" fmla="*/ 3 w 54"/>
                <a:gd name="T29" fmla="*/ 41 h 84"/>
                <a:gd name="T30" fmla="*/ 3 w 54"/>
                <a:gd name="T31" fmla="*/ 28 h 84"/>
                <a:gd name="T32" fmla="*/ 8 w 54"/>
                <a:gd name="T33" fmla="*/ 23 h 84"/>
                <a:gd name="T34" fmla="*/ 14 w 54"/>
                <a:gd name="T35" fmla="*/ 22 h 84"/>
                <a:gd name="T36" fmla="*/ 27 w 54"/>
                <a:gd name="T37" fmla="*/ 30 h 84"/>
                <a:gd name="T38" fmla="*/ 40 w 54"/>
                <a:gd name="T39" fmla="*/ 7 h 84"/>
                <a:gd name="T40" fmla="*/ 45 w 54"/>
                <a:gd name="T4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4">
                  <a:moveTo>
                    <a:pt x="45" y="1"/>
                  </a:moveTo>
                  <a:cubicBezTo>
                    <a:pt x="47" y="0"/>
                    <a:pt x="49" y="0"/>
                    <a:pt x="51" y="1"/>
                  </a:cubicBezTo>
                  <a:cubicBezTo>
                    <a:pt x="54" y="2"/>
                    <a:pt x="54" y="8"/>
                    <a:pt x="51" y="1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4" y="45"/>
                    <a:pt x="54" y="51"/>
                    <a:pt x="51" y="56"/>
                  </a:cubicBezTo>
                  <a:cubicBezTo>
                    <a:pt x="49" y="59"/>
                    <a:pt x="47" y="60"/>
                    <a:pt x="45" y="62"/>
                  </a:cubicBezTo>
                  <a:cubicBezTo>
                    <a:pt x="43" y="63"/>
                    <a:pt x="41" y="63"/>
                    <a:pt x="40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2" y="80"/>
                    <a:pt x="10" y="82"/>
                    <a:pt x="8" y="83"/>
                  </a:cubicBezTo>
                  <a:cubicBezTo>
                    <a:pt x="6" y="84"/>
                    <a:pt x="4" y="84"/>
                    <a:pt x="3" y="84"/>
                  </a:cubicBezTo>
                  <a:cubicBezTo>
                    <a:pt x="0" y="82"/>
                    <a:pt x="0" y="76"/>
                    <a:pt x="3" y="71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9"/>
                    <a:pt x="0" y="34"/>
                    <a:pt x="3" y="28"/>
                  </a:cubicBezTo>
                  <a:cubicBezTo>
                    <a:pt x="4" y="26"/>
                    <a:pt x="6" y="24"/>
                    <a:pt x="8" y="23"/>
                  </a:cubicBezTo>
                  <a:cubicBezTo>
                    <a:pt x="10" y="22"/>
                    <a:pt x="12" y="21"/>
                    <a:pt x="14" y="2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4"/>
                    <a:pt x="43" y="2"/>
                    <a:pt x="45" y="1"/>
                  </a:cubicBez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ṡḷiďê"/>
            <p:cNvSpPr/>
            <p:nvPr/>
          </p:nvSpPr>
          <p:spPr bwMode="auto">
            <a:xfrm>
              <a:off x="4715732" y="3480869"/>
              <a:ext cx="291020" cy="345899"/>
            </a:xfrm>
            <a:custGeom>
              <a:avLst/>
              <a:gdLst>
                <a:gd name="T0" fmla="*/ 66 w 74"/>
                <a:gd name="T1" fmla="*/ 2 h 88"/>
                <a:gd name="T2" fmla="*/ 71 w 74"/>
                <a:gd name="T3" fmla="*/ 1 h 88"/>
                <a:gd name="T4" fmla="*/ 71 w 74"/>
                <a:gd name="T5" fmla="*/ 14 h 88"/>
                <a:gd name="T6" fmla="*/ 32 w 74"/>
                <a:gd name="T7" fmla="*/ 81 h 88"/>
                <a:gd name="T8" fmla="*/ 27 w 74"/>
                <a:gd name="T9" fmla="*/ 87 h 88"/>
                <a:gd name="T10" fmla="*/ 21 w 74"/>
                <a:gd name="T11" fmla="*/ 87 h 88"/>
                <a:gd name="T12" fmla="*/ 3 w 74"/>
                <a:gd name="T13" fmla="*/ 77 h 88"/>
                <a:gd name="T14" fmla="*/ 3 w 74"/>
                <a:gd name="T15" fmla="*/ 64 h 88"/>
                <a:gd name="T16" fmla="*/ 9 w 74"/>
                <a:gd name="T17" fmla="*/ 59 h 88"/>
                <a:gd name="T18" fmla="*/ 14 w 74"/>
                <a:gd name="T19" fmla="*/ 58 h 88"/>
                <a:gd name="T20" fmla="*/ 27 w 74"/>
                <a:gd name="T21" fmla="*/ 65 h 88"/>
                <a:gd name="T22" fmla="*/ 60 w 74"/>
                <a:gd name="T23" fmla="*/ 7 h 88"/>
                <a:gd name="T24" fmla="*/ 66 w 74"/>
                <a:gd name="T25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8">
                  <a:moveTo>
                    <a:pt x="66" y="2"/>
                  </a:moveTo>
                  <a:cubicBezTo>
                    <a:pt x="68" y="1"/>
                    <a:pt x="70" y="0"/>
                    <a:pt x="71" y="1"/>
                  </a:cubicBezTo>
                  <a:cubicBezTo>
                    <a:pt x="74" y="3"/>
                    <a:pt x="74" y="8"/>
                    <a:pt x="71" y="14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1" y="83"/>
                    <a:pt x="29" y="85"/>
                    <a:pt x="27" y="87"/>
                  </a:cubicBezTo>
                  <a:cubicBezTo>
                    <a:pt x="25" y="88"/>
                    <a:pt x="23" y="88"/>
                    <a:pt x="21" y="8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5"/>
                    <a:pt x="0" y="69"/>
                    <a:pt x="3" y="64"/>
                  </a:cubicBezTo>
                  <a:cubicBezTo>
                    <a:pt x="5" y="62"/>
                    <a:pt x="7" y="60"/>
                    <a:pt x="9" y="59"/>
                  </a:cubicBezTo>
                  <a:cubicBezTo>
                    <a:pt x="10" y="57"/>
                    <a:pt x="12" y="57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4" y="3"/>
                    <a:pt x="66" y="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ṣḻîḑe"/>
            <p:cNvSpPr/>
            <p:nvPr/>
          </p:nvSpPr>
          <p:spPr bwMode="auto">
            <a:xfrm>
              <a:off x="5063294" y="2943728"/>
              <a:ext cx="239468" cy="500555"/>
            </a:xfrm>
            <a:custGeom>
              <a:avLst/>
              <a:gdLst>
                <a:gd name="T0" fmla="*/ 61 w 61"/>
                <a:gd name="T1" fmla="*/ 23 h 127"/>
                <a:gd name="T2" fmla="*/ 57 w 61"/>
                <a:gd name="T3" fmla="*/ 44 h 127"/>
                <a:gd name="T4" fmla="*/ 40 w 61"/>
                <a:gd name="T5" fmla="*/ 69 h 127"/>
                <a:gd name="T6" fmla="*/ 39 w 61"/>
                <a:gd name="T7" fmla="*/ 69 h 127"/>
                <a:gd name="T8" fmla="*/ 39 w 61"/>
                <a:gd name="T9" fmla="*/ 86 h 127"/>
                <a:gd name="T10" fmla="*/ 37 w 61"/>
                <a:gd name="T11" fmla="*/ 94 h 127"/>
                <a:gd name="T12" fmla="*/ 31 w 61"/>
                <a:gd name="T13" fmla="*/ 101 h 127"/>
                <a:gd name="T14" fmla="*/ 25 w 61"/>
                <a:gd name="T15" fmla="*/ 101 h 127"/>
                <a:gd name="T16" fmla="*/ 22 w 61"/>
                <a:gd name="T17" fmla="*/ 96 h 127"/>
                <a:gd name="T18" fmla="*/ 22 w 61"/>
                <a:gd name="T19" fmla="*/ 79 h 127"/>
                <a:gd name="T20" fmla="*/ 27 w 61"/>
                <a:gd name="T21" fmla="*/ 63 h 127"/>
                <a:gd name="T22" fmla="*/ 36 w 61"/>
                <a:gd name="T23" fmla="*/ 52 h 127"/>
                <a:gd name="T24" fmla="*/ 43 w 61"/>
                <a:gd name="T25" fmla="*/ 41 h 127"/>
                <a:gd name="T26" fmla="*/ 44 w 61"/>
                <a:gd name="T27" fmla="*/ 33 h 127"/>
                <a:gd name="T28" fmla="*/ 42 w 61"/>
                <a:gd name="T29" fmla="*/ 25 h 127"/>
                <a:gd name="T30" fmla="*/ 31 w 61"/>
                <a:gd name="T31" fmla="*/ 26 h 127"/>
                <a:gd name="T32" fmla="*/ 20 w 61"/>
                <a:gd name="T33" fmla="*/ 38 h 127"/>
                <a:gd name="T34" fmla="*/ 17 w 61"/>
                <a:gd name="T35" fmla="*/ 49 h 127"/>
                <a:gd name="T36" fmla="*/ 15 w 61"/>
                <a:gd name="T37" fmla="*/ 57 h 127"/>
                <a:gd name="T38" fmla="*/ 9 w 61"/>
                <a:gd name="T39" fmla="*/ 63 h 127"/>
                <a:gd name="T40" fmla="*/ 3 w 61"/>
                <a:gd name="T41" fmla="*/ 64 h 127"/>
                <a:gd name="T42" fmla="*/ 0 w 61"/>
                <a:gd name="T43" fmla="*/ 58 h 127"/>
                <a:gd name="T44" fmla="*/ 7 w 61"/>
                <a:gd name="T45" fmla="*/ 32 h 127"/>
                <a:gd name="T46" fmla="*/ 31 w 61"/>
                <a:gd name="T47" fmla="*/ 6 h 127"/>
                <a:gd name="T48" fmla="*/ 54 w 61"/>
                <a:gd name="T49" fmla="*/ 5 h 127"/>
                <a:gd name="T50" fmla="*/ 61 w 61"/>
                <a:gd name="T51" fmla="*/ 23 h 127"/>
                <a:gd name="T52" fmla="*/ 37 w 61"/>
                <a:gd name="T53" fmla="*/ 105 h 127"/>
                <a:gd name="T54" fmla="*/ 31 w 61"/>
                <a:gd name="T55" fmla="*/ 106 h 127"/>
                <a:gd name="T56" fmla="*/ 25 w 61"/>
                <a:gd name="T57" fmla="*/ 112 h 127"/>
                <a:gd name="T58" fmla="*/ 22 w 61"/>
                <a:gd name="T59" fmla="*/ 121 h 127"/>
                <a:gd name="T60" fmla="*/ 25 w 61"/>
                <a:gd name="T61" fmla="*/ 126 h 127"/>
                <a:gd name="T62" fmla="*/ 31 w 61"/>
                <a:gd name="T63" fmla="*/ 125 h 127"/>
                <a:gd name="T64" fmla="*/ 37 w 61"/>
                <a:gd name="T65" fmla="*/ 119 h 127"/>
                <a:gd name="T66" fmla="*/ 39 w 61"/>
                <a:gd name="T67" fmla="*/ 111 h 127"/>
                <a:gd name="T68" fmla="*/ 37 w 61"/>
                <a:gd name="T69" fmla="*/ 10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127">
                  <a:moveTo>
                    <a:pt x="61" y="23"/>
                  </a:moveTo>
                  <a:cubicBezTo>
                    <a:pt x="61" y="30"/>
                    <a:pt x="60" y="37"/>
                    <a:pt x="57" y="44"/>
                  </a:cubicBezTo>
                  <a:cubicBezTo>
                    <a:pt x="53" y="54"/>
                    <a:pt x="48" y="62"/>
                    <a:pt x="40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89"/>
                    <a:pt x="39" y="91"/>
                    <a:pt x="37" y="94"/>
                  </a:cubicBezTo>
                  <a:cubicBezTo>
                    <a:pt x="35" y="97"/>
                    <a:pt x="33" y="99"/>
                    <a:pt x="31" y="101"/>
                  </a:cubicBezTo>
                  <a:cubicBezTo>
                    <a:pt x="29" y="102"/>
                    <a:pt x="27" y="102"/>
                    <a:pt x="25" y="101"/>
                  </a:cubicBezTo>
                  <a:cubicBezTo>
                    <a:pt x="23" y="100"/>
                    <a:pt x="22" y="98"/>
                    <a:pt x="22" y="96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4"/>
                    <a:pt x="24" y="68"/>
                    <a:pt x="27" y="63"/>
                  </a:cubicBezTo>
                  <a:cubicBezTo>
                    <a:pt x="29" y="59"/>
                    <a:pt x="32" y="55"/>
                    <a:pt x="36" y="52"/>
                  </a:cubicBezTo>
                  <a:cubicBezTo>
                    <a:pt x="39" y="49"/>
                    <a:pt x="41" y="45"/>
                    <a:pt x="43" y="41"/>
                  </a:cubicBezTo>
                  <a:cubicBezTo>
                    <a:pt x="43" y="39"/>
                    <a:pt x="44" y="36"/>
                    <a:pt x="44" y="33"/>
                  </a:cubicBezTo>
                  <a:cubicBezTo>
                    <a:pt x="44" y="30"/>
                    <a:pt x="43" y="27"/>
                    <a:pt x="42" y="25"/>
                  </a:cubicBezTo>
                  <a:cubicBezTo>
                    <a:pt x="40" y="22"/>
                    <a:pt x="36" y="23"/>
                    <a:pt x="31" y="26"/>
                  </a:cubicBezTo>
                  <a:cubicBezTo>
                    <a:pt x="26" y="29"/>
                    <a:pt x="22" y="33"/>
                    <a:pt x="20" y="38"/>
                  </a:cubicBezTo>
                  <a:cubicBezTo>
                    <a:pt x="18" y="41"/>
                    <a:pt x="17" y="45"/>
                    <a:pt x="17" y="49"/>
                  </a:cubicBezTo>
                  <a:cubicBezTo>
                    <a:pt x="17" y="51"/>
                    <a:pt x="17" y="54"/>
                    <a:pt x="15" y="57"/>
                  </a:cubicBezTo>
                  <a:cubicBezTo>
                    <a:pt x="13" y="60"/>
                    <a:pt x="11" y="62"/>
                    <a:pt x="9" y="63"/>
                  </a:cubicBezTo>
                  <a:cubicBezTo>
                    <a:pt x="7" y="65"/>
                    <a:pt x="5" y="65"/>
                    <a:pt x="3" y="64"/>
                  </a:cubicBezTo>
                  <a:cubicBezTo>
                    <a:pt x="1" y="63"/>
                    <a:pt x="0" y="61"/>
                    <a:pt x="0" y="58"/>
                  </a:cubicBezTo>
                  <a:cubicBezTo>
                    <a:pt x="0" y="50"/>
                    <a:pt x="3" y="41"/>
                    <a:pt x="7" y="32"/>
                  </a:cubicBezTo>
                  <a:cubicBezTo>
                    <a:pt x="13" y="21"/>
                    <a:pt x="21" y="12"/>
                    <a:pt x="31" y="6"/>
                  </a:cubicBezTo>
                  <a:cubicBezTo>
                    <a:pt x="41" y="1"/>
                    <a:pt x="48" y="0"/>
                    <a:pt x="54" y="5"/>
                  </a:cubicBezTo>
                  <a:cubicBezTo>
                    <a:pt x="59" y="9"/>
                    <a:pt x="61" y="15"/>
                    <a:pt x="61" y="23"/>
                  </a:cubicBezTo>
                  <a:close/>
                  <a:moveTo>
                    <a:pt x="37" y="105"/>
                  </a:moveTo>
                  <a:cubicBezTo>
                    <a:pt x="35" y="105"/>
                    <a:pt x="33" y="105"/>
                    <a:pt x="31" y="106"/>
                  </a:cubicBezTo>
                  <a:cubicBezTo>
                    <a:pt x="29" y="107"/>
                    <a:pt x="27" y="110"/>
                    <a:pt x="25" y="112"/>
                  </a:cubicBezTo>
                  <a:cubicBezTo>
                    <a:pt x="23" y="115"/>
                    <a:pt x="22" y="118"/>
                    <a:pt x="22" y="121"/>
                  </a:cubicBezTo>
                  <a:cubicBezTo>
                    <a:pt x="22" y="123"/>
                    <a:pt x="23" y="125"/>
                    <a:pt x="25" y="126"/>
                  </a:cubicBezTo>
                  <a:cubicBezTo>
                    <a:pt x="27" y="127"/>
                    <a:pt x="29" y="127"/>
                    <a:pt x="31" y="125"/>
                  </a:cubicBezTo>
                  <a:cubicBezTo>
                    <a:pt x="33" y="124"/>
                    <a:pt x="35" y="122"/>
                    <a:pt x="37" y="119"/>
                  </a:cubicBezTo>
                  <a:cubicBezTo>
                    <a:pt x="39" y="116"/>
                    <a:pt x="39" y="113"/>
                    <a:pt x="39" y="111"/>
                  </a:cubicBezTo>
                  <a:cubicBezTo>
                    <a:pt x="39" y="108"/>
                    <a:pt x="39" y="106"/>
                    <a:pt x="37" y="10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ṩļiḓé"/>
            <p:cNvSpPr/>
            <p:nvPr/>
          </p:nvSpPr>
          <p:spPr bwMode="auto">
            <a:xfrm>
              <a:off x="4675821" y="4119451"/>
              <a:ext cx="3018297" cy="1055988"/>
            </a:xfrm>
            <a:custGeom>
              <a:avLst/>
              <a:gdLst>
                <a:gd name="T0" fmla="*/ 765 w 765"/>
                <a:gd name="T1" fmla="*/ 0 h 268"/>
                <a:gd name="T2" fmla="*/ 765 w 765"/>
                <a:gd name="T3" fmla="*/ 10 h 268"/>
                <a:gd name="T4" fmla="*/ 761 w 765"/>
                <a:gd name="T5" fmla="*/ 16 h 268"/>
                <a:gd name="T6" fmla="*/ 333 w 765"/>
                <a:gd name="T7" fmla="*/ 264 h 268"/>
                <a:gd name="T8" fmla="*/ 312 w 765"/>
                <a:gd name="T9" fmla="*/ 264 h 268"/>
                <a:gd name="T10" fmla="*/ 4 w 765"/>
                <a:gd name="T11" fmla="*/ 86 h 268"/>
                <a:gd name="T12" fmla="*/ 0 w 765"/>
                <a:gd name="T13" fmla="*/ 80 h 268"/>
                <a:gd name="T14" fmla="*/ 0 w 765"/>
                <a:gd name="T15" fmla="*/ 70 h 268"/>
                <a:gd name="T16" fmla="*/ 4 w 765"/>
                <a:gd name="T17" fmla="*/ 76 h 268"/>
                <a:gd name="T18" fmla="*/ 312 w 765"/>
                <a:gd name="T19" fmla="*/ 254 h 268"/>
                <a:gd name="T20" fmla="*/ 333 w 765"/>
                <a:gd name="T21" fmla="*/ 254 h 268"/>
                <a:gd name="T22" fmla="*/ 761 w 765"/>
                <a:gd name="T23" fmla="*/ 6 h 268"/>
                <a:gd name="T24" fmla="*/ 765 w 765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5" h="268">
                  <a:moveTo>
                    <a:pt x="765" y="0"/>
                  </a:moveTo>
                  <a:cubicBezTo>
                    <a:pt x="765" y="10"/>
                    <a:pt x="765" y="10"/>
                    <a:pt x="765" y="10"/>
                  </a:cubicBezTo>
                  <a:cubicBezTo>
                    <a:pt x="765" y="12"/>
                    <a:pt x="764" y="14"/>
                    <a:pt x="761" y="16"/>
                  </a:cubicBezTo>
                  <a:cubicBezTo>
                    <a:pt x="333" y="264"/>
                    <a:pt x="333" y="264"/>
                    <a:pt x="333" y="264"/>
                  </a:cubicBezTo>
                  <a:cubicBezTo>
                    <a:pt x="328" y="268"/>
                    <a:pt x="318" y="268"/>
                    <a:pt x="312" y="264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1" y="85"/>
                    <a:pt x="0" y="82"/>
                    <a:pt x="0" y="8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2"/>
                    <a:pt x="1" y="75"/>
                    <a:pt x="4" y="7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8" y="258"/>
                    <a:pt x="328" y="258"/>
                    <a:pt x="333" y="254"/>
                  </a:cubicBezTo>
                  <a:cubicBezTo>
                    <a:pt x="761" y="6"/>
                    <a:pt x="761" y="6"/>
                    <a:pt x="761" y="6"/>
                  </a:cubicBezTo>
                  <a:cubicBezTo>
                    <a:pt x="764" y="4"/>
                    <a:pt x="765" y="2"/>
                    <a:pt x="765" y="0"/>
                  </a:cubicBezTo>
                  <a:close/>
                </a:path>
              </a:pathLst>
            </a:custGeom>
            <a:solidFill>
              <a:srgbClr val="1D1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1iḍe"/>
            <p:cNvSpPr/>
            <p:nvPr/>
          </p:nvSpPr>
          <p:spPr bwMode="auto">
            <a:xfrm>
              <a:off x="4667506" y="3377765"/>
              <a:ext cx="3033264" cy="1759426"/>
            </a:xfrm>
            <a:custGeom>
              <a:avLst/>
              <a:gdLst>
                <a:gd name="T0" fmla="*/ 763 w 769"/>
                <a:gd name="T1" fmla="*/ 182 h 446"/>
                <a:gd name="T2" fmla="*/ 763 w 769"/>
                <a:gd name="T3" fmla="*/ 194 h 446"/>
                <a:gd name="T4" fmla="*/ 335 w 769"/>
                <a:gd name="T5" fmla="*/ 442 h 446"/>
                <a:gd name="T6" fmla="*/ 314 w 769"/>
                <a:gd name="T7" fmla="*/ 442 h 446"/>
                <a:gd name="T8" fmla="*/ 6 w 769"/>
                <a:gd name="T9" fmla="*/ 264 h 446"/>
                <a:gd name="T10" fmla="*/ 6 w 769"/>
                <a:gd name="T11" fmla="*/ 252 h 446"/>
                <a:gd name="T12" fmla="*/ 434 w 769"/>
                <a:gd name="T13" fmla="*/ 4 h 446"/>
                <a:gd name="T14" fmla="*/ 455 w 769"/>
                <a:gd name="T15" fmla="*/ 4 h 446"/>
                <a:gd name="T16" fmla="*/ 763 w 769"/>
                <a:gd name="T17" fmla="*/ 18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9" h="446">
                  <a:moveTo>
                    <a:pt x="763" y="182"/>
                  </a:moveTo>
                  <a:cubicBezTo>
                    <a:pt x="769" y="185"/>
                    <a:pt x="769" y="190"/>
                    <a:pt x="763" y="194"/>
                  </a:cubicBezTo>
                  <a:cubicBezTo>
                    <a:pt x="335" y="442"/>
                    <a:pt x="335" y="442"/>
                    <a:pt x="335" y="442"/>
                  </a:cubicBezTo>
                  <a:cubicBezTo>
                    <a:pt x="330" y="446"/>
                    <a:pt x="320" y="446"/>
                    <a:pt x="314" y="442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61"/>
                    <a:pt x="0" y="256"/>
                    <a:pt x="6" y="252"/>
                  </a:cubicBezTo>
                  <a:cubicBezTo>
                    <a:pt x="434" y="4"/>
                    <a:pt x="434" y="4"/>
                    <a:pt x="434" y="4"/>
                  </a:cubicBezTo>
                  <a:cubicBezTo>
                    <a:pt x="439" y="0"/>
                    <a:pt x="449" y="0"/>
                    <a:pt x="455" y="4"/>
                  </a:cubicBezTo>
                  <a:lnTo>
                    <a:pt x="763" y="182"/>
                  </a:lnTo>
                  <a:close/>
                </a:path>
              </a:pathLst>
            </a:custGeom>
            <a:solidFill>
              <a:srgbClr val="211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ḻídé"/>
            <p:cNvSpPr/>
            <p:nvPr/>
          </p:nvSpPr>
          <p:spPr bwMode="auto">
            <a:xfrm>
              <a:off x="4767285" y="3515791"/>
              <a:ext cx="2700669" cy="1325390"/>
            </a:xfrm>
            <a:custGeom>
              <a:avLst/>
              <a:gdLst>
                <a:gd name="T0" fmla="*/ 915 w 1624"/>
                <a:gd name="T1" fmla="*/ 0 h 797"/>
                <a:gd name="T2" fmla="*/ 0 w 1624"/>
                <a:gd name="T3" fmla="*/ 531 h 797"/>
                <a:gd name="T4" fmla="*/ 460 w 1624"/>
                <a:gd name="T5" fmla="*/ 797 h 797"/>
                <a:gd name="T6" fmla="*/ 956 w 1624"/>
                <a:gd name="T7" fmla="*/ 797 h 797"/>
                <a:gd name="T8" fmla="*/ 1624 w 1624"/>
                <a:gd name="T9" fmla="*/ 408 h 797"/>
                <a:gd name="T10" fmla="*/ 915 w 1624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4" h="797">
                  <a:moveTo>
                    <a:pt x="915" y="0"/>
                  </a:moveTo>
                  <a:lnTo>
                    <a:pt x="0" y="531"/>
                  </a:lnTo>
                  <a:lnTo>
                    <a:pt x="460" y="797"/>
                  </a:lnTo>
                  <a:lnTo>
                    <a:pt x="956" y="797"/>
                  </a:lnTo>
                  <a:lnTo>
                    <a:pt x="1624" y="408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ḻídè"/>
            <p:cNvSpPr/>
            <p:nvPr/>
          </p:nvSpPr>
          <p:spPr bwMode="auto">
            <a:xfrm>
              <a:off x="5196332" y="4154373"/>
              <a:ext cx="1152441" cy="592019"/>
            </a:xfrm>
            <a:custGeom>
              <a:avLst/>
              <a:gdLst>
                <a:gd name="T0" fmla="*/ 93 w 693"/>
                <a:gd name="T1" fmla="*/ 45 h 356"/>
                <a:gd name="T2" fmla="*/ 617 w 693"/>
                <a:gd name="T3" fmla="*/ 349 h 356"/>
                <a:gd name="T4" fmla="*/ 600 w 693"/>
                <a:gd name="T5" fmla="*/ 356 h 356"/>
                <a:gd name="T6" fmla="*/ 448 w 693"/>
                <a:gd name="T7" fmla="*/ 268 h 356"/>
                <a:gd name="T8" fmla="*/ 448 w 693"/>
                <a:gd name="T9" fmla="*/ 271 h 356"/>
                <a:gd name="T10" fmla="*/ 76 w 693"/>
                <a:gd name="T11" fmla="*/ 55 h 356"/>
                <a:gd name="T12" fmla="*/ 93 w 693"/>
                <a:gd name="T13" fmla="*/ 45 h 356"/>
                <a:gd name="T14" fmla="*/ 0 w 693"/>
                <a:gd name="T15" fmla="*/ 100 h 356"/>
                <a:gd name="T16" fmla="*/ 373 w 693"/>
                <a:gd name="T17" fmla="*/ 313 h 356"/>
                <a:gd name="T18" fmla="*/ 389 w 693"/>
                <a:gd name="T19" fmla="*/ 304 h 356"/>
                <a:gd name="T20" fmla="*/ 17 w 693"/>
                <a:gd name="T21" fmla="*/ 90 h 356"/>
                <a:gd name="T22" fmla="*/ 0 w 693"/>
                <a:gd name="T23" fmla="*/ 100 h 356"/>
                <a:gd name="T24" fmla="*/ 38 w 693"/>
                <a:gd name="T25" fmla="*/ 76 h 356"/>
                <a:gd name="T26" fmla="*/ 411 w 693"/>
                <a:gd name="T27" fmla="*/ 292 h 356"/>
                <a:gd name="T28" fmla="*/ 427 w 693"/>
                <a:gd name="T29" fmla="*/ 282 h 356"/>
                <a:gd name="T30" fmla="*/ 55 w 693"/>
                <a:gd name="T31" fmla="*/ 67 h 356"/>
                <a:gd name="T32" fmla="*/ 38 w 693"/>
                <a:gd name="T33" fmla="*/ 76 h 356"/>
                <a:gd name="T34" fmla="*/ 169 w 693"/>
                <a:gd name="T35" fmla="*/ 0 h 356"/>
                <a:gd name="T36" fmla="*/ 152 w 693"/>
                <a:gd name="T37" fmla="*/ 10 h 356"/>
                <a:gd name="T38" fmla="*/ 676 w 693"/>
                <a:gd name="T39" fmla="*/ 313 h 356"/>
                <a:gd name="T40" fmla="*/ 693 w 693"/>
                <a:gd name="T41" fmla="*/ 304 h 356"/>
                <a:gd name="T42" fmla="*/ 169 w 693"/>
                <a:gd name="T43" fmla="*/ 0 h 356"/>
                <a:gd name="T44" fmla="*/ 114 w 693"/>
                <a:gd name="T45" fmla="*/ 33 h 356"/>
                <a:gd name="T46" fmla="*/ 638 w 693"/>
                <a:gd name="T47" fmla="*/ 335 h 356"/>
                <a:gd name="T48" fmla="*/ 655 w 693"/>
                <a:gd name="T49" fmla="*/ 325 h 356"/>
                <a:gd name="T50" fmla="*/ 131 w 693"/>
                <a:gd name="T51" fmla="*/ 24 h 356"/>
                <a:gd name="T52" fmla="*/ 114 w 693"/>
                <a:gd name="T53" fmla="*/ 3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356">
                  <a:moveTo>
                    <a:pt x="93" y="45"/>
                  </a:moveTo>
                  <a:lnTo>
                    <a:pt x="617" y="349"/>
                  </a:lnTo>
                  <a:lnTo>
                    <a:pt x="600" y="356"/>
                  </a:lnTo>
                  <a:lnTo>
                    <a:pt x="448" y="268"/>
                  </a:lnTo>
                  <a:lnTo>
                    <a:pt x="448" y="271"/>
                  </a:lnTo>
                  <a:lnTo>
                    <a:pt x="76" y="55"/>
                  </a:lnTo>
                  <a:lnTo>
                    <a:pt x="93" y="45"/>
                  </a:lnTo>
                  <a:close/>
                  <a:moveTo>
                    <a:pt x="0" y="100"/>
                  </a:moveTo>
                  <a:lnTo>
                    <a:pt x="373" y="313"/>
                  </a:lnTo>
                  <a:lnTo>
                    <a:pt x="389" y="304"/>
                  </a:lnTo>
                  <a:lnTo>
                    <a:pt x="17" y="90"/>
                  </a:lnTo>
                  <a:lnTo>
                    <a:pt x="0" y="100"/>
                  </a:lnTo>
                  <a:close/>
                  <a:moveTo>
                    <a:pt x="38" y="76"/>
                  </a:moveTo>
                  <a:lnTo>
                    <a:pt x="411" y="292"/>
                  </a:lnTo>
                  <a:lnTo>
                    <a:pt x="427" y="282"/>
                  </a:lnTo>
                  <a:lnTo>
                    <a:pt x="55" y="67"/>
                  </a:lnTo>
                  <a:lnTo>
                    <a:pt x="38" y="76"/>
                  </a:lnTo>
                  <a:close/>
                  <a:moveTo>
                    <a:pt x="169" y="0"/>
                  </a:moveTo>
                  <a:lnTo>
                    <a:pt x="152" y="10"/>
                  </a:lnTo>
                  <a:lnTo>
                    <a:pt x="676" y="313"/>
                  </a:lnTo>
                  <a:lnTo>
                    <a:pt x="693" y="304"/>
                  </a:lnTo>
                  <a:lnTo>
                    <a:pt x="169" y="0"/>
                  </a:lnTo>
                  <a:close/>
                  <a:moveTo>
                    <a:pt x="114" y="33"/>
                  </a:moveTo>
                  <a:lnTo>
                    <a:pt x="638" y="335"/>
                  </a:lnTo>
                  <a:lnTo>
                    <a:pt x="655" y="325"/>
                  </a:lnTo>
                  <a:lnTo>
                    <a:pt x="131" y="24"/>
                  </a:lnTo>
                  <a:lnTo>
                    <a:pt x="114" y="33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ľiḋê"/>
            <p:cNvSpPr/>
            <p:nvPr/>
          </p:nvSpPr>
          <p:spPr bwMode="auto">
            <a:xfrm>
              <a:off x="6418617" y="3973109"/>
              <a:ext cx="344236" cy="138027"/>
            </a:xfrm>
            <a:custGeom>
              <a:avLst/>
              <a:gdLst>
                <a:gd name="T0" fmla="*/ 61 w 87"/>
                <a:gd name="T1" fmla="*/ 0 h 35"/>
                <a:gd name="T2" fmla="*/ 65 w 87"/>
                <a:gd name="T3" fmla="*/ 2 h 35"/>
                <a:gd name="T4" fmla="*/ 87 w 87"/>
                <a:gd name="T5" fmla="*/ 29 h 35"/>
                <a:gd name="T6" fmla="*/ 42 w 87"/>
                <a:gd name="T7" fmla="*/ 32 h 35"/>
                <a:gd name="T8" fmla="*/ 0 w 87"/>
                <a:gd name="T9" fmla="*/ 35 h 35"/>
                <a:gd name="T10" fmla="*/ 61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61" y="0"/>
                  </a:moveTo>
                  <a:cubicBezTo>
                    <a:pt x="63" y="0"/>
                    <a:pt x="64" y="1"/>
                    <a:pt x="65" y="2"/>
                  </a:cubicBezTo>
                  <a:cubicBezTo>
                    <a:pt x="77" y="10"/>
                    <a:pt x="85" y="19"/>
                    <a:pt x="87" y="29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61" y="0"/>
                  </a:cubicBez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1íďe"/>
            <p:cNvSpPr/>
            <p:nvPr/>
          </p:nvSpPr>
          <p:spPr bwMode="auto">
            <a:xfrm>
              <a:off x="6418617" y="4091180"/>
              <a:ext cx="352550" cy="209535"/>
            </a:xfrm>
            <a:custGeom>
              <a:avLst/>
              <a:gdLst>
                <a:gd name="T0" fmla="*/ 86 w 89"/>
                <a:gd name="T1" fmla="*/ 0 h 53"/>
                <a:gd name="T2" fmla="*/ 75 w 89"/>
                <a:gd name="T3" fmla="*/ 31 h 53"/>
                <a:gd name="T4" fmla="*/ 62 w 89"/>
                <a:gd name="T5" fmla="*/ 41 h 53"/>
                <a:gd name="T6" fmla="*/ 52 w 89"/>
                <a:gd name="T7" fmla="*/ 46 h 53"/>
                <a:gd name="T8" fmla="*/ 52 w 89"/>
                <a:gd name="T9" fmla="*/ 46 h 53"/>
                <a:gd name="T10" fmla="*/ 39 w 89"/>
                <a:gd name="T11" fmla="*/ 51 h 53"/>
                <a:gd name="T12" fmla="*/ 27 w 89"/>
                <a:gd name="T13" fmla="*/ 53 h 53"/>
                <a:gd name="T14" fmla="*/ 0 w 89"/>
                <a:gd name="T15" fmla="*/ 5 h 53"/>
                <a:gd name="T16" fmla="*/ 42 w 89"/>
                <a:gd name="T17" fmla="*/ 2 h 53"/>
                <a:gd name="T18" fmla="*/ 86 w 89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3">
                  <a:moveTo>
                    <a:pt x="86" y="0"/>
                  </a:moveTo>
                  <a:cubicBezTo>
                    <a:pt x="89" y="10"/>
                    <a:pt x="85" y="22"/>
                    <a:pt x="75" y="31"/>
                  </a:cubicBezTo>
                  <a:cubicBezTo>
                    <a:pt x="72" y="35"/>
                    <a:pt x="67" y="38"/>
                    <a:pt x="62" y="41"/>
                  </a:cubicBezTo>
                  <a:cubicBezTo>
                    <a:pt x="59" y="43"/>
                    <a:pt x="56" y="45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8"/>
                    <a:pt x="43" y="50"/>
                    <a:pt x="39" y="51"/>
                  </a:cubicBezTo>
                  <a:cubicBezTo>
                    <a:pt x="35" y="52"/>
                    <a:pt x="31" y="53"/>
                    <a:pt x="27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53" y="2"/>
                    <a:pt x="68" y="1"/>
                    <a:pt x="86" y="0"/>
                  </a:cubicBez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ḷïḍé"/>
            <p:cNvSpPr/>
            <p:nvPr/>
          </p:nvSpPr>
          <p:spPr bwMode="auto">
            <a:xfrm>
              <a:off x="6352098" y="4111136"/>
              <a:ext cx="174612" cy="201220"/>
            </a:xfrm>
            <a:custGeom>
              <a:avLst/>
              <a:gdLst>
                <a:gd name="T0" fmla="*/ 17 w 44"/>
                <a:gd name="T1" fmla="*/ 0 h 51"/>
                <a:gd name="T2" fmla="*/ 44 w 44"/>
                <a:gd name="T3" fmla="*/ 48 h 51"/>
                <a:gd name="T4" fmla="*/ 0 w 44"/>
                <a:gd name="T5" fmla="*/ 50 h 51"/>
                <a:gd name="T6" fmla="*/ 17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17" y="0"/>
                  </a:moveTo>
                  <a:cubicBezTo>
                    <a:pt x="17" y="0"/>
                    <a:pt x="17" y="0"/>
                    <a:pt x="44" y="48"/>
                  </a:cubicBezTo>
                  <a:cubicBezTo>
                    <a:pt x="30" y="51"/>
                    <a:pt x="15" y="51"/>
                    <a:pt x="0" y="5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šḻîḍê"/>
            <p:cNvSpPr/>
            <p:nvPr/>
          </p:nvSpPr>
          <p:spPr bwMode="auto">
            <a:xfrm>
              <a:off x="6041122" y="3914905"/>
              <a:ext cx="532152" cy="414080"/>
            </a:xfrm>
            <a:custGeom>
              <a:avLst/>
              <a:gdLst>
                <a:gd name="T0" fmla="*/ 96 w 135"/>
                <a:gd name="T1" fmla="*/ 50 h 105"/>
                <a:gd name="T2" fmla="*/ 123 w 135"/>
                <a:gd name="T3" fmla="*/ 98 h 105"/>
                <a:gd name="T4" fmla="*/ 135 w 135"/>
                <a:gd name="T5" fmla="*/ 96 h 105"/>
                <a:gd name="T6" fmla="*/ 34 w 135"/>
                <a:gd name="T7" fmla="*/ 86 h 105"/>
                <a:gd name="T8" fmla="*/ 34 w 135"/>
                <a:gd name="T9" fmla="*/ 15 h 105"/>
                <a:gd name="T10" fmla="*/ 95 w 135"/>
                <a:gd name="T11" fmla="*/ 0 h 105"/>
                <a:gd name="T12" fmla="*/ 96 w 135"/>
                <a:gd name="T13" fmla="*/ 50 h 105"/>
                <a:gd name="T14" fmla="*/ 79 w 135"/>
                <a:gd name="T15" fmla="*/ 100 h 105"/>
                <a:gd name="T16" fmla="*/ 123 w 135"/>
                <a:gd name="T17" fmla="*/ 98 h 105"/>
                <a:gd name="T18" fmla="*/ 96 w 135"/>
                <a:gd name="T19" fmla="*/ 5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05">
                  <a:moveTo>
                    <a:pt x="96" y="5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7" y="98"/>
                    <a:pt x="131" y="97"/>
                    <a:pt x="135" y="96"/>
                  </a:cubicBezTo>
                  <a:cubicBezTo>
                    <a:pt x="103" y="105"/>
                    <a:pt x="62" y="102"/>
                    <a:pt x="34" y="86"/>
                  </a:cubicBezTo>
                  <a:cubicBezTo>
                    <a:pt x="0" y="66"/>
                    <a:pt x="0" y="34"/>
                    <a:pt x="34" y="15"/>
                  </a:cubicBezTo>
                  <a:cubicBezTo>
                    <a:pt x="51" y="5"/>
                    <a:pt x="73" y="0"/>
                    <a:pt x="95" y="0"/>
                  </a:cubicBezTo>
                  <a:cubicBezTo>
                    <a:pt x="95" y="1"/>
                    <a:pt x="95" y="8"/>
                    <a:pt x="96" y="5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94" y="101"/>
                    <a:pt x="109" y="101"/>
                    <a:pt x="123" y="98"/>
                  </a:cubicBezTo>
                  <a:cubicBezTo>
                    <a:pt x="96" y="50"/>
                    <a:pt x="96" y="50"/>
                    <a:pt x="96" y="50"/>
                  </a:cubicBezTo>
                  <a:close/>
                </a:path>
              </a:pathLst>
            </a:cu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ļíďè"/>
            <p:cNvSpPr/>
            <p:nvPr/>
          </p:nvSpPr>
          <p:spPr bwMode="auto">
            <a:xfrm>
              <a:off x="6415291" y="3914905"/>
              <a:ext cx="244457" cy="196231"/>
            </a:xfrm>
            <a:custGeom>
              <a:avLst/>
              <a:gdLst>
                <a:gd name="T0" fmla="*/ 62 w 62"/>
                <a:gd name="T1" fmla="*/ 15 h 50"/>
                <a:gd name="T2" fmla="*/ 1 w 62"/>
                <a:gd name="T3" fmla="*/ 50 h 50"/>
                <a:gd name="T4" fmla="*/ 0 w 62"/>
                <a:gd name="T5" fmla="*/ 0 h 50"/>
                <a:gd name="T6" fmla="*/ 0 w 62"/>
                <a:gd name="T7" fmla="*/ 0 h 50"/>
                <a:gd name="T8" fmla="*/ 62 w 62"/>
                <a:gd name="T9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62" y="15"/>
                  </a:moveTo>
                  <a:cubicBezTo>
                    <a:pt x="1" y="50"/>
                    <a:pt x="1" y="50"/>
                    <a:pt x="1" y="50"/>
                  </a:cubicBezTo>
                  <a:cubicBezTo>
                    <a:pt x="0" y="8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45" y="5"/>
                    <a:pt x="62" y="15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ṩliḓè"/>
            <p:cNvSpPr/>
            <p:nvPr/>
          </p:nvSpPr>
          <p:spPr bwMode="auto">
            <a:xfrm>
              <a:off x="5543893" y="4071225"/>
              <a:ext cx="946232" cy="548781"/>
            </a:xfrm>
            <a:custGeom>
              <a:avLst/>
              <a:gdLst>
                <a:gd name="T0" fmla="*/ 45 w 569"/>
                <a:gd name="T1" fmla="*/ 0 h 330"/>
                <a:gd name="T2" fmla="*/ 0 w 569"/>
                <a:gd name="T3" fmla="*/ 29 h 330"/>
                <a:gd name="T4" fmla="*/ 524 w 569"/>
                <a:gd name="T5" fmla="*/ 330 h 330"/>
                <a:gd name="T6" fmla="*/ 569 w 569"/>
                <a:gd name="T7" fmla="*/ 304 h 330"/>
                <a:gd name="T8" fmla="*/ 45 w 569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330">
                  <a:moveTo>
                    <a:pt x="45" y="0"/>
                  </a:moveTo>
                  <a:lnTo>
                    <a:pt x="0" y="29"/>
                  </a:lnTo>
                  <a:lnTo>
                    <a:pt x="524" y="330"/>
                  </a:lnTo>
                  <a:lnTo>
                    <a:pt x="569" y="30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2B3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ŝliḓê"/>
            <p:cNvSpPr/>
            <p:nvPr/>
          </p:nvSpPr>
          <p:spPr bwMode="auto">
            <a:xfrm>
              <a:off x="6372054" y="3610581"/>
              <a:ext cx="1084259" cy="575389"/>
            </a:xfrm>
            <a:custGeom>
              <a:avLst/>
              <a:gdLst>
                <a:gd name="T0" fmla="*/ 275 w 275"/>
                <a:gd name="T1" fmla="*/ 111 h 146"/>
                <a:gd name="T2" fmla="*/ 275 w 275"/>
                <a:gd name="T3" fmla="*/ 121 h 146"/>
                <a:gd name="T4" fmla="*/ 269 w 275"/>
                <a:gd name="T5" fmla="*/ 129 h 146"/>
                <a:gd name="T6" fmla="*/ 247 w 275"/>
                <a:gd name="T7" fmla="*/ 141 h 146"/>
                <a:gd name="T8" fmla="*/ 219 w 275"/>
                <a:gd name="T9" fmla="*/ 141 h 146"/>
                <a:gd name="T10" fmla="*/ 6 w 275"/>
                <a:gd name="T11" fmla="*/ 18 h 146"/>
                <a:gd name="T12" fmla="*/ 0 w 275"/>
                <a:gd name="T13" fmla="*/ 10 h 146"/>
                <a:gd name="T14" fmla="*/ 0 w 275"/>
                <a:gd name="T15" fmla="*/ 0 h 146"/>
                <a:gd name="T16" fmla="*/ 6 w 275"/>
                <a:gd name="T17" fmla="*/ 8 h 146"/>
                <a:gd name="T18" fmla="*/ 219 w 275"/>
                <a:gd name="T19" fmla="*/ 132 h 146"/>
                <a:gd name="T20" fmla="*/ 247 w 275"/>
                <a:gd name="T21" fmla="*/ 132 h 146"/>
                <a:gd name="T22" fmla="*/ 269 w 275"/>
                <a:gd name="T23" fmla="*/ 119 h 146"/>
                <a:gd name="T24" fmla="*/ 275 w 275"/>
                <a:gd name="T25" fmla="*/ 1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146">
                  <a:moveTo>
                    <a:pt x="275" y="111"/>
                  </a:moveTo>
                  <a:cubicBezTo>
                    <a:pt x="275" y="121"/>
                    <a:pt x="275" y="121"/>
                    <a:pt x="275" y="121"/>
                  </a:cubicBezTo>
                  <a:cubicBezTo>
                    <a:pt x="275" y="124"/>
                    <a:pt x="273" y="127"/>
                    <a:pt x="269" y="129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39" y="146"/>
                    <a:pt x="227" y="146"/>
                    <a:pt x="219" y="14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" y="16"/>
                    <a:pt x="0" y="13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8"/>
                  </a:cubicBezTo>
                  <a:cubicBezTo>
                    <a:pt x="219" y="132"/>
                    <a:pt x="219" y="132"/>
                    <a:pt x="219" y="132"/>
                  </a:cubicBezTo>
                  <a:cubicBezTo>
                    <a:pt x="227" y="136"/>
                    <a:pt x="239" y="136"/>
                    <a:pt x="247" y="132"/>
                  </a:cubicBezTo>
                  <a:cubicBezTo>
                    <a:pt x="269" y="119"/>
                    <a:pt x="269" y="119"/>
                    <a:pt x="269" y="119"/>
                  </a:cubicBezTo>
                  <a:cubicBezTo>
                    <a:pt x="273" y="117"/>
                    <a:pt x="275" y="114"/>
                    <a:pt x="275" y="111"/>
                  </a:cubicBezTo>
                  <a:close/>
                </a:path>
              </a:pathLst>
            </a:custGeom>
            <a:solidFill>
              <a:srgbClr val="454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ṡ1ïḓè"/>
            <p:cNvSpPr/>
            <p:nvPr/>
          </p:nvSpPr>
          <p:spPr bwMode="auto">
            <a:xfrm>
              <a:off x="6406977" y="3535747"/>
              <a:ext cx="1011088" cy="552107"/>
            </a:xfrm>
            <a:custGeom>
              <a:avLst/>
              <a:gdLst>
                <a:gd name="T0" fmla="*/ 40 w 256"/>
                <a:gd name="T1" fmla="*/ 2 h 140"/>
                <a:gd name="T2" fmla="*/ 60 w 256"/>
                <a:gd name="T3" fmla="*/ 14 h 140"/>
                <a:gd name="T4" fmla="*/ 60 w 256"/>
                <a:gd name="T5" fmla="*/ 24 h 140"/>
                <a:gd name="T6" fmla="*/ 40 w 256"/>
                <a:gd name="T7" fmla="*/ 12 h 140"/>
                <a:gd name="T8" fmla="*/ 25 w 256"/>
                <a:gd name="T9" fmla="*/ 12 h 140"/>
                <a:gd name="T10" fmla="*/ 3 w 256"/>
                <a:gd name="T11" fmla="*/ 25 h 140"/>
                <a:gd name="T12" fmla="*/ 0 w 256"/>
                <a:gd name="T13" fmla="*/ 29 h 140"/>
                <a:gd name="T14" fmla="*/ 0 w 256"/>
                <a:gd name="T15" fmla="*/ 19 h 140"/>
                <a:gd name="T16" fmla="*/ 3 w 256"/>
                <a:gd name="T17" fmla="*/ 15 h 140"/>
                <a:gd name="T18" fmla="*/ 25 w 256"/>
                <a:gd name="T19" fmla="*/ 2 h 140"/>
                <a:gd name="T20" fmla="*/ 40 w 256"/>
                <a:gd name="T21" fmla="*/ 2 h 140"/>
                <a:gd name="T22" fmla="*/ 253 w 256"/>
                <a:gd name="T23" fmla="*/ 126 h 140"/>
                <a:gd name="T24" fmla="*/ 234 w 256"/>
                <a:gd name="T25" fmla="*/ 114 h 140"/>
                <a:gd name="T26" fmla="*/ 234 w 256"/>
                <a:gd name="T27" fmla="*/ 124 h 140"/>
                <a:gd name="T28" fmla="*/ 253 w 256"/>
                <a:gd name="T29" fmla="*/ 136 h 140"/>
                <a:gd name="T30" fmla="*/ 256 w 256"/>
                <a:gd name="T31" fmla="*/ 140 h 140"/>
                <a:gd name="T32" fmla="*/ 256 w 256"/>
                <a:gd name="T33" fmla="*/ 130 h 140"/>
                <a:gd name="T34" fmla="*/ 253 w 256"/>
                <a:gd name="T35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40">
                  <a:moveTo>
                    <a:pt x="40" y="2"/>
                  </a:moveTo>
                  <a:cubicBezTo>
                    <a:pt x="60" y="14"/>
                    <a:pt x="60" y="14"/>
                    <a:pt x="60" y="1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6" y="10"/>
                    <a:pt x="29" y="10"/>
                    <a:pt x="25" y="1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6" y="0"/>
                    <a:pt x="40" y="2"/>
                  </a:cubicBezTo>
                  <a:close/>
                  <a:moveTo>
                    <a:pt x="253" y="126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234" y="124"/>
                    <a:pt x="234" y="124"/>
                    <a:pt x="234" y="124"/>
                  </a:cubicBezTo>
                  <a:cubicBezTo>
                    <a:pt x="253" y="136"/>
                    <a:pt x="253" y="136"/>
                    <a:pt x="253" y="136"/>
                  </a:cubicBezTo>
                  <a:cubicBezTo>
                    <a:pt x="255" y="137"/>
                    <a:pt x="256" y="138"/>
                    <a:pt x="256" y="140"/>
                  </a:cubicBezTo>
                  <a:cubicBezTo>
                    <a:pt x="256" y="130"/>
                    <a:pt x="256" y="130"/>
                    <a:pt x="256" y="130"/>
                  </a:cubicBezTo>
                  <a:cubicBezTo>
                    <a:pt x="256" y="128"/>
                    <a:pt x="255" y="127"/>
                    <a:pt x="253" y="126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ṥḷíḑe"/>
            <p:cNvSpPr/>
            <p:nvPr/>
          </p:nvSpPr>
          <p:spPr bwMode="auto">
            <a:xfrm>
              <a:off x="6363739" y="3512465"/>
              <a:ext cx="1100889" cy="633593"/>
            </a:xfrm>
            <a:custGeom>
              <a:avLst/>
              <a:gdLst>
                <a:gd name="T0" fmla="*/ 271 w 279"/>
                <a:gd name="T1" fmla="*/ 128 h 161"/>
                <a:gd name="T2" fmla="*/ 271 w 279"/>
                <a:gd name="T3" fmla="*/ 144 h 161"/>
                <a:gd name="T4" fmla="*/ 249 w 279"/>
                <a:gd name="T5" fmla="*/ 157 h 161"/>
                <a:gd name="T6" fmla="*/ 221 w 279"/>
                <a:gd name="T7" fmla="*/ 157 h 161"/>
                <a:gd name="T8" fmla="*/ 8 w 279"/>
                <a:gd name="T9" fmla="*/ 33 h 161"/>
                <a:gd name="T10" fmla="*/ 8 w 279"/>
                <a:gd name="T11" fmla="*/ 17 h 161"/>
                <a:gd name="T12" fmla="*/ 30 w 279"/>
                <a:gd name="T13" fmla="*/ 5 h 161"/>
                <a:gd name="T14" fmla="*/ 57 w 279"/>
                <a:gd name="T15" fmla="*/ 5 h 161"/>
                <a:gd name="T16" fmla="*/ 81 w 279"/>
                <a:gd name="T17" fmla="*/ 18 h 161"/>
                <a:gd name="T18" fmla="*/ 71 w 279"/>
                <a:gd name="T19" fmla="*/ 20 h 161"/>
                <a:gd name="T20" fmla="*/ 51 w 279"/>
                <a:gd name="T21" fmla="*/ 8 h 161"/>
                <a:gd name="T22" fmla="*/ 36 w 279"/>
                <a:gd name="T23" fmla="*/ 8 h 161"/>
                <a:gd name="T24" fmla="*/ 14 w 279"/>
                <a:gd name="T25" fmla="*/ 21 h 161"/>
                <a:gd name="T26" fmla="*/ 14 w 279"/>
                <a:gd name="T27" fmla="*/ 30 h 161"/>
                <a:gd name="T28" fmla="*/ 228 w 279"/>
                <a:gd name="T29" fmla="*/ 153 h 161"/>
                <a:gd name="T30" fmla="*/ 243 w 279"/>
                <a:gd name="T31" fmla="*/ 153 h 161"/>
                <a:gd name="T32" fmla="*/ 264 w 279"/>
                <a:gd name="T33" fmla="*/ 140 h 161"/>
                <a:gd name="T34" fmla="*/ 264 w 279"/>
                <a:gd name="T35" fmla="*/ 132 h 161"/>
                <a:gd name="T36" fmla="*/ 245 w 279"/>
                <a:gd name="T37" fmla="*/ 120 h 161"/>
                <a:gd name="T38" fmla="*/ 248 w 279"/>
                <a:gd name="T39" fmla="*/ 114 h 161"/>
                <a:gd name="T40" fmla="*/ 271 w 279"/>
                <a:gd name="T41" fmla="*/ 12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9" h="161">
                  <a:moveTo>
                    <a:pt x="271" y="128"/>
                  </a:moveTo>
                  <a:cubicBezTo>
                    <a:pt x="278" y="132"/>
                    <a:pt x="279" y="139"/>
                    <a:pt x="271" y="144"/>
                  </a:cubicBezTo>
                  <a:cubicBezTo>
                    <a:pt x="249" y="157"/>
                    <a:pt x="249" y="157"/>
                    <a:pt x="249" y="157"/>
                  </a:cubicBezTo>
                  <a:cubicBezTo>
                    <a:pt x="241" y="161"/>
                    <a:pt x="229" y="161"/>
                    <a:pt x="221" y="15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29"/>
                    <a:pt x="0" y="22"/>
                    <a:pt x="8" y="1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7" y="0"/>
                    <a:pt x="50" y="0"/>
                    <a:pt x="57" y="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1" y="2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7" y="6"/>
                    <a:pt x="40" y="6"/>
                    <a:pt x="36" y="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23"/>
                    <a:pt x="10" y="27"/>
                    <a:pt x="14" y="30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2" y="155"/>
                    <a:pt x="238" y="155"/>
                    <a:pt x="243" y="153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9" y="138"/>
                    <a:pt x="268" y="134"/>
                    <a:pt x="264" y="132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46" y="118"/>
                    <a:pt x="247" y="116"/>
                    <a:pt x="248" y="114"/>
                  </a:cubicBezTo>
                  <a:lnTo>
                    <a:pt x="271" y="12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ŝ1ídè"/>
            <p:cNvSpPr/>
            <p:nvPr/>
          </p:nvSpPr>
          <p:spPr bwMode="auto">
            <a:xfrm>
              <a:off x="7105425" y="3633862"/>
              <a:ext cx="138027" cy="71508"/>
            </a:xfrm>
            <a:custGeom>
              <a:avLst/>
              <a:gdLst>
                <a:gd name="T0" fmla="*/ 30 w 35"/>
                <a:gd name="T1" fmla="*/ 4 h 18"/>
                <a:gd name="T2" fmla="*/ 5 w 35"/>
                <a:gd name="T3" fmla="*/ 4 h 18"/>
                <a:gd name="T4" fmla="*/ 0 w 35"/>
                <a:gd name="T5" fmla="*/ 11 h 18"/>
                <a:gd name="T6" fmla="*/ 0 w 35"/>
                <a:gd name="T7" fmla="*/ 16 h 18"/>
                <a:gd name="T8" fmla="*/ 1 w 35"/>
                <a:gd name="T9" fmla="*/ 17 h 18"/>
                <a:gd name="T10" fmla="*/ 5 w 35"/>
                <a:gd name="T11" fmla="*/ 14 h 18"/>
                <a:gd name="T12" fmla="*/ 30 w 35"/>
                <a:gd name="T13" fmla="*/ 14 h 18"/>
                <a:gd name="T14" fmla="*/ 34 w 35"/>
                <a:gd name="T15" fmla="*/ 18 h 18"/>
                <a:gd name="T16" fmla="*/ 35 w 35"/>
                <a:gd name="T17" fmla="*/ 16 h 18"/>
                <a:gd name="T18" fmla="*/ 35 w 35"/>
                <a:gd name="T19" fmla="*/ 11 h 18"/>
                <a:gd name="T20" fmla="*/ 30 w 35"/>
                <a:gd name="T2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18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4" y="15"/>
                    <a:pt x="5" y="14"/>
                  </a:cubicBezTo>
                  <a:cubicBezTo>
                    <a:pt x="12" y="10"/>
                    <a:pt x="23" y="10"/>
                    <a:pt x="30" y="14"/>
                  </a:cubicBezTo>
                  <a:cubicBezTo>
                    <a:pt x="32" y="15"/>
                    <a:pt x="33" y="16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9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ļîḋé"/>
            <p:cNvSpPr/>
            <p:nvPr/>
          </p:nvSpPr>
          <p:spPr bwMode="auto">
            <a:xfrm>
              <a:off x="7090459" y="3630537"/>
              <a:ext cx="169623" cy="98115"/>
            </a:xfrm>
            <a:custGeom>
              <a:avLst/>
              <a:gdLst>
                <a:gd name="T0" fmla="*/ 36 w 43"/>
                <a:gd name="T1" fmla="*/ 4 h 25"/>
                <a:gd name="T2" fmla="*/ 36 w 43"/>
                <a:gd name="T3" fmla="*/ 20 h 25"/>
                <a:gd name="T4" fmla="*/ 8 w 43"/>
                <a:gd name="T5" fmla="*/ 20 h 25"/>
                <a:gd name="T6" fmla="*/ 8 w 43"/>
                <a:gd name="T7" fmla="*/ 4 h 25"/>
                <a:gd name="T8" fmla="*/ 36 w 43"/>
                <a:gd name="T9" fmla="*/ 4 h 25"/>
                <a:gd name="T10" fmla="*/ 9 w 43"/>
                <a:gd name="T11" fmla="*/ 19 h 25"/>
                <a:gd name="T12" fmla="*/ 34 w 43"/>
                <a:gd name="T13" fmla="*/ 19 h 25"/>
                <a:gd name="T14" fmla="*/ 34 w 43"/>
                <a:gd name="T15" fmla="*/ 5 h 25"/>
                <a:gd name="T16" fmla="*/ 9 w 43"/>
                <a:gd name="T17" fmla="*/ 5 h 25"/>
                <a:gd name="T18" fmla="*/ 9 w 43"/>
                <a:gd name="T1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36" y="4"/>
                  </a:moveTo>
                  <a:cubicBezTo>
                    <a:pt x="43" y="8"/>
                    <a:pt x="43" y="16"/>
                    <a:pt x="36" y="20"/>
                  </a:cubicBezTo>
                  <a:cubicBezTo>
                    <a:pt x="28" y="25"/>
                    <a:pt x="16" y="25"/>
                    <a:pt x="8" y="20"/>
                  </a:cubicBezTo>
                  <a:cubicBezTo>
                    <a:pt x="0" y="16"/>
                    <a:pt x="0" y="8"/>
                    <a:pt x="8" y="4"/>
                  </a:cubicBezTo>
                  <a:cubicBezTo>
                    <a:pt x="15" y="0"/>
                    <a:pt x="28" y="0"/>
                    <a:pt x="36" y="4"/>
                  </a:cubicBezTo>
                  <a:close/>
                  <a:moveTo>
                    <a:pt x="9" y="19"/>
                  </a:moveTo>
                  <a:cubicBezTo>
                    <a:pt x="16" y="23"/>
                    <a:pt x="27" y="23"/>
                    <a:pt x="34" y="19"/>
                  </a:cubicBezTo>
                  <a:cubicBezTo>
                    <a:pt x="41" y="15"/>
                    <a:pt x="41" y="9"/>
                    <a:pt x="34" y="5"/>
                  </a:cubicBezTo>
                  <a:cubicBezTo>
                    <a:pt x="27" y="1"/>
                    <a:pt x="16" y="1"/>
                    <a:pt x="9" y="5"/>
                  </a:cubicBezTo>
                  <a:cubicBezTo>
                    <a:pt x="3" y="9"/>
                    <a:pt x="3" y="15"/>
                    <a:pt x="9" y="19"/>
                  </a:cubicBezTo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ṡ1íḓé"/>
            <p:cNvSpPr/>
            <p:nvPr/>
          </p:nvSpPr>
          <p:spPr bwMode="auto">
            <a:xfrm>
              <a:off x="7240126" y="3677100"/>
              <a:ext cx="58204" cy="138027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10 h 35"/>
                <a:gd name="T4" fmla="*/ 6 w 15"/>
                <a:gd name="T5" fmla="*/ 23 h 35"/>
                <a:gd name="T6" fmla="*/ 0 w 15"/>
                <a:gd name="T7" fmla="*/ 35 h 35"/>
                <a:gd name="T8" fmla="*/ 0 w 15"/>
                <a:gd name="T9" fmla="*/ 25 h 35"/>
                <a:gd name="T10" fmla="*/ 6 w 15"/>
                <a:gd name="T11" fmla="*/ 13 h 35"/>
                <a:gd name="T12" fmla="*/ 15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5"/>
                    <a:pt x="12" y="19"/>
                    <a:pt x="6" y="23"/>
                  </a:cubicBezTo>
                  <a:cubicBezTo>
                    <a:pt x="5" y="23"/>
                    <a:pt x="0" y="26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5" y="13"/>
                    <a:pt x="6" y="13"/>
                  </a:cubicBezTo>
                  <a:cubicBezTo>
                    <a:pt x="12" y="9"/>
                    <a:pt x="15" y="5"/>
                    <a:pt x="15" y="0"/>
                  </a:cubicBez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1iḑe"/>
            <p:cNvSpPr/>
            <p:nvPr/>
          </p:nvSpPr>
          <p:spPr bwMode="auto">
            <a:xfrm>
              <a:off x="6596556" y="3575658"/>
              <a:ext cx="758316" cy="437362"/>
            </a:xfrm>
            <a:custGeom>
              <a:avLst/>
              <a:gdLst>
                <a:gd name="T0" fmla="*/ 186 w 192"/>
                <a:gd name="T1" fmla="*/ 104 h 111"/>
                <a:gd name="T2" fmla="*/ 181 w 192"/>
                <a:gd name="T3" fmla="*/ 111 h 111"/>
                <a:gd name="T4" fmla="*/ 179 w 192"/>
                <a:gd name="T5" fmla="*/ 91 h 111"/>
                <a:gd name="T6" fmla="*/ 35 w 192"/>
                <a:gd name="T7" fmla="*/ 8 h 111"/>
                <a:gd name="T8" fmla="*/ 0 w 192"/>
                <a:gd name="T9" fmla="*/ 6 h 111"/>
                <a:gd name="T10" fmla="*/ 12 w 192"/>
                <a:gd name="T11" fmla="*/ 4 h 111"/>
                <a:gd name="T12" fmla="*/ 22 w 192"/>
                <a:gd name="T13" fmla="*/ 2 h 111"/>
                <a:gd name="T14" fmla="*/ 33 w 192"/>
                <a:gd name="T15" fmla="*/ 1 h 111"/>
                <a:gd name="T16" fmla="*/ 90 w 192"/>
                <a:gd name="T17" fmla="*/ 16 h 111"/>
                <a:gd name="T18" fmla="*/ 125 w 192"/>
                <a:gd name="T19" fmla="*/ 13 h 111"/>
                <a:gd name="T20" fmla="*/ 169 w 192"/>
                <a:gd name="T21" fmla="*/ 13 h 111"/>
                <a:gd name="T22" fmla="*/ 169 w 192"/>
                <a:gd name="T23" fmla="*/ 39 h 111"/>
                <a:gd name="T24" fmla="*/ 164 w 192"/>
                <a:gd name="T25" fmla="*/ 59 h 111"/>
                <a:gd name="T26" fmla="*/ 191 w 192"/>
                <a:gd name="T27" fmla="*/ 92 h 111"/>
                <a:gd name="T28" fmla="*/ 189 w 192"/>
                <a:gd name="T29" fmla="*/ 98 h 111"/>
                <a:gd name="T30" fmla="*/ 186 w 192"/>
                <a:gd name="T31" fmla="*/ 104 h 111"/>
                <a:gd name="T32" fmla="*/ 133 w 192"/>
                <a:gd name="T33" fmla="*/ 34 h 111"/>
                <a:gd name="T34" fmla="*/ 161 w 192"/>
                <a:gd name="T35" fmla="*/ 34 h 111"/>
                <a:gd name="T36" fmla="*/ 161 w 192"/>
                <a:gd name="T37" fmla="*/ 18 h 111"/>
                <a:gd name="T38" fmla="*/ 133 w 192"/>
                <a:gd name="T39" fmla="*/ 18 h 111"/>
                <a:gd name="T40" fmla="*/ 133 w 192"/>
                <a:gd name="T4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11">
                  <a:moveTo>
                    <a:pt x="186" y="104"/>
                  </a:moveTo>
                  <a:cubicBezTo>
                    <a:pt x="184" y="107"/>
                    <a:pt x="182" y="110"/>
                    <a:pt x="181" y="111"/>
                  </a:cubicBezTo>
                  <a:cubicBezTo>
                    <a:pt x="182" y="106"/>
                    <a:pt x="184" y="94"/>
                    <a:pt x="179" y="91"/>
                  </a:cubicBezTo>
                  <a:cubicBezTo>
                    <a:pt x="173" y="87"/>
                    <a:pt x="41" y="11"/>
                    <a:pt x="35" y="8"/>
                  </a:cubicBezTo>
                  <a:cubicBezTo>
                    <a:pt x="30" y="5"/>
                    <a:pt x="9" y="6"/>
                    <a:pt x="0" y="6"/>
                  </a:cubicBezTo>
                  <a:cubicBezTo>
                    <a:pt x="2" y="6"/>
                    <a:pt x="6" y="5"/>
                    <a:pt x="12" y="4"/>
                  </a:cubicBezTo>
                  <a:cubicBezTo>
                    <a:pt x="15" y="3"/>
                    <a:pt x="18" y="3"/>
                    <a:pt x="22" y="2"/>
                  </a:cubicBezTo>
                  <a:cubicBezTo>
                    <a:pt x="26" y="1"/>
                    <a:pt x="30" y="1"/>
                    <a:pt x="33" y="1"/>
                  </a:cubicBezTo>
                  <a:cubicBezTo>
                    <a:pt x="48" y="0"/>
                    <a:pt x="70" y="14"/>
                    <a:pt x="90" y="16"/>
                  </a:cubicBezTo>
                  <a:cubicBezTo>
                    <a:pt x="116" y="18"/>
                    <a:pt x="124" y="14"/>
                    <a:pt x="125" y="13"/>
                  </a:cubicBezTo>
                  <a:cubicBezTo>
                    <a:pt x="137" y="6"/>
                    <a:pt x="156" y="6"/>
                    <a:pt x="169" y="13"/>
                  </a:cubicBezTo>
                  <a:cubicBezTo>
                    <a:pt x="181" y="20"/>
                    <a:pt x="181" y="32"/>
                    <a:pt x="169" y="39"/>
                  </a:cubicBezTo>
                  <a:cubicBezTo>
                    <a:pt x="168" y="39"/>
                    <a:pt x="160" y="44"/>
                    <a:pt x="164" y="59"/>
                  </a:cubicBezTo>
                  <a:cubicBezTo>
                    <a:pt x="167" y="70"/>
                    <a:pt x="192" y="83"/>
                    <a:pt x="191" y="92"/>
                  </a:cubicBezTo>
                  <a:cubicBezTo>
                    <a:pt x="190" y="94"/>
                    <a:pt x="190" y="96"/>
                    <a:pt x="189" y="98"/>
                  </a:cubicBezTo>
                  <a:cubicBezTo>
                    <a:pt x="188" y="100"/>
                    <a:pt x="187" y="102"/>
                    <a:pt x="186" y="104"/>
                  </a:cubicBezTo>
                  <a:close/>
                  <a:moveTo>
                    <a:pt x="133" y="34"/>
                  </a:moveTo>
                  <a:cubicBezTo>
                    <a:pt x="141" y="39"/>
                    <a:pt x="153" y="39"/>
                    <a:pt x="161" y="34"/>
                  </a:cubicBezTo>
                  <a:cubicBezTo>
                    <a:pt x="168" y="30"/>
                    <a:pt x="168" y="22"/>
                    <a:pt x="161" y="18"/>
                  </a:cubicBezTo>
                  <a:cubicBezTo>
                    <a:pt x="153" y="14"/>
                    <a:pt x="140" y="14"/>
                    <a:pt x="133" y="18"/>
                  </a:cubicBezTo>
                  <a:cubicBezTo>
                    <a:pt x="125" y="22"/>
                    <a:pt x="125" y="30"/>
                    <a:pt x="133" y="34"/>
                  </a:cubicBezTo>
                </a:path>
              </a:pathLst>
            </a:custGeom>
            <a:solidFill>
              <a:srgbClr val="A1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$1íḍè"/>
            <p:cNvSpPr/>
            <p:nvPr/>
          </p:nvSpPr>
          <p:spPr bwMode="auto">
            <a:xfrm>
              <a:off x="7309971" y="3984750"/>
              <a:ext cx="19956" cy="79823"/>
            </a:xfrm>
            <a:custGeom>
              <a:avLst/>
              <a:gdLst>
                <a:gd name="T0" fmla="*/ 5 w 5"/>
                <a:gd name="T1" fmla="*/ 0 h 20"/>
                <a:gd name="T2" fmla="*/ 5 w 5"/>
                <a:gd name="T3" fmla="*/ 10 h 20"/>
                <a:gd name="T4" fmla="*/ 0 w 5"/>
                <a:gd name="T5" fmla="*/ 17 h 20"/>
                <a:gd name="T6" fmla="*/ 0 w 5"/>
                <a:gd name="T7" fmla="*/ 17 h 20"/>
                <a:gd name="T8" fmla="*/ 0 w 5"/>
                <a:gd name="T9" fmla="*/ 17 h 20"/>
                <a:gd name="T10" fmla="*/ 0 w 5"/>
                <a:gd name="T11" fmla="*/ 20 h 20"/>
                <a:gd name="T12" fmla="*/ 0 w 5"/>
                <a:gd name="T13" fmla="*/ 10 h 20"/>
                <a:gd name="T14" fmla="*/ 0 w 5"/>
                <a:gd name="T15" fmla="*/ 7 h 20"/>
                <a:gd name="T16" fmla="*/ 5 w 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5" y="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3"/>
                    <a:pt x="1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1" y="6"/>
                    <a:pt x="3" y="3"/>
                    <a:pt x="5" y="0"/>
                  </a:cubicBezTo>
                  <a:close/>
                </a:path>
              </a:pathLst>
            </a:custGeom>
            <a:solidFill>
              <a:srgbClr val="8F8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ṧḻiḓê"/>
            <p:cNvSpPr/>
            <p:nvPr/>
          </p:nvSpPr>
          <p:spPr bwMode="auto">
            <a:xfrm>
              <a:off x="6576600" y="3593951"/>
              <a:ext cx="746675" cy="430710"/>
            </a:xfrm>
            <a:custGeom>
              <a:avLst/>
              <a:gdLst>
                <a:gd name="T0" fmla="*/ 184 w 189"/>
                <a:gd name="T1" fmla="*/ 86 h 109"/>
                <a:gd name="T2" fmla="*/ 186 w 189"/>
                <a:gd name="T3" fmla="*/ 106 h 109"/>
                <a:gd name="T4" fmla="*/ 186 w 189"/>
                <a:gd name="T5" fmla="*/ 109 h 109"/>
                <a:gd name="T6" fmla="*/ 0 w 189"/>
                <a:gd name="T7" fmla="*/ 2 h 109"/>
                <a:gd name="T8" fmla="*/ 5 w 189"/>
                <a:gd name="T9" fmla="*/ 1 h 109"/>
                <a:gd name="T10" fmla="*/ 40 w 189"/>
                <a:gd name="T11" fmla="*/ 3 h 109"/>
                <a:gd name="T12" fmla="*/ 184 w 189"/>
                <a:gd name="T13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09">
                  <a:moveTo>
                    <a:pt x="184" y="86"/>
                  </a:moveTo>
                  <a:cubicBezTo>
                    <a:pt x="189" y="89"/>
                    <a:pt x="187" y="101"/>
                    <a:pt x="186" y="106"/>
                  </a:cubicBezTo>
                  <a:cubicBezTo>
                    <a:pt x="186" y="108"/>
                    <a:pt x="186" y="109"/>
                    <a:pt x="186" y="10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2"/>
                    <a:pt x="5" y="1"/>
                  </a:cubicBezTo>
                  <a:cubicBezTo>
                    <a:pt x="14" y="1"/>
                    <a:pt x="35" y="0"/>
                    <a:pt x="40" y="3"/>
                  </a:cubicBezTo>
                  <a:cubicBezTo>
                    <a:pt x="46" y="6"/>
                    <a:pt x="178" y="82"/>
                    <a:pt x="184" y="86"/>
                  </a:cubicBez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ŝļïḓé"/>
            <p:cNvSpPr/>
            <p:nvPr/>
          </p:nvSpPr>
          <p:spPr bwMode="auto">
            <a:xfrm>
              <a:off x="6576600" y="3602266"/>
              <a:ext cx="733371" cy="462307"/>
            </a:xfrm>
            <a:custGeom>
              <a:avLst/>
              <a:gdLst>
                <a:gd name="T0" fmla="*/ 441 w 441"/>
                <a:gd name="T1" fmla="*/ 254 h 278"/>
                <a:gd name="T2" fmla="*/ 441 w 441"/>
                <a:gd name="T3" fmla="*/ 278 h 278"/>
                <a:gd name="T4" fmla="*/ 0 w 441"/>
                <a:gd name="T5" fmla="*/ 24 h 278"/>
                <a:gd name="T6" fmla="*/ 0 w 441"/>
                <a:gd name="T7" fmla="*/ 0 h 278"/>
                <a:gd name="T8" fmla="*/ 441 w 441"/>
                <a:gd name="T9" fmla="*/ 25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8">
                  <a:moveTo>
                    <a:pt x="441" y="254"/>
                  </a:moveTo>
                  <a:lnTo>
                    <a:pt x="441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41" y="254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ṩlîdè"/>
            <p:cNvSpPr/>
            <p:nvPr/>
          </p:nvSpPr>
          <p:spPr bwMode="auto">
            <a:xfrm>
              <a:off x="5532252" y="4600050"/>
              <a:ext cx="824835" cy="241131"/>
            </a:xfrm>
            <a:custGeom>
              <a:avLst/>
              <a:gdLst>
                <a:gd name="T0" fmla="*/ 496 w 496"/>
                <a:gd name="T1" fmla="*/ 145 h 145"/>
                <a:gd name="T2" fmla="*/ 246 w 496"/>
                <a:gd name="T3" fmla="*/ 0 h 145"/>
                <a:gd name="T4" fmla="*/ 0 w 496"/>
                <a:gd name="T5" fmla="*/ 145 h 145"/>
                <a:gd name="T6" fmla="*/ 496 w 496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145">
                  <a:moveTo>
                    <a:pt x="496" y="145"/>
                  </a:moveTo>
                  <a:lnTo>
                    <a:pt x="246" y="0"/>
                  </a:lnTo>
                  <a:lnTo>
                    <a:pt x="0" y="145"/>
                  </a:lnTo>
                  <a:lnTo>
                    <a:pt x="496" y="14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ḷiḓê"/>
            <p:cNvSpPr/>
            <p:nvPr/>
          </p:nvSpPr>
          <p:spPr bwMode="auto">
            <a:xfrm>
              <a:off x="4546109" y="3527432"/>
              <a:ext cx="3154661" cy="1026055"/>
            </a:xfrm>
            <a:custGeom>
              <a:avLst/>
              <a:gdLst>
                <a:gd name="T0" fmla="*/ 615 w 800"/>
                <a:gd name="T1" fmla="*/ 260 h 260"/>
                <a:gd name="T2" fmla="*/ 794 w 800"/>
                <a:gd name="T3" fmla="*/ 156 h 260"/>
                <a:gd name="T4" fmla="*/ 794 w 800"/>
                <a:gd name="T5" fmla="*/ 144 h 260"/>
                <a:gd name="T6" fmla="*/ 550 w 800"/>
                <a:gd name="T7" fmla="*/ 3 h 260"/>
                <a:gd name="T8" fmla="*/ 550 w 800"/>
                <a:gd name="T9" fmla="*/ 3 h 260"/>
                <a:gd name="T10" fmla="*/ 405 w 800"/>
                <a:gd name="T11" fmla="*/ 0 h 260"/>
                <a:gd name="T12" fmla="*/ 315 w 800"/>
                <a:gd name="T13" fmla="*/ 15 h 260"/>
                <a:gd name="T14" fmla="*/ 0 w 800"/>
                <a:gd name="T15" fmla="*/ 196 h 260"/>
                <a:gd name="T16" fmla="*/ 48 w 800"/>
                <a:gd name="T17" fmla="*/ 208 h 260"/>
                <a:gd name="T18" fmla="*/ 615 w 800"/>
                <a:gd name="T1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0">
                  <a:moveTo>
                    <a:pt x="615" y="260"/>
                  </a:moveTo>
                  <a:cubicBezTo>
                    <a:pt x="794" y="156"/>
                    <a:pt x="794" y="156"/>
                    <a:pt x="794" y="156"/>
                  </a:cubicBezTo>
                  <a:cubicBezTo>
                    <a:pt x="800" y="152"/>
                    <a:pt x="800" y="147"/>
                    <a:pt x="794" y="144"/>
                  </a:cubicBezTo>
                  <a:cubicBezTo>
                    <a:pt x="550" y="3"/>
                    <a:pt x="550" y="3"/>
                    <a:pt x="550" y="3"/>
                  </a:cubicBezTo>
                  <a:cubicBezTo>
                    <a:pt x="550" y="3"/>
                    <a:pt x="550" y="3"/>
                    <a:pt x="550" y="3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15" y="15"/>
                    <a:pt x="315" y="15"/>
                    <a:pt x="315" y="1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615" y="260"/>
                    <a:pt x="615" y="260"/>
                    <a:pt x="615" y="260"/>
                  </a:cubicBezTo>
                  <a:close/>
                </a:path>
              </a:pathLst>
            </a:custGeom>
            <a:solidFill>
              <a:srgbClr val="231F20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3" name="íSḻíďê"/>
          <p:cNvSpPr/>
          <p:nvPr/>
        </p:nvSpPr>
        <p:spPr>
          <a:xfrm>
            <a:off x="466721" y="4495980"/>
            <a:ext cx="4029076" cy="14371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、“车主开通蓝牙钥匙”：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KW46</a:t>
            </a:r>
            <a:r>
              <a:rPr lang="zh-CN" altLang="en-US" sz="1000" dirty="0" smtClean="0">
                <a:solidFill>
                  <a:schemeClr val="tx1"/>
                </a:solidFill>
              </a:rPr>
              <a:t>计划完成</a:t>
            </a:r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个</a:t>
            </a:r>
            <a:r>
              <a:rPr lang="zh-CN" altLang="en-US" sz="1000" dirty="0">
                <a:solidFill>
                  <a:schemeClr val="tx1"/>
                </a:solidFill>
              </a:rPr>
              <a:t>页面，当前提</a:t>
            </a:r>
            <a:r>
              <a:rPr lang="zh-CN" altLang="en-US" sz="1000" dirty="0" smtClean="0">
                <a:solidFill>
                  <a:schemeClr val="tx1"/>
                </a:solidFill>
              </a:rPr>
              <a:t>测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  <a:r>
              <a:rPr lang="zh-CN" altLang="en-US" sz="1000" dirty="0" smtClean="0">
                <a:solidFill>
                  <a:schemeClr val="tx1"/>
                </a:solidFill>
              </a:rPr>
              <a:t>个</a:t>
            </a:r>
            <a:r>
              <a:rPr lang="zh-CN" altLang="en-US" sz="1000" dirty="0">
                <a:solidFill>
                  <a:schemeClr val="tx1"/>
                </a:solidFill>
              </a:rPr>
              <a:t>页面，</a:t>
            </a:r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个页面未提测，未提测原因：需求待确认；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zh-CN" altLang="en-US" sz="1000" dirty="0">
                <a:solidFill>
                  <a:schemeClr val="tx1"/>
                </a:solidFill>
              </a:rPr>
              <a:t>、“车主使用不同智能手机与现有车辆配对”：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</a:rPr>
              <a:t>KW46</a:t>
            </a:r>
            <a:r>
              <a:rPr lang="zh-CN" altLang="en-US" sz="1000" dirty="0" smtClean="0">
                <a:solidFill>
                  <a:schemeClr val="tx1"/>
                </a:solidFill>
              </a:rPr>
              <a:t>计划</a:t>
            </a:r>
            <a:r>
              <a:rPr lang="zh-CN" altLang="en-US" sz="1000" dirty="0">
                <a:solidFill>
                  <a:schemeClr val="tx1"/>
                </a:solidFill>
              </a:rPr>
              <a:t>完成</a:t>
            </a:r>
            <a:r>
              <a:rPr lang="en-US" altLang="zh-CN" sz="1000" dirty="0">
                <a:solidFill>
                  <a:schemeClr val="tx1"/>
                </a:solidFill>
              </a:rPr>
              <a:t>3</a:t>
            </a:r>
            <a:r>
              <a:rPr lang="zh-CN" altLang="en-US" sz="1000" dirty="0">
                <a:solidFill>
                  <a:schemeClr val="tx1"/>
                </a:solidFill>
              </a:rPr>
              <a:t>个页面，当前提测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  <a:r>
              <a:rPr lang="zh-CN" altLang="en-US" sz="1000" dirty="0">
                <a:solidFill>
                  <a:schemeClr val="tx1"/>
                </a:solidFill>
              </a:rPr>
              <a:t>个页面，未提测原因：</a:t>
            </a:r>
            <a:r>
              <a:rPr lang="en-US" altLang="zh-CN" sz="1000" dirty="0">
                <a:solidFill>
                  <a:schemeClr val="tx1"/>
                </a:solidFill>
              </a:rPr>
              <a:t>UI</a:t>
            </a:r>
            <a:r>
              <a:rPr lang="zh-CN" altLang="en-US" sz="1000" dirty="0">
                <a:solidFill>
                  <a:schemeClr val="tx1"/>
                </a:solidFill>
              </a:rPr>
              <a:t>未提供。</a:t>
            </a: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712727" y="5325961"/>
            <a:ext cx="729913" cy="540286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aphicFrame>
        <p:nvGraphicFramePr>
          <p:cNvPr id="232" name="图表 2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461947"/>
              </p:ext>
            </p:extLst>
          </p:nvPr>
        </p:nvGraphicFramePr>
        <p:xfrm>
          <a:off x="4647734" y="1639264"/>
          <a:ext cx="4029542" cy="250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3" name="图表 2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15571"/>
              </p:ext>
            </p:extLst>
          </p:nvPr>
        </p:nvGraphicFramePr>
        <p:xfrm>
          <a:off x="315228" y="1534396"/>
          <a:ext cx="4268905" cy="259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XbQ2gEk2ggnDa8IKU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EGtOEp0V0WzUlul7ZuV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XbQ2gEk2ggnDa8IK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EGtOEp0V0WzUlul7ZuVr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XbQ2gEk2ggnDa8IKUY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EGtOEp0V0WzUlul7ZuV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XbQ2gEk2ggnDa8IKU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EGtOEp0V0WzUlul7ZuVr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XbQ2gEk2ggnDa8IKUY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EGtOEp0V0WzUlul7ZuV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6EXbQ2gEk2ggnDa8IKUY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EGtOEp0V0WzUlul7ZuVr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.Of5BaRImUcg0xfukVR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SoirruS2e91PJS_9PU.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c_sGPzQFyUfRu0JozW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648uuNBiAvwc_Z4GBi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33fdf4-5c3e-4eec-a00f-f1706b78a9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260</TotalTime>
  <Words>1587</Words>
  <Application>Microsoft Office PowerPoint</Application>
  <PresentationFormat>全屏显示(4:3)</PresentationFormat>
  <Paragraphs>394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MS PGothic</vt:lpstr>
      <vt:lpstr>等线</vt:lpstr>
      <vt:lpstr>黑体</vt:lpstr>
      <vt:lpstr>宋体</vt:lpstr>
      <vt:lpstr>微软雅黑</vt:lpstr>
      <vt:lpstr>微软雅黑</vt:lpstr>
      <vt:lpstr>Arial</vt:lpstr>
      <vt:lpstr>Calibri</vt:lpstr>
      <vt:lpstr>Verdana</vt:lpstr>
      <vt:lpstr>Wingdings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think-cell Slide</vt:lpstr>
      <vt:lpstr>SVW Connectivity DKY 开发项目集周报（KW45）</vt:lpstr>
      <vt:lpstr>目录</vt:lpstr>
      <vt:lpstr>项目总体状态</vt:lpstr>
      <vt:lpstr>目录</vt:lpstr>
      <vt:lpstr>迭代交付计划 </vt:lpstr>
      <vt:lpstr>DKY 项目 Sprint 1 - 本周KW45核心任务跟踪</vt:lpstr>
      <vt:lpstr>DKY 项目 Sprint 1 - 下周KW46核心任务计划</vt:lpstr>
      <vt:lpstr>DKY测试主计划</vt:lpstr>
      <vt:lpstr>迭代测试执行情况_KW45</vt:lpstr>
      <vt:lpstr>BUG趋势收敛及现状分析</vt:lpstr>
      <vt:lpstr>Project Risk and OPL - Business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唐 宇航</cp:lastModifiedBy>
  <cp:revision>9701</cp:revision>
  <cp:lastPrinted>2019-04-22T02:05:00Z</cp:lastPrinted>
  <dcterms:created xsi:type="dcterms:W3CDTF">2017-10-19T02:14:00Z</dcterms:created>
  <dcterms:modified xsi:type="dcterms:W3CDTF">2019-11-15T07:36:59Z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