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57" r:id="rId4"/>
    <p:sldId id="258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acas" initials="TB" lastIdx="1" clrIdx="0">
    <p:extLst>
      <p:ext uri="{19B8F6BF-5375-455C-9EA6-DF929625EA0E}">
        <p15:presenceInfo xmlns:p15="http://schemas.microsoft.com/office/powerpoint/2012/main" userId="a6494225428704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9T23:04:49.31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D1A54D-518B-46B0-A23A-51D29682D5E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923AF7-6934-4743-80C8-233D6F13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BDE5-05F6-4DDB-B905-4D4978A95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Participation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1B0D8-8235-4288-A679-1706C075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123267"/>
            <a:ext cx="9228201" cy="1645920"/>
          </a:xfrm>
        </p:spPr>
        <p:txBody>
          <a:bodyPr/>
          <a:lstStyle/>
          <a:p>
            <a:r>
              <a:rPr lang="en-US" dirty="0"/>
              <a:t>Increasing SAT participation on a national scale.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AF9FD-07EF-4236-B290-B23BB9CE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963378"/>
            <a:ext cx="3581400" cy="9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B5C6-7E4B-47FA-A67A-242C6AD9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16" y="60994"/>
            <a:ext cx="10772775" cy="1658198"/>
          </a:xfrm>
        </p:spPr>
        <p:txBody>
          <a:bodyPr>
            <a:normAutofit/>
          </a:bodyPr>
          <a:lstStyle/>
          <a:p>
            <a:r>
              <a:rPr lang="en-US" sz="6000" dirty="0"/>
              <a:t>Objectives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BE70-F23A-47CE-A196-1A712849F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07" y="1469985"/>
            <a:ext cx="5764193" cy="52112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Identify participation trends across the nation for SAT.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Compare with similar data from 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Locate potential areas of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Find insights into testing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Develop strategies for increased participation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F3F3A-3DE1-48BF-B2FB-C5BEB14C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4"/>
          <a:stretch/>
        </p:blipFill>
        <p:spPr>
          <a:xfrm>
            <a:off x="6261904" y="0"/>
            <a:ext cx="5930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675E-5090-4CCD-AB45-525A87EE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4" y="528677"/>
            <a:ext cx="550544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Identify </a:t>
            </a:r>
            <a:r>
              <a:rPr lang="en-US" sz="6000" dirty="0"/>
              <a:t>Participants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ECFD7-B30E-4C3D-AB50-E73D8ADB0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313" y="207008"/>
            <a:ext cx="6040613" cy="644278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54000" dist="114300" dir="7440000" algn="ctr" rotWithShape="0">
              <a:srgbClr val="000000">
                <a:alpha val="1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3047E-FBB8-4872-8E5D-FDD7474340FA}"/>
              </a:ext>
            </a:extLst>
          </p:cNvPr>
          <p:cNvSpPr txBox="1"/>
          <p:nvPr/>
        </p:nvSpPr>
        <p:spPr>
          <a:xfrm>
            <a:off x="285748" y="1854240"/>
            <a:ext cx="53721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majority of SAT participation nearly mirrors states that lack ACT participation.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Coefficient of -.84 signifying a substantial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Majority of the east coast continues to use the SAT as their choice for pre-collegiate standardize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value of .0002817, enough to reject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C2D9F6B-3C8C-4F97-BD28-820469FF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7" y="1331089"/>
            <a:ext cx="5329272" cy="1531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20B989-6B35-4B25-BE9D-6B0C4055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7" y="3242329"/>
            <a:ext cx="5329272" cy="1275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3303EC-3F0A-45BB-A154-5EAFF022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7" y="4897568"/>
            <a:ext cx="5329272" cy="1275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82838B-B9A3-4741-AFB4-5A7F364C7A46}"/>
              </a:ext>
            </a:extLst>
          </p:cNvPr>
          <p:cNvSpPr txBox="1"/>
          <p:nvPr/>
        </p:nvSpPr>
        <p:spPr>
          <a:xfrm>
            <a:off x="389079" y="958399"/>
            <a:ext cx="460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Similar </a:t>
            </a:r>
            <a:r>
              <a:rPr lang="en-US" sz="4000" dirty="0"/>
              <a:t>Yet</a:t>
            </a:r>
            <a:r>
              <a:rPr lang="en-US" sz="4400" dirty="0"/>
              <a:t> Different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03902-A645-4E06-BC77-654D95288873}"/>
              </a:ext>
            </a:extLst>
          </p:cNvPr>
          <p:cNvSpPr txBox="1"/>
          <p:nvPr/>
        </p:nvSpPr>
        <p:spPr>
          <a:xfrm>
            <a:off x="486137" y="1902797"/>
            <a:ext cx="440995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Similar distribution of scores between the two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Only notable difference is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7673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78AFDE-BD51-4C65-B8AA-421FE270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5" y="1310217"/>
            <a:ext cx="5715000" cy="5048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42900" dist="165100" dir="9000000" algn="ctr" rotWithShape="0">
              <a:srgbClr val="000000">
                <a:alpha val="12000"/>
              </a:srgbClr>
            </a:outerShdw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B37FE43-40EA-4FEA-BD4B-9AF7E8BB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5" y="262976"/>
            <a:ext cx="5715000" cy="609549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54000" dist="114300" dir="7440000" algn="ctr" rotWithShape="0">
              <a:srgbClr val="000000">
                <a:alpha val="1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DF5D1-A7DF-42D6-B46F-280935727F0F}"/>
              </a:ext>
            </a:extLst>
          </p:cNvPr>
          <p:cNvSpPr txBox="1"/>
          <p:nvPr/>
        </p:nvSpPr>
        <p:spPr>
          <a:xfrm>
            <a:off x="1273215" y="494209"/>
            <a:ext cx="562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Mapping Differences</a:t>
            </a:r>
          </a:p>
        </p:txBody>
      </p:sp>
    </p:spTree>
    <p:extLst>
      <p:ext uri="{BB962C8B-B14F-4D97-AF65-F5344CB8AC3E}">
        <p14:creationId xmlns:p14="http://schemas.microsoft.com/office/powerpoint/2010/main" val="228199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3F51-6B2E-43A1-A4B2-94C1C70D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47" y="371292"/>
            <a:ext cx="10772775" cy="1658198"/>
          </a:xfrm>
        </p:spPr>
        <p:txBody>
          <a:bodyPr/>
          <a:lstStyle/>
          <a:p>
            <a:r>
              <a:rPr lang="en-US" dirty="0"/>
              <a:t>Lower participation but higher scores…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85836-4D51-489A-91ED-AB580A72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5" y="2029490"/>
            <a:ext cx="5581888" cy="39834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92DB7-4F86-4665-8930-FBA704E9D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66" y="2050104"/>
            <a:ext cx="5743813" cy="3962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4C0FAB-15C1-41D5-864B-053D74C2FBCB}"/>
              </a:ext>
            </a:extLst>
          </p:cNvPr>
          <p:cNvSpPr txBox="1"/>
          <p:nvPr/>
        </p:nvSpPr>
        <p:spPr>
          <a:xfrm>
            <a:off x="6624935" y="5194103"/>
            <a:ext cx="3900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P value low enough to reject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9DA6B-FF08-4B39-A684-0FDBE99EB7D9}"/>
              </a:ext>
            </a:extLst>
          </p:cNvPr>
          <p:cNvSpPr txBox="1"/>
          <p:nvPr/>
        </p:nvSpPr>
        <p:spPr>
          <a:xfrm>
            <a:off x="1043047" y="5194103"/>
            <a:ext cx="3900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P value low enough to reject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4597B-0A47-4F17-A13A-0E3E320A497C}"/>
              </a:ext>
            </a:extLst>
          </p:cNvPr>
          <p:cNvSpPr txBox="1"/>
          <p:nvPr/>
        </p:nvSpPr>
        <p:spPr>
          <a:xfrm>
            <a:off x="2884765" y="5869614"/>
            <a:ext cx="386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Corrrcoef</a:t>
            </a:r>
            <a:r>
              <a:rPr lang="en-US" sz="1400" b="1" dirty="0"/>
              <a:t>:  -.8743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BCA93-855D-497B-8988-0B9E04B21E1E}"/>
              </a:ext>
            </a:extLst>
          </p:cNvPr>
          <p:cNvSpPr txBox="1"/>
          <p:nvPr/>
        </p:nvSpPr>
        <p:spPr>
          <a:xfrm>
            <a:off x="8383955" y="5859001"/>
            <a:ext cx="386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Corrrcoef</a:t>
            </a:r>
            <a:r>
              <a:rPr lang="en-US" sz="1400" b="1" dirty="0"/>
              <a:t>:  -.8665</a:t>
            </a:r>
          </a:p>
        </p:txBody>
      </p:sp>
    </p:spTree>
    <p:extLst>
      <p:ext uri="{BB962C8B-B14F-4D97-AF65-F5344CB8AC3E}">
        <p14:creationId xmlns:p14="http://schemas.microsoft.com/office/powerpoint/2010/main" val="140256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8D3-E81B-4D69-9566-3BB2DCFE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0" y="456503"/>
            <a:ext cx="5271538" cy="1658198"/>
          </a:xfrm>
        </p:spPr>
        <p:txBody>
          <a:bodyPr/>
          <a:lstStyle/>
          <a:p>
            <a:pPr algn="ctr"/>
            <a:r>
              <a:rPr lang="en-US" dirty="0"/>
              <a:t>Suggestions</a:t>
            </a:r>
          </a:p>
        </p:txBody>
      </p:sp>
      <p:pic>
        <p:nvPicPr>
          <p:cNvPr id="3074" name="Picture 2" descr="https://www.edweek.org/media/2017/05/23/32-sr-assessment-sat-act-graph-c1.jpg">
            <a:extLst>
              <a:ext uri="{FF2B5EF4-FFF2-40B4-BE49-F238E27FC236}">
                <a16:creationId xmlns:a16="http://schemas.microsoft.com/office/drawing/2014/main" id="{22CC1258-53BF-412B-928A-5E8C8E43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18" y="1372209"/>
            <a:ext cx="6344502" cy="3965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330200" dist="1143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126F8-EEBF-4335-9EA9-99E01FD104F1}"/>
              </a:ext>
            </a:extLst>
          </p:cNvPr>
          <p:cNvSpPr txBox="1"/>
          <p:nvPr/>
        </p:nvSpPr>
        <p:spPr>
          <a:xfrm>
            <a:off x="428263" y="1745369"/>
            <a:ext cx="4791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Push legislation for SAT implementation as required during the school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test more accessible to students and resources further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ACT attracts more students by being free and being more applicable to regular curriculum </a:t>
            </a:r>
          </a:p>
        </p:txBody>
      </p:sp>
    </p:spTree>
    <p:extLst>
      <p:ext uri="{BB962C8B-B14F-4D97-AF65-F5344CB8AC3E}">
        <p14:creationId xmlns:p14="http://schemas.microsoft.com/office/powerpoint/2010/main" val="229456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F3EB14-550F-4C7C-8BBC-6B6A3DB3D618}"/>
              </a:ext>
            </a:extLst>
          </p:cNvPr>
          <p:cNvSpPr txBox="1"/>
          <p:nvPr/>
        </p:nvSpPr>
        <p:spPr>
          <a:xfrm>
            <a:off x="185194" y="5718820"/>
            <a:ext cx="11053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Source info: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https://www.wrpawprint.com/wp-content/uploads/2016/02/800px-college_board_logo.png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https://blog.prepscholar.com/average-sat-scores-by-state-most-recent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https://www.edweek.org/ew/articles/2017/05/24/in-race-for-test-takers-act-outscores-sat--for.html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https://www.georgiafamily.com/wp-content/uploads/2017/04/STOCK-School-taking-test-3x4-COMP-770x578.jpg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9358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70C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Testing Participation </vt:lpstr>
      <vt:lpstr>Objectives</vt:lpstr>
      <vt:lpstr>Identify Participants</vt:lpstr>
      <vt:lpstr>PowerPoint Presentation</vt:lpstr>
      <vt:lpstr>PowerPoint Presentation</vt:lpstr>
      <vt:lpstr>Lower participation but higher scores…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Bacas</dc:creator>
  <cp:lastModifiedBy>Thomas Bacas</cp:lastModifiedBy>
  <cp:revision>19</cp:revision>
  <dcterms:created xsi:type="dcterms:W3CDTF">2018-08-10T01:15:39Z</dcterms:created>
  <dcterms:modified xsi:type="dcterms:W3CDTF">2018-08-10T13:53:05Z</dcterms:modified>
</cp:coreProperties>
</file>