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60" r:id="rId3"/>
    <p:sldId id="309" r:id="rId4"/>
    <p:sldId id="298" r:id="rId5"/>
    <p:sldId id="302" r:id="rId6"/>
    <p:sldId id="307" r:id="rId7"/>
    <p:sldId id="312" r:id="rId8"/>
    <p:sldId id="313" r:id="rId9"/>
    <p:sldId id="304" r:id="rId10"/>
    <p:sldId id="308" r:id="rId11"/>
    <p:sldId id="305" r:id="rId12"/>
    <p:sldId id="314" r:id="rId13"/>
    <p:sldId id="273" r:id="rId1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Exo 2" panose="020B0604020202020204" charset="0"/>
      <p:regular r:id="rId17"/>
      <p:bold r:id="rId18"/>
      <p:italic r:id="rId19"/>
      <p:boldItalic r:id="rId20"/>
    </p:embeddedFont>
    <p:embeddedFont>
      <p:font typeface="Roboto Condensed Light" panose="020B0604020202020204" charset="0"/>
      <p:regular r:id="rId21"/>
      <p:bold r:id="rId22"/>
      <p:italic r:id="rId23"/>
      <p:boldItalic r:id="rId24"/>
    </p:embeddedFont>
    <p:embeddedFont>
      <p:font typeface="Squada One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919B6B-3F21-46CB-A2EB-C0B4FB33138A}">
  <a:tblStyle styleId="{39919B6B-3F21-46CB-A2EB-C0B4FB3313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37"/>
  </p:normalViewPr>
  <p:slideViewPr>
    <p:cSldViewPr snapToGrid="0" snapToObjects="1">
      <p:cViewPr varScale="1">
        <p:scale>
          <a:sx n="83" d="100"/>
          <a:sy n="83" d="100"/>
        </p:scale>
        <p:origin x="8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463AC6-2D44-4F43-849C-FDD82612F5EE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D855505E-2B74-4D69-BDAB-E3D5D39DF22A}">
      <dgm:prSet phldrT="[Texte]" custT="1"/>
      <dgm:spPr/>
      <dgm:t>
        <a:bodyPr/>
        <a:lstStyle/>
        <a:p>
          <a:r>
            <a:rPr lang="fr-CH" sz="3200" b="1" dirty="0" err="1">
              <a:latin typeface="Roboto Condensed Light" panose="020B0604020202020204" charset="0"/>
              <a:ea typeface="Roboto Condensed Light" panose="020B0604020202020204" charset="0"/>
            </a:rPr>
            <a:t>cancelled</a:t>
          </a:r>
          <a:endParaRPr lang="fr-CH" sz="5000" b="1" dirty="0">
            <a:latin typeface="Roboto Condensed Light" panose="020B0604020202020204" charset="0"/>
            <a:ea typeface="Roboto Condensed Light" panose="020B0604020202020204" charset="0"/>
          </a:endParaRPr>
        </a:p>
      </dgm:t>
    </dgm:pt>
    <dgm:pt modelId="{302CB3E7-C44F-4918-A66D-06A31B0D2334}" type="parTrans" cxnId="{644DD670-4871-4C2B-817F-0A8C05C4DCA4}">
      <dgm:prSet/>
      <dgm:spPr/>
      <dgm:t>
        <a:bodyPr/>
        <a:lstStyle/>
        <a:p>
          <a:endParaRPr lang="fr-CH"/>
        </a:p>
      </dgm:t>
    </dgm:pt>
    <dgm:pt modelId="{8DABD144-E482-4B2E-9808-5B67798D20F8}" type="sibTrans" cxnId="{644DD670-4871-4C2B-817F-0A8C05C4DCA4}">
      <dgm:prSet/>
      <dgm:spPr/>
      <dgm:t>
        <a:bodyPr/>
        <a:lstStyle/>
        <a:p>
          <a:endParaRPr lang="fr-CH"/>
        </a:p>
      </dgm:t>
    </dgm:pt>
    <dgm:pt modelId="{BF7BCE1C-FAC7-435A-ADF8-B14AE17DC3BB}">
      <dgm:prSet phldrT="[Texte]" custT="1"/>
      <dgm:spPr/>
      <dgm:t>
        <a:bodyPr/>
        <a:lstStyle/>
        <a:p>
          <a:r>
            <a:rPr lang="fr-CH" sz="4400" b="1" dirty="0" err="1">
              <a:latin typeface="Roboto Condensed Light" panose="020B0604020202020204" charset="0"/>
              <a:ea typeface="Roboto Condensed Light" panose="020B0604020202020204" charset="0"/>
            </a:rPr>
            <a:t>failure</a:t>
          </a:r>
          <a:endParaRPr lang="fr-CH" sz="5000" b="1" dirty="0">
            <a:latin typeface="Roboto Condensed Light" panose="020B0604020202020204" charset="0"/>
            <a:ea typeface="Roboto Condensed Light" panose="020B0604020202020204" charset="0"/>
          </a:endParaRPr>
        </a:p>
      </dgm:t>
    </dgm:pt>
    <dgm:pt modelId="{3183A22B-396D-4C2B-BC2A-99DEE2A7CF97}" type="parTrans" cxnId="{430E8F42-CD88-4A57-B111-F158385574D1}">
      <dgm:prSet/>
      <dgm:spPr/>
      <dgm:t>
        <a:bodyPr/>
        <a:lstStyle/>
        <a:p>
          <a:endParaRPr lang="fr-CH"/>
        </a:p>
      </dgm:t>
    </dgm:pt>
    <dgm:pt modelId="{1BF7C20A-55F4-4F53-80D7-2554B6E45350}" type="sibTrans" cxnId="{430E8F42-CD88-4A57-B111-F158385574D1}">
      <dgm:prSet/>
      <dgm:spPr/>
      <dgm:t>
        <a:bodyPr/>
        <a:lstStyle/>
        <a:p>
          <a:endParaRPr lang="fr-CH"/>
        </a:p>
      </dgm:t>
    </dgm:pt>
    <dgm:pt modelId="{3B429BB4-FA52-4058-87E8-A92E62B22A0B}">
      <dgm:prSet phldrT="[Texte]" custT="1"/>
      <dgm:spPr/>
      <dgm:t>
        <a:bodyPr/>
        <a:lstStyle/>
        <a:p>
          <a:r>
            <a:rPr lang="fr-CH" sz="4400" b="1" dirty="0" err="1">
              <a:latin typeface="Roboto Condensed Light" panose="020B0604020202020204" charset="0"/>
              <a:ea typeface="Roboto Condensed Light" panose="020B0604020202020204" charset="0"/>
            </a:rPr>
            <a:t>success</a:t>
          </a:r>
          <a:endParaRPr lang="fr-CH" sz="5000" b="1" dirty="0">
            <a:latin typeface="Roboto Condensed Light" panose="020B0604020202020204" charset="0"/>
            <a:ea typeface="Roboto Condensed Light" panose="020B0604020202020204" charset="0"/>
          </a:endParaRPr>
        </a:p>
      </dgm:t>
    </dgm:pt>
    <dgm:pt modelId="{743B0CE7-7301-4E16-853A-A6EB0994CC3B}" type="parTrans" cxnId="{C8C70649-4FFB-43C6-8E3E-A95488972935}">
      <dgm:prSet/>
      <dgm:spPr/>
      <dgm:t>
        <a:bodyPr/>
        <a:lstStyle/>
        <a:p>
          <a:endParaRPr lang="fr-CH"/>
        </a:p>
      </dgm:t>
    </dgm:pt>
    <dgm:pt modelId="{DB2564B5-8BC3-4F09-963F-36EE81818671}" type="sibTrans" cxnId="{C8C70649-4FFB-43C6-8E3E-A95488972935}">
      <dgm:prSet/>
      <dgm:spPr/>
      <dgm:t>
        <a:bodyPr/>
        <a:lstStyle/>
        <a:p>
          <a:endParaRPr lang="fr-CH"/>
        </a:p>
      </dgm:t>
    </dgm:pt>
    <dgm:pt modelId="{4E2D3762-8E2F-4874-ADD8-644A7EB5C086}" type="pres">
      <dgm:prSet presAssocID="{86463AC6-2D44-4F43-849C-FDD82612F5E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35B666A-EE19-4916-A7FC-85C1113B7F97}" type="pres">
      <dgm:prSet presAssocID="{D855505E-2B74-4D69-BDAB-E3D5D39DF22A}" presName="hierRoot1" presStyleCnt="0">
        <dgm:presLayoutVars>
          <dgm:hierBranch val="init"/>
        </dgm:presLayoutVars>
      </dgm:prSet>
      <dgm:spPr/>
    </dgm:pt>
    <dgm:pt modelId="{2AB12378-3780-45F4-AFA2-FDFEA0122D7B}" type="pres">
      <dgm:prSet presAssocID="{D855505E-2B74-4D69-BDAB-E3D5D39DF22A}" presName="rootComposite1" presStyleCnt="0"/>
      <dgm:spPr/>
    </dgm:pt>
    <dgm:pt modelId="{B1011090-8B21-48BD-8A4E-C0929CDD6B9B}" type="pres">
      <dgm:prSet presAssocID="{D855505E-2B74-4D69-BDAB-E3D5D39DF22A}" presName="rootText1" presStyleLbl="alignAcc1" presStyleIdx="0" presStyleCnt="0">
        <dgm:presLayoutVars>
          <dgm:chPref val="3"/>
        </dgm:presLayoutVars>
      </dgm:prSet>
      <dgm:spPr/>
    </dgm:pt>
    <dgm:pt modelId="{D8479354-39C9-429B-9807-6D3AE648E1D3}" type="pres">
      <dgm:prSet presAssocID="{D855505E-2B74-4D69-BDAB-E3D5D39DF22A}" presName="topArc1" presStyleLbl="parChTrans1D1" presStyleIdx="0" presStyleCnt="6"/>
      <dgm:spPr/>
    </dgm:pt>
    <dgm:pt modelId="{07D82052-00F0-4FCD-802C-9C4FCD63A230}" type="pres">
      <dgm:prSet presAssocID="{D855505E-2B74-4D69-BDAB-E3D5D39DF22A}" presName="bottomArc1" presStyleLbl="parChTrans1D1" presStyleIdx="1" presStyleCnt="6"/>
      <dgm:spPr/>
    </dgm:pt>
    <dgm:pt modelId="{0144165C-7795-4DCE-B23C-2343D92D4B8D}" type="pres">
      <dgm:prSet presAssocID="{D855505E-2B74-4D69-BDAB-E3D5D39DF22A}" presName="topConnNode1" presStyleLbl="node1" presStyleIdx="0" presStyleCnt="0"/>
      <dgm:spPr/>
    </dgm:pt>
    <dgm:pt modelId="{57BD60E0-6C8D-424A-B215-5C90D6307E86}" type="pres">
      <dgm:prSet presAssocID="{D855505E-2B74-4D69-BDAB-E3D5D39DF22A}" presName="hierChild2" presStyleCnt="0"/>
      <dgm:spPr/>
    </dgm:pt>
    <dgm:pt modelId="{0E97A551-D653-42AE-92CE-DA35BA93AC10}" type="pres">
      <dgm:prSet presAssocID="{3183A22B-396D-4C2B-BC2A-99DEE2A7CF97}" presName="Name28" presStyleLbl="parChTrans1D2" presStyleIdx="0" presStyleCnt="2"/>
      <dgm:spPr/>
    </dgm:pt>
    <dgm:pt modelId="{44E9DC73-7508-4723-98D7-07B1B5F43027}" type="pres">
      <dgm:prSet presAssocID="{BF7BCE1C-FAC7-435A-ADF8-B14AE17DC3BB}" presName="hierRoot2" presStyleCnt="0">
        <dgm:presLayoutVars>
          <dgm:hierBranch val="init"/>
        </dgm:presLayoutVars>
      </dgm:prSet>
      <dgm:spPr/>
    </dgm:pt>
    <dgm:pt modelId="{2218DB32-7E79-43D0-9037-4B4F76952379}" type="pres">
      <dgm:prSet presAssocID="{BF7BCE1C-FAC7-435A-ADF8-B14AE17DC3BB}" presName="rootComposite2" presStyleCnt="0"/>
      <dgm:spPr/>
    </dgm:pt>
    <dgm:pt modelId="{FBD8801B-50FD-4FE7-820B-919B909DA989}" type="pres">
      <dgm:prSet presAssocID="{BF7BCE1C-FAC7-435A-ADF8-B14AE17DC3BB}" presName="rootText2" presStyleLbl="alignAcc1" presStyleIdx="0" presStyleCnt="0">
        <dgm:presLayoutVars>
          <dgm:chPref val="3"/>
        </dgm:presLayoutVars>
      </dgm:prSet>
      <dgm:spPr/>
    </dgm:pt>
    <dgm:pt modelId="{067A2E00-A557-4A31-A12F-9CE47A226468}" type="pres">
      <dgm:prSet presAssocID="{BF7BCE1C-FAC7-435A-ADF8-B14AE17DC3BB}" presName="topArc2" presStyleLbl="parChTrans1D1" presStyleIdx="2" presStyleCnt="6"/>
      <dgm:spPr/>
    </dgm:pt>
    <dgm:pt modelId="{65233A81-832F-4F60-8FDD-063A2449E21A}" type="pres">
      <dgm:prSet presAssocID="{BF7BCE1C-FAC7-435A-ADF8-B14AE17DC3BB}" presName="bottomArc2" presStyleLbl="parChTrans1D1" presStyleIdx="3" presStyleCnt="6"/>
      <dgm:spPr/>
    </dgm:pt>
    <dgm:pt modelId="{89E6E061-C02C-4C48-B0F5-0E99A984D7B3}" type="pres">
      <dgm:prSet presAssocID="{BF7BCE1C-FAC7-435A-ADF8-B14AE17DC3BB}" presName="topConnNode2" presStyleLbl="node2" presStyleIdx="0" presStyleCnt="0"/>
      <dgm:spPr/>
    </dgm:pt>
    <dgm:pt modelId="{26F240FB-DAF2-44F9-9735-7CC3F51D7C0A}" type="pres">
      <dgm:prSet presAssocID="{BF7BCE1C-FAC7-435A-ADF8-B14AE17DC3BB}" presName="hierChild4" presStyleCnt="0"/>
      <dgm:spPr/>
    </dgm:pt>
    <dgm:pt modelId="{7D9522B0-A3BE-423F-85EA-D35D059E57AC}" type="pres">
      <dgm:prSet presAssocID="{BF7BCE1C-FAC7-435A-ADF8-B14AE17DC3BB}" presName="hierChild5" presStyleCnt="0"/>
      <dgm:spPr/>
    </dgm:pt>
    <dgm:pt modelId="{E9B3EDE2-F63A-4B9E-93B1-AF5911186AC8}" type="pres">
      <dgm:prSet presAssocID="{743B0CE7-7301-4E16-853A-A6EB0994CC3B}" presName="Name28" presStyleLbl="parChTrans1D2" presStyleIdx="1" presStyleCnt="2"/>
      <dgm:spPr/>
    </dgm:pt>
    <dgm:pt modelId="{BA5DB945-F4A9-4178-8D5C-C2E1DCFF06A0}" type="pres">
      <dgm:prSet presAssocID="{3B429BB4-FA52-4058-87E8-A92E62B22A0B}" presName="hierRoot2" presStyleCnt="0">
        <dgm:presLayoutVars>
          <dgm:hierBranch val="init"/>
        </dgm:presLayoutVars>
      </dgm:prSet>
      <dgm:spPr/>
    </dgm:pt>
    <dgm:pt modelId="{D73EE984-B531-4DEA-AA88-B719AA4DDA56}" type="pres">
      <dgm:prSet presAssocID="{3B429BB4-FA52-4058-87E8-A92E62B22A0B}" presName="rootComposite2" presStyleCnt="0"/>
      <dgm:spPr/>
    </dgm:pt>
    <dgm:pt modelId="{4B446BC4-9A5B-46FF-A325-245ADABF2990}" type="pres">
      <dgm:prSet presAssocID="{3B429BB4-FA52-4058-87E8-A92E62B22A0B}" presName="rootText2" presStyleLbl="alignAcc1" presStyleIdx="0" presStyleCnt="0">
        <dgm:presLayoutVars>
          <dgm:chPref val="3"/>
        </dgm:presLayoutVars>
      </dgm:prSet>
      <dgm:spPr/>
    </dgm:pt>
    <dgm:pt modelId="{A2E2A5C1-A79B-4627-A5F0-D35F284B9628}" type="pres">
      <dgm:prSet presAssocID="{3B429BB4-FA52-4058-87E8-A92E62B22A0B}" presName="topArc2" presStyleLbl="parChTrans1D1" presStyleIdx="4" presStyleCnt="6"/>
      <dgm:spPr/>
    </dgm:pt>
    <dgm:pt modelId="{DF69EE0F-D111-478D-B9C6-6FB9D2F32C31}" type="pres">
      <dgm:prSet presAssocID="{3B429BB4-FA52-4058-87E8-A92E62B22A0B}" presName="bottomArc2" presStyleLbl="parChTrans1D1" presStyleIdx="5" presStyleCnt="6"/>
      <dgm:spPr/>
    </dgm:pt>
    <dgm:pt modelId="{2941C390-5E1D-4626-85D6-CDA91CEE4AC8}" type="pres">
      <dgm:prSet presAssocID="{3B429BB4-FA52-4058-87E8-A92E62B22A0B}" presName="topConnNode2" presStyleLbl="node2" presStyleIdx="0" presStyleCnt="0"/>
      <dgm:spPr/>
    </dgm:pt>
    <dgm:pt modelId="{BDA65284-7813-449B-9F30-E9A71327C095}" type="pres">
      <dgm:prSet presAssocID="{3B429BB4-FA52-4058-87E8-A92E62B22A0B}" presName="hierChild4" presStyleCnt="0"/>
      <dgm:spPr/>
    </dgm:pt>
    <dgm:pt modelId="{9E7B0FB4-89EC-4727-A470-56EA30876AE6}" type="pres">
      <dgm:prSet presAssocID="{3B429BB4-FA52-4058-87E8-A92E62B22A0B}" presName="hierChild5" presStyleCnt="0"/>
      <dgm:spPr/>
    </dgm:pt>
    <dgm:pt modelId="{33A44246-573E-4F95-ACDF-0A328C0C4FCE}" type="pres">
      <dgm:prSet presAssocID="{D855505E-2B74-4D69-BDAB-E3D5D39DF22A}" presName="hierChild3" presStyleCnt="0"/>
      <dgm:spPr/>
    </dgm:pt>
  </dgm:ptLst>
  <dgm:cxnLst>
    <dgm:cxn modelId="{64367F12-663F-4375-9221-6261162D2CAC}" type="presOf" srcId="{3B429BB4-FA52-4058-87E8-A92E62B22A0B}" destId="{2941C390-5E1D-4626-85D6-CDA91CEE4AC8}" srcOrd="1" destOrd="0" presId="urn:microsoft.com/office/officeart/2008/layout/HalfCircleOrganizationChart"/>
    <dgm:cxn modelId="{48CC6733-0CB6-4D94-B942-9DAFAAE6ADB4}" type="presOf" srcId="{BF7BCE1C-FAC7-435A-ADF8-B14AE17DC3BB}" destId="{89E6E061-C02C-4C48-B0F5-0E99A984D7B3}" srcOrd="1" destOrd="0" presId="urn:microsoft.com/office/officeart/2008/layout/HalfCircleOrganizationChart"/>
    <dgm:cxn modelId="{430E8F42-CD88-4A57-B111-F158385574D1}" srcId="{D855505E-2B74-4D69-BDAB-E3D5D39DF22A}" destId="{BF7BCE1C-FAC7-435A-ADF8-B14AE17DC3BB}" srcOrd="0" destOrd="0" parTransId="{3183A22B-396D-4C2B-BC2A-99DEE2A7CF97}" sibTransId="{1BF7C20A-55F4-4F53-80D7-2554B6E45350}"/>
    <dgm:cxn modelId="{C8C70649-4FFB-43C6-8E3E-A95488972935}" srcId="{D855505E-2B74-4D69-BDAB-E3D5D39DF22A}" destId="{3B429BB4-FA52-4058-87E8-A92E62B22A0B}" srcOrd="1" destOrd="0" parTransId="{743B0CE7-7301-4E16-853A-A6EB0994CC3B}" sibTransId="{DB2564B5-8BC3-4F09-963F-36EE81818671}"/>
    <dgm:cxn modelId="{644DD670-4871-4C2B-817F-0A8C05C4DCA4}" srcId="{86463AC6-2D44-4F43-849C-FDD82612F5EE}" destId="{D855505E-2B74-4D69-BDAB-E3D5D39DF22A}" srcOrd="0" destOrd="0" parTransId="{302CB3E7-C44F-4918-A66D-06A31B0D2334}" sibTransId="{8DABD144-E482-4B2E-9808-5B67798D20F8}"/>
    <dgm:cxn modelId="{6B632275-7CE3-47E1-B1EA-B5EE71982F58}" type="presOf" srcId="{743B0CE7-7301-4E16-853A-A6EB0994CC3B}" destId="{E9B3EDE2-F63A-4B9E-93B1-AF5911186AC8}" srcOrd="0" destOrd="0" presId="urn:microsoft.com/office/officeart/2008/layout/HalfCircleOrganizationChart"/>
    <dgm:cxn modelId="{A56B2B76-4389-4624-A3D4-24944324DE75}" type="presOf" srcId="{86463AC6-2D44-4F43-849C-FDD82612F5EE}" destId="{4E2D3762-8E2F-4874-ADD8-644A7EB5C086}" srcOrd="0" destOrd="0" presId="urn:microsoft.com/office/officeart/2008/layout/HalfCircleOrganizationChart"/>
    <dgm:cxn modelId="{0ECE6196-6280-4F38-BB05-8726A53CDB9B}" type="presOf" srcId="{BF7BCE1C-FAC7-435A-ADF8-B14AE17DC3BB}" destId="{FBD8801B-50FD-4FE7-820B-919B909DA989}" srcOrd="0" destOrd="0" presId="urn:microsoft.com/office/officeart/2008/layout/HalfCircleOrganizationChart"/>
    <dgm:cxn modelId="{EDDE7296-B8E1-498D-8098-8735FA4BB99F}" type="presOf" srcId="{D855505E-2B74-4D69-BDAB-E3D5D39DF22A}" destId="{0144165C-7795-4DCE-B23C-2343D92D4B8D}" srcOrd="1" destOrd="0" presId="urn:microsoft.com/office/officeart/2008/layout/HalfCircleOrganizationChart"/>
    <dgm:cxn modelId="{0E13569F-C0DB-4D6B-8D1F-7BE309AE8D8D}" type="presOf" srcId="{3B429BB4-FA52-4058-87E8-A92E62B22A0B}" destId="{4B446BC4-9A5B-46FF-A325-245ADABF2990}" srcOrd="0" destOrd="0" presId="urn:microsoft.com/office/officeart/2008/layout/HalfCircleOrganizationChart"/>
    <dgm:cxn modelId="{06993BA1-6DA2-434E-A74B-AA64D080F7AA}" type="presOf" srcId="{3183A22B-396D-4C2B-BC2A-99DEE2A7CF97}" destId="{0E97A551-D653-42AE-92CE-DA35BA93AC10}" srcOrd="0" destOrd="0" presId="urn:microsoft.com/office/officeart/2008/layout/HalfCircleOrganizationChart"/>
    <dgm:cxn modelId="{3607F9F3-25B4-46EF-915F-AA87AD1322B6}" type="presOf" srcId="{D855505E-2B74-4D69-BDAB-E3D5D39DF22A}" destId="{B1011090-8B21-48BD-8A4E-C0929CDD6B9B}" srcOrd="0" destOrd="0" presId="urn:microsoft.com/office/officeart/2008/layout/HalfCircleOrganizationChart"/>
    <dgm:cxn modelId="{4CD9CB29-DD95-4C93-803B-79DBCFBEC87F}" type="presParOf" srcId="{4E2D3762-8E2F-4874-ADD8-644A7EB5C086}" destId="{035B666A-EE19-4916-A7FC-85C1113B7F97}" srcOrd="0" destOrd="0" presId="urn:microsoft.com/office/officeart/2008/layout/HalfCircleOrganizationChart"/>
    <dgm:cxn modelId="{1E232DF5-461E-471E-8292-E6D0EF75EC85}" type="presParOf" srcId="{035B666A-EE19-4916-A7FC-85C1113B7F97}" destId="{2AB12378-3780-45F4-AFA2-FDFEA0122D7B}" srcOrd="0" destOrd="0" presId="urn:microsoft.com/office/officeart/2008/layout/HalfCircleOrganizationChart"/>
    <dgm:cxn modelId="{5F5558CD-5DE9-4B33-84BE-64CC7C905B76}" type="presParOf" srcId="{2AB12378-3780-45F4-AFA2-FDFEA0122D7B}" destId="{B1011090-8B21-48BD-8A4E-C0929CDD6B9B}" srcOrd="0" destOrd="0" presId="urn:microsoft.com/office/officeart/2008/layout/HalfCircleOrganizationChart"/>
    <dgm:cxn modelId="{33C37C03-AF66-4D48-9923-B37CC8646C77}" type="presParOf" srcId="{2AB12378-3780-45F4-AFA2-FDFEA0122D7B}" destId="{D8479354-39C9-429B-9807-6D3AE648E1D3}" srcOrd="1" destOrd="0" presId="urn:microsoft.com/office/officeart/2008/layout/HalfCircleOrganizationChart"/>
    <dgm:cxn modelId="{92DB78B9-8ECB-4FEA-A023-B86D7087814D}" type="presParOf" srcId="{2AB12378-3780-45F4-AFA2-FDFEA0122D7B}" destId="{07D82052-00F0-4FCD-802C-9C4FCD63A230}" srcOrd="2" destOrd="0" presId="urn:microsoft.com/office/officeart/2008/layout/HalfCircleOrganizationChart"/>
    <dgm:cxn modelId="{E85C17CB-15D6-4F2F-BBD9-0A33430DAE12}" type="presParOf" srcId="{2AB12378-3780-45F4-AFA2-FDFEA0122D7B}" destId="{0144165C-7795-4DCE-B23C-2343D92D4B8D}" srcOrd="3" destOrd="0" presId="urn:microsoft.com/office/officeart/2008/layout/HalfCircleOrganizationChart"/>
    <dgm:cxn modelId="{DFE38927-AFD3-491C-95C9-9765FD2AF27B}" type="presParOf" srcId="{035B666A-EE19-4916-A7FC-85C1113B7F97}" destId="{57BD60E0-6C8D-424A-B215-5C90D6307E86}" srcOrd="1" destOrd="0" presId="urn:microsoft.com/office/officeart/2008/layout/HalfCircleOrganizationChart"/>
    <dgm:cxn modelId="{5D0D6F84-73E0-46B8-B683-E186EF164BBF}" type="presParOf" srcId="{57BD60E0-6C8D-424A-B215-5C90D6307E86}" destId="{0E97A551-D653-42AE-92CE-DA35BA93AC10}" srcOrd="0" destOrd="0" presId="urn:microsoft.com/office/officeart/2008/layout/HalfCircleOrganizationChart"/>
    <dgm:cxn modelId="{117FCC80-ED07-4F99-B976-37940FF34DB0}" type="presParOf" srcId="{57BD60E0-6C8D-424A-B215-5C90D6307E86}" destId="{44E9DC73-7508-4723-98D7-07B1B5F43027}" srcOrd="1" destOrd="0" presId="urn:microsoft.com/office/officeart/2008/layout/HalfCircleOrganizationChart"/>
    <dgm:cxn modelId="{027892BD-4918-418B-B3E5-AC1DFBD7C1B5}" type="presParOf" srcId="{44E9DC73-7508-4723-98D7-07B1B5F43027}" destId="{2218DB32-7E79-43D0-9037-4B4F76952379}" srcOrd="0" destOrd="0" presId="urn:microsoft.com/office/officeart/2008/layout/HalfCircleOrganizationChart"/>
    <dgm:cxn modelId="{F93B40AC-86EB-46BD-BC6A-62DDFFFC0E2F}" type="presParOf" srcId="{2218DB32-7E79-43D0-9037-4B4F76952379}" destId="{FBD8801B-50FD-4FE7-820B-919B909DA989}" srcOrd="0" destOrd="0" presId="urn:microsoft.com/office/officeart/2008/layout/HalfCircleOrganizationChart"/>
    <dgm:cxn modelId="{640EB1FF-ED4E-48F8-A13C-7A73B5758015}" type="presParOf" srcId="{2218DB32-7E79-43D0-9037-4B4F76952379}" destId="{067A2E00-A557-4A31-A12F-9CE47A226468}" srcOrd="1" destOrd="0" presId="urn:microsoft.com/office/officeart/2008/layout/HalfCircleOrganizationChart"/>
    <dgm:cxn modelId="{C4FACDE9-9D19-46B4-A935-84DD65369343}" type="presParOf" srcId="{2218DB32-7E79-43D0-9037-4B4F76952379}" destId="{65233A81-832F-4F60-8FDD-063A2449E21A}" srcOrd="2" destOrd="0" presId="urn:microsoft.com/office/officeart/2008/layout/HalfCircleOrganizationChart"/>
    <dgm:cxn modelId="{ED5BC61B-2667-4EC7-9CA9-E2A757ED218F}" type="presParOf" srcId="{2218DB32-7E79-43D0-9037-4B4F76952379}" destId="{89E6E061-C02C-4C48-B0F5-0E99A984D7B3}" srcOrd="3" destOrd="0" presId="urn:microsoft.com/office/officeart/2008/layout/HalfCircleOrganizationChart"/>
    <dgm:cxn modelId="{6A19654F-3B65-45E3-ACF8-54751D9AF8FA}" type="presParOf" srcId="{44E9DC73-7508-4723-98D7-07B1B5F43027}" destId="{26F240FB-DAF2-44F9-9735-7CC3F51D7C0A}" srcOrd="1" destOrd="0" presId="urn:microsoft.com/office/officeart/2008/layout/HalfCircleOrganizationChart"/>
    <dgm:cxn modelId="{0BECE0D7-8542-4B4B-903F-A590BE795908}" type="presParOf" srcId="{44E9DC73-7508-4723-98D7-07B1B5F43027}" destId="{7D9522B0-A3BE-423F-85EA-D35D059E57AC}" srcOrd="2" destOrd="0" presId="urn:microsoft.com/office/officeart/2008/layout/HalfCircleOrganizationChart"/>
    <dgm:cxn modelId="{477D46ED-9D31-44B5-A2B1-344FF5BA0A13}" type="presParOf" srcId="{57BD60E0-6C8D-424A-B215-5C90D6307E86}" destId="{E9B3EDE2-F63A-4B9E-93B1-AF5911186AC8}" srcOrd="2" destOrd="0" presId="urn:microsoft.com/office/officeart/2008/layout/HalfCircleOrganizationChart"/>
    <dgm:cxn modelId="{C1C6AD1F-194A-451D-B53A-164389BB1F84}" type="presParOf" srcId="{57BD60E0-6C8D-424A-B215-5C90D6307E86}" destId="{BA5DB945-F4A9-4178-8D5C-C2E1DCFF06A0}" srcOrd="3" destOrd="0" presId="urn:microsoft.com/office/officeart/2008/layout/HalfCircleOrganizationChart"/>
    <dgm:cxn modelId="{5D705CC8-9CCD-4B90-BB2A-96E45755B385}" type="presParOf" srcId="{BA5DB945-F4A9-4178-8D5C-C2E1DCFF06A0}" destId="{D73EE984-B531-4DEA-AA88-B719AA4DDA56}" srcOrd="0" destOrd="0" presId="urn:microsoft.com/office/officeart/2008/layout/HalfCircleOrganizationChart"/>
    <dgm:cxn modelId="{225FA2BA-F68A-4CA8-BE8F-F77F81BB0969}" type="presParOf" srcId="{D73EE984-B531-4DEA-AA88-B719AA4DDA56}" destId="{4B446BC4-9A5B-46FF-A325-245ADABF2990}" srcOrd="0" destOrd="0" presId="urn:microsoft.com/office/officeart/2008/layout/HalfCircleOrganizationChart"/>
    <dgm:cxn modelId="{BE404F12-2FA4-4BAE-A55B-3CE4BC943CB5}" type="presParOf" srcId="{D73EE984-B531-4DEA-AA88-B719AA4DDA56}" destId="{A2E2A5C1-A79B-4627-A5F0-D35F284B9628}" srcOrd="1" destOrd="0" presId="urn:microsoft.com/office/officeart/2008/layout/HalfCircleOrganizationChart"/>
    <dgm:cxn modelId="{48AC4B48-465E-478B-9EB8-3AC69A02AA37}" type="presParOf" srcId="{D73EE984-B531-4DEA-AA88-B719AA4DDA56}" destId="{DF69EE0F-D111-478D-B9C6-6FB9D2F32C31}" srcOrd="2" destOrd="0" presId="urn:microsoft.com/office/officeart/2008/layout/HalfCircleOrganizationChart"/>
    <dgm:cxn modelId="{D95B0FE4-77E2-4FF0-A62B-4932E7C6A9AA}" type="presParOf" srcId="{D73EE984-B531-4DEA-AA88-B719AA4DDA56}" destId="{2941C390-5E1D-4626-85D6-CDA91CEE4AC8}" srcOrd="3" destOrd="0" presId="urn:microsoft.com/office/officeart/2008/layout/HalfCircleOrganizationChart"/>
    <dgm:cxn modelId="{913990D4-5F14-420D-831B-8449CBE23145}" type="presParOf" srcId="{BA5DB945-F4A9-4178-8D5C-C2E1DCFF06A0}" destId="{BDA65284-7813-449B-9F30-E9A71327C095}" srcOrd="1" destOrd="0" presId="urn:microsoft.com/office/officeart/2008/layout/HalfCircleOrganizationChart"/>
    <dgm:cxn modelId="{28FBB2D3-300A-46B3-B67E-891B4329A0D3}" type="presParOf" srcId="{BA5DB945-F4A9-4178-8D5C-C2E1DCFF06A0}" destId="{9E7B0FB4-89EC-4727-A470-56EA30876AE6}" srcOrd="2" destOrd="0" presId="urn:microsoft.com/office/officeart/2008/layout/HalfCircleOrganizationChart"/>
    <dgm:cxn modelId="{87E79CF1-ACBA-4733-98A8-C11F8027C34A}" type="presParOf" srcId="{035B666A-EE19-4916-A7FC-85C1113B7F97}" destId="{33A44246-573E-4F95-ACDF-0A328C0C4FCE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3EDE2-F63A-4B9E-93B1-AF5911186AC8}">
      <dsp:nvSpPr>
        <dsp:cNvPr id="0" name=""/>
        <dsp:cNvSpPr/>
      </dsp:nvSpPr>
      <dsp:spPr>
        <a:xfrm>
          <a:off x="2904036" y="1456570"/>
          <a:ext cx="1589226" cy="551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816"/>
              </a:lnTo>
              <a:lnTo>
                <a:pt x="1589226" y="275816"/>
              </a:lnTo>
              <a:lnTo>
                <a:pt x="1589226" y="5516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97A551-D653-42AE-92CE-DA35BA93AC10}">
      <dsp:nvSpPr>
        <dsp:cNvPr id="0" name=""/>
        <dsp:cNvSpPr/>
      </dsp:nvSpPr>
      <dsp:spPr>
        <a:xfrm>
          <a:off x="1314810" y="1456570"/>
          <a:ext cx="1589226" cy="551632"/>
        </a:xfrm>
        <a:custGeom>
          <a:avLst/>
          <a:gdLst/>
          <a:ahLst/>
          <a:cxnLst/>
          <a:rect l="0" t="0" r="0" b="0"/>
          <a:pathLst>
            <a:path>
              <a:moveTo>
                <a:pt x="1589226" y="0"/>
              </a:moveTo>
              <a:lnTo>
                <a:pt x="1589226" y="275816"/>
              </a:lnTo>
              <a:lnTo>
                <a:pt x="0" y="275816"/>
              </a:lnTo>
              <a:lnTo>
                <a:pt x="0" y="5516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479354-39C9-429B-9807-6D3AE648E1D3}">
      <dsp:nvSpPr>
        <dsp:cNvPr id="0" name=""/>
        <dsp:cNvSpPr/>
      </dsp:nvSpPr>
      <dsp:spPr>
        <a:xfrm>
          <a:off x="2247331" y="143160"/>
          <a:ext cx="1313410" cy="131341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82052-00F0-4FCD-802C-9C4FCD63A230}">
      <dsp:nvSpPr>
        <dsp:cNvPr id="0" name=""/>
        <dsp:cNvSpPr/>
      </dsp:nvSpPr>
      <dsp:spPr>
        <a:xfrm>
          <a:off x="2247331" y="143160"/>
          <a:ext cx="1313410" cy="131341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011090-8B21-48BD-8A4E-C0929CDD6B9B}">
      <dsp:nvSpPr>
        <dsp:cNvPr id="0" name=""/>
        <dsp:cNvSpPr/>
      </dsp:nvSpPr>
      <dsp:spPr>
        <a:xfrm>
          <a:off x="1590626" y="379574"/>
          <a:ext cx="2626820" cy="84058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200" b="1" kern="1200" dirty="0" err="1">
              <a:latin typeface="Roboto Condensed Light" panose="020B0604020202020204" charset="0"/>
              <a:ea typeface="Roboto Condensed Light" panose="020B0604020202020204" charset="0"/>
            </a:rPr>
            <a:t>cancelled</a:t>
          </a:r>
          <a:endParaRPr lang="fr-CH" sz="5000" b="1" kern="1200" dirty="0">
            <a:latin typeface="Roboto Condensed Light" panose="020B0604020202020204" charset="0"/>
            <a:ea typeface="Roboto Condensed Light" panose="020B0604020202020204" charset="0"/>
          </a:endParaRPr>
        </a:p>
      </dsp:txBody>
      <dsp:txXfrm>
        <a:off x="1590626" y="379574"/>
        <a:ext cx="2626820" cy="840582"/>
      </dsp:txXfrm>
    </dsp:sp>
    <dsp:sp modelId="{067A2E00-A557-4A31-A12F-9CE47A226468}">
      <dsp:nvSpPr>
        <dsp:cNvPr id="0" name=""/>
        <dsp:cNvSpPr/>
      </dsp:nvSpPr>
      <dsp:spPr>
        <a:xfrm>
          <a:off x="658105" y="2008203"/>
          <a:ext cx="1313410" cy="131341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233A81-832F-4F60-8FDD-063A2449E21A}">
      <dsp:nvSpPr>
        <dsp:cNvPr id="0" name=""/>
        <dsp:cNvSpPr/>
      </dsp:nvSpPr>
      <dsp:spPr>
        <a:xfrm>
          <a:off x="658105" y="2008203"/>
          <a:ext cx="1313410" cy="131341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8801B-50FD-4FE7-820B-919B909DA989}">
      <dsp:nvSpPr>
        <dsp:cNvPr id="0" name=""/>
        <dsp:cNvSpPr/>
      </dsp:nvSpPr>
      <dsp:spPr>
        <a:xfrm>
          <a:off x="1400" y="2244616"/>
          <a:ext cx="2626820" cy="84058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400" b="1" kern="1200" dirty="0" err="1">
              <a:latin typeface="Roboto Condensed Light" panose="020B0604020202020204" charset="0"/>
              <a:ea typeface="Roboto Condensed Light" panose="020B0604020202020204" charset="0"/>
            </a:rPr>
            <a:t>failure</a:t>
          </a:r>
          <a:endParaRPr lang="fr-CH" sz="5000" b="1" kern="1200" dirty="0">
            <a:latin typeface="Roboto Condensed Light" panose="020B0604020202020204" charset="0"/>
            <a:ea typeface="Roboto Condensed Light" panose="020B0604020202020204" charset="0"/>
          </a:endParaRPr>
        </a:p>
      </dsp:txBody>
      <dsp:txXfrm>
        <a:off x="1400" y="2244616"/>
        <a:ext cx="2626820" cy="840582"/>
      </dsp:txXfrm>
    </dsp:sp>
    <dsp:sp modelId="{A2E2A5C1-A79B-4627-A5F0-D35F284B9628}">
      <dsp:nvSpPr>
        <dsp:cNvPr id="0" name=""/>
        <dsp:cNvSpPr/>
      </dsp:nvSpPr>
      <dsp:spPr>
        <a:xfrm>
          <a:off x="3836557" y="2008203"/>
          <a:ext cx="1313410" cy="131341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9EE0F-D111-478D-B9C6-6FB9D2F32C31}">
      <dsp:nvSpPr>
        <dsp:cNvPr id="0" name=""/>
        <dsp:cNvSpPr/>
      </dsp:nvSpPr>
      <dsp:spPr>
        <a:xfrm>
          <a:off x="3836557" y="2008203"/>
          <a:ext cx="1313410" cy="131341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46BC4-9A5B-46FF-A325-245ADABF2990}">
      <dsp:nvSpPr>
        <dsp:cNvPr id="0" name=""/>
        <dsp:cNvSpPr/>
      </dsp:nvSpPr>
      <dsp:spPr>
        <a:xfrm>
          <a:off x="3179852" y="2244616"/>
          <a:ext cx="2626820" cy="84058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400" b="1" kern="1200" dirty="0" err="1">
              <a:latin typeface="Roboto Condensed Light" panose="020B0604020202020204" charset="0"/>
              <a:ea typeface="Roboto Condensed Light" panose="020B0604020202020204" charset="0"/>
            </a:rPr>
            <a:t>success</a:t>
          </a:r>
          <a:endParaRPr lang="fr-CH" sz="5000" b="1" kern="1200" dirty="0">
            <a:latin typeface="Roboto Condensed Light" panose="020B0604020202020204" charset="0"/>
            <a:ea typeface="Roboto Condensed Light" panose="020B0604020202020204" charset="0"/>
          </a:endParaRPr>
        </a:p>
      </dsp:txBody>
      <dsp:txXfrm>
        <a:off x="3179852" y="2244616"/>
        <a:ext cx="2626820" cy="840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427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966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8d3b44f08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8d3b44f08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730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793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982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593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221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4221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334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29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63" r:id="rId3"/>
    <p:sldLayoutId id="214748367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3670681" y="4136841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fr-CH" sz="1600" i="1" dirty="0"/>
              <a:t>A </a:t>
            </a:r>
            <a:r>
              <a:rPr lang="fr-CH" sz="1600" i="1" dirty="0" err="1"/>
              <a:t>project</a:t>
            </a:r>
            <a:r>
              <a:rPr lang="fr-CH" sz="1600" i="1" dirty="0"/>
              <a:t> by Team Apple, HEC Lausanne, </a:t>
            </a:r>
            <a:r>
              <a:rPr lang="fr-CH" sz="1600" i="1" dirty="0" err="1"/>
              <a:t>Fall</a:t>
            </a:r>
            <a:r>
              <a:rPr lang="fr-CH" sz="1600" i="1" dirty="0"/>
              <a:t> 2019</a:t>
            </a:r>
          </a:p>
          <a:p>
            <a:pPr marL="0" lvl="0" indent="0"/>
            <a:endParaRPr lang="fr-CH" sz="1600" i="1" dirty="0"/>
          </a:p>
          <a:p>
            <a:pPr marL="0" lvl="0" indent="0"/>
            <a:r>
              <a:rPr lang="fr-CH" sz="1600" i="1" dirty="0"/>
              <a:t>Bacha, Tarik</a:t>
            </a:r>
            <a:br>
              <a:rPr lang="fr-CH" sz="1600" i="1" dirty="0"/>
            </a:br>
            <a:r>
              <a:rPr lang="fr-CH" sz="1600" i="1" dirty="0"/>
              <a:t>Emery, Florian</a:t>
            </a:r>
            <a:br>
              <a:rPr lang="fr-CH" sz="1600" i="1" dirty="0"/>
            </a:br>
            <a:r>
              <a:rPr lang="fr-CH" sz="1600" i="1" dirty="0" err="1"/>
              <a:t>Mauroux</a:t>
            </a:r>
            <a:r>
              <a:rPr lang="fr-CH" sz="1600" i="1" dirty="0"/>
              <a:t>, Nicolas</a:t>
            </a:r>
            <a:br>
              <a:rPr lang="fr-CH" sz="1600" i="1" dirty="0"/>
            </a:br>
            <a:r>
              <a:rPr lang="fr-CH" sz="1600" i="1" dirty="0" err="1"/>
              <a:t>Spycher</a:t>
            </a:r>
            <a:r>
              <a:rPr lang="fr-CH" sz="1600" i="1" dirty="0"/>
              <a:t>, Frédéric</a:t>
            </a:r>
            <a:endParaRPr sz="1600" i="1" dirty="0"/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776177" y="1332227"/>
            <a:ext cx="7246604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CH" dirty="0"/>
              <a:t>Kickstarter</a:t>
            </a:r>
            <a:br>
              <a:rPr lang="fr-CH" dirty="0"/>
            </a:br>
            <a:r>
              <a:rPr lang="fr-CH" sz="2800" dirty="0" err="1"/>
              <a:t>Gathering</a:t>
            </a:r>
            <a:r>
              <a:rPr lang="fr-CH" sz="2800" dirty="0"/>
              <a:t> Insight </a:t>
            </a:r>
            <a:r>
              <a:rPr lang="fr-CH" sz="2800" dirty="0" err="1"/>
              <a:t>Using</a:t>
            </a:r>
            <a:r>
              <a:rPr lang="fr-CH" sz="2800" dirty="0"/>
              <a:t> Machine Learning</a:t>
            </a:r>
            <a:endParaRPr sz="3600" dirty="0">
              <a:solidFill>
                <a:srgbClr val="434343"/>
              </a:solidFill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4569599" y="148282"/>
            <a:ext cx="4574401" cy="5049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800" dirty="0"/>
              <a:t>4 </a:t>
            </a:r>
            <a:r>
              <a:rPr lang="fr-CH" dirty="0"/>
              <a:t>Machine Learning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2038120" y="1061481"/>
            <a:ext cx="5556779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>
              <a:buFontTx/>
              <a:buChar char="-"/>
            </a:pPr>
            <a:endParaRPr lang="fr-CH" sz="1400" dirty="0"/>
          </a:p>
          <a:p>
            <a:pPr marL="0" lvl="0" indent="0" algn="l"/>
            <a:endParaRPr lang="en-AU" sz="1400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730707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84;p32">
            <a:extLst>
              <a:ext uri="{FF2B5EF4-FFF2-40B4-BE49-F238E27FC236}">
                <a16:creationId xmlns:a16="http://schemas.microsoft.com/office/drawing/2014/main" id="{E5274FBF-584B-445B-9058-0E748D02FB38}"/>
              </a:ext>
            </a:extLst>
          </p:cNvPr>
          <p:cNvSpPr txBox="1">
            <a:spLocks/>
          </p:cNvSpPr>
          <p:nvPr/>
        </p:nvSpPr>
        <p:spPr>
          <a:xfrm>
            <a:off x="2038120" y="1061481"/>
            <a:ext cx="6675574" cy="374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/>
            <a:r>
              <a:rPr lang="en-AU" sz="2000" b="1" dirty="0"/>
              <a:t>Features</a:t>
            </a:r>
          </a:p>
          <a:p>
            <a:pPr marL="342900" indent="-342900" algn="l">
              <a:buFontTx/>
              <a:buChar char="-"/>
            </a:pPr>
            <a:r>
              <a:rPr lang="en-AU" sz="2000" dirty="0"/>
              <a:t>The specific category is the main contributor of accuracy</a:t>
            </a:r>
          </a:p>
          <a:p>
            <a:pPr marL="342900" indent="-342900" algn="l">
              <a:buFontTx/>
              <a:buChar char="-"/>
            </a:pPr>
            <a:r>
              <a:rPr lang="en-AU" sz="2000" dirty="0"/>
              <a:t>Pairs well with numerical variables</a:t>
            </a:r>
          </a:p>
          <a:p>
            <a:pPr marL="342900" indent="-342900" algn="l">
              <a:buFontTx/>
              <a:buChar char="-"/>
            </a:pPr>
            <a:r>
              <a:rPr lang="en-AU" sz="2000" dirty="0"/>
              <a:t>The country is irrelevant</a:t>
            </a:r>
          </a:p>
          <a:p>
            <a:pPr marL="342900" indent="-342900" algn="l">
              <a:buFontTx/>
              <a:buChar char="-"/>
            </a:pPr>
            <a:endParaRPr lang="en-AU" sz="2000" dirty="0"/>
          </a:p>
          <a:p>
            <a:pPr marL="0" indent="0" algn="l"/>
            <a:r>
              <a:rPr lang="en-AU" sz="2000" b="1" dirty="0"/>
              <a:t>Scaling</a:t>
            </a:r>
            <a:endParaRPr lang="en-AU" sz="2000" dirty="0"/>
          </a:p>
          <a:p>
            <a:pPr marL="342900" indent="-342900" algn="l">
              <a:buFontTx/>
              <a:buChar char="-"/>
            </a:pPr>
            <a:r>
              <a:rPr lang="en-AU" sz="2000" dirty="0"/>
              <a:t>Most of the time, no significant difference</a:t>
            </a:r>
          </a:p>
          <a:p>
            <a:pPr marL="342900" indent="-342900" algn="l">
              <a:buFontTx/>
              <a:buChar char="-"/>
            </a:pPr>
            <a:endParaRPr lang="en-AU" sz="2000" dirty="0"/>
          </a:p>
          <a:p>
            <a:pPr marL="0" indent="0" algn="l"/>
            <a:r>
              <a:rPr lang="en-AU" sz="2000" b="1" dirty="0"/>
              <a:t>Encoding</a:t>
            </a:r>
          </a:p>
          <a:p>
            <a:pPr marL="342900" indent="-342900" algn="l">
              <a:buFontTx/>
              <a:buChar char="-"/>
            </a:pPr>
            <a:r>
              <a:rPr lang="en-AU" sz="2000" dirty="0"/>
              <a:t>Choice is crucial (depends on the model used)</a:t>
            </a:r>
          </a:p>
          <a:p>
            <a:pPr marL="342900" indent="-342900" algn="l">
              <a:buFontTx/>
              <a:buChar char="-"/>
            </a:pPr>
            <a:r>
              <a:rPr lang="en-AU" sz="2000" dirty="0"/>
              <a:t>PCA can help</a:t>
            </a:r>
          </a:p>
          <a:p>
            <a:pPr marL="342900" indent="-342900" algn="l">
              <a:buFontTx/>
              <a:buChar char="-"/>
            </a:pPr>
            <a:endParaRPr lang="en-AU" sz="2000" dirty="0"/>
          </a:p>
          <a:p>
            <a:pPr marL="0" indent="0" algn="l"/>
            <a:endParaRPr lang="en-AU" sz="2000" dirty="0"/>
          </a:p>
          <a:p>
            <a:pPr marL="342900" indent="-342900" algn="l">
              <a:buFontTx/>
              <a:buChar char="-"/>
            </a:pPr>
            <a:endParaRPr lang="en-AU" sz="2000" dirty="0"/>
          </a:p>
        </p:txBody>
      </p:sp>
      <p:sp>
        <p:nvSpPr>
          <p:cNvPr id="7" name="Google Shape;184;p32">
            <a:extLst>
              <a:ext uri="{FF2B5EF4-FFF2-40B4-BE49-F238E27FC236}">
                <a16:creationId xmlns:a16="http://schemas.microsoft.com/office/drawing/2014/main" id="{EFAD6A50-CF71-4E44-9E5D-34229D5354A3}"/>
              </a:ext>
            </a:extLst>
          </p:cNvPr>
          <p:cNvSpPr txBox="1">
            <a:spLocks/>
          </p:cNvSpPr>
          <p:nvPr/>
        </p:nvSpPr>
        <p:spPr>
          <a:xfrm>
            <a:off x="7070634" y="730707"/>
            <a:ext cx="1988841" cy="544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r"/>
            <a:r>
              <a:rPr lang="fr-CH" sz="1800" b="1" dirty="0"/>
              <a:t>Observations</a:t>
            </a:r>
            <a:endParaRPr lang="fr-CH" sz="1600" b="1" dirty="0"/>
          </a:p>
        </p:txBody>
      </p:sp>
    </p:spTree>
    <p:extLst>
      <p:ext uri="{BB962C8B-B14F-4D97-AF65-F5344CB8AC3E}">
        <p14:creationId xmlns:p14="http://schemas.microsoft.com/office/powerpoint/2010/main" val="3328695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4569599" y="148282"/>
            <a:ext cx="4574401" cy="5049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800" dirty="0"/>
              <a:t>4 </a:t>
            </a:r>
            <a:r>
              <a:rPr lang="fr-CH" dirty="0"/>
              <a:t>Machine Learning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2038120" y="1061481"/>
            <a:ext cx="5556779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>
              <a:buFontTx/>
              <a:buChar char="-"/>
            </a:pPr>
            <a:endParaRPr lang="fr-CH" sz="1400" dirty="0"/>
          </a:p>
          <a:p>
            <a:pPr marL="0" lvl="0" indent="0" algn="l"/>
            <a:endParaRPr lang="en-AU" sz="1400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730707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64EF106-9ECB-447F-83FC-8FD37A5F7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101" y="1217283"/>
            <a:ext cx="5337235" cy="3751918"/>
          </a:xfrm>
          <a:prstGeom prst="rect">
            <a:avLst/>
          </a:prstGeom>
        </p:spPr>
      </p:pic>
      <p:sp>
        <p:nvSpPr>
          <p:cNvPr id="6" name="Google Shape;184;p32">
            <a:extLst>
              <a:ext uri="{FF2B5EF4-FFF2-40B4-BE49-F238E27FC236}">
                <a16:creationId xmlns:a16="http://schemas.microsoft.com/office/drawing/2014/main" id="{DED941CA-55DC-43D5-A9EF-F6E9731EE485}"/>
              </a:ext>
            </a:extLst>
          </p:cNvPr>
          <p:cNvSpPr txBox="1">
            <a:spLocks/>
          </p:cNvSpPr>
          <p:nvPr/>
        </p:nvSpPr>
        <p:spPr>
          <a:xfrm>
            <a:off x="7070634" y="730707"/>
            <a:ext cx="1988841" cy="544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r"/>
            <a:r>
              <a:rPr lang="fr-CH" sz="1800" b="1" dirty="0"/>
              <a:t>Performance</a:t>
            </a:r>
            <a:endParaRPr lang="fr-CH" sz="1600" b="1" dirty="0"/>
          </a:p>
        </p:txBody>
      </p:sp>
    </p:spTree>
    <p:extLst>
      <p:ext uri="{BB962C8B-B14F-4D97-AF65-F5344CB8AC3E}">
        <p14:creationId xmlns:p14="http://schemas.microsoft.com/office/powerpoint/2010/main" val="3842941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4569599" y="148282"/>
            <a:ext cx="4574401" cy="5049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CH" dirty="0"/>
              <a:t>To </a:t>
            </a:r>
            <a:r>
              <a:rPr lang="fr-CH" dirty="0" err="1"/>
              <a:t>sum</a:t>
            </a:r>
            <a:r>
              <a:rPr lang="fr-CH" dirty="0"/>
              <a:t> up</a:t>
            </a:r>
            <a:endParaRPr sz="2800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730707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84;p32">
            <a:extLst>
              <a:ext uri="{FF2B5EF4-FFF2-40B4-BE49-F238E27FC236}">
                <a16:creationId xmlns:a16="http://schemas.microsoft.com/office/drawing/2014/main" id="{A5F5BCA9-1204-4108-9382-896E8EB977D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38120" y="1061481"/>
            <a:ext cx="6675574" cy="3748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Tx/>
              <a:buChar char="-"/>
            </a:pPr>
            <a:endParaRPr lang="en-US" sz="2400" dirty="0"/>
          </a:p>
          <a:p>
            <a:pPr marL="285750" lvl="0" indent="-285750" algn="l">
              <a:buFontTx/>
              <a:buChar char="-"/>
            </a:pPr>
            <a:r>
              <a:rPr lang="en-US" sz="2400" dirty="0"/>
              <a:t>ML models </a:t>
            </a:r>
            <a:r>
              <a:rPr lang="en-US" sz="2400" b="1" dirty="0"/>
              <a:t>close to the base rate </a:t>
            </a:r>
            <a:r>
              <a:rPr lang="en-US" sz="2400" dirty="0"/>
              <a:t>(</a:t>
            </a:r>
            <a:r>
              <a:rPr lang="el-GR" sz="2400" dirty="0"/>
              <a:t>Δ</a:t>
            </a:r>
            <a:r>
              <a:rPr lang="fr-CH" sz="2400" dirty="0"/>
              <a:t> 4-6%)</a:t>
            </a:r>
            <a:endParaRPr lang="en-US" sz="2400" dirty="0"/>
          </a:p>
          <a:p>
            <a:pPr marL="285750" lvl="0" indent="-285750" algn="l">
              <a:buFontTx/>
              <a:buChar char="-"/>
            </a:pPr>
            <a:endParaRPr lang="en-US" sz="2400" dirty="0"/>
          </a:p>
          <a:p>
            <a:pPr marL="285750" lvl="0" indent="-285750" algn="l">
              <a:buFontTx/>
              <a:buChar char="-"/>
            </a:pPr>
            <a:r>
              <a:rPr lang="en-AU" sz="2400" dirty="0"/>
              <a:t>No significant </a:t>
            </a:r>
            <a:r>
              <a:rPr lang="en-AU" sz="2400" b="1" dirty="0"/>
              <a:t>score difference </a:t>
            </a:r>
            <a:r>
              <a:rPr lang="en-AU" sz="2400" dirty="0"/>
              <a:t>between models</a:t>
            </a:r>
          </a:p>
          <a:p>
            <a:pPr marL="285750" lvl="0" indent="-285750" algn="l">
              <a:buFontTx/>
              <a:buChar char="-"/>
            </a:pPr>
            <a:endParaRPr lang="en-AU" sz="2400" dirty="0"/>
          </a:p>
          <a:p>
            <a:pPr marL="285750" lvl="0" indent="-285750" algn="l">
              <a:buFontTx/>
              <a:buChar char="-"/>
            </a:pPr>
            <a:r>
              <a:rPr lang="en-AU" sz="2400" dirty="0"/>
              <a:t>Lack of </a:t>
            </a:r>
            <a:r>
              <a:rPr lang="en-AU" sz="2400" b="1" dirty="0"/>
              <a:t>relevant dimensions</a:t>
            </a:r>
          </a:p>
        </p:txBody>
      </p:sp>
    </p:spTree>
    <p:extLst>
      <p:ext uri="{BB962C8B-B14F-4D97-AF65-F5344CB8AC3E}">
        <p14:creationId xmlns:p14="http://schemas.microsoft.com/office/powerpoint/2010/main" val="688251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45"/>
          <p:cNvPicPr preferRelativeResize="0"/>
          <p:nvPr/>
        </p:nvPicPr>
        <p:blipFill rotWithShape="1">
          <a:blip r:embed="rId3">
            <a:alphaModFix/>
          </a:blip>
          <a:srcRect t="12341" b="3127"/>
          <a:stretch/>
        </p:blipFill>
        <p:spPr>
          <a:xfrm>
            <a:off x="0" y="0"/>
            <a:ext cx="9144000" cy="514350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</p:pic>
      <p:sp>
        <p:nvSpPr>
          <p:cNvPr id="424" name="Google Shape;424;p45"/>
          <p:cNvSpPr txBox="1">
            <a:spLocks noGrp="1"/>
          </p:cNvSpPr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Questions</a:t>
            </a:r>
            <a:endParaRPr dirty="0">
              <a:solidFill>
                <a:schemeClr val="lt1"/>
              </a:solidFill>
            </a:endParaRPr>
          </a:p>
        </p:txBody>
      </p:sp>
      <p:cxnSp>
        <p:nvCxnSpPr>
          <p:cNvPr id="425" name="Google Shape;425;p45"/>
          <p:cNvCxnSpPr/>
          <p:nvPr/>
        </p:nvCxnSpPr>
        <p:spPr>
          <a:xfrm rot="10800000">
            <a:off x="-6850" y="2056050"/>
            <a:ext cx="2468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6" name="Google Shape;426;p45"/>
          <p:cNvCxnSpPr/>
          <p:nvPr/>
        </p:nvCxnSpPr>
        <p:spPr>
          <a:xfrm rot="10800000">
            <a:off x="4389425" y="2962350"/>
            <a:ext cx="4747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5295489" y="148282"/>
            <a:ext cx="3848511" cy="5049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Introduction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2038120" y="1061480"/>
            <a:ext cx="6675574" cy="4009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>
              <a:buFontTx/>
              <a:buChar char="-"/>
            </a:pPr>
            <a:endParaRPr lang="en-AU" sz="1800" b="1" dirty="0"/>
          </a:p>
          <a:p>
            <a:pPr marL="171450" lvl="0" indent="-171450" algn="l">
              <a:buFontTx/>
              <a:buChar char="-"/>
            </a:pPr>
            <a:endParaRPr lang="en-AU" sz="1800" b="1" dirty="0"/>
          </a:p>
          <a:p>
            <a:pPr marL="171450" lvl="0" indent="-171450" algn="l">
              <a:buFontTx/>
              <a:buChar char="-"/>
            </a:pPr>
            <a:r>
              <a:rPr lang="en-AU" sz="1800" b="1" dirty="0"/>
              <a:t>Focus</a:t>
            </a:r>
            <a:r>
              <a:rPr lang="en-AU" sz="1800" dirty="0"/>
              <a:t>: the crowdfunding platform</a:t>
            </a:r>
          </a:p>
          <a:p>
            <a:pPr marL="171450" lvl="0" indent="-171450" algn="l">
              <a:buFontTx/>
              <a:buChar char="-"/>
            </a:pPr>
            <a:endParaRPr lang="en-AU" sz="1800" dirty="0"/>
          </a:p>
          <a:p>
            <a:pPr marL="171450" lvl="0" indent="-171450" algn="l">
              <a:buFontTx/>
              <a:buChar char="-"/>
            </a:pPr>
            <a:r>
              <a:rPr lang="en-AU" sz="1800" dirty="0"/>
              <a:t>Dataset from</a:t>
            </a:r>
            <a:endParaRPr lang="en-AU" sz="1800" b="1" dirty="0"/>
          </a:p>
          <a:p>
            <a:pPr marL="171450" lvl="0" indent="-171450" algn="l">
              <a:buFontTx/>
              <a:buChar char="-"/>
            </a:pPr>
            <a:endParaRPr lang="en-AU" sz="1800" b="1" dirty="0"/>
          </a:p>
          <a:p>
            <a:pPr marL="171450" lvl="0" indent="-171450" algn="l">
              <a:buFontTx/>
              <a:buChar char="-"/>
            </a:pPr>
            <a:r>
              <a:rPr lang="en-AU" sz="1800" dirty="0"/>
              <a:t>The set provides </a:t>
            </a:r>
            <a:r>
              <a:rPr lang="en-AU" sz="1800" b="1" dirty="0"/>
              <a:t>several features </a:t>
            </a:r>
            <a:r>
              <a:rPr lang="en-AU" sz="1800" dirty="0"/>
              <a:t>such</a:t>
            </a:r>
            <a:r>
              <a:rPr lang="en-AU" sz="1800" b="1" dirty="0"/>
              <a:t> </a:t>
            </a:r>
            <a:r>
              <a:rPr lang="en-AU" sz="1800" dirty="0"/>
              <a:t>as:</a:t>
            </a:r>
          </a:p>
          <a:p>
            <a:pPr marL="171450" lvl="0" indent="-171450" algn="l">
              <a:buFontTx/>
              <a:buChar char="-"/>
            </a:pPr>
            <a:endParaRPr lang="en-AU" sz="1800" dirty="0"/>
          </a:p>
          <a:p>
            <a:pPr marL="628650" lvl="1" indent="-171450">
              <a:buFontTx/>
              <a:buChar char="-"/>
            </a:pPr>
            <a:r>
              <a:rPr lang="en-AU" sz="1800" u="sng" dirty="0"/>
              <a:t>Name</a:t>
            </a:r>
            <a:r>
              <a:rPr lang="en-AU" sz="1800" dirty="0"/>
              <a:t> of the project</a:t>
            </a:r>
          </a:p>
          <a:p>
            <a:pPr marL="628650" lvl="1" indent="-171450">
              <a:buFontTx/>
              <a:buChar char="-"/>
            </a:pPr>
            <a:r>
              <a:rPr lang="en-AU" sz="1800" dirty="0"/>
              <a:t>Main and specific </a:t>
            </a:r>
            <a:r>
              <a:rPr lang="en-AU" sz="1800" u="sng" dirty="0"/>
              <a:t>categories</a:t>
            </a:r>
          </a:p>
          <a:p>
            <a:pPr marL="628650" lvl="1" indent="-171450">
              <a:buFontTx/>
              <a:buChar char="-"/>
            </a:pPr>
            <a:r>
              <a:rPr lang="en-AU" sz="1800" u="sng" dirty="0"/>
              <a:t>Launch date</a:t>
            </a:r>
            <a:r>
              <a:rPr lang="en-AU" sz="1800" dirty="0"/>
              <a:t> and </a:t>
            </a:r>
            <a:r>
              <a:rPr lang="en-AU" sz="1800" u="sng" dirty="0"/>
              <a:t>deadline</a:t>
            </a:r>
          </a:p>
          <a:p>
            <a:pPr marL="628650" lvl="1" indent="-171450">
              <a:buFontTx/>
              <a:buChar char="-"/>
            </a:pPr>
            <a:r>
              <a:rPr lang="en-AU" sz="1800" dirty="0"/>
              <a:t>Amount of </a:t>
            </a:r>
            <a:r>
              <a:rPr lang="en-AU" sz="1800" u="sng" dirty="0"/>
              <a:t>money asked for </a:t>
            </a:r>
            <a:r>
              <a:rPr lang="en-AU" sz="1800" dirty="0"/>
              <a:t>and </a:t>
            </a:r>
            <a:r>
              <a:rPr lang="en-AU" sz="1800" u="sng" dirty="0"/>
              <a:t>pledged</a:t>
            </a:r>
          </a:p>
          <a:p>
            <a:pPr marL="628650" lvl="1" indent="-171450">
              <a:buFontTx/>
              <a:buChar char="-"/>
            </a:pPr>
            <a:r>
              <a:rPr lang="en-AU" sz="1800" b="1" u="sng" dirty="0"/>
              <a:t>State</a:t>
            </a:r>
            <a:endParaRPr lang="en-AU" sz="1800" dirty="0"/>
          </a:p>
          <a:p>
            <a:pPr marL="1085850" lvl="2" indent="-171450">
              <a:buFontTx/>
              <a:buChar char="-"/>
            </a:pPr>
            <a:r>
              <a:rPr lang="en-AU" sz="1600" dirty="0"/>
              <a:t>failed, successful, cancelled, suspended, or live</a:t>
            </a:r>
          </a:p>
          <a:p>
            <a:pPr marL="0" lvl="0" indent="0" algn="l"/>
            <a:endParaRPr lang="en-AU" sz="1800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730707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13775817-74C6-7746-9C24-87C8D4B6F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907" y="1477559"/>
            <a:ext cx="1105348" cy="6908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7BEAB6-2E43-42E4-AD5F-2FE99DCFC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624" y="2231883"/>
            <a:ext cx="932168" cy="3600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553FA0-A938-41C3-9804-93A75681C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14" y="1222682"/>
            <a:ext cx="8487119" cy="29497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44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4569601" y="148282"/>
            <a:ext cx="4574400" cy="5049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Introduction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995959" y="1394968"/>
            <a:ext cx="6922129" cy="3207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 algn="l">
              <a:buFont typeface="+mj-lt"/>
              <a:buAutoNum type="arabicPeriod"/>
            </a:pPr>
            <a:endParaRPr lang="fr-CH" sz="1800" dirty="0"/>
          </a:p>
          <a:p>
            <a:pPr marL="495300" indent="-342900" algn="l">
              <a:buFont typeface="+mj-lt"/>
              <a:buAutoNum type="arabicPeriod"/>
            </a:pPr>
            <a:r>
              <a:rPr lang="fr-CH" sz="1800" dirty="0" err="1"/>
              <a:t>Which</a:t>
            </a:r>
            <a:r>
              <a:rPr lang="fr-CH" sz="1800" dirty="0"/>
              <a:t> </a:t>
            </a:r>
            <a:r>
              <a:rPr lang="fr-CH" sz="1800" b="1" dirty="0" err="1"/>
              <a:t>features</a:t>
            </a:r>
            <a:r>
              <a:rPr lang="fr-CH" sz="1800" dirty="0"/>
              <a:t> can </a:t>
            </a:r>
            <a:r>
              <a:rPr lang="fr-CH" sz="1800" dirty="0" err="1"/>
              <a:t>predict</a:t>
            </a:r>
            <a:r>
              <a:rPr lang="fr-CH" sz="1800" dirty="0"/>
              <a:t> </a:t>
            </a:r>
            <a:r>
              <a:rPr lang="fr-CH" sz="1800" dirty="0" err="1"/>
              <a:t>with</a:t>
            </a:r>
            <a:r>
              <a:rPr lang="fr-CH" sz="1800" dirty="0"/>
              <a:t> </a:t>
            </a:r>
            <a:r>
              <a:rPr lang="fr-CH" sz="1800" dirty="0" err="1"/>
              <a:t>accuracy</a:t>
            </a:r>
            <a:r>
              <a:rPr lang="fr-CH" sz="1800" dirty="0"/>
              <a:t> the </a:t>
            </a:r>
            <a:r>
              <a:rPr lang="fr-CH" sz="1800" u="sng" dirty="0" err="1"/>
              <a:t>success</a:t>
            </a:r>
            <a:r>
              <a:rPr lang="fr-CH" sz="1800" dirty="0"/>
              <a:t> or </a:t>
            </a:r>
            <a:r>
              <a:rPr lang="fr-CH" sz="1800" u="sng" dirty="0" err="1"/>
              <a:t>failure</a:t>
            </a:r>
            <a:r>
              <a:rPr lang="fr-CH" sz="1800" dirty="0"/>
              <a:t> of a Kickstarter </a:t>
            </a:r>
            <a:r>
              <a:rPr lang="fr-CH" sz="1800" dirty="0" err="1"/>
              <a:t>project</a:t>
            </a:r>
            <a:r>
              <a:rPr lang="fr-CH" sz="1800" dirty="0"/>
              <a:t>?</a:t>
            </a:r>
          </a:p>
          <a:p>
            <a:pPr marL="495300" indent="-342900" algn="l">
              <a:buFont typeface="+mj-lt"/>
              <a:buAutoNum type="arabicPeriod"/>
            </a:pPr>
            <a:endParaRPr lang="fr-CH" sz="1800" dirty="0"/>
          </a:p>
          <a:p>
            <a:pPr marL="495300" indent="-342900" algn="l">
              <a:buFont typeface="+mj-lt"/>
              <a:buAutoNum type="arabicPeriod"/>
            </a:pPr>
            <a:r>
              <a:rPr lang="fr-CH" sz="1800" dirty="0" err="1"/>
              <a:t>Which</a:t>
            </a:r>
            <a:r>
              <a:rPr lang="fr-CH" sz="1800" dirty="0"/>
              <a:t> </a:t>
            </a:r>
            <a:r>
              <a:rPr lang="fr-CH" sz="1800" b="1" dirty="0"/>
              <a:t>machine </a:t>
            </a:r>
            <a:r>
              <a:rPr lang="fr-CH" sz="1800" b="1" dirty="0" err="1"/>
              <a:t>learning</a:t>
            </a:r>
            <a:r>
              <a:rPr lang="fr-CH" sz="1800" b="1" dirty="0"/>
              <a:t> model</a:t>
            </a:r>
            <a:r>
              <a:rPr lang="fr-CH" sz="1800" dirty="0"/>
              <a:t> </a:t>
            </a:r>
            <a:r>
              <a:rPr lang="fr-CH" sz="1800" dirty="0" err="1"/>
              <a:t>performs</a:t>
            </a:r>
            <a:r>
              <a:rPr lang="fr-CH" sz="1800" dirty="0"/>
              <a:t> the best at </a:t>
            </a:r>
            <a:r>
              <a:rPr lang="fr-CH" sz="1800" dirty="0" err="1"/>
              <a:t>doing</a:t>
            </a:r>
            <a:r>
              <a:rPr lang="fr-CH" sz="1800" dirty="0"/>
              <a:t> </a:t>
            </a:r>
            <a:r>
              <a:rPr lang="fr-CH" sz="1800" dirty="0" err="1"/>
              <a:t>so</a:t>
            </a:r>
            <a:r>
              <a:rPr lang="fr-CH" sz="1800" dirty="0"/>
              <a:t>?</a:t>
            </a:r>
          </a:p>
          <a:p>
            <a:pPr algn="l"/>
            <a:endParaRPr lang="fr-CH" sz="2000" dirty="0"/>
          </a:p>
          <a:p>
            <a:pPr algn="l"/>
            <a:endParaRPr lang="fr-CH" sz="2000" dirty="0"/>
          </a:p>
          <a:p>
            <a:pPr algn="l"/>
            <a:endParaRPr lang="fr-CH" sz="2000" dirty="0"/>
          </a:p>
          <a:p>
            <a:pPr marL="152400" indent="0" algn="l"/>
            <a:r>
              <a:rPr lang="fr-CH" sz="3200" b="1" dirty="0">
                <a:sym typeface="Wingdings" panose="05000000000000000000" pitchFamily="2" charset="2"/>
              </a:rPr>
              <a:t>	 Classification </a:t>
            </a:r>
            <a:r>
              <a:rPr lang="fr-CH" sz="3200" b="1" dirty="0" err="1">
                <a:sym typeface="Wingdings" panose="05000000000000000000" pitchFamily="2" charset="2"/>
              </a:rPr>
              <a:t>problem</a:t>
            </a:r>
            <a:endParaRPr lang="fr-CH" sz="3200" b="1" dirty="0">
              <a:sym typeface="Wingdings" panose="05000000000000000000" pitchFamily="2" charset="2"/>
            </a:endParaRPr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730707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1D37FBF-A2BF-475A-A31E-3C36E7F08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12" y="3220022"/>
            <a:ext cx="2171506" cy="1923478"/>
          </a:xfrm>
          <a:prstGeom prst="rect">
            <a:avLst/>
          </a:prstGeom>
        </p:spPr>
      </p:pic>
      <p:sp>
        <p:nvSpPr>
          <p:cNvPr id="9" name="Google Shape;184;p32">
            <a:extLst>
              <a:ext uri="{FF2B5EF4-FFF2-40B4-BE49-F238E27FC236}">
                <a16:creationId xmlns:a16="http://schemas.microsoft.com/office/drawing/2014/main" id="{974A1046-ADB3-4F7B-8FB7-2EF968B1E131}"/>
              </a:ext>
            </a:extLst>
          </p:cNvPr>
          <p:cNvSpPr txBox="1">
            <a:spLocks/>
          </p:cNvSpPr>
          <p:nvPr/>
        </p:nvSpPr>
        <p:spPr>
          <a:xfrm>
            <a:off x="5355773" y="730707"/>
            <a:ext cx="3726756" cy="544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r"/>
            <a:r>
              <a:rPr lang="fr-CH" sz="1800" b="1" dirty="0"/>
              <a:t>Main </a:t>
            </a:r>
            <a:r>
              <a:rPr lang="fr-CH" sz="1800" b="1" dirty="0" err="1"/>
              <a:t>research</a:t>
            </a:r>
            <a:r>
              <a:rPr lang="fr-CH" sz="1800" b="1" dirty="0"/>
              <a:t> questions</a:t>
            </a:r>
            <a:endParaRPr lang="fr-CH" sz="1600" b="1" dirty="0"/>
          </a:p>
        </p:txBody>
      </p:sp>
    </p:spTree>
    <p:extLst>
      <p:ext uri="{BB962C8B-B14F-4D97-AF65-F5344CB8AC3E}">
        <p14:creationId xmlns:p14="http://schemas.microsoft.com/office/powerpoint/2010/main" val="126375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2038120" y="1061481"/>
            <a:ext cx="5556779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>
              <a:buFontTx/>
              <a:buChar char="-"/>
            </a:pPr>
            <a:endParaRPr lang="fr-CH" sz="1400" dirty="0"/>
          </a:p>
          <a:p>
            <a:pPr marL="0" lvl="0" indent="0" algn="l"/>
            <a:endParaRPr lang="en-AU" sz="1400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730707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621F0080-6282-4185-B9A9-0CBD79A9AC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2832647"/>
              </p:ext>
            </p:extLst>
          </p:nvPr>
        </p:nvGraphicFramePr>
        <p:xfrm>
          <a:off x="1205023" y="1046112"/>
          <a:ext cx="5808073" cy="3464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55999DD9-2A3C-4251-95CA-E779D7B06922}"/>
              </a:ext>
            </a:extLst>
          </p:cNvPr>
          <p:cNvSpPr txBox="1"/>
          <p:nvPr/>
        </p:nvSpPr>
        <p:spPr>
          <a:xfrm>
            <a:off x="5087382" y="2295847"/>
            <a:ext cx="1864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Roboto Condensed Light" panose="020B0604020202020204" charset="0"/>
                <a:ea typeface="Roboto Condensed Light" panose="020B0604020202020204" charset="0"/>
              </a:rPr>
              <a:t>if (</a:t>
            </a:r>
            <a:r>
              <a:rPr lang="fr-CH" i="1" dirty="0" err="1">
                <a:latin typeface="Roboto Condensed Light" panose="020B0604020202020204" charset="0"/>
                <a:ea typeface="Roboto Condensed Light" panose="020B0604020202020204" charset="0"/>
              </a:rPr>
              <a:t>pct_reached</a:t>
            </a:r>
            <a:r>
              <a:rPr lang="fr-CH" i="1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fr-CH" dirty="0">
                <a:latin typeface="Roboto Condensed Light" panose="020B0604020202020204" charset="0"/>
                <a:ea typeface="Roboto Condensed Light" panose="020B0604020202020204" charset="0"/>
              </a:rPr>
              <a:t>≥ 1)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A5940B7-48BD-4586-BA09-640C2784C87E}"/>
              </a:ext>
            </a:extLst>
          </p:cNvPr>
          <p:cNvSpPr txBox="1"/>
          <p:nvPr/>
        </p:nvSpPr>
        <p:spPr>
          <a:xfrm>
            <a:off x="1823419" y="2317545"/>
            <a:ext cx="1864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Roboto Condensed Light" panose="020B0604020202020204" charset="0"/>
                <a:ea typeface="Roboto Condensed Light" panose="020B0604020202020204" charset="0"/>
              </a:rPr>
              <a:t>if (</a:t>
            </a:r>
            <a:r>
              <a:rPr lang="fr-CH" i="1" dirty="0" err="1">
                <a:latin typeface="Roboto Condensed Light" panose="020B0604020202020204" charset="0"/>
                <a:ea typeface="Roboto Condensed Light" panose="020B0604020202020204" charset="0"/>
              </a:rPr>
              <a:t>pct_reached</a:t>
            </a:r>
            <a:r>
              <a:rPr lang="fr-CH" i="1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fr-CH" dirty="0">
                <a:latin typeface="Roboto Condensed Light" panose="020B0604020202020204" charset="0"/>
                <a:ea typeface="Roboto Condensed Light" panose="020B0604020202020204" charset="0"/>
              </a:rPr>
              <a:t>&lt; 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006B9537-52AA-487D-9A3C-A3BF57DCFD76}"/>
                  </a:ext>
                </a:extLst>
              </p:cNvPr>
              <p:cNvSpPr txBox="1"/>
              <p:nvPr/>
            </p:nvSpPr>
            <p:spPr>
              <a:xfrm>
                <a:off x="208350" y="4794707"/>
                <a:ext cx="4805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CH" i="1" dirty="0">
                          <a:latin typeface="Roboto Condensed Light" panose="020B0604020202020204" charset="0"/>
                          <a:ea typeface="Roboto Condensed Light" panose="020B0604020202020204" charset="0"/>
                        </a:rPr>
                        <m:t>pct</m:t>
                      </m:r>
                      <m:r>
                        <m:rPr>
                          <m:nor/>
                        </m:rPr>
                        <a:rPr lang="fr-CH" i="1" dirty="0">
                          <a:latin typeface="Roboto Condensed Light" panose="020B0604020202020204" charset="0"/>
                          <a:ea typeface="Roboto Condensed Light" panose="020B060402020202020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fr-CH" i="1" dirty="0">
                          <a:latin typeface="Roboto Condensed Light" panose="020B0604020202020204" charset="0"/>
                          <a:ea typeface="Roboto Condensed Light" panose="020B0604020202020204" charset="0"/>
                        </a:rPr>
                        <m:t>reached</m:t>
                      </m:r>
                      <m:r>
                        <a:rPr lang="fr-CH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CH" b="0" i="1" smtClean="0">
                          <a:latin typeface="Roboto Condensed Light" panose="020B0604020202020204" charset="0"/>
                          <a:ea typeface="Roboto Condensed Light" panose="020B0604020202020204" charset="0"/>
                        </a:rPr>
                        <m:t>pledged</m:t>
                      </m:r>
                      <m:r>
                        <m:rPr>
                          <m:nor/>
                        </m:rPr>
                        <a:rPr lang="fr-CH" b="0" i="1" smtClean="0">
                          <a:latin typeface="Roboto Condensed Light" panose="020B0604020202020204" charset="0"/>
                          <a:ea typeface="Roboto Condensed Light" panose="020B060402020202020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CH" b="0" i="0" smtClean="0">
                          <a:latin typeface="Roboto Condensed Light" panose="020B0604020202020204" charset="0"/>
                          <a:ea typeface="Roboto Condensed Light" panose="020B0604020202020204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fr-CH" b="0" i="0" smtClean="0">
                          <a:latin typeface="Roboto Condensed Light" panose="020B0604020202020204" charset="0"/>
                          <a:ea typeface="Roboto Condensed Light" panose="020B060402020202020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CH" b="0" i="1" smtClean="0">
                          <a:latin typeface="Roboto Condensed Light" panose="020B0604020202020204" charset="0"/>
                          <a:ea typeface="Roboto Condensed Light" panose="020B0604020202020204" charset="0"/>
                        </a:rPr>
                        <m:t>goal</m:t>
                      </m:r>
                    </m:oMath>
                  </m:oMathPara>
                </a14:m>
                <a:endParaRPr lang="fr-CH" i="1" dirty="0">
                  <a:latin typeface="Roboto Condensed Light" panose="020B0604020202020204" charset="0"/>
                  <a:ea typeface="Roboto Condensed Light" panose="020B0604020202020204" charset="0"/>
                </a:endParaRPr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006B9537-52AA-487D-9A3C-A3BF57DCF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50" y="4794707"/>
                <a:ext cx="4805917" cy="307777"/>
              </a:xfrm>
              <a:prstGeom prst="rect">
                <a:avLst/>
              </a:prstGeom>
              <a:blipFill>
                <a:blip r:embed="rId8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183;p32">
            <a:extLst>
              <a:ext uri="{FF2B5EF4-FFF2-40B4-BE49-F238E27FC236}">
                <a16:creationId xmlns:a16="http://schemas.microsoft.com/office/drawing/2014/main" id="{05299DB3-B0BE-43AF-9F31-FC1CEA33618C}"/>
              </a:ext>
            </a:extLst>
          </p:cNvPr>
          <p:cNvSpPr txBox="1">
            <a:spLocks/>
          </p:cNvSpPr>
          <p:nvPr/>
        </p:nvSpPr>
        <p:spPr>
          <a:xfrm>
            <a:off x="4569601" y="148282"/>
            <a:ext cx="4574400" cy="504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/>
              <a:t>2 Data Cleaning</a:t>
            </a:r>
          </a:p>
        </p:txBody>
      </p:sp>
      <p:sp>
        <p:nvSpPr>
          <p:cNvPr id="14" name="Google Shape;184;p32">
            <a:extLst>
              <a:ext uri="{FF2B5EF4-FFF2-40B4-BE49-F238E27FC236}">
                <a16:creationId xmlns:a16="http://schemas.microsoft.com/office/drawing/2014/main" id="{A37C1384-533C-4540-9053-E4E586C07F1E}"/>
              </a:ext>
            </a:extLst>
          </p:cNvPr>
          <p:cNvSpPr txBox="1">
            <a:spLocks/>
          </p:cNvSpPr>
          <p:nvPr/>
        </p:nvSpPr>
        <p:spPr>
          <a:xfrm>
            <a:off x="7070634" y="730707"/>
            <a:ext cx="1988841" cy="544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r"/>
            <a:r>
              <a:rPr lang="fr-CH" sz="1800" b="1" dirty="0"/>
              <a:t>Example</a:t>
            </a:r>
            <a:endParaRPr lang="fr-CH" sz="1600" b="1" dirty="0"/>
          </a:p>
        </p:txBody>
      </p:sp>
    </p:spTree>
    <p:extLst>
      <p:ext uri="{BB962C8B-B14F-4D97-AF65-F5344CB8AC3E}">
        <p14:creationId xmlns:p14="http://schemas.microsoft.com/office/powerpoint/2010/main" val="226291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2038120" y="1061481"/>
            <a:ext cx="5556779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>
              <a:buFontTx/>
              <a:buChar char="-"/>
            </a:pPr>
            <a:endParaRPr lang="fr-CH" sz="1400" dirty="0"/>
          </a:p>
          <a:p>
            <a:pPr marL="0" lvl="0" indent="0" algn="l"/>
            <a:endParaRPr lang="en-AU" sz="1400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730707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D725DABA-C9BD-40BE-981D-5B2EE6526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203" y="1009982"/>
            <a:ext cx="4075914" cy="426212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207597C-4F08-4422-99D5-ED040DA7F87A}"/>
              </a:ext>
            </a:extLst>
          </p:cNvPr>
          <p:cNvSpPr txBox="1"/>
          <p:nvPr/>
        </p:nvSpPr>
        <p:spPr>
          <a:xfrm>
            <a:off x="5612355" y="1744539"/>
            <a:ext cx="2190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latin typeface="Roboto Condensed Light" panose="020B0604020202020204" charset="0"/>
                <a:ea typeface="Roboto Condensed Light" panose="020B0604020202020204" charset="0"/>
              </a:rPr>
              <a:t>0: </a:t>
            </a:r>
            <a:r>
              <a:rPr lang="fr-CH" dirty="0" err="1">
                <a:latin typeface="Roboto Condensed Light" panose="020B0604020202020204" charset="0"/>
                <a:ea typeface="Roboto Condensed Light" panose="020B0604020202020204" charset="0"/>
              </a:rPr>
              <a:t>Failed</a:t>
            </a:r>
            <a:endParaRPr lang="fr-CH" dirty="0">
              <a:latin typeface="Roboto Condensed Light" panose="020B0604020202020204" charset="0"/>
              <a:ea typeface="Roboto Condensed Light" panose="020B0604020202020204" charset="0"/>
            </a:endParaRPr>
          </a:p>
          <a:p>
            <a:r>
              <a:rPr lang="fr-CH" b="1" dirty="0">
                <a:latin typeface="Roboto Condensed Light" panose="020B0604020202020204" charset="0"/>
                <a:ea typeface="Roboto Condensed Light" panose="020B0604020202020204" charset="0"/>
              </a:rPr>
              <a:t>1: </a:t>
            </a:r>
            <a:r>
              <a:rPr lang="fr-CH" dirty="0" err="1">
                <a:latin typeface="Roboto Condensed Light" panose="020B0604020202020204" charset="0"/>
                <a:ea typeface="Roboto Condensed Light" panose="020B0604020202020204" charset="0"/>
              </a:rPr>
              <a:t>Successful</a:t>
            </a:r>
            <a:endParaRPr lang="fr-CH" dirty="0">
              <a:latin typeface="Roboto Condensed Light" panose="020B0604020202020204" charset="0"/>
              <a:ea typeface="Roboto Condensed Light" panose="020B0604020202020204" charset="0"/>
            </a:endParaRPr>
          </a:p>
        </p:txBody>
      </p:sp>
      <p:sp>
        <p:nvSpPr>
          <p:cNvPr id="9" name="Google Shape;183;p32">
            <a:extLst>
              <a:ext uri="{FF2B5EF4-FFF2-40B4-BE49-F238E27FC236}">
                <a16:creationId xmlns:a16="http://schemas.microsoft.com/office/drawing/2014/main" id="{3A0B37A5-E35B-47E9-83A5-F26CD8D40070}"/>
              </a:ext>
            </a:extLst>
          </p:cNvPr>
          <p:cNvSpPr txBox="1">
            <a:spLocks/>
          </p:cNvSpPr>
          <p:nvPr/>
        </p:nvSpPr>
        <p:spPr>
          <a:xfrm>
            <a:off x="4569601" y="148282"/>
            <a:ext cx="4574400" cy="504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/>
              <a:t>3 EDA</a:t>
            </a:r>
          </a:p>
        </p:txBody>
      </p:sp>
      <p:sp>
        <p:nvSpPr>
          <p:cNvPr id="10" name="Google Shape;184;p32">
            <a:extLst>
              <a:ext uri="{FF2B5EF4-FFF2-40B4-BE49-F238E27FC236}">
                <a16:creationId xmlns:a16="http://schemas.microsoft.com/office/drawing/2014/main" id="{ADCB45EF-9590-4AF4-AED9-6B0738E2C9AB}"/>
              </a:ext>
            </a:extLst>
          </p:cNvPr>
          <p:cNvSpPr txBox="1">
            <a:spLocks/>
          </p:cNvSpPr>
          <p:nvPr/>
        </p:nvSpPr>
        <p:spPr>
          <a:xfrm>
            <a:off x="7070634" y="730707"/>
            <a:ext cx="1988841" cy="544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r"/>
            <a:r>
              <a:rPr lang="fr-CH" sz="1800" b="1" dirty="0"/>
              <a:t>Base rate</a:t>
            </a:r>
            <a:endParaRPr lang="fr-CH" sz="1600" b="1" dirty="0"/>
          </a:p>
        </p:txBody>
      </p:sp>
    </p:spTree>
    <p:extLst>
      <p:ext uri="{BB962C8B-B14F-4D97-AF65-F5344CB8AC3E}">
        <p14:creationId xmlns:p14="http://schemas.microsoft.com/office/powerpoint/2010/main" val="1531104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2038120" y="1061481"/>
            <a:ext cx="5556779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>
              <a:buFontTx/>
              <a:buChar char="-"/>
            </a:pPr>
            <a:endParaRPr lang="fr-CH" sz="1400" dirty="0"/>
          </a:p>
          <a:p>
            <a:pPr marL="0" lvl="0" indent="0" algn="l"/>
            <a:endParaRPr lang="en-AU" sz="1400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730707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C0C8AE2A-AB0A-4EA4-97F4-3D37A4B70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00" y="1706698"/>
            <a:ext cx="9144000" cy="2542568"/>
          </a:xfrm>
          <a:prstGeom prst="rect">
            <a:avLst/>
          </a:prstGeom>
        </p:spPr>
      </p:pic>
      <p:sp>
        <p:nvSpPr>
          <p:cNvPr id="6" name="Google Shape;184;p32">
            <a:extLst>
              <a:ext uri="{FF2B5EF4-FFF2-40B4-BE49-F238E27FC236}">
                <a16:creationId xmlns:a16="http://schemas.microsoft.com/office/drawing/2014/main" id="{C63D1BF0-B88E-42A1-B543-C3A78F36B259}"/>
              </a:ext>
            </a:extLst>
          </p:cNvPr>
          <p:cNvSpPr txBox="1">
            <a:spLocks/>
          </p:cNvSpPr>
          <p:nvPr/>
        </p:nvSpPr>
        <p:spPr>
          <a:xfrm>
            <a:off x="7070634" y="730707"/>
            <a:ext cx="1988841" cy="544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r"/>
            <a:r>
              <a:rPr lang="fr-CH" sz="1800" b="1" dirty="0"/>
              <a:t>Insight</a:t>
            </a:r>
            <a:endParaRPr lang="fr-CH" sz="1600" b="1" dirty="0"/>
          </a:p>
        </p:txBody>
      </p:sp>
      <p:sp>
        <p:nvSpPr>
          <p:cNvPr id="9" name="Google Shape;183;p32">
            <a:extLst>
              <a:ext uri="{FF2B5EF4-FFF2-40B4-BE49-F238E27FC236}">
                <a16:creationId xmlns:a16="http://schemas.microsoft.com/office/drawing/2014/main" id="{1681E659-4E76-454A-BD34-FA54010C0CD7}"/>
              </a:ext>
            </a:extLst>
          </p:cNvPr>
          <p:cNvSpPr txBox="1">
            <a:spLocks/>
          </p:cNvSpPr>
          <p:nvPr/>
        </p:nvSpPr>
        <p:spPr>
          <a:xfrm>
            <a:off x="4569601" y="148282"/>
            <a:ext cx="4574400" cy="504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/>
              <a:t>3 EDA</a:t>
            </a:r>
          </a:p>
        </p:txBody>
      </p:sp>
    </p:spTree>
    <p:extLst>
      <p:ext uri="{BB962C8B-B14F-4D97-AF65-F5344CB8AC3E}">
        <p14:creationId xmlns:p14="http://schemas.microsoft.com/office/powerpoint/2010/main" val="3504358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2038120" y="1061481"/>
            <a:ext cx="5556779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>
              <a:buFontTx/>
              <a:buChar char="-"/>
            </a:pPr>
            <a:endParaRPr lang="fr-CH" sz="1400" dirty="0"/>
          </a:p>
          <a:p>
            <a:pPr marL="0" lvl="0" indent="0" algn="l"/>
            <a:endParaRPr lang="en-AU" sz="1400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730707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0CE9DFD4-48F8-4F94-8E02-4528E4667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602" y="2646097"/>
            <a:ext cx="4571998" cy="1139182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F6D4ACAD-BB17-4C87-A490-DD5F6A31F018}"/>
              </a:ext>
            </a:extLst>
          </p:cNvPr>
          <p:cNvGrpSpPr/>
          <p:nvPr/>
        </p:nvGrpSpPr>
        <p:grpSpPr>
          <a:xfrm>
            <a:off x="1355022" y="1747180"/>
            <a:ext cx="1698615" cy="2902148"/>
            <a:chOff x="1204531" y="1590328"/>
            <a:chExt cx="1295592" cy="2626194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355EF47E-D6FB-46D0-8ED6-CF08D7CE0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4531" y="1599948"/>
              <a:ext cx="647796" cy="261657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33428B69-8423-42A0-8E31-ECB672F3D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52327" y="1590328"/>
              <a:ext cx="647796" cy="262619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FEBE05C-FB0D-431B-B8B5-519691A13A61}"/>
              </a:ext>
            </a:extLst>
          </p:cNvPr>
          <p:cNvSpPr/>
          <p:nvPr/>
        </p:nvSpPr>
        <p:spPr>
          <a:xfrm>
            <a:off x="5061098" y="2966336"/>
            <a:ext cx="269358" cy="7882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8B1FC6-E998-4DBC-A040-67B617773A1A}"/>
              </a:ext>
            </a:extLst>
          </p:cNvPr>
          <p:cNvSpPr/>
          <p:nvPr/>
        </p:nvSpPr>
        <p:spPr>
          <a:xfrm>
            <a:off x="5908159" y="2967734"/>
            <a:ext cx="269358" cy="7882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Google Shape;184;p32">
            <a:extLst>
              <a:ext uri="{FF2B5EF4-FFF2-40B4-BE49-F238E27FC236}">
                <a16:creationId xmlns:a16="http://schemas.microsoft.com/office/drawing/2014/main" id="{5D22F4BB-69BB-40D4-BFB5-9025215269F5}"/>
              </a:ext>
            </a:extLst>
          </p:cNvPr>
          <p:cNvSpPr txBox="1">
            <a:spLocks/>
          </p:cNvSpPr>
          <p:nvPr/>
        </p:nvSpPr>
        <p:spPr>
          <a:xfrm>
            <a:off x="7070634" y="730707"/>
            <a:ext cx="1988841" cy="544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r"/>
            <a:r>
              <a:rPr lang="fr-CH" sz="1800" b="1" dirty="0"/>
              <a:t>Insight</a:t>
            </a:r>
            <a:endParaRPr lang="fr-CH" sz="1600" b="1" dirty="0"/>
          </a:p>
        </p:txBody>
      </p:sp>
      <p:sp>
        <p:nvSpPr>
          <p:cNvPr id="15" name="Google Shape;183;p32">
            <a:extLst>
              <a:ext uri="{FF2B5EF4-FFF2-40B4-BE49-F238E27FC236}">
                <a16:creationId xmlns:a16="http://schemas.microsoft.com/office/drawing/2014/main" id="{A0D6E7FE-D59C-4125-80B1-6882B2FCC871}"/>
              </a:ext>
            </a:extLst>
          </p:cNvPr>
          <p:cNvSpPr txBox="1">
            <a:spLocks/>
          </p:cNvSpPr>
          <p:nvPr/>
        </p:nvSpPr>
        <p:spPr>
          <a:xfrm>
            <a:off x="4569603" y="148282"/>
            <a:ext cx="4574398" cy="504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/>
              <a:t>3 EDA</a:t>
            </a:r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38100CB5-DA86-4096-B83E-EE78313B192B}"/>
              </a:ext>
            </a:extLst>
          </p:cNvPr>
          <p:cNvSpPr/>
          <p:nvPr/>
        </p:nvSpPr>
        <p:spPr>
          <a:xfrm rot="5400000">
            <a:off x="2375912" y="2522399"/>
            <a:ext cx="2902148" cy="1351713"/>
          </a:xfrm>
          <a:prstGeom prst="trapezoid">
            <a:avLst>
              <a:gd name="adj" fmla="val 6479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4817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4569599" y="148282"/>
            <a:ext cx="4574401" cy="5049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800" dirty="0"/>
              <a:t>4 </a:t>
            </a:r>
            <a:r>
              <a:rPr lang="fr-CH" dirty="0"/>
              <a:t>Machine Learning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2038120" y="1061481"/>
            <a:ext cx="5556779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>
              <a:buFontTx/>
              <a:buChar char="-"/>
            </a:pPr>
            <a:endParaRPr lang="fr-CH" sz="1400" dirty="0"/>
          </a:p>
          <a:p>
            <a:pPr marL="0" lvl="0" indent="0" algn="l"/>
            <a:endParaRPr lang="en-AU" sz="1400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730707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184;p32">
            <a:extLst>
              <a:ext uri="{FF2B5EF4-FFF2-40B4-BE49-F238E27FC236}">
                <a16:creationId xmlns:a16="http://schemas.microsoft.com/office/drawing/2014/main" id="{968BB5EF-0FA2-43BE-9A00-F1586AAD3380}"/>
              </a:ext>
            </a:extLst>
          </p:cNvPr>
          <p:cNvSpPr txBox="1">
            <a:spLocks/>
          </p:cNvSpPr>
          <p:nvPr/>
        </p:nvSpPr>
        <p:spPr>
          <a:xfrm>
            <a:off x="2038120" y="1061481"/>
            <a:ext cx="2964186" cy="374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/>
            <a:endParaRPr lang="en-AU" sz="2000" b="1" dirty="0"/>
          </a:p>
          <a:p>
            <a:pPr marL="0" indent="0" algn="l"/>
            <a:r>
              <a:rPr lang="en-AU" sz="2000" b="1" dirty="0"/>
              <a:t>Models used</a:t>
            </a:r>
            <a:endParaRPr lang="en-AU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AU" sz="2000" dirty="0"/>
          </a:p>
          <a:p>
            <a:pPr indent="-457200" algn="l">
              <a:buFont typeface="+mj-lt"/>
              <a:buAutoNum type="arabicPeriod"/>
            </a:pPr>
            <a:r>
              <a:rPr lang="en-AU" sz="2000" dirty="0"/>
              <a:t>Logistic regression</a:t>
            </a:r>
          </a:p>
          <a:p>
            <a:pPr indent="-457200" algn="l">
              <a:buFont typeface="+mj-lt"/>
              <a:buAutoNum type="arabicPeriod"/>
            </a:pPr>
            <a:r>
              <a:rPr lang="en-AU" sz="2000" dirty="0"/>
              <a:t>k-nearest </a:t>
            </a:r>
            <a:r>
              <a:rPr lang="en-AU" sz="2000" dirty="0" err="1"/>
              <a:t>neighbors</a:t>
            </a:r>
            <a:endParaRPr lang="en-AU" sz="2000" dirty="0"/>
          </a:p>
          <a:p>
            <a:pPr indent="-457200" algn="l">
              <a:buFont typeface="+mj-lt"/>
              <a:buAutoNum type="arabicPeriod"/>
            </a:pPr>
            <a:r>
              <a:rPr lang="en-AU" sz="2000" dirty="0"/>
              <a:t>Decision tree</a:t>
            </a:r>
          </a:p>
          <a:p>
            <a:pPr indent="-457200" algn="l">
              <a:buFont typeface="+mj-lt"/>
              <a:buAutoNum type="arabicPeriod"/>
            </a:pPr>
            <a:r>
              <a:rPr lang="en-AU" sz="2000" dirty="0"/>
              <a:t>Random forest</a:t>
            </a:r>
          </a:p>
          <a:p>
            <a:pPr indent="-457200" algn="l">
              <a:buFont typeface="+mj-lt"/>
              <a:buAutoNum type="arabicPeriod"/>
            </a:pPr>
            <a:r>
              <a:rPr lang="en-AU" sz="2000" dirty="0"/>
              <a:t>Neural network</a:t>
            </a:r>
          </a:p>
          <a:p>
            <a:pPr marL="0" indent="0" algn="l"/>
            <a:endParaRPr lang="en-AU" sz="2000" dirty="0"/>
          </a:p>
        </p:txBody>
      </p:sp>
      <p:sp>
        <p:nvSpPr>
          <p:cNvPr id="9" name="Google Shape;184;p32">
            <a:extLst>
              <a:ext uri="{FF2B5EF4-FFF2-40B4-BE49-F238E27FC236}">
                <a16:creationId xmlns:a16="http://schemas.microsoft.com/office/drawing/2014/main" id="{0A7EC25D-30C0-451D-94AF-4595D3A4C60B}"/>
              </a:ext>
            </a:extLst>
          </p:cNvPr>
          <p:cNvSpPr txBox="1">
            <a:spLocks/>
          </p:cNvSpPr>
          <p:nvPr/>
        </p:nvSpPr>
        <p:spPr>
          <a:xfrm>
            <a:off x="4910669" y="1061481"/>
            <a:ext cx="3633978" cy="374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/>
            <a:endParaRPr lang="en-AU" sz="2000" b="1" dirty="0"/>
          </a:p>
          <a:p>
            <a:pPr marL="0" indent="0" algn="l"/>
            <a:r>
              <a:rPr lang="en-AU" sz="2000" b="1" dirty="0"/>
              <a:t>Playing with many parameters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342900" indent="-342900" algn="l">
              <a:buFontTx/>
              <a:buChar char="-"/>
            </a:pPr>
            <a:r>
              <a:rPr lang="en-US" sz="2000" dirty="0"/>
              <a:t>Features</a:t>
            </a:r>
          </a:p>
          <a:p>
            <a:pPr marL="457200" lvl="1" indent="0"/>
            <a:r>
              <a:rPr lang="en-US" sz="1500" i="1" dirty="0" err="1"/>
              <a:t>usd_goal_real</a:t>
            </a:r>
            <a:r>
              <a:rPr lang="en-US" sz="1500" i="1" dirty="0"/>
              <a:t>, </a:t>
            </a:r>
            <a:r>
              <a:rPr lang="en-US" sz="1500" i="1" dirty="0" err="1"/>
              <a:t>elapsed_time</a:t>
            </a:r>
            <a:r>
              <a:rPr lang="en-US" sz="1500" i="1" dirty="0"/>
              <a:t>, category, </a:t>
            </a:r>
            <a:r>
              <a:rPr lang="en-US" sz="1500" i="1" dirty="0" err="1"/>
              <a:t>main_category</a:t>
            </a:r>
            <a:r>
              <a:rPr lang="en-US" sz="1500" i="1" dirty="0"/>
              <a:t>, country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342900" indent="-342900" algn="l">
              <a:buFontTx/>
              <a:buChar char="-"/>
            </a:pPr>
            <a:r>
              <a:rPr lang="en-US" sz="2000" dirty="0"/>
              <a:t>Scaling (min-max / z-score)</a:t>
            </a:r>
          </a:p>
          <a:p>
            <a:pPr marL="342900" indent="-342900" algn="l">
              <a:buFontTx/>
              <a:buChar char="-"/>
            </a:pPr>
            <a:r>
              <a:rPr lang="en-US" sz="2000" dirty="0"/>
              <a:t>Encoding (label / one-hot)</a:t>
            </a:r>
          </a:p>
          <a:p>
            <a:pPr marL="342900" indent="-342900" algn="l">
              <a:buFontTx/>
              <a:buChar char="-"/>
            </a:pPr>
            <a:r>
              <a:rPr lang="en-US" sz="2000" dirty="0"/>
              <a:t>Dimensionality reduction (PCA)</a:t>
            </a:r>
          </a:p>
          <a:p>
            <a:pPr marL="0" indent="0" algn="l"/>
            <a:endParaRPr lang="en-AU" sz="2000" dirty="0"/>
          </a:p>
        </p:txBody>
      </p:sp>
      <p:sp>
        <p:nvSpPr>
          <p:cNvPr id="7" name="Google Shape;184;p32">
            <a:extLst>
              <a:ext uri="{FF2B5EF4-FFF2-40B4-BE49-F238E27FC236}">
                <a16:creationId xmlns:a16="http://schemas.microsoft.com/office/drawing/2014/main" id="{9D93A122-5CF4-4FC7-AB20-B92182ACABC3}"/>
              </a:ext>
            </a:extLst>
          </p:cNvPr>
          <p:cNvSpPr txBox="1">
            <a:spLocks/>
          </p:cNvSpPr>
          <p:nvPr/>
        </p:nvSpPr>
        <p:spPr>
          <a:xfrm>
            <a:off x="7070634" y="730707"/>
            <a:ext cx="1988841" cy="544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r"/>
            <a:r>
              <a:rPr lang="fr-CH" sz="1800" b="1" dirty="0" err="1"/>
              <a:t>Models</a:t>
            </a:r>
            <a:endParaRPr lang="fr-CH" sz="1600" b="1" dirty="0"/>
          </a:p>
        </p:txBody>
      </p:sp>
    </p:spTree>
    <p:extLst>
      <p:ext uri="{BB962C8B-B14F-4D97-AF65-F5344CB8AC3E}">
        <p14:creationId xmlns:p14="http://schemas.microsoft.com/office/powerpoint/2010/main" val="345658068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On-screen Show (16:9)</PresentationFormat>
  <Paragraphs>88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Roboto Condensed Light</vt:lpstr>
      <vt:lpstr>Cambria Math</vt:lpstr>
      <vt:lpstr>Arial</vt:lpstr>
      <vt:lpstr>Exo 2</vt:lpstr>
      <vt:lpstr>Squada One</vt:lpstr>
      <vt:lpstr>Tech Newsletter by Slidesgo</vt:lpstr>
      <vt:lpstr>Kickstarter Gathering Insight Using Machine Learning</vt:lpstr>
      <vt:lpstr>1 Introduction</vt:lpstr>
      <vt:lpstr>PowerPoint Presentation</vt:lpstr>
      <vt:lpstr>1 Introduction</vt:lpstr>
      <vt:lpstr>PowerPoint Presentation</vt:lpstr>
      <vt:lpstr>PowerPoint Presentation</vt:lpstr>
      <vt:lpstr>PowerPoint Presentation</vt:lpstr>
      <vt:lpstr>PowerPoint Presentation</vt:lpstr>
      <vt:lpstr>4 Machine Learning</vt:lpstr>
      <vt:lpstr>4 Machine Learning</vt:lpstr>
      <vt:lpstr>4 Machine Learning</vt:lpstr>
      <vt:lpstr>To sum up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Kickstarter Data Mining &amp; Machine Learning</dc:title>
  <cp:lastModifiedBy>Frederic Spycher</cp:lastModifiedBy>
  <cp:revision>32</cp:revision>
  <dcterms:modified xsi:type="dcterms:W3CDTF">2019-12-12T14:05:07Z</dcterms:modified>
</cp:coreProperties>
</file>