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6" r:id="rId2"/>
    <p:sldId id="257" r:id="rId3"/>
    <p:sldId id="260" r:id="rId4"/>
    <p:sldId id="269" r:id="rId5"/>
    <p:sldId id="259" r:id="rId6"/>
    <p:sldId id="261" r:id="rId7"/>
    <p:sldId id="263" r:id="rId8"/>
    <p:sldId id="264" r:id="rId9"/>
    <p:sldId id="265" r:id="rId10"/>
    <p:sldId id="270" r:id="rId11"/>
    <p:sldId id="277" r:id="rId12"/>
    <p:sldId id="266" r:id="rId13"/>
    <p:sldId id="267" r:id="rId1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7"/>
  </p:normalViewPr>
  <p:slideViewPr>
    <p:cSldViewPr snapToGrid="0" snapToObjects="1">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2914A-19C7-034E-84DA-6D169939A91B}" type="datetimeFigureOut">
              <a:rPr lang="en-DE" smtClean="0"/>
              <a:t>06/12/2022</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541FF-0ABF-CE4C-88B6-EF013AF52691}" type="slidenum">
              <a:rPr lang="en-DE" smtClean="0"/>
              <a:t>‹#›</a:t>
            </a:fld>
            <a:endParaRPr lang="en-DE"/>
          </a:p>
        </p:txBody>
      </p:sp>
    </p:spTree>
    <p:extLst>
      <p:ext uri="{BB962C8B-B14F-4D97-AF65-F5344CB8AC3E}">
        <p14:creationId xmlns:p14="http://schemas.microsoft.com/office/powerpoint/2010/main" val="308342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6BB9-DFAE-0F49-8A15-3E2AB6115E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2E216A6F-AAE1-0847-BB26-5246EBA71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0BE6E83B-9E7F-7A4D-A855-E07A62F35052}"/>
              </a:ext>
            </a:extLst>
          </p:cNvPr>
          <p:cNvSpPr>
            <a:spLocks noGrp="1"/>
          </p:cNvSpPr>
          <p:nvPr>
            <p:ph type="dt" sz="half" idx="10"/>
          </p:nvPr>
        </p:nvSpPr>
        <p:spPr/>
        <p:txBody>
          <a:bodyPr/>
          <a:lstStyle/>
          <a:p>
            <a:fld id="{5994AF7B-94A0-E548-A244-0B9C656972CE}" type="datetime1">
              <a:rPr lang="de-DE" smtClean="0"/>
              <a:t>12.06.2022</a:t>
            </a:fld>
            <a:endParaRPr lang="en-DE"/>
          </a:p>
        </p:txBody>
      </p:sp>
      <p:sp>
        <p:nvSpPr>
          <p:cNvPr id="5" name="Footer Placeholder 4">
            <a:extLst>
              <a:ext uri="{FF2B5EF4-FFF2-40B4-BE49-F238E27FC236}">
                <a16:creationId xmlns:a16="http://schemas.microsoft.com/office/drawing/2014/main" id="{A9C9F99C-430E-9045-A294-E4F2A9DE86AB}"/>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3F44D1AA-BC6E-CB47-B308-3249F07C7696}"/>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04531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C335-8B9B-6341-839E-B4835DD30D21}"/>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2933143-7D01-4E46-8290-FEE8523EBB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510288D3-16A3-A641-90EE-537F7B421485}"/>
              </a:ext>
            </a:extLst>
          </p:cNvPr>
          <p:cNvSpPr>
            <a:spLocks noGrp="1"/>
          </p:cNvSpPr>
          <p:nvPr>
            <p:ph type="dt" sz="half" idx="10"/>
          </p:nvPr>
        </p:nvSpPr>
        <p:spPr/>
        <p:txBody>
          <a:bodyPr/>
          <a:lstStyle/>
          <a:p>
            <a:fld id="{01665522-3C38-194A-8991-81D7D73B02D0}" type="datetime1">
              <a:rPr lang="de-DE" smtClean="0"/>
              <a:t>12.06.2022</a:t>
            </a:fld>
            <a:endParaRPr lang="en-DE"/>
          </a:p>
        </p:txBody>
      </p:sp>
      <p:sp>
        <p:nvSpPr>
          <p:cNvPr id="5" name="Footer Placeholder 4">
            <a:extLst>
              <a:ext uri="{FF2B5EF4-FFF2-40B4-BE49-F238E27FC236}">
                <a16:creationId xmlns:a16="http://schemas.microsoft.com/office/drawing/2014/main" id="{D97A595A-8498-B74A-95BB-5A21ABF35EC3}"/>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D9F98512-6EEE-4946-85F2-EBED9518DA7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28584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B67B19-64E9-FF4F-8FAA-B8082075A85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B18A0BF9-27AC-084E-9E75-5F484A69291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0D2141B-CFAE-6247-8A5F-5AA1DA9586B3}"/>
              </a:ext>
            </a:extLst>
          </p:cNvPr>
          <p:cNvSpPr>
            <a:spLocks noGrp="1"/>
          </p:cNvSpPr>
          <p:nvPr>
            <p:ph type="dt" sz="half" idx="10"/>
          </p:nvPr>
        </p:nvSpPr>
        <p:spPr/>
        <p:txBody>
          <a:bodyPr/>
          <a:lstStyle/>
          <a:p>
            <a:fld id="{0456EC07-0C32-DE48-B77A-335EB189892C}" type="datetime1">
              <a:rPr lang="de-DE" smtClean="0"/>
              <a:t>12.06.2022</a:t>
            </a:fld>
            <a:endParaRPr lang="en-DE"/>
          </a:p>
        </p:txBody>
      </p:sp>
      <p:sp>
        <p:nvSpPr>
          <p:cNvPr id="5" name="Footer Placeholder 4">
            <a:extLst>
              <a:ext uri="{FF2B5EF4-FFF2-40B4-BE49-F238E27FC236}">
                <a16:creationId xmlns:a16="http://schemas.microsoft.com/office/drawing/2014/main" id="{8E2C8815-DC69-3848-8CE9-D2923C747CDB}"/>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C171A054-D704-AB46-8E5A-B45ADAABFB21}"/>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409054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4BAA-B554-F841-8B50-A1E467ABF4A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1765D31D-D348-2245-96DB-D3627147729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9A4DE0DE-7F64-CC49-B875-BB969396095A}"/>
              </a:ext>
            </a:extLst>
          </p:cNvPr>
          <p:cNvSpPr>
            <a:spLocks noGrp="1"/>
          </p:cNvSpPr>
          <p:nvPr>
            <p:ph type="dt" sz="half" idx="10"/>
          </p:nvPr>
        </p:nvSpPr>
        <p:spPr/>
        <p:txBody>
          <a:bodyPr/>
          <a:lstStyle/>
          <a:p>
            <a:fld id="{D3270FB9-728C-3043-8F82-28EC9EC7BA19}" type="datetime1">
              <a:rPr lang="de-DE" smtClean="0"/>
              <a:t>12.06.2022</a:t>
            </a:fld>
            <a:endParaRPr lang="en-DE"/>
          </a:p>
        </p:txBody>
      </p:sp>
      <p:sp>
        <p:nvSpPr>
          <p:cNvPr id="5" name="Footer Placeholder 4">
            <a:extLst>
              <a:ext uri="{FF2B5EF4-FFF2-40B4-BE49-F238E27FC236}">
                <a16:creationId xmlns:a16="http://schemas.microsoft.com/office/drawing/2014/main" id="{E6D841A3-3C68-BD46-AC59-A009119955D5}"/>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111774E4-2308-CD40-99F3-F12FAEBF7F1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400457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B2BB6-B3B4-2744-B03F-B3755DF9CB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E97DFFB3-1664-4F48-9E7B-B91174A1E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DBF8A5-29B1-D44F-A8D4-3DB3518C354F}"/>
              </a:ext>
            </a:extLst>
          </p:cNvPr>
          <p:cNvSpPr>
            <a:spLocks noGrp="1"/>
          </p:cNvSpPr>
          <p:nvPr>
            <p:ph type="dt" sz="half" idx="10"/>
          </p:nvPr>
        </p:nvSpPr>
        <p:spPr/>
        <p:txBody>
          <a:bodyPr/>
          <a:lstStyle/>
          <a:p>
            <a:fld id="{6E8EA85B-6499-5046-84DA-6B3E4AE6F843}" type="datetime1">
              <a:rPr lang="de-DE" smtClean="0"/>
              <a:t>12.06.2022</a:t>
            </a:fld>
            <a:endParaRPr lang="en-DE"/>
          </a:p>
        </p:txBody>
      </p:sp>
      <p:sp>
        <p:nvSpPr>
          <p:cNvPr id="5" name="Footer Placeholder 4">
            <a:extLst>
              <a:ext uri="{FF2B5EF4-FFF2-40B4-BE49-F238E27FC236}">
                <a16:creationId xmlns:a16="http://schemas.microsoft.com/office/drawing/2014/main" id="{8A67A3B9-681C-A445-9208-AC1026152767}"/>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2624A101-21FE-F041-BB43-612682E5931F}"/>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975076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9569-1346-2A44-BF4D-29C04AEC37C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A22E8772-EEB2-CB42-8452-8291AE59ABF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DE94173F-11F8-4D4B-9643-79929D22D99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31585722-12B2-C74D-97C3-195053FEB3D8}"/>
              </a:ext>
            </a:extLst>
          </p:cNvPr>
          <p:cNvSpPr>
            <a:spLocks noGrp="1"/>
          </p:cNvSpPr>
          <p:nvPr>
            <p:ph type="dt" sz="half" idx="10"/>
          </p:nvPr>
        </p:nvSpPr>
        <p:spPr/>
        <p:txBody>
          <a:bodyPr/>
          <a:lstStyle/>
          <a:p>
            <a:fld id="{7BE31FEB-5E5C-9F44-B03F-269A3422501E}" type="datetime1">
              <a:rPr lang="de-DE" smtClean="0"/>
              <a:t>12.06.2022</a:t>
            </a:fld>
            <a:endParaRPr lang="en-DE"/>
          </a:p>
        </p:txBody>
      </p:sp>
      <p:sp>
        <p:nvSpPr>
          <p:cNvPr id="6" name="Footer Placeholder 5">
            <a:extLst>
              <a:ext uri="{FF2B5EF4-FFF2-40B4-BE49-F238E27FC236}">
                <a16:creationId xmlns:a16="http://schemas.microsoft.com/office/drawing/2014/main" id="{DD25AE4B-1BC2-7645-B601-4B914272F101}"/>
              </a:ext>
            </a:extLst>
          </p:cNvPr>
          <p:cNvSpPr>
            <a:spLocks noGrp="1"/>
          </p:cNvSpPr>
          <p:nvPr>
            <p:ph type="ftr" sz="quarter" idx="11"/>
          </p:nvPr>
        </p:nvSpPr>
        <p:spPr/>
        <p:txBody>
          <a:bodyPr/>
          <a:lstStyle/>
          <a:p>
            <a:r>
              <a:rPr lang="en-GB"/>
              <a:t>Customer Retention</a:t>
            </a:r>
            <a:endParaRPr lang="en-DE"/>
          </a:p>
        </p:txBody>
      </p:sp>
      <p:sp>
        <p:nvSpPr>
          <p:cNvPr id="7" name="Slide Number Placeholder 6">
            <a:extLst>
              <a:ext uri="{FF2B5EF4-FFF2-40B4-BE49-F238E27FC236}">
                <a16:creationId xmlns:a16="http://schemas.microsoft.com/office/drawing/2014/main" id="{AB326568-581E-7B45-9B18-422D40192372}"/>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21095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3F36-0DB8-2441-8B8E-D5F49CF1D05E}"/>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272B693A-7A55-E046-9C9F-8205B121B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415C8C2-2046-7C44-9694-203C86AC8D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80D00887-E7FA-114C-A307-66240969E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9CC7966-3F76-294B-B51E-02BFD2CFF5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9CF84B47-E046-EA43-9032-22DE09EF8D86}"/>
              </a:ext>
            </a:extLst>
          </p:cNvPr>
          <p:cNvSpPr>
            <a:spLocks noGrp="1"/>
          </p:cNvSpPr>
          <p:nvPr>
            <p:ph type="dt" sz="half" idx="10"/>
          </p:nvPr>
        </p:nvSpPr>
        <p:spPr/>
        <p:txBody>
          <a:bodyPr/>
          <a:lstStyle/>
          <a:p>
            <a:fld id="{58D5E4A5-FBEF-BF45-8FC6-3682E54C9EDF}" type="datetime1">
              <a:rPr lang="de-DE" smtClean="0"/>
              <a:t>12.06.2022</a:t>
            </a:fld>
            <a:endParaRPr lang="en-DE"/>
          </a:p>
        </p:txBody>
      </p:sp>
      <p:sp>
        <p:nvSpPr>
          <p:cNvPr id="8" name="Footer Placeholder 7">
            <a:extLst>
              <a:ext uri="{FF2B5EF4-FFF2-40B4-BE49-F238E27FC236}">
                <a16:creationId xmlns:a16="http://schemas.microsoft.com/office/drawing/2014/main" id="{6A068E0B-9BAF-1D43-BE45-2FF31E9B5499}"/>
              </a:ext>
            </a:extLst>
          </p:cNvPr>
          <p:cNvSpPr>
            <a:spLocks noGrp="1"/>
          </p:cNvSpPr>
          <p:nvPr>
            <p:ph type="ftr" sz="quarter" idx="11"/>
          </p:nvPr>
        </p:nvSpPr>
        <p:spPr/>
        <p:txBody>
          <a:bodyPr/>
          <a:lstStyle/>
          <a:p>
            <a:r>
              <a:rPr lang="en-GB"/>
              <a:t>Customer Retention</a:t>
            </a:r>
            <a:endParaRPr lang="en-DE"/>
          </a:p>
        </p:txBody>
      </p:sp>
      <p:sp>
        <p:nvSpPr>
          <p:cNvPr id="9" name="Slide Number Placeholder 8">
            <a:extLst>
              <a:ext uri="{FF2B5EF4-FFF2-40B4-BE49-F238E27FC236}">
                <a16:creationId xmlns:a16="http://schemas.microsoft.com/office/drawing/2014/main" id="{CF67EC66-809F-7C46-91C6-6194B07596AC}"/>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170224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1EC8-DCD3-2346-BDE9-211288713DD1}"/>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F6EC90CC-C9DD-1641-BF2E-F099445DB80C}"/>
              </a:ext>
            </a:extLst>
          </p:cNvPr>
          <p:cNvSpPr>
            <a:spLocks noGrp="1"/>
          </p:cNvSpPr>
          <p:nvPr>
            <p:ph type="dt" sz="half" idx="10"/>
          </p:nvPr>
        </p:nvSpPr>
        <p:spPr/>
        <p:txBody>
          <a:bodyPr/>
          <a:lstStyle/>
          <a:p>
            <a:fld id="{632B9768-CD98-554E-A36B-A6E9FB50E557}" type="datetime1">
              <a:rPr lang="de-DE" smtClean="0"/>
              <a:t>12.06.2022</a:t>
            </a:fld>
            <a:endParaRPr lang="en-DE"/>
          </a:p>
        </p:txBody>
      </p:sp>
      <p:sp>
        <p:nvSpPr>
          <p:cNvPr id="4" name="Footer Placeholder 3">
            <a:extLst>
              <a:ext uri="{FF2B5EF4-FFF2-40B4-BE49-F238E27FC236}">
                <a16:creationId xmlns:a16="http://schemas.microsoft.com/office/drawing/2014/main" id="{FBEC0931-1F77-374B-86A3-70B8FC1384EF}"/>
              </a:ext>
            </a:extLst>
          </p:cNvPr>
          <p:cNvSpPr>
            <a:spLocks noGrp="1"/>
          </p:cNvSpPr>
          <p:nvPr>
            <p:ph type="ftr" sz="quarter" idx="11"/>
          </p:nvPr>
        </p:nvSpPr>
        <p:spPr/>
        <p:txBody>
          <a:bodyPr/>
          <a:lstStyle/>
          <a:p>
            <a:r>
              <a:rPr lang="en-GB"/>
              <a:t>Customer Retention</a:t>
            </a:r>
            <a:endParaRPr lang="en-DE"/>
          </a:p>
        </p:txBody>
      </p:sp>
      <p:sp>
        <p:nvSpPr>
          <p:cNvPr id="5" name="Slide Number Placeholder 4">
            <a:extLst>
              <a:ext uri="{FF2B5EF4-FFF2-40B4-BE49-F238E27FC236}">
                <a16:creationId xmlns:a16="http://schemas.microsoft.com/office/drawing/2014/main" id="{71670F99-21FC-9046-89E6-B044D51C1CFF}"/>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152693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F820D-7EAA-F049-B91A-14D504A67B25}"/>
              </a:ext>
            </a:extLst>
          </p:cNvPr>
          <p:cNvSpPr>
            <a:spLocks noGrp="1"/>
          </p:cNvSpPr>
          <p:nvPr>
            <p:ph type="dt" sz="half" idx="10"/>
          </p:nvPr>
        </p:nvSpPr>
        <p:spPr/>
        <p:txBody>
          <a:bodyPr/>
          <a:lstStyle/>
          <a:p>
            <a:fld id="{44ED3B1C-A262-8C44-AB3A-2561430ABBE1}" type="datetime1">
              <a:rPr lang="de-DE" smtClean="0"/>
              <a:t>12.06.2022</a:t>
            </a:fld>
            <a:endParaRPr lang="en-DE"/>
          </a:p>
        </p:txBody>
      </p:sp>
      <p:sp>
        <p:nvSpPr>
          <p:cNvPr id="3" name="Footer Placeholder 2">
            <a:extLst>
              <a:ext uri="{FF2B5EF4-FFF2-40B4-BE49-F238E27FC236}">
                <a16:creationId xmlns:a16="http://schemas.microsoft.com/office/drawing/2014/main" id="{897EE311-9A37-4B4A-855A-9604D49B747C}"/>
              </a:ext>
            </a:extLst>
          </p:cNvPr>
          <p:cNvSpPr>
            <a:spLocks noGrp="1"/>
          </p:cNvSpPr>
          <p:nvPr>
            <p:ph type="ftr" sz="quarter" idx="11"/>
          </p:nvPr>
        </p:nvSpPr>
        <p:spPr/>
        <p:txBody>
          <a:bodyPr/>
          <a:lstStyle/>
          <a:p>
            <a:r>
              <a:rPr lang="en-GB"/>
              <a:t>Customer Retention</a:t>
            </a:r>
            <a:endParaRPr lang="en-DE"/>
          </a:p>
        </p:txBody>
      </p:sp>
      <p:sp>
        <p:nvSpPr>
          <p:cNvPr id="4" name="Slide Number Placeholder 3">
            <a:extLst>
              <a:ext uri="{FF2B5EF4-FFF2-40B4-BE49-F238E27FC236}">
                <a16:creationId xmlns:a16="http://schemas.microsoft.com/office/drawing/2014/main" id="{F15067FA-B934-F745-A21B-D90D47BC687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323753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C1CE-6A7E-FD48-A0E4-43183FB41C1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26E68A32-E69A-764A-AAE1-E8555DBEFF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1FB4234A-FB97-6F42-B3FA-991F8E80C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268FF2-9861-AA4D-934E-9ADF5CCFF1DE}"/>
              </a:ext>
            </a:extLst>
          </p:cNvPr>
          <p:cNvSpPr>
            <a:spLocks noGrp="1"/>
          </p:cNvSpPr>
          <p:nvPr>
            <p:ph type="dt" sz="half" idx="10"/>
          </p:nvPr>
        </p:nvSpPr>
        <p:spPr/>
        <p:txBody>
          <a:bodyPr/>
          <a:lstStyle/>
          <a:p>
            <a:fld id="{CEE206DE-5352-A349-94DB-8724A06CEBFB}" type="datetime1">
              <a:rPr lang="de-DE" smtClean="0"/>
              <a:t>12.06.2022</a:t>
            </a:fld>
            <a:endParaRPr lang="en-DE"/>
          </a:p>
        </p:txBody>
      </p:sp>
      <p:sp>
        <p:nvSpPr>
          <p:cNvPr id="6" name="Footer Placeholder 5">
            <a:extLst>
              <a:ext uri="{FF2B5EF4-FFF2-40B4-BE49-F238E27FC236}">
                <a16:creationId xmlns:a16="http://schemas.microsoft.com/office/drawing/2014/main" id="{D217546E-31D6-5D4D-8499-59AF3994CA62}"/>
              </a:ext>
            </a:extLst>
          </p:cNvPr>
          <p:cNvSpPr>
            <a:spLocks noGrp="1"/>
          </p:cNvSpPr>
          <p:nvPr>
            <p:ph type="ftr" sz="quarter" idx="11"/>
          </p:nvPr>
        </p:nvSpPr>
        <p:spPr/>
        <p:txBody>
          <a:bodyPr/>
          <a:lstStyle/>
          <a:p>
            <a:r>
              <a:rPr lang="en-GB"/>
              <a:t>Customer Retention</a:t>
            </a:r>
            <a:endParaRPr lang="en-DE"/>
          </a:p>
        </p:txBody>
      </p:sp>
      <p:sp>
        <p:nvSpPr>
          <p:cNvPr id="7" name="Slide Number Placeholder 6">
            <a:extLst>
              <a:ext uri="{FF2B5EF4-FFF2-40B4-BE49-F238E27FC236}">
                <a16:creationId xmlns:a16="http://schemas.microsoft.com/office/drawing/2014/main" id="{4D33B32B-9E71-D049-BAE1-80BEC3C06931}"/>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154277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B330-B119-AD41-82D8-CBB94804AE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E7D84B7-CB3C-1840-BB40-29706EF6D5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A7A38B46-2BAB-CC49-847E-602430362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C19E60-C547-F147-AB2B-10EA56DF90DD}"/>
              </a:ext>
            </a:extLst>
          </p:cNvPr>
          <p:cNvSpPr>
            <a:spLocks noGrp="1"/>
          </p:cNvSpPr>
          <p:nvPr>
            <p:ph type="dt" sz="half" idx="10"/>
          </p:nvPr>
        </p:nvSpPr>
        <p:spPr/>
        <p:txBody>
          <a:bodyPr/>
          <a:lstStyle/>
          <a:p>
            <a:fld id="{3A9D7824-DB02-7048-B0D8-A496446F8ABD}" type="datetime1">
              <a:rPr lang="de-DE" smtClean="0"/>
              <a:t>12.06.2022</a:t>
            </a:fld>
            <a:endParaRPr lang="en-DE"/>
          </a:p>
        </p:txBody>
      </p:sp>
      <p:sp>
        <p:nvSpPr>
          <p:cNvPr id="6" name="Footer Placeholder 5">
            <a:extLst>
              <a:ext uri="{FF2B5EF4-FFF2-40B4-BE49-F238E27FC236}">
                <a16:creationId xmlns:a16="http://schemas.microsoft.com/office/drawing/2014/main" id="{750B4312-3985-9A42-93B8-8D1180EF2821}"/>
              </a:ext>
            </a:extLst>
          </p:cNvPr>
          <p:cNvSpPr>
            <a:spLocks noGrp="1"/>
          </p:cNvSpPr>
          <p:nvPr>
            <p:ph type="ftr" sz="quarter" idx="11"/>
          </p:nvPr>
        </p:nvSpPr>
        <p:spPr/>
        <p:txBody>
          <a:bodyPr/>
          <a:lstStyle/>
          <a:p>
            <a:r>
              <a:rPr lang="en-GB"/>
              <a:t>Customer Retention</a:t>
            </a:r>
            <a:endParaRPr lang="en-DE"/>
          </a:p>
        </p:txBody>
      </p:sp>
      <p:sp>
        <p:nvSpPr>
          <p:cNvPr id="7" name="Slide Number Placeholder 6">
            <a:extLst>
              <a:ext uri="{FF2B5EF4-FFF2-40B4-BE49-F238E27FC236}">
                <a16:creationId xmlns:a16="http://schemas.microsoft.com/office/drawing/2014/main" id="{45E4FEFC-1DB0-4840-80C1-1799EBE837F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409422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50F4AB-1486-A841-9EE9-9F6E9CFF2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97822594-23C0-6743-9DBD-61BFACA51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C0457EAC-4033-6B42-8F92-30AC4C615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65911-65EC-B444-99B2-C4E41573B938}" type="datetime1">
              <a:rPr lang="de-DE" smtClean="0"/>
              <a:t>12.06.2022</a:t>
            </a:fld>
            <a:endParaRPr lang="en-DE"/>
          </a:p>
        </p:txBody>
      </p:sp>
      <p:sp>
        <p:nvSpPr>
          <p:cNvPr id="5" name="Footer Placeholder 4">
            <a:extLst>
              <a:ext uri="{FF2B5EF4-FFF2-40B4-BE49-F238E27FC236}">
                <a16:creationId xmlns:a16="http://schemas.microsoft.com/office/drawing/2014/main" id="{26BA6C64-783A-0543-B54D-62E1CE3FD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Customer Retention</a:t>
            </a:r>
            <a:endParaRPr lang="en-DE"/>
          </a:p>
        </p:txBody>
      </p:sp>
      <p:sp>
        <p:nvSpPr>
          <p:cNvPr id="6" name="Slide Number Placeholder 5">
            <a:extLst>
              <a:ext uri="{FF2B5EF4-FFF2-40B4-BE49-F238E27FC236}">
                <a16:creationId xmlns:a16="http://schemas.microsoft.com/office/drawing/2014/main" id="{CE6A17F7-8641-4445-B400-72C6BD16A8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8E29A-1401-044C-95B1-DB98FE7EA958}" type="slidenum">
              <a:rPr lang="en-DE" smtClean="0"/>
              <a:t>‹#›</a:t>
            </a:fld>
            <a:endParaRPr lang="en-DE"/>
          </a:p>
        </p:txBody>
      </p:sp>
    </p:spTree>
    <p:extLst>
      <p:ext uri="{BB962C8B-B14F-4D97-AF65-F5344CB8AC3E}">
        <p14:creationId xmlns:p14="http://schemas.microsoft.com/office/powerpoint/2010/main" val="3756029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Logo">
            <a:extLst>
              <a:ext uri="{FF2B5EF4-FFF2-40B4-BE49-F238E27FC236}">
                <a16:creationId xmlns:a16="http://schemas.microsoft.com/office/drawing/2014/main" id="{2C51AC37-95CC-4B46-AF5F-75162932F0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pic>
        <p:nvPicPr>
          <p:cNvPr id="1028" name="Picture 4" descr="Logo">
            <a:extLst>
              <a:ext uri="{FF2B5EF4-FFF2-40B4-BE49-F238E27FC236}">
                <a16:creationId xmlns:a16="http://schemas.microsoft.com/office/drawing/2014/main" id="{B3C66162-A995-714C-91CD-076D60CE2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A4F00FA-F202-DA47-AB96-DFA2323C4FB9}"/>
              </a:ext>
            </a:extLst>
          </p:cNvPr>
          <p:cNvSpPr txBox="1"/>
          <p:nvPr/>
        </p:nvSpPr>
        <p:spPr>
          <a:xfrm>
            <a:off x="2046515" y="742612"/>
            <a:ext cx="8309065" cy="830997"/>
          </a:xfrm>
          <a:prstGeom prst="rect">
            <a:avLst/>
          </a:prstGeom>
          <a:noFill/>
        </p:spPr>
        <p:txBody>
          <a:bodyPr wrap="square" rtlCol="0">
            <a:spAutoFit/>
          </a:bodyPr>
          <a:lstStyle/>
          <a:p>
            <a:r>
              <a:rPr lang="en-GB" sz="2400" b="1" u="sng" dirty="0">
                <a:latin typeface="Times New Roman" panose="02020603050405020304" pitchFamily="18" charset="0"/>
                <a:cs typeface="Times New Roman" panose="02020603050405020304" pitchFamily="18" charset="0"/>
              </a:rPr>
              <a:t>E – retail factors for customer activation and retention:</a:t>
            </a:r>
          </a:p>
          <a:p>
            <a:r>
              <a:rPr lang="en-GB" sz="2400" b="1" u="sng" dirty="0">
                <a:latin typeface="Times New Roman" panose="02020603050405020304" pitchFamily="18" charset="0"/>
                <a:cs typeface="Times New Roman" panose="02020603050405020304" pitchFamily="18" charset="0"/>
              </a:rPr>
              <a:t>A case study from Indian E – commerce customers.</a:t>
            </a:r>
            <a:endParaRPr lang="en-DE"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1D9C031-89E8-FC41-A85C-75D4A44036D4}"/>
              </a:ext>
            </a:extLst>
          </p:cNvPr>
          <p:cNvSpPr txBox="1"/>
          <p:nvPr/>
        </p:nvSpPr>
        <p:spPr>
          <a:xfrm>
            <a:off x="8145625" y="6051605"/>
            <a:ext cx="3850846" cy="369332"/>
          </a:xfrm>
          <a:prstGeom prst="rect">
            <a:avLst/>
          </a:prstGeom>
          <a:noFill/>
        </p:spPr>
        <p:txBody>
          <a:bodyPr wrap="square" rtlCol="0">
            <a:spAutoFit/>
          </a:bodyPr>
          <a:lstStyle/>
          <a:p>
            <a:pPr algn="r"/>
            <a:r>
              <a:rPr lang="en-DE" b="1" dirty="0"/>
              <a:t>Presented By:  </a:t>
            </a:r>
            <a:r>
              <a:rPr lang="en-IN" b="1" dirty="0"/>
              <a:t>Trupti </a:t>
            </a:r>
            <a:r>
              <a:rPr lang="en-IN" b="1" dirty="0" err="1"/>
              <a:t>Badole</a:t>
            </a:r>
            <a:endParaRPr lang="en-DE" b="1" dirty="0"/>
          </a:p>
        </p:txBody>
      </p:sp>
      <p:pic>
        <p:nvPicPr>
          <p:cNvPr id="1026" name="Picture 2" descr="7 Customer Retention Strategies That Really Work | Qminder">
            <a:extLst>
              <a:ext uri="{FF2B5EF4-FFF2-40B4-BE49-F238E27FC236}">
                <a16:creationId xmlns:a16="http://schemas.microsoft.com/office/drawing/2014/main" id="{7B6D509A-C724-47A2-94FD-1C0911D30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980" y="2090794"/>
            <a:ext cx="10077061" cy="344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872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12.06.2022</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10</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A04586BE-E9AB-5B43-A789-42DDDD1953A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03383" y="1143000"/>
            <a:ext cx="4012834"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4.png">
            <a:extLst>
              <a:ext uri="{FF2B5EF4-FFF2-40B4-BE49-F238E27FC236}">
                <a16:creationId xmlns:a16="http://schemas.microsoft.com/office/drawing/2014/main" id="{D051DC93-A822-C94F-B750-AD0FAEDBF886}"/>
              </a:ext>
            </a:extLst>
          </p:cNvPr>
          <p:cNvPicPr>
            <a:picLocks/>
          </p:cNvPicPr>
          <p:nvPr/>
        </p:nvPicPr>
        <p:blipFill>
          <a:blip r:embed="rId4" cstate="print"/>
          <a:srcRect l="7626" r="7626"/>
          <a:stretch>
            <a:fillRect/>
          </a:stretch>
        </p:blipFill>
        <p:spPr>
          <a:xfrm>
            <a:off x="4129314" y="1220378"/>
            <a:ext cx="3933371" cy="4688114"/>
          </a:xfrm>
          <a:prstGeom prst="rect">
            <a:avLst/>
          </a:prstGeom>
        </p:spPr>
      </p:pic>
      <p:sp>
        <p:nvSpPr>
          <p:cNvPr id="11" name="Text Placeholder 3">
            <a:extLst>
              <a:ext uri="{FF2B5EF4-FFF2-40B4-BE49-F238E27FC236}">
                <a16:creationId xmlns:a16="http://schemas.microsoft.com/office/drawing/2014/main" id="{AA59916F-B450-D545-B671-6363B5FD68C1}"/>
              </a:ext>
            </a:extLst>
          </p:cNvPr>
          <p:cNvSpPr txBox="1">
            <a:spLocks/>
          </p:cNvSpPr>
          <p:nvPr/>
        </p:nvSpPr>
        <p:spPr>
          <a:xfrm>
            <a:off x="8248262" y="1455576"/>
            <a:ext cx="3629607" cy="25830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As we observed earlier that majority of population use Mobile internet so here we can see smartphone is the mostly used.</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Majority of people are shopping from more than 4 years.</a:t>
            </a:r>
          </a:p>
          <a:p>
            <a:pPr marL="285750" indent="-285750" algn="just"/>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071CEF3-F3B9-0C4B-BA2F-3838395FA927}"/>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135434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12.06.2022</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11</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EACBA5-9537-6843-8241-CA99DE2D0D08}"/>
              </a:ext>
            </a:extLst>
          </p:cNvPr>
          <p:cNvSpPr txBox="1"/>
          <p:nvPr/>
        </p:nvSpPr>
        <p:spPr>
          <a:xfrm>
            <a:off x="803246" y="870857"/>
            <a:ext cx="2377014" cy="369332"/>
          </a:xfrm>
          <a:prstGeom prst="rect">
            <a:avLst/>
          </a:prstGeom>
          <a:noFill/>
        </p:spPr>
        <p:txBody>
          <a:bodyPr wrap="none" rtlCol="0">
            <a:spAutoFit/>
          </a:bodyPr>
          <a:lstStyle/>
          <a:p>
            <a:r>
              <a:rPr lang="en-DE" b="1" dirty="0">
                <a:latin typeface="Times New Roman" panose="02020603050405020304" pitchFamily="18" charset="0"/>
                <a:cs typeface="Times New Roman" panose="02020603050405020304" pitchFamily="18" charset="0"/>
              </a:rPr>
              <a:t>Multivariate Analysis</a:t>
            </a:r>
          </a:p>
        </p:txBody>
      </p:sp>
      <p:sp>
        <p:nvSpPr>
          <p:cNvPr id="10" name="Text Placeholder 3">
            <a:extLst>
              <a:ext uri="{FF2B5EF4-FFF2-40B4-BE49-F238E27FC236}">
                <a16:creationId xmlns:a16="http://schemas.microsoft.com/office/drawing/2014/main" id="{88C06805-008C-9540-90BB-816F9BE9439D}"/>
              </a:ext>
            </a:extLst>
          </p:cNvPr>
          <p:cNvSpPr txBox="1">
            <a:spLocks/>
          </p:cNvSpPr>
          <p:nvPr/>
        </p:nvSpPr>
        <p:spPr>
          <a:xfrm>
            <a:off x="6913983" y="1240189"/>
            <a:ext cx="3946849" cy="28955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5768861-5169-E24A-ACE6-4F64B47522B7}"/>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pic>
        <p:nvPicPr>
          <p:cNvPr id="14" name="Content Placeholder 13">
            <a:extLst>
              <a:ext uri="{FF2B5EF4-FFF2-40B4-BE49-F238E27FC236}">
                <a16:creationId xmlns:a16="http://schemas.microsoft.com/office/drawing/2014/main" id="{F5FF3655-7CBD-4929-8B5E-1B4D435147EB}"/>
              </a:ext>
            </a:extLst>
          </p:cNvPr>
          <p:cNvPicPr>
            <a:picLocks noGrp="1" noChangeAspect="1"/>
          </p:cNvPicPr>
          <p:nvPr>
            <p:ph idx="1"/>
          </p:nvPr>
        </p:nvPicPr>
        <p:blipFill>
          <a:blip r:embed="rId3"/>
          <a:stretch>
            <a:fillRect/>
          </a:stretch>
        </p:blipFill>
        <p:spPr>
          <a:xfrm>
            <a:off x="838200" y="1371181"/>
            <a:ext cx="10515599" cy="4684386"/>
          </a:xfrm>
        </p:spPr>
      </p:pic>
    </p:spTree>
    <p:extLst>
      <p:ext uri="{BB962C8B-B14F-4D97-AF65-F5344CB8AC3E}">
        <p14:creationId xmlns:p14="http://schemas.microsoft.com/office/powerpoint/2010/main" val="312598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575C3431-C5D9-524A-8CC5-F4BFC6A9B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B3E658C-4659-9B4D-BB2B-9FB3867C3133}"/>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1B79C21F-7614-1F4F-8B58-ACFE0A20C7EC}"/>
              </a:ext>
            </a:extLst>
          </p:cNvPr>
          <p:cNvSpPr>
            <a:spLocks noGrp="1"/>
          </p:cNvSpPr>
          <p:nvPr>
            <p:ph type="dt" sz="half" idx="10"/>
          </p:nvPr>
        </p:nvSpPr>
        <p:spPr/>
        <p:txBody>
          <a:bodyPr/>
          <a:lstStyle/>
          <a:p>
            <a:fld id="{087AB486-3618-C342-A2EB-4926D90A9835}" type="datetime1">
              <a:rPr lang="de-DE" smtClean="0"/>
              <a:t>12.06.2022</a:t>
            </a:fld>
            <a:endParaRPr lang="en-DE"/>
          </a:p>
        </p:txBody>
      </p:sp>
      <p:sp>
        <p:nvSpPr>
          <p:cNvPr id="7" name="Slide Number Placeholder 6">
            <a:extLst>
              <a:ext uri="{FF2B5EF4-FFF2-40B4-BE49-F238E27FC236}">
                <a16:creationId xmlns:a16="http://schemas.microsoft.com/office/drawing/2014/main" id="{75F07A5E-4A7E-2E46-A1F0-7458F73931DF}"/>
              </a:ext>
            </a:extLst>
          </p:cNvPr>
          <p:cNvSpPr>
            <a:spLocks noGrp="1"/>
          </p:cNvSpPr>
          <p:nvPr>
            <p:ph type="sldNum" sz="quarter" idx="12"/>
          </p:nvPr>
        </p:nvSpPr>
        <p:spPr/>
        <p:txBody>
          <a:bodyPr/>
          <a:lstStyle/>
          <a:p>
            <a:fld id="{1FB8E29A-1401-044C-95B1-DB98FE7EA958}" type="slidenum">
              <a:rPr lang="en-DE" smtClean="0"/>
              <a:t>12</a:t>
            </a:fld>
            <a:endParaRPr lang="en-DE"/>
          </a:p>
        </p:txBody>
      </p:sp>
      <p:cxnSp>
        <p:nvCxnSpPr>
          <p:cNvPr id="8" name="Straight Connector 7">
            <a:extLst>
              <a:ext uri="{FF2B5EF4-FFF2-40B4-BE49-F238E27FC236}">
                <a16:creationId xmlns:a16="http://schemas.microsoft.com/office/drawing/2014/main" id="{1CADD2DA-F77D-AF4F-A04B-D9F224A48BE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9E68558-4863-784F-93E5-3C680D604346}"/>
              </a:ext>
            </a:extLst>
          </p:cNvPr>
          <p:cNvSpPr txBox="1"/>
          <p:nvPr/>
        </p:nvSpPr>
        <p:spPr>
          <a:xfrm>
            <a:off x="838200" y="269966"/>
            <a:ext cx="1818126"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Conclusion</a:t>
            </a:r>
          </a:p>
        </p:txBody>
      </p:sp>
      <p:sp>
        <p:nvSpPr>
          <p:cNvPr id="10" name="Rectangle 9">
            <a:extLst>
              <a:ext uri="{FF2B5EF4-FFF2-40B4-BE49-F238E27FC236}">
                <a16:creationId xmlns:a16="http://schemas.microsoft.com/office/drawing/2014/main" id="{51141360-FAEE-E741-ACF0-87878985C5B2}"/>
              </a:ext>
            </a:extLst>
          </p:cNvPr>
          <p:cNvSpPr/>
          <p:nvPr/>
        </p:nvSpPr>
        <p:spPr>
          <a:xfrm>
            <a:off x="838200" y="1062515"/>
            <a:ext cx="10413274" cy="5262979"/>
          </a:xfrm>
          <a:prstGeom prst="rect">
            <a:avLst/>
          </a:prstGeom>
        </p:spPr>
        <p:txBody>
          <a:bodyPr wrap="square">
            <a:spAutoFit/>
          </a:bodyPr>
          <a:lstStyle/>
          <a:p>
            <a:pPr algn="just"/>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i="0" dirty="0">
                <a:solidFill>
                  <a:srgbClr val="000000"/>
                </a:solidFill>
                <a:effectLst/>
                <a:latin typeface="Times New Roman" panose="02020603050405020304" pitchFamily="18" charset="0"/>
                <a:cs typeface="Times New Roman" panose="02020603050405020304" pitchFamily="18" charset="0"/>
              </a:rPr>
              <a:t>Amazon is </a:t>
            </a:r>
            <a:r>
              <a:rPr lang="en-US" sz="1400" i="0" dirty="0" err="1">
                <a:solidFill>
                  <a:srgbClr val="000000"/>
                </a:solidFill>
                <a:effectLst/>
                <a:latin typeface="Times New Roman" panose="02020603050405020304" pitchFamily="18" charset="0"/>
                <a:cs typeface="Times New Roman" panose="02020603050405020304" pitchFamily="18" charset="0"/>
              </a:rPr>
              <a:t>recoomeded</a:t>
            </a:r>
            <a:r>
              <a:rPr lang="en-US" sz="1400" i="0" dirty="0">
                <a:solidFill>
                  <a:srgbClr val="000000"/>
                </a:solidFill>
                <a:effectLst/>
                <a:latin typeface="Times New Roman" panose="02020603050405020304" pitchFamily="18" charset="0"/>
                <a:cs typeface="Times New Roman" panose="02020603050405020304" pitchFamily="18" charset="0"/>
              </a:rPr>
              <a:t> by 81.4% of </a:t>
            </a:r>
            <a:r>
              <a:rPr lang="en-US" sz="1400" i="0" dirty="0" err="1">
                <a:solidFill>
                  <a:srgbClr val="000000"/>
                </a:solidFill>
                <a:effectLst/>
                <a:latin typeface="Times New Roman" panose="02020603050405020304" pitchFamily="18" charset="0"/>
                <a:cs typeface="Times New Roman" panose="02020603050405020304" pitchFamily="18" charset="0"/>
              </a:rPr>
              <a:t>of</a:t>
            </a:r>
            <a:r>
              <a:rPr lang="en-US" sz="1400" i="0" dirty="0">
                <a:solidFill>
                  <a:srgbClr val="000000"/>
                </a:solidFill>
                <a:effectLst/>
                <a:latin typeface="Times New Roman" panose="02020603050405020304" pitchFamily="18" charset="0"/>
                <a:cs typeface="Times New Roman" panose="02020603050405020304" pitchFamily="18" charset="0"/>
              </a:rPr>
              <a:t> the customers.</a:t>
            </a:r>
          </a:p>
          <a:p>
            <a:pPr algn="l"/>
            <a:r>
              <a:rPr lang="en-US" sz="1400" i="0" dirty="0">
                <a:solidFill>
                  <a:srgbClr val="000000"/>
                </a:solidFill>
                <a:effectLst/>
                <a:latin typeface="Times New Roman" panose="02020603050405020304" pitchFamily="18" charset="0"/>
                <a:cs typeface="Times New Roman" panose="02020603050405020304" pitchFamily="18" charset="0"/>
              </a:rPr>
              <a:t>Snapdeal is recommended by 4.1% of the customers.</a:t>
            </a:r>
          </a:p>
          <a:p>
            <a:pPr algn="l"/>
            <a:r>
              <a:rPr lang="en-US" sz="1400" i="0" dirty="0">
                <a:solidFill>
                  <a:srgbClr val="000000"/>
                </a:solidFill>
                <a:effectLst/>
                <a:latin typeface="Times New Roman" panose="02020603050405020304" pitchFamily="18" charset="0"/>
                <a:cs typeface="Times New Roman" panose="02020603050405020304" pitchFamily="18" charset="0"/>
              </a:rPr>
              <a:t>Flipkart is </a:t>
            </a:r>
            <a:r>
              <a:rPr lang="en-US" sz="1400" i="0" dirty="0" err="1">
                <a:solidFill>
                  <a:srgbClr val="000000"/>
                </a:solidFill>
                <a:effectLst/>
                <a:latin typeface="Times New Roman" panose="02020603050405020304" pitchFamily="18" charset="0"/>
                <a:cs typeface="Times New Roman" panose="02020603050405020304" pitchFamily="18" charset="0"/>
              </a:rPr>
              <a:t>recommed</a:t>
            </a:r>
            <a:r>
              <a:rPr lang="en-US" sz="1400" i="0" dirty="0">
                <a:solidFill>
                  <a:srgbClr val="000000"/>
                </a:solidFill>
                <a:effectLst/>
                <a:latin typeface="Times New Roman" panose="02020603050405020304" pitchFamily="18" charset="0"/>
                <a:cs typeface="Times New Roman" panose="02020603050405020304" pitchFamily="18" charset="0"/>
              </a:rPr>
              <a:t> by 47.2 of the customers.</a:t>
            </a:r>
          </a:p>
          <a:p>
            <a:pPr algn="l"/>
            <a:r>
              <a:rPr lang="en-US" sz="1400" i="0" dirty="0">
                <a:solidFill>
                  <a:srgbClr val="000000"/>
                </a:solidFill>
                <a:effectLst/>
                <a:latin typeface="Times New Roman" panose="02020603050405020304" pitchFamily="18" charset="0"/>
                <a:cs typeface="Times New Roman" panose="02020603050405020304" pitchFamily="18" charset="0"/>
              </a:rPr>
              <a:t>Myntra is recommended by 28% of the customers.</a:t>
            </a:r>
          </a:p>
          <a:p>
            <a:pPr algn="l"/>
            <a:r>
              <a:rPr lang="en-US" sz="1400" i="0" dirty="0">
                <a:solidFill>
                  <a:srgbClr val="000000"/>
                </a:solidFill>
                <a:effectLst/>
                <a:latin typeface="Times New Roman" panose="02020603050405020304" pitchFamily="18" charset="0"/>
                <a:cs typeface="Times New Roman" panose="02020603050405020304" pitchFamily="18" charset="0"/>
              </a:rPr>
              <a:t>Paytm is </a:t>
            </a:r>
            <a:r>
              <a:rPr lang="en-US" sz="1400" i="0" dirty="0" err="1">
                <a:solidFill>
                  <a:srgbClr val="000000"/>
                </a:solidFill>
                <a:effectLst/>
                <a:latin typeface="Times New Roman" panose="02020603050405020304" pitchFamily="18" charset="0"/>
                <a:cs typeface="Times New Roman" panose="02020603050405020304" pitchFamily="18" charset="0"/>
              </a:rPr>
              <a:t>recommeded</a:t>
            </a:r>
            <a:r>
              <a:rPr lang="en-US" sz="1400" i="0" dirty="0">
                <a:solidFill>
                  <a:srgbClr val="000000"/>
                </a:solidFill>
                <a:effectLst/>
                <a:latin typeface="Times New Roman" panose="02020603050405020304" pitchFamily="18" charset="0"/>
                <a:cs typeface="Times New Roman" panose="02020603050405020304" pitchFamily="18" charset="0"/>
              </a:rPr>
              <a:t> by 16% of the customers.</a:t>
            </a:r>
          </a:p>
          <a:p>
            <a:pPr algn="l"/>
            <a:endParaRPr lang="en-US" sz="1400" b="0" i="0" dirty="0">
              <a:solidFill>
                <a:srgbClr val="000000"/>
              </a:solidFill>
              <a:effectLst/>
              <a:latin typeface="Helvetica Neue"/>
            </a:endParaRPr>
          </a:p>
          <a:p>
            <a:pPr algn="just"/>
            <a:r>
              <a:rPr lang="en-US" sz="1400" dirty="0">
                <a:solidFill>
                  <a:schemeClr val="tx1"/>
                </a:solidFill>
                <a:latin typeface="Times New Roman" panose="02020603050405020304" pitchFamily="18" charset="0"/>
                <a:cs typeface="Times New Roman" panose="02020603050405020304" pitchFamily="18" charset="0"/>
              </a:rPr>
              <a:t>As in the final conclusion in which user were asked which online retailer they would recommend to a friend. Most of the respondents says Amazon. in because it is providing all the features that users want. Website is efficient and it is fast loading , It give complete , relevant description and information of products . It is reliable and quick to complete the purchase. Amazon give speedy delivery to its customers and there  is several payment option available on the website. It provide online assistance through multi channels. Providing good deals on products. Amazon have a user friendly interface and has visual appealing webpage layout. Amazon also offers wide variety of products and its application is easy to use. Lastly the main thing why user recommend it is because of its Trustworthiness and also its robust Security in protecting customer financial information and their Privacy information .</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ea typeface="Lucida Sans Unicode" panose="020B0602030504020204" pitchFamily="34" charset="0"/>
                <a:cs typeface="Times New Roman" panose="02020603050405020304" pitchFamily="18" charset="0"/>
              </a:rPr>
              <a:t>This paper investigated the factors that influence the online customers repeat purchase intention. During the process various data processing methods has been used to clean the data. The project contains extensive EDA considering every aspect. The major finding is Complete relevant description of products and reliability of the website increases chances of customer retention. However, if the content on the website in not easy to read and understand or can’t guarantee the privacy of the customer will lead to chances of customer retention. This project has increased my understanding of the concept. During the research I came across various challenges and while solving them I learned a lot of new things. How to plot different charts. For example, I learned how to plot subplot. How to handle legends manually. How to group data and visualize that.  The limitation of the solution provided is that the data carried a lot of unrealistic values. Apart from that my laptop took to much time while running certain command where I lost a lot of precious time </a:t>
            </a:r>
            <a:endParaRPr lang="en-IN" sz="1400" dirty="0">
              <a:latin typeface="Times New Roman" panose="02020603050405020304" pitchFamily="18" charset="0"/>
              <a:ea typeface="Lucida Sans Unicode" panose="020B0602030504020204" pitchFamily="34" charset="0"/>
              <a:cs typeface="Times New Roman" panose="02020603050405020304" pitchFamily="18" charset="0"/>
            </a:endParaRPr>
          </a:p>
          <a:p>
            <a:pPr algn="just"/>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845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840BB333-F87D-E949-BEC0-CFAC5204F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BFFA6504-B6F8-584F-BDE7-55478EC0D92F}"/>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6D8533E9-BF1C-1344-81A1-E31E47A48698}"/>
              </a:ext>
            </a:extLst>
          </p:cNvPr>
          <p:cNvSpPr>
            <a:spLocks noGrp="1"/>
          </p:cNvSpPr>
          <p:nvPr>
            <p:ph type="dt" sz="half" idx="10"/>
          </p:nvPr>
        </p:nvSpPr>
        <p:spPr/>
        <p:txBody>
          <a:bodyPr/>
          <a:lstStyle/>
          <a:p>
            <a:fld id="{EECADE58-FA5B-4948-B4D7-717908639A97}" type="datetime1">
              <a:rPr lang="de-DE" smtClean="0"/>
              <a:t>12.06.2022</a:t>
            </a:fld>
            <a:endParaRPr lang="en-DE"/>
          </a:p>
        </p:txBody>
      </p:sp>
      <p:sp>
        <p:nvSpPr>
          <p:cNvPr id="7" name="Slide Number Placeholder 6">
            <a:extLst>
              <a:ext uri="{FF2B5EF4-FFF2-40B4-BE49-F238E27FC236}">
                <a16:creationId xmlns:a16="http://schemas.microsoft.com/office/drawing/2014/main" id="{C3297B15-A8C7-6443-B8BA-7E8157D58FB0}"/>
              </a:ext>
            </a:extLst>
          </p:cNvPr>
          <p:cNvSpPr>
            <a:spLocks noGrp="1"/>
          </p:cNvSpPr>
          <p:nvPr>
            <p:ph type="sldNum" sz="quarter" idx="12"/>
          </p:nvPr>
        </p:nvSpPr>
        <p:spPr/>
        <p:txBody>
          <a:bodyPr/>
          <a:lstStyle/>
          <a:p>
            <a:fld id="{1FB8E29A-1401-044C-95B1-DB98FE7EA958}" type="slidenum">
              <a:rPr lang="en-DE" smtClean="0"/>
              <a:t>13</a:t>
            </a:fld>
            <a:endParaRPr lang="en-DE"/>
          </a:p>
        </p:txBody>
      </p:sp>
      <p:cxnSp>
        <p:nvCxnSpPr>
          <p:cNvPr id="8" name="Straight Connector 7">
            <a:extLst>
              <a:ext uri="{FF2B5EF4-FFF2-40B4-BE49-F238E27FC236}">
                <a16:creationId xmlns:a16="http://schemas.microsoft.com/office/drawing/2014/main" id="{A8E47E08-BA61-AC4C-A71C-3E92619242B5}"/>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D29543-1B28-497F-EDD1-95AD0C43F1E2}"/>
              </a:ext>
            </a:extLst>
          </p:cNvPr>
          <p:cNvSpPr txBox="1"/>
          <p:nvPr/>
        </p:nvSpPr>
        <p:spPr>
          <a:xfrm>
            <a:off x="4417255" y="2980394"/>
            <a:ext cx="3545059" cy="707886"/>
          </a:xfrm>
          <a:prstGeom prst="rect">
            <a:avLst/>
          </a:prstGeom>
          <a:noFill/>
        </p:spPr>
        <p:txBody>
          <a:bodyPr wrap="square" rtlCol="0">
            <a:spAutoFit/>
          </a:bodyPr>
          <a:lstStyle/>
          <a:p>
            <a:pPr algn="ctr"/>
            <a:r>
              <a:rPr lang="en-IN" sz="4000" b="1" dirty="0"/>
              <a:t>Thank You!</a:t>
            </a:r>
          </a:p>
        </p:txBody>
      </p:sp>
    </p:spTree>
    <p:extLst>
      <p:ext uri="{BB962C8B-B14F-4D97-AF65-F5344CB8AC3E}">
        <p14:creationId xmlns:p14="http://schemas.microsoft.com/office/powerpoint/2010/main" val="289975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Logo">
            <a:extLst>
              <a:ext uri="{FF2B5EF4-FFF2-40B4-BE49-F238E27FC236}">
                <a16:creationId xmlns:a16="http://schemas.microsoft.com/office/drawing/2014/main" id="{486B370F-6BF3-6641-97E6-C54EFB212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a:extLst>
              <a:ext uri="{FF2B5EF4-FFF2-40B4-BE49-F238E27FC236}">
                <a16:creationId xmlns:a16="http://schemas.microsoft.com/office/drawing/2014/main" id="{F25FAB49-D834-564E-8FB9-3E7DD4EAAF8A}"/>
              </a:ext>
            </a:extLst>
          </p:cNvPr>
          <p:cNvSpPr>
            <a:spLocks noGrp="1"/>
          </p:cNvSpPr>
          <p:nvPr>
            <p:ph type="ftr" sz="quarter" idx="11"/>
          </p:nvPr>
        </p:nvSpPr>
        <p:spPr/>
        <p:txBody>
          <a:bodyPr/>
          <a:lstStyle/>
          <a:p>
            <a:r>
              <a:rPr lang="en-GB"/>
              <a:t>Customer Retention</a:t>
            </a:r>
            <a:endParaRPr lang="en-DE"/>
          </a:p>
        </p:txBody>
      </p:sp>
      <p:sp>
        <p:nvSpPr>
          <p:cNvPr id="9" name="Date Placeholder 8">
            <a:extLst>
              <a:ext uri="{FF2B5EF4-FFF2-40B4-BE49-F238E27FC236}">
                <a16:creationId xmlns:a16="http://schemas.microsoft.com/office/drawing/2014/main" id="{2CA33174-C07C-1044-B63F-4F1077E7435F}"/>
              </a:ext>
            </a:extLst>
          </p:cNvPr>
          <p:cNvSpPr>
            <a:spLocks noGrp="1"/>
          </p:cNvSpPr>
          <p:nvPr>
            <p:ph type="dt" sz="half" idx="10"/>
          </p:nvPr>
        </p:nvSpPr>
        <p:spPr/>
        <p:txBody>
          <a:bodyPr/>
          <a:lstStyle/>
          <a:p>
            <a:fld id="{79C0617F-2208-7D4B-A2AE-2EF707A8E228}" type="datetime1">
              <a:rPr lang="de-DE" smtClean="0"/>
              <a:t>12.06.2022</a:t>
            </a:fld>
            <a:endParaRPr lang="en-DE"/>
          </a:p>
        </p:txBody>
      </p:sp>
      <p:sp>
        <p:nvSpPr>
          <p:cNvPr id="10" name="Slide Number Placeholder 9">
            <a:extLst>
              <a:ext uri="{FF2B5EF4-FFF2-40B4-BE49-F238E27FC236}">
                <a16:creationId xmlns:a16="http://schemas.microsoft.com/office/drawing/2014/main" id="{B228805C-4F80-524A-965A-8334F6EE776A}"/>
              </a:ext>
            </a:extLst>
          </p:cNvPr>
          <p:cNvSpPr>
            <a:spLocks noGrp="1"/>
          </p:cNvSpPr>
          <p:nvPr>
            <p:ph type="sldNum" sz="quarter" idx="12"/>
          </p:nvPr>
        </p:nvSpPr>
        <p:spPr/>
        <p:txBody>
          <a:bodyPr/>
          <a:lstStyle/>
          <a:p>
            <a:fld id="{1FB8E29A-1401-044C-95B1-DB98FE7EA958}" type="slidenum">
              <a:rPr lang="en-DE" smtClean="0"/>
              <a:t>2</a:t>
            </a:fld>
            <a:endParaRPr lang="en-DE"/>
          </a:p>
        </p:txBody>
      </p:sp>
      <p:cxnSp>
        <p:nvCxnSpPr>
          <p:cNvPr id="13" name="Straight Connector 12">
            <a:extLst>
              <a:ext uri="{FF2B5EF4-FFF2-40B4-BE49-F238E27FC236}">
                <a16:creationId xmlns:a16="http://schemas.microsoft.com/office/drawing/2014/main" id="{1131ED6B-A466-9F4A-B3B1-A875FE44CABC}"/>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95AB64C-B29E-5E4B-8E52-915C4317E2BE}"/>
              </a:ext>
            </a:extLst>
          </p:cNvPr>
          <p:cNvSpPr txBox="1"/>
          <p:nvPr/>
        </p:nvSpPr>
        <p:spPr>
          <a:xfrm>
            <a:off x="838200" y="1283767"/>
            <a:ext cx="10613572" cy="2031325"/>
          </a:xfrm>
          <a:prstGeom prst="rect">
            <a:avLst/>
          </a:prstGeom>
          <a:noFill/>
        </p:spPr>
        <p:txBody>
          <a:bodyPr wrap="square" rtlCol="0">
            <a:spAutoFit/>
          </a:bodyPr>
          <a:lstStyle/>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Problem Statement &amp; Objective							 3 – 4</a:t>
            </a: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Literature Review						      		       5</a:t>
            </a: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Exploratory Data Analysis							6 – 20</a:t>
            </a: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Conclusion							      		      21</a:t>
            </a:r>
          </a:p>
        </p:txBody>
      </p:sp>
      <p:sp>
        <p:nvSpPr>
          <p:cNvPr id="15" name="TextBox 14">
            <a:extLst>
              <a:ext uri="{FF2B5EF4-FFF2-40B4-BE49-F238E27FC236}">
                <a16:creationId xmlns:a16="http://schemas.microsoft.com/office/drawing/2014/main" id="{6FB9C1D0-374D-EC45-97F4-D40531F1956C}"/>
              </a:ext>
            </a:extLst>
          </p:cNvPr>
          <p:cNvSpPr txBox="1"/>
          <p:nvPr/>
        </p:nvSpPr>
        <p:spPr>
          <a:xfrm>
            <a:off x="838200" y="286045"/>
            <a:ext cx="1459054"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Contents</a:t>
            </a:r>
            <a:endParaRPr lang="en-DE" sz="2800" dirty="0"/>
          </a:p>
        </p:txBody>
      </p:sp>
    </p:spTree>
    <p:extLst>
      <p:ext uri="{BB962C8B-B14F-4D97-AF65-F5344CB8AC3E}">
        <p14:creationId xmlns:p14="http://schemas.microsoft.com/office/powerpoint/2010/main" val="296096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B424A76-45DD-C24B-8DAC-AAF4B5D81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1FA55622-13FF-234D-A58E-D313E19720E0}"/>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C5F455CD-8ABC-1D4E-A800-7B00AB640BA9}"/>
              </a:ext>
            </a:extLst>
          </p:cNvPr>
          <p:cNvSpPr>
            <a:spLocks noGrp="1"/>
          </p:cNvSpPr>
          <p:nvPr>
            <p:ph type="dt" sz="half" idx="10"/>
          </p:nvPr>
        </p:nvSpPr>
        <p:spPr/>
        <p:txBody>
          <a:bodyPr/>
          <a:lstStyle/>
          <a:p>
            <a:fld id="{2640FC95-E24C-4E40-8778-518D4A465A4A}" type="datetime1">
              <a:rPr lang="de-DE" smtClean="0"/>
              <a:t>12.06.2022</a:t>
            </a:fld>
            <a:endParaRPr lang="en-DE"/>
          </a:p>
        </p:txBody>
      </p:sp>
      <p:sp>
        <p:nvSpPr>
          <p:cNvPr id="7" name="Slide Number Placeholder 6">
            <a:extLst>
              <a:ext uri="{FF2B5EF4-FFF2-40B4-BE49-F238E27FC236}">
                <a16:creationId xmlns:a16="http://schemas.microsoft.com/office/drawing/2014/main" id="{760568D6-C518-EB4F-B281-81E5FCA0EA03}"/>
              </a:ext>
            </a:extLst>
          </p:cNvPr>
          <p:cNvSpPr>
            <a:spLocks noGrp="1"/>
          </p:cNvSpPr>
          <p:nvPr>
            <p:ph type="sldNum" sz="quarter" idx="12"/>
          </p:nvPr>
        </p:nvSpPr>
        <p:spPr/>
        <p:txBody>
          <a:bodyPr/>
          <a:lstStyle/>
          <a:p>
            <a:fld id="{1FB8E29A-1401-044C-95B1-DB98FE7EA958}" type="slidenum">
              <a:rPr lang="en-DE" smtClean="0"/>
              <a:t>3</a:t>
            </a:fld>
            <a:endParaRPr lang="en-DE"/>
          </a:p>
        </p:txBody>
      </p:sp>
      <p:cxnSp>
        <p:nvCxnSpPr>
          <p:cNvPr id="8" name="Straight Connector 7">
            <a:extLst>
              <a:ext uri="{FF2B5EF4-FFF2-40B4-BE49-F238E27FC236}">
                <a16:creationId xmlns:a16="http://schemas.microsoft.com/office/drawing/2014/main" id="{324C3897-3293-E54B-AB57-99D6562E3EBD}"/>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25559C-0D0F-7844-8C24-692404DD9ED1}"/>
              </a:ext>
            </a:extLst>
          </p:cNvPr>
          <p:cNvSpPr txBox="1"/>
          <p:nvPr/>
        </p:nvSpPr>
        <p:spPr>
          <a:xfrm>
            <a:off x="838200" y="672369"/>
            <a:ext cx="11183983" cy="6001643"/>
          </a:xfrm>
          <a:prstGeom prst="rect">
            <a:avLst/>
          </a:prstGeom>
          <a:noFill/>
        </p:spPr>
        <p:txBody>
          <a:bodyPr wrap="square" rtlCol="0">
            <a:spAutoFit/>
          </a:bodyPr>
          <a:lstStyle/>
          <a:p>
            <a:pPr algn="just"/>
            <a:r>
              <a:rPr lang="en-DE" sz="1600" dirty="0">
                <a:latin typeface="Times New Roman" panose="02020603050405020304" pitchFamily="18" charset="0"/>
                <a:cs typeface="Times New Roman" panose="02020603050405020304" pitchFamily="18" charset="0"/>
              </a:rPr>
              <a:t>Q: What is Customer Retention?</a:t>
            </a:r>
          </a:p>
          <a:p>
            <a:pPr algn="just">
              <a:buNone/>
            </a:pPr>
            <a:endParaRPr lang="en-DE" sz="1600" dirty="0">
              <a:latin typeface="Times New Roman" panose="02020603050405020304" pitchFamily="18" charset="0"/>
              <a:cs typeface="Times New Roman" panose="02020603050405020304" pitchFamily="18" charset="0"/>
            </a:endParaRPr>
          </a:p>
          <a:p>
            <a:pPr algn="just">
              <a:buNone/>
            </a:pPr>
            <a:r>
              <a:rPr lang="en-US" sz="1600" dirty="0">
                <a:solidFill>
                  <a:schemeClr val="tx1"/>
                </a:solidFill>
                <a:latin typeface="Times New Roman" panose="02020603050405020304" pitchFamily="18" charset="0"/>
                <a:cs typeface="Times New Roman" panose="02020603050405020304" pitchFamily="18" charset="0"/>
              </a:rPr>
              <a:t>Customer Retention refers to a company’s ability to turn customers into repeat buyers and prevent them from switching to a competitor. It indicates whether your product and the quality of the service please your existing customers. Customer Retention strategies are the processes and initiatives businesses put in place to build customer loyalty and improve customer lifetime value.</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Q: Why is it important?</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solidFill>
                  <a:schemeClr val="tx1"/>
                </a:solidFill>
                <a:latin typeface="Times New Roman" panose="02020603050405020304" pitchFamily="18" charset="0"/>
                <a:cs typeface="Times New Roman" panose="02020603050405020304" pitchFamily="18" charset="0"/>
              </a:rPr>
              <a:t>Customer retention increases your customers’ lifetime value and boosts your revenue. It also helps you build amazing relationship with your customers. You aren’t just another website or store. They trust you with their money because you give them value in exchange. According to the Harvard Business Review, acquiring a new customer can be 5 to 25 times more expensive than holding on to an existing one. You don’t need to spend big on marketing, advertising or sales outreach. It is easier to turn existing customers into repeating ones, since they already trust your brand from previous purchases. New customers, however, often require more convincing when it comes to the initial sale.</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Q: What are its benefits?</a:t>
            </a:r>
          </a:p>
          <a:p>
            <a:pPr algn="just">
              <a:buNone/>
            </a:pPr>
            <a:endParaRPr lang="en-US" sz="16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Retention is Cheaper than Acquisition</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Loyal Customers are more profitable.</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Your Brand will stand out from the crowd.</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Engage customers provide more feedback.</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Loyal customers are more forgiving.</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Customers will explore your brand</a:t>
            </a:r>
          </a:p>
          <a:p>
            <a:pPr lvl="0" algn="just"/>
            <a:endParaRPr lang="en-DE"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DE29D6B-50A0-034C-9971-4DD1CDF61824}"/>
              </a:ext>
            </a:extLst>
          </p:cNvPr>
          <p:cNvSpPr txBox="1"/>
          <p:nvPr/>
        </p:nvSpPr>
        <p:spPr>
          <a:xfrm>
            <a:off x="838200" y="183988"/>
            <a:ext cx="513473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1. Problem Statement &amp; Objective</a:t>
            </a:r>
          </a:p>
        </p:txBody>
      </p:sp>
    </p:spTree>
    <p:extLst>
      <p:ext uri="{BB962C8B-B14F-4D97-AF65-F5344CB8AC3E}">
        <p14:creationId xmlns:p14="http://schemas.microsoft.com/office/powerpoint/2010/main" val="178127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EEF6D-7006-D848-829A-6FF22B6CA58C}"/>
              </a:ext>
            </a:extLst>
          </p:cNvPr>
          <p:cNvSpPr>
            <a:spLocks noGrp="1"/>
          </p:cNvSpPr>
          <p:nvPr>
            <p:ph type="dt" sz="half" idx="10"/>
          </p:nvPr>
        </p:nvSpPr>
        <p:spPr/>
        <p:txBody>
          <a:bodyPr/>
          <a:lstStyle/>
          <a:p>
            <a:fld id="{D3270FB9-728C-3043-8F82-28EC9EC7BA19}" type="datetime1">
              <a:rPr lang="de-DE" smtClean="0"/>
              <a:t>12.06.2022</a:t>
            </a:fld>
            <a:endParaRPr lang="en-DE"/>
          </a:p>
        </p:txBody>
      </p:sp>
      <p:sp>
        <p:nvSpPr>
          <p:cNvPr id="5" name="Footer Placeholder 4">
            <a:extLst>
              <a:ext uri="{FF2B5EF4-FFF2-40B4-BE49-F238E27FC236}">
                <a16:creationId xmlns:a16="http://schemas.microsoft.com/office/drawing/2014/main" id="{8D23692D-5FA1-1444-9086-D54AD487FED7}"/>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9863E036-5C30-874F-A7A4-84D4154DE272}"/>
              </a:ext>
            </a:extLst>
          </p:cNvPr>
          <p:cNvSpPr>
            <a:spLocks noGrp="1"/>
          </p:cNvSpPr>
          <p:nvPr>
            <p:ph type="sldNum" sz="quarter" idx="12"/>
          </p:nvPr>
        </p:nvSpPr>
        <p:spPr/>
        <p:txBody>
          <a:bodyPr/>
          <a:lstStyle/>
          <a:p>
            <a:fld id="{1FB8E29A-1401-044C-95B1-DB98FE7EA958}" type="slidenum">
              <a:rPr lang="en-DE" smtClean="0"/>
              <a:t>4</a:t>
            </a:fld>
            <a:endParaRPr lang="en-DE"/>
          </a:p>
        </p:txBody>
      </p:sp>
      <p:pic>
        <p:nvPicPr>
          <p:cNvPr id="7" name="Picture 4" descr="Logo">
            <a:extLst>
              <a:ext uri="{FF2B5EF4-FFF2-40B4-BE49-F238E27FC236}">
                <a16:creationId xmlns:a16="http://schemas.microsoft.com/office/drawing/2014/main" id="{31FA08E9-59A1-0740-9997-5B3B3B0BF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972255A9-07DD-3C4B-B0B2-A59A632E6BD7}"/>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30207B0-9EBB-754C-9543-9F84338E4A35}"/>
              </a:ext>
            </a:extLst>
          </p:cNvPr>
          <p:cNvSpPr txBox="1"/>
          <p:nvPr/>
        </p:nvSpPr>
        <p:spPr>
          <a:xfrm>
            <a:off x="838200" y="251479"/>
            <a:ext cx="6460423"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1. Problem Statement &amp; Objective Contd…</a:t>
            </a:r>
          </a:p>
        </p:txBody>
      </p:sp>
      <p:sp>
        <p:nvSpPr>
          <p:cNvPr id="10" name="TextBox 9">
            <a:extLst>
              <a:ext uri="{FF2B5EF4-FFF2-40B4-BE49-F238E27FC236}">
                <a16:creationId xmlns:a16="http://schemas.microsoft.com/office/drawing/2014/main" id="{4B7E25F9-FE3D-0A4E-AECC-33750F7D2AA7}"/>
              </a:ext>
            </a:extLst>
          </p:cNvPr>
          <p:cNvSpPr txBox="1"/>
          <p:nvPr/>
        </p:nvSpPr>
        <p:spPr>
          <a:xfrm>
            <a:off x="838200" y="1071153"/>
            <a:ext cx="9473837" cy="3970318"/>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Customer Retention refers to the action and strategies a business uses to try and keep existing customers. To enable these actions, customer retention analytics provide predictive metrics of which customer might churn-which enable them to get ahead of it. Customer satisfaction </a:t>
            </a:r>
            <a:r>
              <a:rPr lang="en-IN"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Customer satisfaction has emerged as one of the most important factors that guarantee the success of online store; it has been posited as a key stimulant of purchase, repurchase intentions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Analytical skills has been applied to give findings and conclusion in detail.</a:t>
            </a:r>
            <a:endParaRPr lang="en-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84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7D4698B8-C35F-394E-BA6A-A9EEF15CB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941D030A-753F-044D-AF3B-3A4DF313D7F8}"/>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A7EF01BE-A661-9143-ADD7-B8F77C74F289}"/>
              </a:ext>
            </a:extLst>
          </p:cNvPr>
          <p:cNvSpPr>
            <a:spLocks noGrp="1"/>
          </p:cNvSpPr>
          <p:nvPr>
            <p:ph type="dt" sz="half" idx="10"/>
          </p:nvPr>
        </p:nvSpPr>
        <p:spPr/>
        <p:txBody>
          <a:bodyPr/>
          <a:lstStyle/>
          <a:p>
            <a:fld id="{B9A34605-61B2-2B47-AD6A-38E06EEB3A80}" type="datetime1">
              <a:rPr lang="de-DE" smtClean="0"/>
              <a:t>12.06.2022</a:t>
            </a:fld>
            <a:endParaRPr lang="en-DE" dirty="0"/>
          </a:p>
        </p:txBody>
      </p:sp>
      <p:sp>
        <p:nvSpPr>
          <p:cNvPr id="7" name="Slide Number Placeholder 6">
            <a:extLst>
              <a:ext uri="{FF2B5EF4-FFF2-40B4-BE49-F238E27FC236}">
                <a16:creationId xmlns:a16="http://schemas.microsoft.com/office/drawing/2014/main" id="{5C9867DD-58A7-8742-8D61-2D4A70F22FAA}"/>
              </a:ext>
            </a:extLst>
          </p:cNvPr>
          <p:cNvSpPr>
            <a:spLocks noGrp="1"/>
          </p:cNvSpPr>
          <p:nvPr>
            <p:ph type="sldNum" sz="quarter" idx="12"/>
          </p:nvPr>
        </p:nvSpPr>
        <p:spPr/>
        <p:txBody>
          <a:bodyPr/>
          <a:lstStyle/>
          <a:p>
            <a:fld id="{1FB8E29A-1401-044C-95B1-DB98FE7EA958}" type="slidenum">
              <a:rPr lang="en-DE" smtClean="0"/>
              <a:t>5</a:t>
            </a:fld>
            <a:endParaRPr lang="en-DE"/>
          </a:p>
        </p:txBody>
      </p:sp>
      <p:cxnSp>
        <p:nvCxnSpPr>
          <p:cNvPr id="8" name="Straight Connector 7">
            <a:extLst>
              <a:ext uri="{FF2B5EF4-FFF2-40B4-BE49-F238E27FC236}">
                <a16:creationId xmlns:a16="http://schemas.microsoft.com/office/drawing/2014/main" id="{372BD438-7926-9448-8775-26FD51FB34F8}"/>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A4837C-922C-1845-900F-1DB690932198}"/>
              </a:ext>
            </a:extLst>
          </p:cNvPr>
          <p:cNvSpPr txBox="1"/>
          <p:nvPr/>
        </p:nvSpPr>
        <p:spPr>
          <a:xfrm>
            <a:off x="838200" y="251479"/>
            <a:ext cx="305243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2.Literature Review</a:t>
            </a:r>
          </a:p>
        </p:txBody>
      </p:sp>
      <p:sp>
        <p:nvSpPr>
          <p:cNvPr id="12" name="TextBox 11">
            <a:extLst>
              <a:ext uri="{FF2B5EF4-FFF2-40B4-BE49-F238E27FC236}">
                <a16:creationId xmlns:a16="http://schemas.microsoft.com/office/drawing/2014/main" id="{884C16AC-883F-DE4C-AD05-49452EC40B96}"/>
              </a:ext>
            </a:extLst>
          </p:cNvPr>
          <p:cNvSpPr txBox="1"/>
          <p:nvPr/>
        </p:nvSpPr>
        <p:spPr>
          <a:xfrm>
            <a:off x="838200" y="1333501"/>
            <a:ext cx="7437120" cy="4247317"/>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Purchase Intention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Satisfaction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 Advantages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Quality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Framework Quality</a:t>
            </a:r>
          </a:p>
        </p:txBody>
      </p:sp>
    </p:spTree>
    <p:extLst>
      <p:ext uri="{BB962C8B-B14F-4D97-AF65-F5344CB8AC3E}">
        <p14:creationId xmlns:p14="http://schemas.microsoft.com/office/powerpoint/2010/main" val="111978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9AD53116-26A6-1A44-8880-1EC92D51C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46C363E5-E4E4-F546-A52F-D969FD02E69E}"/>
              </a:ext>
            </a:extLst>
          </p:cNvPr>
          <p:cNvSpPr>
            <a:spLocks noGrp="1"/>
          </p:cNvSpPr>
          <p:nvPr>
            <p:ph type="ftr" sz="quarter" idx="11"/>
          </p:nvPr>
        </p:nvSpPr>
        <p:spPr/>
        <p:txBody>
          <a:bodyPr/>
          <a:lstStyle/>
          <a:p>
            <a:r>
              <a:rPr lang="en-GB">
                <a:latin typeface="Times New Roman" panose="02020603050405020304" pitchFamily="18" charset="0"/>
                <a:cs typeface="Times New Roman" panose="02020603050405020304" pitchFamily="18" charset="0"/>
              </a:rPr>
              <a:t>Customer Retention</a:t>
            </a:r>
            <a:endParaRPr lang="en-DE">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A6DDCB15-F037-D646-B917-E8071C88D168}"/>
              </a:ext>
            </a:extLst>
          </p:cNvPr>
          <p:cNvSpPr>
            <a:spLocks noGrp="1"/>
          </p:cNvSpPr>
          <p:nvPr>
            <p:ph type="dt" sz="half" idx="10"/>
          </p:nvPr>
        </p:nvSpPr>
        <p:spPr/>
        <p:txBody>
          <a:bodyPr/>
          <a:lstStyle/>
          <a:p>
            <a:fld id="{08EAAE4C-EF31-0B45-BBE3-0FB97C43B295}" type="datetime1">
              <a:rPr lang="de-DE" smtClean="0">
                <a:latin typeface="Times New Roman" panose="02020603050405020304" pitchFamily="18" charset="0"/>
                <a:cs typeface="Times New Roman" panose="02020603050405020304" pitchFamily="18" charset="0"/>
              </a:rPr>
              <a:t>12.06.2022</a:t>
            </a:fld>
            <a:endParaRPr lang="en-DE">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F87EF07C-4E34-4D43-9778-31ABC32A062E}"/>
              </a:ext>
            </a:extLst>
          </p:cNvPr>
          <p:cNvSpPr>
            <a:spLocks noGrp="1"/>
          </p:cNvSpPr>
          <p:nvPr>
            <p:ph type="sldNum" sz="quarter" idx="12"/>
          </p:nvPr>
        </p:nvSpPr>
        <p:spPr/>
        <p:txBody>
          <a:bodyPr/>
          <a:lstStyle/>
          <a:p>
            <a:fld id="{1FB8E29A-1401-044C-95B1-DB98FE7EA958}" type="slidenum">
              <a:rPr lang="en-DE" smtClean="0">
                <a:latin typeface="Times New Roman" panose="02020603050405020304" pitchFamily="18" charset="0"/>
                <a:cs typeface="Times New Roman" panose="02020603050405020304" pitchFamily="18" charset="0"/>
              </a:rPr>
              <a:t>6</a:t>
            </a:fld>
            <a:endParaRPr lang="en-DE">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9828A78-5DC7-DB4F-8B93-ED05BD77673F}"/>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F4F07D7-E982-794A-9492-ACDCBC849547}"/>
              </a:ext>
            </a:extLst>
          </p:cNvPr>
          <p:cNvSpPr txBox="1"/>
          <p:nvPr/>
        </p:nvSpPr>
        <p:spPr>
          <a:xfrm>
            <a:off x="838200" y="216645"/>
            <a:ext cx="4260525"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a:t>
            </a:r>
          </a:p>
        </p:txBody>
      </p:sp>
      <p:sp>
        <p:nvSpPr>
          <p:cNvPr id="12" name="TextBox 11">
            <a:extLst>
              <a:ext uri="{FF2B5EF4-FFF2-40B4-BE49-F238E27FC236}">
                <a16:creationId xmlns:a16="http://schemas.microsoft.com/office/drawing/2014/main" id="{058F783F-155D-7E4E-AD60-BA87C50DFBB4}"/>
              </a:ext>
            </a:extLst>
          </p:cNvPr>
          <p:cNvSpPr txBox="1"/>
          <p:nvPr/>
        </p:nvSpPr>
        <p:spPr>
          <a:xfrm>
            <a:off x="1053737" y="1045762"/>
            <a:ext cx="104154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269 rows and 71 columns.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no missing values in the dataset.</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unwanted characters in columns.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70 object type variable and one is int64 variable, however it is also categorical in nature.</a:t>
            </a:r>
          </a:p>
        </p:txBody>
      </p:sp>
    </p:spTree>
    <p:extLst>
      <p:ext uri="{BB962C8B-B14F-4D97-AF65-F5344CB8AC3E}">
        <p14:creationId xmlns:p14="http://schemas.microsoft.com/office/powerpoint/2010/main" val="224285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F9F9862F-D7B8-D64E-82C8-B305294DB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17E3A868-88CF-A248-85D1-887149803B48}"/>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88EC0527-4C12-D144-AE90-54270EE1AEB1}"/>
              </a:ext>
            </a:extLst>
          </p:cNvPr>
          <p:cNvSpPr>
            <a:spLocks noGrp="1"/>
          </p:cNvSpPr>
          <p:nvPr>
            <p:ph type="dt" sz="half" idx="10"/>
          </p:nvPr>
        </p:nvSpPr>
        <p:spPr/>
        <p:txBody>
          <a:bodyPr/>
          <a:lstStyle/>
          <a:p>
            <a:fld id="{954DEF6B-26D1-5447-80BD-53CC88C0D12E}" type="datetime1">
              <a:rPr lang="de-DE" smtClean="0"/>
              <a:t>12.06.2022</a:t>
            </a:fld>
            <a:endParaRPr lang="en-DE"/>
          </a:p>
        </p:txBody>
      </p:sp>
      <p:sp>
        <p:nvSpPr>
          <p:cNvPr id="7" name="Slide Number Placeholder 6">
            <a:extLst>
              <a:ext uri="{FF2B5EF4-FFF2-40B4-BE49-F238E27FC236}">
                <a16:creationId xmlns:a16="http://schemas.microsoft.com/office/drawing/2014/main" id="{B788893F-642D-7A48-9177-185E0302719E}"/>
              </a:ext>
            </a:extLst>
          </p:cNvPr>
          <p:cNvSpPr>
            <a:spLocks noGrp="1"/>
          </p:cNvSpPr>
          <p:nvPr>
            <p:ph type="sldNum" sz="quarter" idx="12"/>
          </p:nvPr>
        </p:nvSpPr>
        <p:spPr/>
        <p:txBody>
          <a:bodyPr/>
          <a:lstStyle/>
          <a:p>
            <a:fld id="{1FB8E29A-1401-044C-95B1-DB98FE7EA958}" type="slidenum">
              <a:rPr lang="en-DE" smtClean="0"/>
              <a:t>7</a:t>
            </a:fld>
            <a:endParaRPr lang="en-DE"/>
          </a:p>
        </p:txBody>
      </p:sp>
      <p:cxnSp>
        <p:nvCxnSpPr>
          <p:cNvPr id="8" name="Straight Connector 7">
            <a:extLst>
              <a:ext uri="{FF2B5EF4-FFF2-40B4-BE49-F238E27FC236}">
                <a16:creationId xmlns:a16="http://schemas.microsoft.com/office/drawing/2014/main" id="{F99B8032-0B93-0941-9DFC-61C7ACCD29E1}"/>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8956BA18-5325-F24D-8563-E082CA452EBE}"/>
              </a:ext>
            </a:extLst>
          </p:cNvPr>
          <p:cNvSpPr txBox="1">
            <a:spLocks noGrp="1"/>
          </p:cNvSpPr>
          <p:nvPr>
            <p:ph type="title"/>
          </p:nvPr>
        </p:nvSpPr>
        <p:spPr>
          <a:xfrm>
            <a:off x="721178" y="239180"/>
            <a:ext cx="5975713" cy="480131"/>
          </a:xfrm>
          <a:prstGeom prst="rect">
            <a:avLst/>
          </a:prstGeom>
          <a:noFill/>
        </p:spPr>
        <p:txBody>
          <a:bodyPr wrap="square" rtlCol="0">
            <a:spAutoFit/>
          </a:bodyPr>
          <a:lstStyle/>
          <a:p>
            <a:r>
              <a:rPr lang="en-DE" sz="2800" dirty="0">
                <a:latin typeface="Times New Roman" panose="02020603050405020304" pitchFamily="18" charset="0"/>
                <a:cs typeface="Times New Roman" panose="02020603050405020304" pitchFamily="18" charset="0"/>
              </a:rPr>
              <a:t>3.Exploratory Data Analysis </a:t>
            </a:r>
          </a:p>
        </p:txBody>
      </p:sp>
      <p:sp>
        <p:nvSpPr>
          <p:cNvPr id="19" name="Text Placeholder 3">
            <a:extLst>
              <a:ext uri="{FF2B5EF4-FFF2-40B4-BE49-F238E27FC236}">
                <a16:creationId xmlns:a16="http://schemas.microsoft.com/office/drawing/2014/main" id="{EA0EF1DF-AD8C-D643-8178-E9C5616A3216}"/>
              </a:ext>
            </a:extLst>
          </p:cNvPr>
          <p:cNvSpPr txBox="1">
            <a:spLocks/>
          </p:cNvSpPr>
          <p:nvPr/>
        </p:nvSpPr>
        <p:spPr>
          <a:xfrm>
            <a:off x="7858241" y="1538151"/>
            <a:ext cx="4247917" cy="21723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i="0" dirty="0">
                <a:solidFill>
                  <a:srgbClr val="000000"/>
                </a:solidFill>
                <a:effectLst/>
                <a:latin typeface="Times New Roman" panose="02020603050405020304" pitchFamily="18" charset="0"/>
                <a:cs typeface="Times New Roman" panose="02020603050405020304" pitchFamily="18" charset="0"/>
              </a:rPr>
              <a:t>Majority, 181 of the customers are Female whereas Male are 88.</a:t>
            </a:r>
            <a:endParaRPr lang="en-US" sz="1400" dirty="0">
              <a:latin typeface="Times New Roman" panose="02020603050405020304" pitchFamily="18" charset="0"/>
              <a:cs typeface="Times New Roman" panose="02020603050405020304" pitchFamily="18" charset="0"/>
            </a:endParaRPr>
          </a:p>
          <a:p>
            <a:pPr algn="just"/>
            <a:r>
              <a:rPr lang="en-US" sz="1400" i="0" dirty="0">
                <a:solidFill>
                  <a:srgbClr val="000000"/>
                </a:solidFill>
                <a:effectLst/>
                <a:latin typeface="Helvetica Neue"/>
              </a:rPr>
              <a:t>Majority, 81 of the customers are from age group 31-40 years.</a:t>
            </a:r>
            <a:endParaRPr lang="en-IN" sz="1400" dirty="0">
              <a:latin typeface="Times New Roman" panose="02020603050405020304" pitchFamily="18" charset="0"/>
              <a:cs typeface="Times New Roman" panose="02020603050405020304" pitchFamily="18" charset="0"/>
            </a:endParaRPr>
          </a:p>
        </p:txBody>
      </p:sp>
      <p:pic>
        <p:nvPicPr>
          <p:cNvPr id="21" name="image1.png">
            <a:extLst>
              <a:ext uri="{FF2B5EF4-FFF2-40B4-BE49-F238E27FC236}">
                <a16:creationId xmlns:a16="http://schemas.microsoft.com/office/drawing/2014/main" id="{180B5FEC-8D9F-6D4E-81F4-0BAA10B30B4C}"/>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3438" y="1382911"/>
            <a:ext cx="3371429" cy="3371429"/>
          </a:xfrm>
          <a:prstGeom prst="rect">
            <a:avLst/>
          </a:prstGeom>
        </p:spPr>
      </p:pic>
      <p:pic>
        <p:nvPicPr>
          <p:cNvPr id="22" name="Picture 2">
            <a:extLst>
              <a:ext uri="{FF2B5EF4-FFF2-40B4-BE49-F238E27FC236}">
                <a16:creationId xmlns:a16="http://schemas.microsoft.com/office/drawing/2014/main" id="{B39B65E2-A9BB-7440-A635-E5D23799443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74867" y="1097830"/>
            <a:ext cx="3496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843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DD158F7D-B3A1-DD4A-8682-BF7CCB65C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6E8E9222-F3C2-5D4F-ACE1-A1E85762001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26FE5301-D978-8741-A325-361246192078}"/>
              </a:ext>
            </a:extLst>
          </p:cNvPr>
          <p:cNvSpPr>
            <a:spLocks noGrp="1"/>
          </p:cNvSpPr>
          <p:nvPr>
            <p:ph type="dt" sz="half" idx="10"/>
          </p:nvPr>
        </p:nvSpPr>
        <p:spPr/>
        <p:txBody>
          <a:bodyPr/>
          <a:lstStyle/>
          <a:p>
            <a:fld id="{2013D84D-2B2B-B143-B01F-873F29AE1665}" type="datetime1">
              <a:rPr lang="de-DE" smtClean="0"/>
              <a:t>12.06.2022</a:t>
            </a:fld>
            <a:endParaRPr lang="en-DE"/>
          </a:p>
        </p:txBody>
      </p:sp>
      <p:sp>
        <p:nvSpPr>
          <p:cNvPr id="7" name="Slide Number Placeholder 6">
            <a:extLst>
              <a:ext uri="{FF2B5EF4-FFF2-40B4-BE49-F238E27FC236}">
                <a16:creationId xmlns:a16="http://schemas.microsoft.com/office/drawing/2014/main" id="{88B9FBC1-AB40-394C-87F1-827959B22EFE}"/>
              </a:ext>
            </a:extLst>
          </p:cNvPr>
          <p:cNvSpPr>
            <a:spLocks noGrp="1"/>
          </p:cNvSpPr>
          <p:nvPr>
            <p:ph type="sldNum" sz="quarter" idx="12"/>
          </p:nvPr>
        </p:nvSpPr>
        <p:spPr/>
        <p:txBody>
          <a:bodyPr/>
          <a:lstStyle/>
          <a:p>
            <a:fld id="{1FB8E29A-1401-044C-95B1-DB98FE7EA958}" type="slidenum">
              <a:rPr lang="en-DE" smtClean="0"/>
              <a:t>8</a:t>
            </a:fld>
            <a:endParaRPr lang="en-DE"/>
          </a:p>
        </p:txBody>
      </p:sp>
      <p:cxnSp>
        <p:nvCxnSpPr>
          <p:cNvPr id="8" name="Straight Connector 7">
            <a:extLst>
              <a:ext uri="{FF2B5EF4-FFF2-40B4-BE49-F238E27FC236}">
                <a16:creationId xmlns:a16="http://schemas.microsoft.com/office/drawing/2014/main" id="{AC47E63B-626C-DF44-AC4C-F3A40D7910A0}"/>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id="{BE6F5F07-8D3B-2443-B3C8-CBF8CD4DDAB0}"/>
              </a:ext>
            </a:extLst>
          </p:cNvPr>
          <p:cNvSpPr txBox="1">
            <a:spLocks/>
          </p:cNvSpPr>
          <p:nvPr/>
        </p:nvSpPr>
        <p:spPr>
          <a:xfrm>
            <a:off x="7675123" y="1098731"/>
            <a:ext cx="4289898" cy="3734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latin typeface="Times New Roman" panose="02020603050405020304" pitchFamily="18" charset="0"/>
                <a:cs typeface="Times New Roman" panose="02020603050405020304" pitchFamily="18" charset="0"/>
              </a:rPr>
              <a:t>Delhi is the most prone for online shopping followed by Greater Noida and Noida</a:t>
            </a:r>
          </a:p>
          <a:p>
            <a:pPr algn="just"/>
            <a:r>
              <a:rPr lang="en-US" sz="1400" dirty="0">
                <a:latin typeface="Times New Roman" panose="02020603050405020304" pitchFamily="18" charset="0"/>
                <a:cs typeface="Times New Roman" panose="02020603050405020304" pitchFamily="18" charset="0"/>
              </a:rPr>
              <a:t>Moradabad and Bulandshahr has least number of shoppers.</a:t>
            </a:r>
          </a:p>
          <a:p>
            <a:pPr algn="just"/>
            <a:r>
              <a:rPr lang="en-US" sz="1400" dirty="0">
                <a:solidFill>
                  <a:schemeClr val="tx1"/>
                </a:solidFill>
                <a:latin typeface="Times New Roman" panose="02020603050405020304" pitchFamily="18" charset="0"/>
                <a:cs typeface="Times New Roman" panose="02020603050405020304" pitchFamily="18" charset="0"/>
              </a:rPr>
              <a:t>Majority of people are shopping from more than 4 years</a:t>
            </a:r>
            <a:r>
              <a:rPr lang="en-US" sz="1400" b="1"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57A2A15-6222-DC4E-A59A-4EC8EAC735A9}"/>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pic>
        <p:nvPicPr>
          <p:cNvPr id="12" name="Picture 2">
            <a:extLst>
              <a:ext uri="{FF2B5EF4-FFF2-40B4-BE49-F238E27FC236}">
                <a16:creationId xmlns:a16="http://schemas.microsoft.com/office/drawing/2014/main" id="{0A59F6D8-D3C3-7046-9786-21BCF20C5A4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0" y="812260"/>
            <a:ext cx="374560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29FE3C25-93BC-7E43-899B-FC22552A95E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45605" y="812260"/>
            <a:ext cx="381173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12.06.2022</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9</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B528E5F9-2944-1F4C-8E7E-F1098D7C75F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25734" y="1021080"/>
            <a:ext cx="3768131"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1555C220-F9F0-384A-A098-E3005ACEC38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631304" y="952137"/>
            <a:ext cx="38735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3">
            <a:extLst>
              <a:ext uri="{FF2B5EF4-FFF2-40B4-BE49-F238E27FC236}">
                <a16:creationId xmlns:a16="http://schemas.microsoft.com/office/drawing/2014/main" id="{BCA8CFDE-0A5A-644C-97AA-5C3629C4DA04}"/>
              </a:ext>
            </a:extLst>
          </p:cNvPr>
          <p:cNvSpPr txBox="1">
            <a:spLocks/>
          </p:cNvSpPr>
          <p:nvPr/>
        </p:nvSpPr>
        <p:spPr>
          <a:xfrm>
            <a:off x="7655667" y="952137"/>
            <a:ext cx="4114800" cy="31757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Majority of the respondents has shopped less than 10 times.</a:t>
            </a:r>
          </a:p>
          <a:p>
            <a:pPr marL="285750" indent="-285750" algn="just"/>
            <a:r>
              <a:rPr lang="en-US" sz="1400" dirty="0">
                <a:latin typeface="Times New Roman" panose="02020603050405020304" pitchFamily="18" charset="0"/>
                <a:cs typeface="Times New Roman" panose="02020603050405020304" pitchFamily="18" charset="0"/>
              </a:rPr>
              <a:t>Very few are frequent buyers</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 Approx. all the respondents prefer Mobile internet followed by WIFI</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Dial- up network is least preferable.</a:t>
            </a:r>
            <a:endParaRPr lang="en-IN" sz="1400" dirty="0">
              <a:solidFill>
                <a:schemeClr val="tx1"/>
              </a:solidFill>
              <a:latin typeface="Times New Roman" panose="02020603050405020304" pitchFamily="18" charset="0"/>
              <a:cs typeface="Times New Roman" panose="02020603050405020304" pitchFamily="18" charset="0"/>
            </a:endParaRPr>
          </a:p>
          <a:p>
            <a:pPr marL="285750" indent="-285750" algn="just"/>
            <a:endParaRPr lang="en-IN"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1E32E12-C14F-7B46-B80D-DC437A1B18CF}"/>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1203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1327</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3.Exploratory Data Analysis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Ganesh Gowardhan</cp:lastModifiedBy>
  <cp:revision>5</cp:revision>
  <dcterms:created xsi:type="dcterms:W3CDTF">2021-09-15T20:55:50Z</dcterms:created>
  <dcterms:modified xsi:type="dcterms:W3CDTF">2022-06-12T10:40:40Z</dcterms:modified>
</cp:coreProperties>
</file>