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2" r:id="rId1"/>
  </p:sldMasterIdLst>
  <p:notesMasterIdLst>
    <p:notesMasterId r:id="rId31"/>
  </p:notesMasterIdLst>
  <p:sldIdLst>
    <p:sldId id="256" r:id="rId2"/>
    <p:sldId id="290" r:id="rId3"/>
    <p:sldId id="289" r:id="rId4"/>
    <p:sldId id="288" r:id="rId5"/>
    <p:sldId id="287" r:id="rId6"/>
    <p:sldId id="286" r:id="rId7"/>
    <p:sldId id="285" r:id="rId8"/>
    <p:sldId id="284" r:id="rId9"/>
    <p:sldId id="283" r:id="rId10"/>
    <p:sldId id="282" r:id="rId11"/>
    <p:sldId id="281" r:id="rId12"/>
    <p:sldId id="280" r:id="rId13"/>
    <p:sldId id="279" r:id="rId14"/>
    <p:sldId id="278" r:id="rId15"/>
    <p:sldId id="277" r:id="rId16"/>
    <p:sldId id="276" r:id="rId17"/>
    <p:sldId id="275" r:id="rId18"/>
    <p:sldId id="274" r:id="rId19"/>
    <p:sldId id="273" r:id="rId20"/>
    <p:sldId id="272" r:id="rId21"/>
    <p:sldId id="271" r:id="rId22"/>
    <p:sldId id="291" r:id="rId23"/>
    <p:sldId id="269" r:id="rId24"/>
    <p:sldId id="268" r:id="rId25"/>
    <p:sldId id="267" r:id="rId26"/>
    <p:sldId id="266" r:id="rId27"/>
    <p:sldId id="265" r:id="rId28"/>
    <p:sldId id="264" r:id="rId29"/>
    <p:sldId id="263"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A033F6-FA9E-49DC-B5C1-EB57A6656B35}" type="datetimeFigureOut">
              <a:rPr lang="en-IN" smtClean="0"/>
              <a:t>13-08-2022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8D41051-BE13-4234-BB4B-88E73579FA0A}" type="slidenum">
              <a:rPr lang="en-IN" smtClean="0"/>
              <a:t>‹#›</a:t>
            </a:fld>
            <a:endParaRPr lang="en-IN"/>
          </a:p>
        </p:txBody>
      </p:sp>
    </p:spTree>
    <p:extLst>
      <p:ext uri="{BB962C8B-B14F-4D97-AF65-F5344CB8AC3E}">
        <p14:creationId xmlns:p14="http://schemas.microsoft.com/office/powerpoint/2010/main" val="6690054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8D41051-BE13-4234-BB4B-88E73579FA0A}" type="slidenum">
              <a:rPr lang="en-IN" smtClean="0"/>
              <a:t>5</a:t>
            </a:fld>
            <a:endParaRPr lang="en-IN"/>
          </a:p>
        </p:txBody>
      </p:sp>
    </p:spTree>
    <p:extLst>
      <p:ext uri="{BB962C8B-B14F-4D97-AF65-F5344CB8AC3E}">
        <p14:creationId xmlns:p14="http://schemas.microsoft.com/office/powerpoint/2010/main" val="15949407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AC1984-65AF-F950-F5CB-C3817C08361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A46354C-2D45-FD2D-C1BD-568FD914747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6264EDC-4503-ED45-D21C-791BAB80D84B}"/>
              </a:ext>
            </a:extLst>
          </p:cNvPr>
          <p:cNvSpPr>
            <a:spLocks noGrp="1"/>
          </p:cNvSpPr>
          <p:nvPr>
            <p:ph type="dt" sz="half" idx="10"/>
          </p:nvPr>
        </p:nvSpPr>
        <p:spPr/>
        <p:txBody>
          <a:bodyPr/>
          <a:lstStyle/>
          <a:p>
            <a:fld id="{57392600-614C-4D76-B9BA-31F32BA3882F}" type="datetimeFigureOut">
              <a:rPr lang="en-IN" smtClean="0"/>
              <a:t>13-08-2022</a:t>
            </a:fld>
            <a:endParaRPr lang="en-IN"/>
          </a:p>
        </p:txBody>
      </p:sp>
      <p:sp>
        <p:nvSpPr>
          <p:cNvPr id="5" name="Footer Placeholder 4">
            <a:extLst>
              <a:ext uri="{FF2B5EF4-FFF2-40B4-BE49-F238E27FC236}">
                <a16:creationId xmlns:a16="http://schemas.microsoft.com/office/drawing/2014/main" id="{218157B7-4933-4619-B3FC-F42EE4D5D47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EE9F5EB-6CBB-830B-E3FE-42253F3CCF76}"/>
              </a:ext>
            </a:extLst>
          </p:cNvPr>
          <p:cNvSpPr>
            <a:spLocks noGrp="1"/>
          </p:cNvSpPr>
          <p:nvPr>
            <p:ph type="sldNum" sz="quarter" idx="12"/>
          </p:nvPr>
        </p:nvSpPr>
        <p:spPr/>
        <p:txBody>
          <a:bodyPr/>
          <a:lstStyle/>
          <a:p>
            <a:fld id="{344B2A31-2FFC-48B0-9219-6B5DD7DD3155}" type="slidenum">
              <a:rPr lang="en-IN" smtClean="0"/>
              <a:t>‹#›</a:t>
            </a:fld>
            <a:endParaRPr lang="en-IN"/>
          </a:p>
        </p:txBody>
      </p:sp>
    </p:spTree>
    <p:extLst>
      <p:ext uri="{BB962C8B-B14F-4D97-AF65-F5344CB8AC3E}">
        <p14:creationId xmlns:p14="http://schemas.microsoft.com/office/powerpoint/2010/main" val="8852257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B8CA4A-0834-88FB-6A3E-8A3B249E908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F79F44B-2CEC-41A8-429B-BD0C2E0FDA5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347DA63-2306-BD6F-1919-EE1B5755B4D3}"/>
              </a:ext>
            </a:extLst>
          </p:cNvPr>
          <p:cNvSpPr>
            <a:spLocks noGrp="1"/>
          </p:cNvSpPr>
          <p:nvPr>
            <p:ph type="dt" sz="half" idx="10"/>
          </p:nvPr>
        </p:nvSpPr>
        <p:spPr/>
        <p:txBody>
          <a:bodyPr/>
          <a:lstStyle/>
          <a:p>
            <a:fld id="{57392600-614C-4D76-B9BA-31F32BA3882F}" type="datetimeFigureOut">
              <a:rPr lang="en-IN" smtClean="0"/>
              <a:t>13-08-2022</a:t>
            </a:fld>
            <a:endParaRPr lang="en-IN"/>
          </a:p>
        </p:txBody>
      </p:sp>
      <p:sp>
        <p:nvSpPr>
          <p:cNvPr id="5" name="Footer Placeholder 4">
            <a:extLst>
              <a:ext uri="{FF2B5EF4-FFF2-40B4-BE49-F238E27FC236}">
                <a16:creationId xmlns:a16="http://schemas.microsoft.com/office/drawing/2014/main" id="{A912ACF1-61DF-6226-D6E7-0FB11292976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3C224FC-C263-8C0E-F08C-D8363BFF6124}"/>
              </a:ext>
            </a:extLst>
          </p:cNvPr>
          <p:cNvSpPr>
            <a:spLocks noGrp="1"/>
          </p:cNvSpPr>
          <p:nvPr>
            <p:ph type="sldNum" sz="quarter" idx="12"/>
          </p:nvPr>
        </p:nvSpPr>
        <p:spPr/>
        <p:txBody>
          <a:bodyPr/>
          <a:lstStyle/>
          <a:p>
            <a:fld id="{344B2A31-2FFC-48B0-9219-6B5DD7DD3155}" type="slidenum">
              <a:rPr lang="en-IN" smtClean="0"/>
              <a:t>‹#›</a:t>
            </a:fld>
            <a:endParaRPr lang="en-IN"/>
          </a:p>
        </p:txBody>
      </p:sp>
    </p:spTree>
    <p:extLst>
      <p:ext uri="{BB962C8B-B14F-4D97-AF65-F5344CB8AC3E}">
        <p14:creationId xmlns:p14="http://schemas.microsoft.com/office/powerpoint/2010/main" val="41147862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693ACF2-6803-00DC-FB82-8B95AA244A8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D7E6A46-6834-608B-8681-4AA1D6C4C22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580DC75-1865-E09F-2059-DC99B3F8B7F3}"/>
              </a:ext>
            </a:extLst>
          </p:cNvPr>
          <p:cNvSpPr>
            <a:spLocks noGrp="1"/>
          </p:cNvSpPr>
          <p:nvPr>
            <p:ph type="dt" sz="half" idx="10"/>
          </p:nvPr>
        </p:nvSpPr>
        <p:spPr/>
        <p:txBody>
          <a:bodyPr/>
          <a:lstStyle/>
          <a:p>
            <a:fld id="{57392600-614C-4D76-B9BA-31F32BA3882F}" type="datetimeFigureOut">
              <a:rPr lang="en-IN" smtClean="0"/>
              <a:t>13-08-2022</a:t>
            </a:fld>
            <a:endParaRPr lang="en-IN"/>
          </a:p>
        </p:txBody>
      </p:sp>
      <p:sp>
        <p:nvSpPr>
          <p:cNvPr id="5" name="Footer Placeholder 4">
            <a:extLst>
              <a:ext uri="{FF2B5EF4-FFF2-40B4-BE49-F238E27FC236}">
                <a16:creationId xmlns:a16="http://schemas.microsoft.com/office/drawing/2014/main" id="{516196C1-2F0F-A699-E4F3-3FCED7E6FCC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24347E7-DBEF-0BD2-9541-08A77E5F7A5D}"/>
              </a:ext>
            </a:extLst>
          </p:cNvPr>
          <p:cNvSpPr>
            <a:spLocks noGrp="1"/>
          </p:cNvSpPr>
          <p:nvPr>
            <p:ph type="sldNum" sz="quarter" idx="12"/>
          </p:nvPr>
        </p:nvSpPr>
        <p:spPr/>
        <p:txBody>
          <a:bodyPr/>
          <a:lstStyle/>
          <a:p>
            <a:fld id="{344B2A31-2FFC-48B0-9219-6B5DD7DD3155}" type="slidenum">
              <a:rPr lang="en-IN" smtClean="0"/>
              <a:t>‹#›</a:t>
            </a:fld>
            <a:endParaRPr lang="en-IN"/>
          </a:p>
        </p:txBody>
      </p:sp>
    </p:spTree>
    <p:extLst>
      <p:ext uri="{BB962C8B-B14F-4D97-AF65-F5344CB8AC3E}">
        <p14:creationId xmlns:p14="http://schemas.microsoft.com/office/powerpoint/2010/main" val="10363042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6E80F3-EC28-D839-04F0-FB0BFF063FE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A0532E6-AA1B-D178-6BAF-81A6173026E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055C774-D166-3759-6D50-B979654376DB}"/>
              </a:ext>
            </a:extLst>
          </p:cNvPr>
          <p:cNvSpPr>
            <a:spLocks noGrp="1"/>
          </p:cNvSpPr>
          <p:nvPr>
            <p:ph type="dt" sz="half" idx="10"/>
          </p:nvPr>
        </p:nvSpPr>
        <p:spPr/>
        <p:txBody>
          <a:bodyPr/>
          <a:lstStyle/>
          <a:p>
            <a:fld id="{57392600-614C-4D76-B9BA-31F32BA3882F}" type="datetimeFigureOut">
              <a:rPr lang="en-IN" smtClean="0"/>
              <a:t>13-08-2022</a:t>
            </a:fld>
            <a:endParaRPr lang="en-IN"/>
          </a:p>
        </p:txBody>
      </p:sp>
      <p:sp>
        <p:nvSpPr>
          <p:cNvPr id="5" name="Footer Placeholder 4">
            <a:extLst>
              <a:ext uri="{FF2B5EF4-FFF2-40B4-BE49-F238E27FC236}">
                <a16:creationId xmlns:a16="http://schemas.microsoft.com/office/drawing/2014/main" id="{953B18CE-3085-DBE8-D794-B86294D55B7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28D8E17-03F4-4574-633C-C4A49B1CE1C3}"/>
              </a:ext>
            </a:extLst>
          </p:cNvPr>
          <p:cNvSpPr>
            <a:spLocks noGrp="1"/>
          </p:cNvSpPr>
          <p:nvPr>
            <p:ph type="sldNum" sz="quarter" idx="12"/>
          </p:nvPr>
        </p:nvSpPr>
        <p:spPr/>
        <p:txBody>
          <a:bodyPr/>
          <a:lstStyle/>
          <a:p>
            <a:fld id="{344B2A31-2FFC-48B0-9219-6B5DD7DD3155}" type="slidenum">
              <a:rPr lang="en-IN" smtClean="0"/>
              <a:t>‹#›</a:t>
            </a:fld>
            <a:endParaRPr lang="en-IN"/>
          </a:p>
        </p:txBody>
      </p:sp>
    </p:spTree>
    <p:extLst>
      <p:ext uri="{BB962C8B-B14F-4D97-AF65-F5344CB8AC3E}">
        <p14:creationId xmlns:p14="http://schemas.microsoft.com/office/powerpoint/2010/main" val="32013444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685727-2BB0-E4C0-79D0-309A13BBDAA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CAAB949-4F18-2103-A912-814F9365E21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73F4939-F757-7EFE-D1D4-A79E10C6DBF2}"/>
              </a:ext>
            </a:extLst>
          </p:cNvPr>
          <p:cNvSpPr>
            <a:spLocks noGrp="1"/>
          </p:cNvSpPr>
          <p:nvPr>
            <p:ph type="dt" sz="half" idx="10"/>
          </p:nvPr>
        </p:nvSpPr>
        <p:spPr/>
        <p:txBody>
          <a:bodyPr/>
          <a:lstStyle/>
          <a:p>
            <a:fld id="{57392600-614C-4D76-B9BA-31F32BA3882F}" type="datetimeFigureOut">
              <a:rPr lang="en-IN" smtClean="0"/>
              <a:t>13-08-2022</a:t>
            </a:fld>
            <a:endParaRPr lang="en-IN"/>
          </a:p>
        </p:txBody>
      </p:sp>
      <p:sp>
        <p:nvSpPr>
          <p:cNvPr id="5" name="Footer Placeholder 4">
            <a:extLst>
              <a:ext uri="{FF2B5EF4-FFF2-40B4-BE49-F238E27FC236}">
                <a16:creationId xmlns:a16="http://schemas.microsoft.com/office/drawing/2014/main" id="{C07F91BC-B689-A185-35C2-1326CB78031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740DF3F-DDE9-F1DB-13A6-8C607B752398}"/>
              </a:ext>
            </a:extLst>
          </p:cNvPr>
          <p:cNvSpPr>
            <a:spLocks noGrp="1"/>
          </p:cNvSpPr>
          <p:nvPr>
            <p:ph type="sldNum" sz="quarter" idx="12"/>
          </p:nvPr>
        </p:nvSpPr>
        <p:spPr/>
        <p:txBody>
          <a:bodyPr/>
          <a:lstStyle/>
          <a:p>
            <a:fld id="{344B2A31-2FFC-48B0-9219-6B5DD7DD3155}" type="slidenum">
              <a:rPr lang="en-IN" smtClean="0"/>
              <a:t>‹#›</a:t>
            </a:fld>
            <a:endParaRPr lang="en-IN"/>
          </a:p>
        </p:txBody>
      </p:sp>
    </p:spTree>
    <p:extLst>
      <p:ext uri="{BB962C8B-B14F-4D97-AF65-F5344CB8AC3E}">
        <p14:creationId xmlns:p14="http://schemas.microsoft.com/office/powerpoint/2010/main" val="30677372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2B04CF-C73D-1661-5157-A2ED0E62BA6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B08A517-CEEA-D712-7E77-55C1F035FB0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A20A297-D466-8F42-0B20-47B8BD53447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BBAD5FB-EFB6-BBA3-D0C0-354C6D82AA0B}"/>
              </a:ext>
            </a:extLst>
          </p:cNvPr>
          <p:cNvSpPr>
            <a:spLocks noGrp="1"/>
          </p:cNvSpPr>
          <p:nvPr>
            <p:ph type="dt" sz="half" idx="10"/>
          </p:nvPr>
        </p:nvSpPr>
        <p:spPr/>
        <p:txBody>
          <a:bodyPr/>
          <a:lstStyle/>
          <a:p>
            <a:fld id="{57392600-614C-4D76-B9BA-31F32BA3882F}" type="datetimeFigureOut">
              <a:rPr lang="en-IN" smtClean="0"/>
              <a:t>13-08-2022</a:t>
            </a:fld>
            <a:endParaRPr lang="en-IN"/>
          </a:p>
        </p:txBody>
      </p:sp>
      <p:sp>
        <p:nvSpPr>
          <p:cNvPr id="6" name="Footer Placeholder 5">
            <a:extLst>
              <a:ext uri="{FF2B5EF4-FFF2-40B4-BE49-F238E27FC236}">
                <a16:creationId xmlns:a16="http://schemas.microsoft.com/office/drawing/2014/main" id="{E643B786-4047-5E1A-EF1F-4A5E5D9A3C0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490E0DA-15B5-5C19-F3F4-379080C82218}"/>
              </a:ext>
            </a:extLst>
          </p:cNvPr>
          <p:cNvSpPr>
            <a:spLocks noGrp="1"/>
          </p:cNvSpPr>
          <p:nvPr>
            <p:ph type="sldNum" sz="quarter" idx="12"/>
          </p:nvPr>
        </p:nvSpPr>
        <p:spPr/>
        <p:txBody>
          <a:bodyPr/>
          <a:lstStyle/>
          <a:p>
            <a:fld id="{344B2A31-2FFC-48B0-9219-6B5DD7DD3155}" type="slidenum">
              <a:rPr lang="en-IN" smtClean="0"/>
              <a:t>‹#›</a:t>
            </a:fld>
            <a:endParaRPr lang="en-IN"/>
          </a:p>
        </p:txBody>
      </p:sp>
    </p:spTree>
    <p:extLst>
      <p:ext uri="{BB962C8B-B14F-4D97-AF65-F5344CB8AC3E}">
        <p14:creationId xmlns:p14="http://schemas.microsoft.com/office/powerpoint/2010/main" val="2462893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547030-FE44-6193-62CE-40EC6BE4C88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9216278-A483-29CE-1825-8B95A356C98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2561A74-E0AA-8840-ACA4-8CE65EA1DC6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C8A5962-22AE-F657-EC11-BDCFA9B8137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160772B-A0E5-6605-ECB9-BF5E3D734CA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3A06991-6A01-42C7-63BA-FD071542528C}"/>
              </a:ext>
            </a:extLst>
          </p:cNvPr>
          <p:cNvSpPr>
            <a:spLocks noGrp="1"/>
          </p:cNvSpPr>
          <p:nvPr>
            <p:ph type="dt" sz="half" idx="10"/>
          </p:nvPr>
        </p:nvSpPr>
        <p:spPr/>
        <p:txBody>
          <a:bodyPr/>
          <a:lstStyle/>
          <a:p>
            <a:fld id="{57392600-614C-4D76-B9BA-31F32BA3882F}" type="datetimeFigureOut">
              <a:rPr lang="en-IN" smtClean="0"/>
              <a:t>13-08-2022</a:t>
            </a:fld>
            <a:endParaRPr lang="en-IN"/>
          </a:p>
        </p:txBody>
      </p:sp>
      <p:sp>
        <p:nvSpPr>
          <p:cNvPr id="8" name="Footer Placeholder 7">
            <a:extLst>
              <a:ext uri="{FF2B5EF4-FFF2-40B4-BE49-F238E27FC236}">
                <a16:creationId xmlns:a16="http://schemas.microsoft.com/office/drawing/2014/main" id="{7E9C77E1-994A-6D88-0DF3-840A4C45A1E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D5335C4-8981-FEC9-6CBF-B51E5147925C}"/>
              </a:ext>
            </a:extLst>
          </p:cNvPr>
          <p:cNvSpPr>
            <a:spLocks noGrp="1"/>
          </p:cNvSpPr>
          <p:nvPr>
            <p:ph type="sldNum" sz="quarter" idx="12"/>
          </p:nvPr>
        </p:nvSpPr>
        <p:spPr/>
        <p:txBody>
          <a:bodyPr/>
          <a:lstStyle/>
          <a:p>
            <a:fld id="{344B2A31-2FFC-48B0-9219-6B5DD7DD3155}" type="slidenum">
              <a:rPr lang="en-IN" smtClean="0"/>
              <a:t>‹#›</a:t>
            </a:fld>
            <a:endParaRPr lang="en-IN"/>
          </a:p>
        </p:txBody>
      </p:sp>
    </p:spTree>
    <p:extLst>
      <p:ext uri="{BB962C8B-B14F-4D97-AF65-F5344CB8AC3E}">
        <p14:creationId xmlns:p14="http://schemas.microsoft.com/office/powerpoint/2010/main" val="25729981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68EB89-E87D-F6C6-A64A-69DBA433D58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BD52B7F-07C1-EB38-2818-FB518F52A15C}"/>
              </a:ext>
            </a:extLst>
          </p:cNvPr>
          <p:cNvSpPr>
            <a:spLocks noGrp="1"/>
          </p:cNvSpPr>
          <p:nvPr>
            <p:ph type="dt" sz="half" idx="10"/>
          </p:nvPr>
        </p:nvSpPr>
        <p:spPr/>
        <p:txBody>
          <a:bodyPr/>
          <a:lstStyle/>
          <a:p>
            <a:fld id="{57392600-614C-4D76-B9BA-31F32BA3882F}" type="datetimeFigureOut">
              <a:rPr lang="en-IN" smtClean="0"/>
              <a:t>13-08-2022</a:t>
            </a:fld>
            <a:endParaRPr lang="en-IN"/>
          </a:p>
        </p:txBody>
      </p:sp>
      <p:sp>
        <p:nvSpPr>
          <p:cNvPr id="4" name="Footer Placeholder 3">
            <a:extLst>
              <a:ext uri="{FF2B5EF4-FFF2-40B4-BE49-F238E27FC236}">
                <a16:creationId xmlns:a16="http://schemas.microsoft.com/office/drawing/2014/main" id="{DB9B2311-C79C-3E73-4481-66B6AE01440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CDC3A61-8749-2A7C-D87F-6E12CEE83836}"/>
              </a:ext>
            </a:extLst>
          </p:cNvPr>
          <p:cNvSpPr>
            <a:spLocks noGrp="1"/>
          </p:cNvSpPr>
          <p:nvPr>
            <p:ph type="sldNum" sz="quarter" idx="12"/>
          </p:nvPr>
        </p:nvSpPr>
        <p:spPr/>
        <p:txBody>
          <a:bodyPr/>
          <a:lstStyle/>
          <a:p>
            <a:fld id="{344B2A31-2FFC-48B0-9219-6B5DD7DD3155}" type="slidenum">
              <a:rPr lang="en-IN" smtClean="0"/>
              <a:t>‹#›</a:t>
            </a:fld>
            <a:endParaRPr lang="en-IN"/>
          </a:p>
        </p:txBody>
      </p:sp>
    </p:spTree>
    <p:extLst>
      <p:ext uri="{BB962C8B-B14F-4D97-AF65-F5344CB8AC3E}">
        <p14:creationId xmlns:p14="http://schemas.microsoft.com/office/powerpoint/2010/main" val="38831203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E453D72-343C-8AFB-957E-084EE01A7A7F}"/>
              </a:ext>
            </a:extLst>
          </p:cNvPr>
          <p:cNvSpPr>
            <a:spLocks noGrp="1"/>
          </p:cNvSpPr>
          <p:nvPr>
            <p:ph type="dt" sz="half" idx="10"/>
          </p:nvPr>
        </p:nvSpPr>
        <p:spPr/>
        <p:txBody>
          <a:bodyPr/>
          <a:lstStyle/>
          <a:p>
            <a:fld id="{57392600-614C-4D76-B9BA-31F32BA3882F}" type="datetimeFigureOut">
              <a:rPr lang="en-IN" smtClean="0"/>
              <a:t>13-08-2022</a:t>
            </a:fld>
            <a:endParaRPr lang="en-IN"/>
          </a:p>
        </p:txBody>
      </p:sp>
      <p:sp>
        <p:nvSpPr>
          <p:cNvPr id="3" name="Footer Placeholder 2">
            <a:extLst>
              <a:ext uri="{FF2B5EF4-FFF2-40B4-BE49-F238E27FC236}">
                <a16:creationId xmlns:a16="http://schemas.microsoft.com/office/drawing/2014/main" id="{989E3AD1-76B2-7EA1-60E4-9C42A00F5C9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02C3F88-1A37-1F72-B169-D48C06FFA7DE}"/>
              </a:ext>
            </a:extLst>
          </p:cNvPr>
          <p:cNvSpPr>
            <a:spLocks noGrp="1"/>
          </p:cNvSpPr>
          <p:nvPr>
            <p:ph type="sldNum" sz="quarter" idx="12"/>
          </p:nvPr>
        </p:nvSpPr>
        <p:spPr/>
        <p:txBody>
          <a:bodyPr/>
          <a:lstStyle/>
          <a:p>
            <a:fld id="{344B2A31-2FFC-48B0-9219-6B5DD7DD3155}" type="slidenum">
              <a:rPr lang="en-IN" smtClean="0"/>
              <a:t>‹#›</a:t>
            </a:fld>
            <a:endParaRPr lang="en-IN"/>
          </a:p>
        </p:txBody>
      </p:sp>
    </p:spTree>
    <p:extLst>
      <p:ext uri="{BB962C8B-B14F-4D97-AF65-F5344CB8AC3E}">
        <p14:creationId xmlns:p14="http://schemas.microsoft.com/office/powerpoint/2010/main" val="777779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9A5636-B533-5DE3-473B-A68B6D28A80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08322AB-676A-6997-69B4-64F0956318F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E493FC0-4816-15CE-EB22-5C75E679F7C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4FD560D-FDC4-9F4D-A620-73C6AB88B79F}"/>
              </a:ext>
            </a:extLst>
          </p:cNvPr>
          <p:cNvSpPr>
            <a:spLocks noGrp="1"/>
          </p:cNvSpPr>
          <p:nvPr>
            <p:ph type="dt" sz="half" idx="10"/>
          </p:nvPr>
        </p:nvSpPr>
        <p:spPr/>
        <p:txBody>
          <a:bodyPr/>
          <a:lstStyle/>
          <a:p>
            <a:fld id="{57392600-614C-4D76-B9BA-31F32BA3882F}" type="datetimeFigureOut">
              <a:rPr lang="en-IN" smtClean="0"/>
              <a:t>13-08-2022</a:t>
            </a:fld>
            <a:endParaRPr lang="en-IN"/>
          </a:p>
        </p:txBody>
      </p:sp>
      <p:sp>
        <p:nvSpPr>
          <p:cNvPr id="6" name="Footer Placeholder 5">
            <a:extLst>
              <a:ext uri="{FF2B5EF4-FFF2-40B4-BE49-F238E27FC236}">
                <a16:creationId xmlns:a16="http://schemas.microsoft.com/office/drawing/2014/main" id="{F25D66CB-AC1C-FFC2-063E-BA7D979BEA3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541604C-7F61-23C0-5FE1-3FAA8B3F18CD}"/>
              </a:ext>
            </a:extLst>
          </p:cNvPr>
          <p:cNvSpPr>
            <a:spLocks noGrp="1"/>
          </p:cNvSpPr>
          <p:nvPr>
            <p:ph type="sldNum" sz="quarter" idx="12"/>
          </p:nvPr>
        </p:nvSpPr>
        <p:spPr/>
        <p:txBody>
          <a:bodyPr/>
          <a:lstStyle/>
          <a:p>
            <a:fld id="{344B2A31-2FFC-48B0-9219-6B5DD7DD3155}" type="slidenum">
              <a:rPr lang="en-IN" smtClean="0"/>
              <a:t>‹#›</a:t>
            </a:fld>
            <a:endParaRPr lang="en-IN"/>
          </a:p>
        </p:txBody>
      </p:sp>
    </p:spTree>
    <p:extLst>
      <p:ext uri="{BB962C8B-B14F-4D97-AF65-F5344CB8AC3E}">
        <p14:creationId xmlns:p14="http://schemas.microsoft.com/office/powerpoint/2010/main" val="5165749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5A1F7E-5761-1F2F-AA57-89940FA5596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7BB8F36-733A-CCBE-474C-F834F63BB46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B3BA9EC-F8D0-A8F4-4322-92AA96F7C68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42273EA-1948-9CE6-BE3A-5083718B44EC}"/>
              </a:ext>
            </a:extLst>
          </p:cNvPr>
          <p:cNvSpPr>
            <a:spLocks noGrp="1"/>
          </p:cNvSpPr>
          <p:nvPr>
            <p:ph type="dt" sz="half" idx="10"/>
          </p:nvPr>
        </p:nvSpPr>
        <p:spPr/>
        <p:txBody>
          <a:bodyPr/>
          <a:lstStyle/>
          <a:p>
            <a:fld id="{57392600-614C-4D76-B9BA-31F32BA3882F}" type="datetimeFigureOut">
              <a:rPr lang="en-IN" smtClean="0"/>
              <a:t>13-08-2022</a:t>
            </a:fld>
            <a:endParaRPr lang="en-IN"/>
          </a:p>
        </p:txBody>
      </p:sp>
      <p:sp>
        <p:nvSpPr>
          <p:cNvPr id="6" name="Footer Placeholder 5">
            <a:extLst>
              <a:ext uri="{FF2B5EF4-FFF2-40B4-BE49-F238E27FC236}">
                <a16:creationId xmlns:a16="http://schemas.microsoft.com/office/drawing/2014/main" id="{20DA757E-04FB-013E-5913-3379B1C598D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57B5C25-FD34-40B8-28EA-F34628903C89}"/>
              </a:ext>
            </a:extLst>
          </p:cNvPr>
          <p:cNvSpPr>
            <a:spLocks noGrp="1"/>
          </p:cNvSpPr>
          <p:nvPr>
            <p:ph type="sldNum" sz="quarter" idx="12"/>
          </p:nvPr>
        </p:nvSpPr>
        <p:spPr/>
        <p:txBody>
          <a:bodyPr/>
          <a:lstStyle/>
          <a:p>
            <a:fld id="{344B2A31-2FFC-48B0-9219-6B5DD7DD3155}" type="slidenum">
              <a:rPr lang="en-IN" smtClean="0"/>
              <a:t>‹#›</a:t>
            </a:fld>
            <a:endParaRPr lang="en-IN"/>
          </a:p>
        </p:txBody>
      </p:sp>
    </p:spTree>
    <p:extLst>
      <p:ext uri="{BB962C8B-B14F-4D97-AF65-F5344CB8AC3E}">
        <p14:creationId xmlns:p14="http://schemas.microsoft.com/office/powerpoint/2010/main" val="3685846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0C6BFFE-17D5-F9E7-BE81-E20852EFF8B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0014678-7AA5-2220-C811-604E945DA71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F701774-F49B-8E35-CD23-05FF56D9D2A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7392600-614C-4D76-B9BA-31F32BA3882F}" type="datetimeFigureOut">
              <a:rPr lang="en-IN" smtClean="0"/>
              <a:t>13-08-2022</a:t>
            </a:fld>
            <a:endParaRPr lang="en-IN"/>
          </a:p>
        </p:txBody>
      </p:sp>
      <p:sp>
        <p:nvSpPr>
          <p:cNvPr id="5" name="Footer Placeholder 4">
            <a:extLst>
              <a:ext uri="{FF2B5EF4-FFF2-40B4-BE49-F238E27FC236}">
                <a16:creationId xmlns:a16="http://schemas.microsoft.com/office/drawing/2014/main" id="{C1A2E0C6-52D6-1E5D-BEE0-03F16E63F07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62D13D54-8AA6-994E-DE22-0AB588421D4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44B2A31-2FFC-48B0-9219-6B5DD7DD3155}" type="slidenum">
              <a:rPr lang="en-IN" smtClean="0"/>
              <a:t>‹#›</a:t>
            </a:fld>
            <a:endParaRPr lang="en-IN"/>
          </a:p>
        </p:txBody>
      </p:sp>
    </p:spTree>
    <p:extLst>
      <p:ext uri="{BB962C8B-B14F-4D97-AF65-F5344CB8AC3E}">
        <p14:creationId xmlns:p14="http://schemas.microsoft.com/office/powerpoint/2010/main" val="1483128613"/>
      </p:ext>
    </p:extLst>
  </p:cSld>
  <p:clrMap bg1="lt1" tx1="dk1" bg2="lt2" tx2="dk2" accent1="accent1" accent2="accent2" accent3="accent3" accent4="accent4" accent5="accent5" accent6="accent6" hlink="hlink" folHlink="folHlink"/>
  <p:sldLayoutIdLst>
    <p:sldLayoutId id="2147483763" r:id="rId1"/>
    <p:sldLayoutId id="2147483764" r:id="rId2"/>
    <p:sldLayoutId id="2147483765" r:id="rId3"/>
    <p:sldLayoutId id="2147483766" r:id="rId4"/>
    <p:sldLayoutId id="2147483767" r:id="rId5"/>
    <p:sldLayoutId id="2147483768" r:id="rId6"/>
    <p:sldLayoutId id="2147483769" r:id="rId7"/>
    <p:sldLayoutId id="2147483770" r:id="rId8"/>
    <p:sldLayoutId id="2147483771" r:id="rId9"/>
    <p:sldLayoutId id="2147483772" r:id="rId10"/>
    <p:sldLayoutId id="214748377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xml"/><Relationship Id="rId4" Type="http://schemas.openxmlformats.org/officeDocument/2006/relationships/image" Target="../media/image23.PNG"/></Relationships>
</file>

<file path=ppt/slides/_rels/slide2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50D7E04-F4BD-1BE2-2876-5AA7435DC531}"/>
              </a:ext>
            </a:extLst>
          </p:cNvPr>
          <p:cNvSpPr txBox="1"/>
          <p:nvPr/>
        </p:nvSpPr>
        <p:spPr>
          <a:xfrm>
            <a:off x="513642" y="335577"/>
            <a:ext cx="11164711" cy="1107996"/>
          </a:xfrm>
          <a:prstGeom prst="rect">
            <a:avLst/>
          </a:prstGeom>
          <a:noFill/>
        </p:spPr>
        <p:txBody>
          <a:bodyPr wrap="square">
            <a:spAutoFit/>
          </a:bodyPr>
          <a:lstStyle/>
          <a:p>
            <a:pPr algn="ctr"/>
            <a:r>
              <a:rPr lang="en-US" sz="4800" b="1" u="sng" dirty="0">
                <a:ln/>
                <a:latin typeface="Bookman Old Style" panose="02050604050505020204" pitchFamily="18" charset="0"/>
              </a:rPr>
              <a:t>Flight Price Prediction</a:t>
            </a:r>
            <a:endParaRPr lang="en-IN" sz="4800" b="1" u="sng" dirty="0">
              <a:ln/>
              <a:latin typeface="Bookman Old Style" panose="02050604050505020204" pitchFamily="18" charset="0"/>
            </a:endParaRPr>
          </a:p>
          <a:p>
            <a:pPr algn="ctr"/>
            <a:r>
              <a:rPr lang="en-US" sz="1800" b="1" dirty="0">
                <a:ln/>
                <a:latin typeface="Bookman Old Style" panose="02050604050505020204" pitchFamily="18" charset="0"/>
              </a:rPr>
              <a:t> </a:t>
            </a:r>
          </a:p>
        </p:txBody>
      </p:sp>
      <p:sp>
        <p:nvSpPr>
          <p:cNvPr id="5" name="TextBox 4">
            <a:extLst>
              <a:ext uri="{FF2B5EF4-FFF2-40B4-BE49-F238E27FC236}">
                <a16:creationId xmlns:a16="http://schemas.microsoft.com/office/drawing/2014/main" id="{BFE1A44E-0674-F1F4-62A6-90C82413AF6A}"/>
              </a:ext>
            </a:extLst>
          </p:cNvPr>
          <p:cNvSpPr txBox="1"/>
          <p:nvPr/>
        </p:nvSpPr>
        <p:spPr>
          <a:xfrm>
            <a:off x="3665172" y="5937648"/>
            <a:ext cx="4861649" cy="584775"/>
          </a:xfrm>
          <a:prstGeom prst="rect">
            <a:avLst/>
          </a:prstGeom>
          <a:noFill/>
        </p:spPr>
        <p:txBody>
          <a:bodyPr wrap="square" rtlCol="0">
            <a:spAutoFit/>
          </a:bodyPr>
          <a:lstStyle/>
          <a:p>
            <a:r>
              <a:rPr lang="en-US" sz="3200" b="1" dirty="0">
                <a:latin typeface="Calibri" pitchFamily="34" charset="0"/>
                <a:cs typeface="Calibri" pitchFamily="34" charset="0"/>
              </a:rPr>
              <a:t>Presented By: Trupti </a:t>
            </a:r>
            <a:r>
              <a:rPr lang="en-US" sz="3200" b="1" dirty="0" err="1">
                <a:latin typeface="Calibri" pitchFamily="34" charset="0"/>
                <a:cs typeface="Calibri" pitchFamily="34" charset="0"/>
              </a:rPr>
              <a:t>Badole</a:t>
            </a:r>
            <a:endParaRPr lang="en-IN" sz="3200" b="1" dirty="0">
              <a:latin typeface="Calibri" pitchFamily="34" charset="0"/>
              <a:cs typeface="Calibri" pitchFamily="34" charset="0"/>
            </a:endParaRPr>
          </a:p>
        </p:txBody>
      </p:sp>
      <p:pic>
        <p:nvPicPr>
          <p:cNvPr id="7" name="Picture 6">
            <a:extLst>
              <a:ext uri="{FF2B5EF4-FFF2-40B4-BE49-F238E27FC236}">
                <a16:creationId xmlns:a16="http://schemas.microsoft.com/office/drawing/2014/main" id="{44A05F51-C88E-BE88-2F6E-2A817A1660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45363" y="1278350"/>
            <a:ext cx="6901273" cy="4603150"/>
          </a:xfrm>
          <a:prstGeom prst="rect">
            <a:avLst/>
          </a:prstGeom>
        </p:spPr>
      </p:pic>
    </p:spTree>
    <p:extLst>
      <p:ext uri="{BB962C8B-B14F-4D97-AF65-F5344CB8AC3E}">
        <p14:creationId xmlns:p14="http://schemas.microsoft.com/office/powerpoint/2010/main" val="143026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A91CDF5-A38D-2115-C59A-45E56C0528A1}"/>
              </a:ext>
            </a:extLst>
          </p:cNvPr>
          <p:cNvSpPr txBox="1"/>
          <p:nvPr/>
        </p:nvSpPr>
        <p:spPr>
          <a:xfrm>
            <a:off x="0" y="65314"/>
            <a:ext cx="12154784" cy="553998"/>
          </a:xfrm>
          <a:prstGeom prst="rect">
            <a:avLst/>
          </a:prstGeom>
          <a:noFill/>
        </p:spPr>
        <p:txBody>
          <a:bodyPr wrap="square" rtlCol="0">
            <a:spAutoFit/>
          </a:bodyPr>
          <a:lstStyle/>
          <a:p>
            <a:pPr algn="ctr"/>
            <a:r>
              <a:rPr lang="en-US" sz="3000" u="sng" dirty="0">
                <a:latin typeface="Bookman Old Style" panose="02050604050505020204" pitchFamily="18" charset="0"/>
              </a:rPr>
              <a:t>Univariate Analysis: Visualizing Counts of Categorical Variables</a:t>
            </a:r>
            <a:endParaRPr lang="en-IN" sz="3000" u="sng" dirty="0">
              <a:latin typeface="Bookman Old Style" panose="02050604050505020204" pitchFamily="18" charset="0"/>
            </a:endParaRPr>
          </a:p>
        </p:txBody>
      </p:sp>
      <p:sp>
        <p:nvSpPr>
          <p:cNvPr id="3" name="TextBox 2">
            <a:extLst>
              <a:ext uri="{FF2B5EF4-FFF2-40B4-BE49-F238E27FC236}">
                <a16:creationId xmlns:a16="http://schemas.microsoft.com/office/drawing/2014/main" id="{710CCAAF-7F8B-85A2-42F6-7C3F6CA82C92}"/>
              </a:ext>
            </a:extLst>
          </p:cNvPr>
          <p:cNvSpPr txBox="1"/>
          <p:nvPr/>
        </p:nvSpPr>
        <p:spPr>
          <a:xfrm>
            <a:off x="8686801" y="4247234"/>
            <a:ext cx="2987040" cy="1754326"/>
          </a:xfrm>
          <a:prstGeom prst="rect">
            <a:avLst/>
          </a:prstGeom>
          <a:noFill/>
        </p:spPr>
        <p:txBody>
          <a:bodyPr wrap="square" rtlCol="0">
            <a:spAutoFit/>
          </a:bodyPr>
          <a:lstStyle/>
          <a:p>
            <a:pPr marL="285750" indent="-285750" algn="just">
              <a:buFont typeface="Wingdings" panose="05000000000000000000" pitchFamily="2" charset="2"/>
              <a:buChar char="Ø"/>
            </a:pPr>
            <a:r>
              <a:rPr lang="en-US" b="1" i="0" dirty="0" err="1">
                <a:effectLst/>
                <a:latin typeface="Century" panose="02040604050505020304" pitchFamily="18" charset="0"/>
              </a:rPr>
              <a:t>Meal_availability</a:t>
            </a:r>
            <a:r>
              <a:rPr lang="en-US" b="1" i="0" dirty="0">
                <a:effectLst/>
                <a:latin typeface="Century" panose="02040604050505020304" pitchFamily="18" charset="0"/>
              </a:rPr>
              <a:t>:</a:t>
            </a:r>
            <a:r>
              <a:rPr lang="en-US" b="0" i="0" dirty="0">
                <a:effectLst/>
                <a:latin typeface="Century" panose="02040604050505020304" pitchFamily="18" charset="0"/>
              </a:rPr>
              <a:t> Most of the flights providing free meals and only few flights are not providing any meals.</a:t>
            </a:r>
          </a:p>
          <a:p>
            <a:endParaRPr lang="en-IN" dirty="0"/>
          </a:p>
        </p:txBody>
      </p:sp>
      <p:sp>
        <p:nvSpPr>
          <p:cNvPr id="4" name="TextBox 3">
            <a:extLst>
              <a:ext uri="{FF2B5EF4-FFF2-40B4-BE49-F238E27FC236}">
                <a16:creationId xmlns:a16="http://schemas.microsoft.com/office/drawing/2014/main" id="{10492B48-3247-07A4-1BBC-7AA54725EE41}"/>
              </a:ext>
            </a:extLst>
          </p:cNvPr>
          <p:cNvSpPr txBox="1"/>
          <p:nvPr/>
        </p:nvSpPr>
        <p:spPr>
          <a:xfrm>
            <a:off x="819149" y="4247234"/>
            <a:ext cx="2910839" cy="2585323"/>
          </a:xfrm>
          <a:prstGeom prst="rect">
            <a:avLst/>
          </a:prstGeom>
          <a:noFill/>
        </p:spPr>
        <p:txBody>
          <a:bodyPr wrap="square">
            <a:spAutoFit/>
          </a:bodyPr>
          <a:lstStyle/>
          <a:p>
            <a:pPr marL="285750" indent="-285750" algn="just">
              <a:buFont typeface="Wingdings" panose="05000000000000000000" pitchFamily="2" charset="2"/>
              <a:buChar char="Ø"/>
            </a:pPr>
            <a:r>
              <a:rPr lang="en-US" b="1" i="0" dirty="0">
                <a:effectLst/>
                <a:latin typeface="Century" panose="02040604050505020304" pitchFamily="18" charset="0"/>
              </a:rPr>
              <a:t>Airline:</a:t>
            </a:r>
            <a:r>
              <a:rPr lang="en-US" b="0" i="0" dirty="0">
                <a:effectLst/>
                <a:latin typeface="Century" panose="02040604050505020304" pitchFamily="18" charset="0"/>
              </a:rPr>
              <a:t> From the pie plot we can infer that there are more number of flights of "Air India", "Vistara" and "Indigo" compared to others. Also, the count of </a:t>
            </a:r>
            <a:r>
              <a:rPr lang="en-US" b="0" i="0" dirty="0" err="1">
                <a:effectLst/>
                <a:latin typeface="Century" panose="02040604050505020304" pitchFamily="18" charset="0"/>
              </a:rPr>
              <a:t>Spicejet</a:t>
            </a:r>
            <a:r>
              <a:rPr lang="en-US" b="0" i="0" dirty="0">
                <a:effectLst/>
                <a:latin typeface="Century" panose="02040604050505020304" pitchFamily="18" charset="0"/>
              </a:rPr>
              <a:t> flights are very less.</a:t>
            </a:r>
          </a:p>
        </p:txBody>
      </p:sp>
      <p:sp>
        <p:nvSpPr>
          <p:cNvPr id="5" name="TextBox 4">
            <a:extLst>
              <a:ext uri="{FF2B5EF4-FFF2-40B4-BE49-F238E27FC236}">
                <a16:creationId xmlns:a16="http://schemas.microsoft.com/office/drawing/2014/main" id="{AD98002B-9662-833F-C64D-0F9635E7303C}"/>
              </a:ext>
            </a:extLst>
          </p:cNvPr>
          <p:cNvSpPr txBox="1"/>
          <p:nvPr/>
        </p:nvSpPr>
        <p:spPr>
          <a:xfrm>
            <a:off x="4905374" y="4247234"/>
            <a:ext cx="3135689" cy="2585323"/>
          </a:xfrm>
          <a:prstGeom prst="rect">
            <a:avLst/>
          </a:prstGeom>
          <a:noFill/>
        </p:spPr>
        <p:txBody>
          <a:bodyPr wrap="square">
            <a:spAutoFit/>
          </a:bodyPr>
          <a:lstStyle/>
          <a:p>
            <a:pPr marL="285750" indent="-285750" algn="just">
              <a:buFont typeface="Wingdings" panose="05000000000000000000" pitchFamily="2" charset="2"/>
              <a:buChar char="Ø"/>
            </a:pPr>
            <a:r>
              <a:rPr lang="en-US" b="1" i="0" dirty="0" err="1">
                <a:effectLst/>
                <a:latin typeface="Century" panose="02040604050505020304" pitchFamily="18" charset="0"/>
              </a:rPr>
              <a:t>Number_of_stops</a:t>
            </a:r>
            <a:r>
              <a:rPr lang="en-US" b="1" i="0" dirty="0">
                <a:effectLst/>
                <a:latin typeface="Century" panose="02040604050505020304" pitchFamily="18" charset="0"/>
              </a:rPr>
              <a:t>:</a:t>
            </a:r>
            <a:r>
              <a:rPr lang="en-US" b="0" i="0" dirty="0">
                <a:effectLst/>
                <a:latin typeface="Century" panose="02040604050505020304" pitchFamily="18" charset="0"/>
              </a:rPr>
              <a:t> From the above pie plot we can infer that 64% of the flights have only 1 stop during the journey and some of the flights (20.6%) have 2 stops where only few flights have 3 and 4 stops.</a:t>
            </a:r>
          </a:p>
        </p:txBody>
      </p:sp>
      <p:pic>
        <p:nvPicPr>
          <p:cNvPr id="9" name="Picture 8">
            <a:extLst>
              <a:ext uri="{FF2B5EF4-FFF2-40B4-BE49-F238E27FC236}">
                <a16:creationId xmlns:a16="http://schemas.microsoft.com/office/drawing/2014/main" id="{D07DEA02-ECBC-80E1-30E1-9A294BBB64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6110" y="1068481"/>
            <a:ext cx="6553768" cy="2911092"/>
          </a:xfrm>
          <a:prstGeom prst="rect">
            <a:avLst/>
          </a:prstGeom>
        </p:spPr>
      </p:pic>
      <p:pic>
        <p:nvPicPr>
          <p:cNvPr id="11" name="Picture 10">
            <a:extLst>
              <a:ext uri="{FF2B5EF4-FFF2-40B4-BE49-F238E27FC236}">
                <a16:creationId xmlns:a16="http://schemas.microsoft.com/office/drawing/2014/main" id="{3F6864A3-7BFA-10D0-7E7C-ED101F2F23D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43758" y="923688"/>
            <a:ext cx="3276884" cy="3200677"/>
          </a:xfrm>
          <a:prstGeom prst="rect">
            <a:avLst/>
          </a:prstGeom>
        </p:spPr>
      </p:pic>
    </p:spTree>
    <p:extLst>
      <p:ext uri="{BB962C8B-B14F-4D97-AF65-F5344CB8AC3E}">
        <p14:creationId xmlns:p14="http://schemas.microsoft.com/office/powerpoint/2010/main" val="22828373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90381DE-6735-C2A4-FD03-56335046649B}"/>
              </a:ext>
            </a:extLst>
          </p:cNvPr>
          <p:cNvSpPr txBox="1"/>
          <p:nvPr/>
        </p:nvSpPr>
        <p:spPr>
          <a:xfrm>
            <a:off x="0" y="223740"/>
            <a:ext cx="12191999" cy="553998"/>
          </a:xfrm>
          <a:prstGeom prst="rect">
            <a:avLst/>
          </a:prstGeom>
          <a:noFill/>
        </p:spPr>
        <p:txBody>
          <a:bodyPr wrap="square" rtlCol="0">
            <a:spAutoFit/>
          </a:bodyPr>
          <a:lstStyle/>
          <a:p>
            <a:pPr algn="ctr"/>
            <a:r>
              <a:rPr lang="en-US" sz="3000" u="sng" dirty="0">
                <a:latin typeface="Bookman Old Style" panose="02050604050505020204" pitchFamily="18" charset="0"/>
              </a:rPr>
              <a:t>Univariate Analysis: Visualizing Counts of Categorical Variables</a:t>
            </a:r>
            <a:endParaRPr lang="en-IN" sz="3000" u="sng" dirty="0">
              <a:latin typeface="Bookman Old Style" panose="02050604050505020204" pitchFamily="18" charset="0"/>
            </a:endParaRPr>
          </a:p>
        </p:txBody>
      </p:sp>
      <p:sp>
        <p:nvSpPr>
          <p:cNvPr id="3" name="TextBox 2">
            <a:extLst>
              <a:ext uri="{FF2B5EF4-FFF2-40B4-BE49-F238E27FC236}">
                <a16:creationId xmlns:a16="http://schemas.microsoft.com/office/drawing/2014/main" id="{EC18B84E-84D3-09E1-A654-4D4BC15BE81D}"/>
              </a:ext>
            </a:extLst>
          </p:cNvPr>
          <p:cNvSpPr txBox="1"/>
          <p:nvPr/>
        </p:nvSpPr>
        <p:spPr>
          <a:xfrm>
            <a:off x="457200" y="4945224"/>
            <a:ext cx="5514394" cy="1200329"/>
          </a:xfrm>
          <a:prstGeom prst="rect">
            <a:avLst/>
          </a:prstGeom>
          <a:noFill/>
        </p:spPr>
        <p:txBody>
          <a:bodyPr wrap="square">
            <a:spAutoFit/>
          </a:bodyPr>
          <a:lstStyle/>
          <a:p>
            <a:pPr marL="285750" indent="-285750" algn="just">
              <a:buFont typeface="Wingdings" panose="05000000000000000000" pitchFamily="2" charset="2"/>
              <a:buChar char="Ø"/>
            </a:pPr>
            <a:r>
              <a:rPr lang="en-US" b="1" i="0" dirty="0">
                <a:effectLst/>
                <a:latin typeface="Century" panose="02040604050505020304" pitchFamily="18" charset="0"/>
              </a:rPr>
              <a:t>Source:</a:t>
            </a:r>
            <a:r>
              <a:rPr lang="en-US" b="0" i="0" dirty="0">
                <a:effectLst/>
                <a:latin typeface="Century" panose="02040604050505020304" pitchFamily="18" charset="0"/>
              </a:rPr>
              <a:t> From the count plot we can observe more number of flights are from Mumbai, New Delhi, Jaipur, Kolkata and Bangalore. Only few flights are from Hyderabad.</a:t>
            </a:r>
          </a:p>
        </p:txBody>
      </p:sp>
      <p:sp>
        <p:nvSpPr>
          <p:cNvPr id="4" name="TextBox 3">
            <a:extLst>
              <a:ext uri="{FF2B5EF4-FFF2-40B4-BE49-F238E27FC236}">
                <a16:creationId xmlns:a16="http://schemas.microsoft.com/office/drawing/2014/main" id="{998AD43C-4B22-3B6A-7F1C-961455965885}"/>
              </a:ext>
            </a:extLst>
          </p:cNvPr>
          <p:cNvSpPr txBox="1"/>
          <p:nvPr/>
        </p:nvSpPr>
        <p:spPr>
          <a:xfrm>
            <a:off x="6158204" y="4945224"/>
            <a:ext cx="5645019" cy="923330"/>
          </a:xfrm>
          <a:prstGeom prst="rect">
            <a:avLst/>
          </a:prstGeom>
          <a:noFill/>
        </p:spPr>
        <p:txBody>
          <a:bodyPr wrap="square">
            <a:spAutoFit/>
          </a:bodyPr>
          <a:lstStyle/>
          <a:p>
            <a:pPr marL="285750" indent="-285750" algn="just">
              <a:buFont typeface="Wingdings" panose="05000000000000000000" pitchFamily="2" charset="2"/>
              <a:buChar char="Ø"/>
            </a:pPr>
            <a:r>
              <a:rPr lang="en-US" b="1" i="0" dirty="0">
                <a:effectLst/>
                <a:latin typeface="Century" panose="02040604050505020304" pitchFamily="18" charset="0"/>
              </a:rPr>
              <a:t>Destination:</a:t>
            </a:r>
            <a:r>
              <a:rPr lang="en-US" b="0" i="0" dirty="0">
                <a:effectLst/>
                <a:latin typeface="Century" panose="02040604050505020304" pitchFamily="18" charset="0"/>
              </a:rPr>
              <a:t> More number of flights are heading towards Lucknow, New Delhi and Kolkata. Only few flights are travelling to Hyderabad.</a:t>
            </a:r>
          </a:p>
        </p:txBody>
      </p:sp>
      <p:pic>
        <p:nvPicPr>
          <p:cNvPr id="7" name="Picture 6">
            <a:extLst>
              <a:ext uri="{FF2B5EF4-FFF2-40B4-BE49-F238E27FC236}">
                <a16:creationId xmlns:a16="http://schemas.microsoft.com/office/drawing/2014/main" id="{66DB2ECA-7EC0-740D-25F1-95E6E9B5FC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10179" y="1029910"/>
            <a:ext cx="7322830" cy="3268107"/>
          </a:xfrm>
          <a:prstGeom prst="rect">
            <a:avLst/>
          </a:prstGeom>
        </p:spPr>
      </p:pic>
    </p:spTree>
    <p:extLst>
      <p:ext uri="{BB962C8B-B14F-4D97-AF65-F5344CB8AC3E}">
        <p14:creationId xmlns:p14="http://schemas.microsoft.com/office/powerpoint/2010/main" val="25811434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5375631-2F6B-5F1A-41DE-4DE3C4F66EFC}"/>
              </a:ext>
            </a:extLst>
          </p:cNvPr>
          <p:cNvSpPr txBox="1"/>
          <p:nvPr/>
        </p:nvSpPr>
        <p:spPr>
          <a:xfrm>
            <a:off x="0" y="242595"/>
            <a:ext cx="12191999" cy="553998"/>
          </a:xfrm>
          <a:prstGeom prst="rect">
            <a:avLst/>
          </a:prstGeom>
          <a:noFill/>
        </p:spPr>
        <p:txBody>
          <a:bodyPr wrap="square">
            <a:spAutoFit/>
          </a:bodyPr>
          <a:lstStyle/>
          <a:p>
            <a:pPr algn="ctr"/>
            <a:r>
              <a:rPr lang="en-US" sz="3000" u="sng" spc="50" dirty="0">
                <a:ln w="0"/>
                <a:effectLst>
                  <a:innerShdw blurRad="63500" dist="50800" dir="13500000">
                    <a:srgbClr val="000000">
                      <a:alpha val="50000"/>
                    </a:srgbClr>
                  </a:innerShdw>
                </a:effectLst>
                <a:latin typeface="Bookman Old Style" panose="02050604050505020204" pitchFamily="18" charset="0"/>
              </a:rPr>
              <a:t>Bivariate Analysis: Visualizing Categorical Variables vs Price</a:t>
            </a:r>
            <a:endParaRPr lang="en-IN" sz="3000" u="sng" spc="50" dirty="0">
              <a:ln w="0"/>
              <a:effectLst>
                <a:innerShdw blurRad="63500" dist="50800" dir="13500000">
                  <a:srgbClr val="000000">
                    <a:alpha val="50000"/>
                  </a:srgbClr>
                </a:innerShdw>
              </a:effectLst>
              <a:latin typeface="Bookman Old Style" panose="02050604050505020204" pitchFamily="18" charset="0"/>
            </a:endParaRPr>
          </a:p>
        </p:txBody>
      </p:sp>
      <p:sp>
        <p:nvSpPr>
          <p:cNvPr id="3" name="TextBox 2">
            <a:extLst>
              <a:ext uri="{FF2B5EF4-FFF2-40B4-BE49-F238E27FC236}">
                <a16:creationId xmlns:a16="http://schemas.microsoft.com/office/drawing/2014/main" id="{C21519FB-E78C-3E6B-FD4E-5165E5FCF2BC}"/>
              </a:ext>
            </a:extLst>
          </p:cNvPr>
          <p:cNvSpPr txBox="1"/>
          <p:nvPr/>
        </p:nvSpPr>
        <p:spPr>
          <a:xfrm>
            <a:off x="190500" y="4168444"/>
            <a:ext cx="11630025" cy="2585323"/>
          </a:xfrm>
          <a:prstGeom prst="rect">
            <a:avLst/>
          </a:prstGeom>
          <a:noFill/>
        </p:spPr>
        <p:txBody>
          <a:bodyPr wrap="square">
            <a:spAutoFit/>
          </a:bodyPr>
          <a:lstStyle/>
          <a:p>
            <a:pPr marL="285750" indent="-285750" algn="just">
              <a:buFont typeface="Wingdings" panose="05000000000000000000" pitchFamily="2" charset="2"/>
              <a:buChar char="Ø"/>
            </a:pPr>
            <a:endParaRPr lang="en-US" b="1" i="0" dirty="0">
              <a:effectLst/>
              <a:latin typeface="Century" panose="02040604050505020304" pitchFamily="18" charset="0"/>
            </a:endParaRPr>
          </a:p>
          <a:p>
            <a:pPr marL="285750" indent="-285750" algn="just">
              <a:buFont typeface="Wingdings" panose="05000000000000000000" pitchFamily="2" charset="2"/>
              <a:buChar char="Ø"/>
            </a:pPr>
            <a:r>
              <a:rPr lang="en-US" b="1" i="0" dirty="0">
                <a:effectLst/>
                <a:latin typeface="Century" panose="02040604050505020304" pitchFamily="18" charset="0"/>
              </a:rPr>
              <a:t>Airline vs Price:</a:t>
            </a:r>
            <a:r>
              <a:rPr lang="en-US" b="0" i="0" dirty="0">
                <a:effectLst/>
                <a:latin typeface="Century" panose="02040604050505020304" pitchFamily="18" charset="0"/>
              </a:rPr>
              <a:t> From the bar plot we can notice "Vistara" and "Air India" airlines have highest ticket prices compared to other airlines.</a:t>
            </a:r>
          </a:p>
          <a:p>
            <a:pPr marL="285750" indent="-285750" algn="just">
              <a:buFont typeface="Wingdings" panose="05000000000000000000" pitchFamily="2" charset="2"/>
              <a:buChar char="Ø"/>
            </a:pPr>
            <a:r>
              <a:rPr lang="en-US" b="1" i="0" dirty="0" err="1">
                <a:effectLst/>
                <a:latin typeface="Century" panose="02040604050505020304" pitchFamily="18" charset="0"/>
              </a:rPr>
              <a:t>Number_of_stops</a:t>
            </a:r>
            <a:r>
              <a:rPr lang="en-US" b="1" i="0" dirty="0">
                <a:effectLst/>
                <a:latin typeface="Century" panose="02040604050505020304" pitchFamily="18" charset="0"/>
              </a:rPr>
              <a:t> vs Price:</a:t>
            </a:r>
            <a:r>
              <a:rPr lang="en-US" b="0" i="0" dirty="0">
                <a:effectLst/>
                <a:latin typeface="Century" panose="02040604050505020304" pitchFamily="18" charset="0"/>
              </a:rPr>
              <a:t> From the strip plot we can notice the flights which have 1 and 2 stops between source and destination have highest ticket prices compared to others. The airlines which have 4 stops during the journey have very less ticket price. So we can say as the stops increases, ticket price decreases.</a:t>
            </a:r>
          </a:p>
          <a:p>
            <a:pPr marL="285750" indent="-285750" algn="just">
              <a:buFont typeface="Wingdings" panose="05000000000000000000" pitchFamily="2" charset="2"/>
              <a:buChar char="Ø"/>
            </a:pPr>
            <a:r>
              <a:rPr lang="en-US" b="1" i="0" dirty="0" err="1">
                <a:effectLst/>
                <a:latin typeface="Century" panose="02040604050505020304" pitchFamily="18" charset="0"/>
              </a:rPr>
              <a:t>Meal_availability</a:t>
            </a:r>
            <a:r>
              <a:rPr lang="en-US" b="1" i="0" dirty="0">
                <a:effectLst/>
                <a:latin typeface="Century" panose="02040604050505020304" pitchFamily="18" charset="0"/>
              </a:rPr>
              <a:t> vs Price:</a:t>
            </a:r>
            <a:r>
              <a:rPr lang="en-US" b="0" i="0" dirty="0">
                <a:effectLst/>
                <a:latin typeface="Century" panose="02040604050505020304" pitchFamily="18" charset="0"/>
              </a:rPr>
              <a:t> The boxplot shows the flights having Free meal facility have high ticket prices.</a:t>
            </a:r>
          </a:p>
        </p:txBody>
      </p:sp>
      <p:pic>
        <p:nvPicPr>
          <p:cNvPr id="7" name="Picture 6">
            <a:extLst>
              <a:ext uri="{FF2B5EF4-FFF2-40B4-BE49-F238E27FC236}">
                <a16:creationId xmlns:a16="http://schemas.microsoft.com/office/drawing/2014/main" id="{401C54E0-E03D-B296-7BB1-AD1FE466A3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849" y="1005870"/>
            <a:ext cx="7582557" cy="3162574"/>
          </a:xfrm>
          <a:prstGeom prst="rect">
            <a:avLst/>
          </a:prstGeom>
        </p:spPr>
      </p:pic>
      <p:pic>
        <p:nvPicPr>
          <p:cNvPr id="9" name="Picture 8">
            <a:extLst>
              <a:ext uri="{FF2B5EF4-FFF2-40B4-BE49-F238E27FC236}">
                <a16:creationId xmlns:a16="http://schemas.microsoft.com/office/drawing/2014/main" id="{8A33FAC4-57CE-6481-FC7C-C38B72C6A84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80665" y="1170005"/>
            <a:ext cx="4153260" cy="2789162"/>
          </a:xfrm>
          <a:prstGeom prst="rect">
            <a:avLst/>
          </a:prstGeom>
        </p:spPr>
      </p:pic>
    </p:spTree>
    <p:extLst>
      <p:ext uri="{BB962C8B-B14F-4D97-AF65-F5344CB8AC3E}">
        <p14:creationId xmlns:p14="http://schemas.microsoft.com/office/powerpoint/2010/main" val="21547406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52E62CC-0229-2EEE-8BA5-9C9A01A2E4B7}"/>
              </a:ext>
            </a:extLst>
          </p:cNvPr>
          <p:cNvSpPr txBox="1"/>
          <p:nvPr/>
        </p:nvSpPr>
        <p:spPr>
          <a:xfrm>
            <a:off x="0" y="167951"/>
            <a:ext cx="12191999" cy="553998"/>
          </a:xfrm>
          <a:prstGeom prst="rect">
            <a:avLst/>
          </a:prstGeom>
          <a:noFill/>
        </p:spPr>
        <p:txBody>
          <a:bodyPr wrap="square">
            <a:spAutoFit/>
          </a:bodyPr>
          <a:lstStyle/>
          <a:p>
            <a:pPr algn="ctr"/>
            <a:r>
              <a:rPr lang="en-US" sz="3000" u="sng" spc="50" dirty="0">
                <a:ln w="0"/>
                <a:effectLst>
                  <a:innerShdw blurRad="63500" dist="50800" dir="13500000">
                    <a:srgbClr val="000000">
                      <a:alpha val="50000"/>
                    </a:srgbClr>
                  </a:innerShdw>
                </a:effectLst>
                <a:latin typeface="Bookman Old Style" panose="02050604050505020204" pitchFamily="18" charset="0"/>
              </a:rPr>
              <a:t>Bivariate Analysis: Visualizing Categorical Variables vs Price</a:t>
            </a:r>
            <a:endParaRPr lang="en-IN" sz="3000" u="sng" spc="50" dirty="0">
              <a:ln w="0"/>
              <a:effectLst>
                <a:innerShdw blurRad="63500" dist="50800" dir="13500000">
                  <a:srgbClr val="000000">
                    <a:alpha val="50000"/>
                  </a:srgbClr>
                </a:innerShdw>
              </a:effectLst>
              <a:latin typeface="Bookman Old Style" panose="02050604050505020204" pitchFamily="18" charset="0"/>
            </a:endParaRPr>
          </a:p>
        </p:txBody>
      </p:sp>
      <p:sp>
        <p:nvSpPr>
          <p:cNvPr id="3" name="TextBox 2">
            <a:extLst>
              <a:ext uri="{FF2B5EF4-FFF2-40B4-BE49-F238E27FC236}">
                <a16:creationId xmlns:a16="http://schemas.microsoft.com/office/drawing/2014/main" id="{25DCF12B-679D-FA2A-0CD7-5937C259AF50}"/>
              </a:ext>
            </a:extLst>
          </p:cNvPr>
          <p:cNvSpPr txBox="1"/>
          <p:nvPr/>
        </p:nvSpPr>
        <p:spPr>
          <a:xfrm>
            <a:off x="413657" y="5159428"/>
            <a:ext cx="5682342" cy="1200329"/>
          </a:xfrm>
          <a:prstGeom prst="rect">
            <a:avLst/>
          </a:prstGeom>
          <a:noFill/>
        </p:spPr>
        <p:txBody>
          <a:bodyPr wrap="square">
            <a:spAutoFit/>
          </a:bodyPr>
          <a:lstStyle/>
          <a:p>
            <a:pPr marL="285750" indent="-285750" algn="just">
              <a:buFont typeface="Wingdings" panose="05000000000000000000" pitchFamily="2" charset="2"/>
              <a:buChar char="Ø"/>
            </a:pPr>
            <a:r>
              <a:rPr lang="en-US" b="1" i="0" dirty="0">
                <a:effectLst/>
                <a:latin typeface="Century" panose="02040604050505020304" pitchFamily="18" charset="0"/>
              </a:rPr>
              <a:t>Source vs Price:</a:t>
            </a:r>
            <a:r>
              <a:rPr lang="en-US" b="0" i="0" dirty="0">
                <a:effectLst/>
                <a:latin typeface="Century" panose="02040604050505020304" pitchFamily="18" charset="0"/>
              </a:rPr>
              <a:t> From the box plot we can observe the flights from Kolkata are having somewhat higher prices compared to other sources.</a:t>
            </a:r>
          </a:p>
        </p:txBody>
      </p:sp>
      <p:sp>
        <p:nvSpPr>
          <p:cNvPr id="4" name="TextBox 3">
            <a:extLst>
              <a:ext uri="{FF2B5EF4-FFF2-40B4-BE49-F238E27FC236}">
                <a16:creationId xmlns:a16="http://schemas.microsoft.com/office/drawing/2014/main" id="{DF5EA7B8-51AF-D9B7-6924-0180CAC643D2}"/>
              </a:ext>
            </a:extLst>
          </p:cNvPr>
          <p:cNvSpPr txBox="1"/>
          <p:nvPr/>
        </p:nvSpPr>
        <p:spPr>
          <a:xfrm>
            <a:off x="6419850" y="5159428"/>
            <a:ext cx="5358493" cy="923330"/>
          </a:xfrm>
          <a:prstGeom prst="rect">
            <a:avLst/>
          </a:prstGeom>
          <a:noFill/>
        </p:spPr>
        <p:txBody>
          <a:bodyPr wrap="square">
            <a:spAutoFit/>
          </a:bodyPr>
          <a:lstStyle/>
          <a:p>
            <a:pPr marL="285750" indent="-285750" algn="just">
              <a:buFont typeface="Wingdings" panose="05000000000000000000" pitchFamily="2" charset="2"/>
              <a:buChar char="Ø"/>
            </a:pPr>
            <a:r>
              <a:rPr lang="en-US" b="1" i="0" dirty="0">
                <a:effectLst/>
                <a:latin typeface="Century" panose="02040604050505020304" pitchFamily="18" charset="0"/>
              </a:rPr>
              <a:t>Destination vs Price:</a:t>
            </a:r>
            <a:r>
              <a:rPr lang="en-US" b="0" i="0" dirty="0">
                <a:effectLst/>
                <a:latin typeface="Century" panose="02040604050505020304" pitchFamily="18" charset="0"/>
              </a:rPr>
              <a:t> From the boxen plot we can notice that the flights travelling to Goa have higher flight ticket prices.</a:t>
            </a:r>
          </a:p>
        </p:txBody>
      </p:sp>
      <p:pic>
        <p:nvPicPr>
          <p:cNvPr id="7" name="Picture 6">
            <a:extLst>
              <a:ext uri="{FF2B5EF4-FFF2-40B4-BE49-F238E27FC236}">
                <a16:creationId xmlns:a16="http://schemas.microsoft.com/office/drawing/2014/main" id="{E03C19E4-4BD8-0AB2-074E-6A89A12A76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31321" y="1027522"/>
            <a:ext cx="8729356" cy="3725102"/>
          </a:xfrm>
          <a:prstGeom prst="rect">
            <a:avLst/>
          </a:prstGeom>
        </p:spPr>
      </p:pic>
    </p:spTree>
    <p:extLst>
      <p:ext uri="{BB962C8B-B14F-4D97-AF65-F5344CB8AC3E}">
        <p14:creationId xmlns:p14="http://schemas.microsoft.com/office/powerpoint/2010/main" val="25463537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B5A58B9-BD30-FFBB-1142-6FD7719788E1}"/>
              </a:ext>
            </a:extLst>
          </p:cNvPr>
          <p:cNvSpPr txBox="1"/>
          <p:nvPr/>
        </p:nvSpPr>
        <p:spPr>
          <a:xfrm>
            <a:off x="0" y="167951"/>
            <a:ext cx="12192000" cy="553998"/>
          </a:xfrm>
          <a:prstGeom prst="rect">
            <a:avLst/>
          </a:prstGeom>
          <a:noFill/>
        </p:spPr>
        <p:txBody>
          <a:bodyPr wrap="square">
            <a:spAutoFit/>
          </a:bodyPr>
          <a:lstStyle/>
          <a:p>
            <a:pPr algn="ctr"/>
            <a:r>
              <a:rPr lang="en-US" sz="3000" u="sng" spc="50" dirty="0">
                <a:ln w="0"/>
                <a:effectLst>
                  <a:innerShdw blurRad="63500" dist="50800" dir="13500000">
                    <a:srgbClr val="000000">
                      <a:alpha val="50000"/>
                    </a:srgbClr>
                  </a:innerShdw>
                </a:effectLst>
                <a:latin typeface="Bookman Old Style" panose="02050604050505020204" pitchFamily="18" charset="0"/>
              </a:rPr>
              <a:t>Bivariate Analysis: Visualizing Numerical Variables vs Price</a:t>
            </a:r>
            <a:endParaRPr lang="en-IN" sz="3000" u="sng" spc="50" dirty="0">
              <a:ln w="0"/>
              <a:effectLst>
                <a:innerShdw blurRad="63500" dist="50800" dir="13500000">
                  <a:srgbClr val="000000">
                    <a:alpha val="50000"/>
                  </a:srgbClr>
                </a:innerShdw>
              </a:effectLst>
              <a:latin typeface="Bookman Old Style" panose="02050604050505020204" pitchFamily="18" charset="0"/>
            </a:endParaRPr>
          </a:p>
        </p:txBody>
      </p:sp>
      <p:sp>
        <p:nvSpPr>
          <p:cNvPr id="4" name="TextBox 3">
            <a:extLst>
              <a:ext uri="{FF2B5EF4-FFF2-40B4-BE49-F238E27FC236}">
                <a16:creationId xmlns:a16="http://schemas.microsoft.com/office/drawing/2014/main" id="{D407B216-5529-9231-774F-869C0E24C9AA}"/>
              </a:ext>
            </a:extLst>
          </p:cNvPr>
          <p:cNvSpPr txBox="1"/>
          <p:nvPr/>
        </p:nvSpPr>
        <p:spPr>
          <a:xfrm>
            <a:off x="171450" y="1589203"/>
            <a:ext cx="4398080" cy="4247317"/>
          </a:xfrm>
          <a:prstGeom prst="rect">
            <a:avLst/>
          </a:prstGeom>
          <a:noFill/>
        </p:spPr>
        <p:txBody>
          <a:bodyPr wrap="square">
            <a:spAutoFit/>
          </a:bodyPr>
          <a:lstStyle/>
          <a:p>
            <a:pPr marL="285750" indent="-285750" algn="just">
              <a:buFont typeface="Wingdings" panose="05000000000000000000" pitchFamily="2" charset="2"/>
              <a:buChar char="Ø"/>
            </a:pPr>
            <a:r>
              <a:rPr lang="en-US" b="1" i="0" dirty="0" err="1">
                <a:effectLst/>
                <a:latin typeface="Century" panose="02040604050505020304" pitchFamily="18" charset="0"/>
              </a:rPr>
              <a:t>Departure_Hour</a:t>
            </a:r>
            <a:r>
              <a:rPr lang="en-US" b="1" i="0" dirty="0">
                <a:effectLst/>
                <a:latin typeface="Century" panose="02040604050505020304" pitchFamily="18" charset="0"/>
              </a:rPr>
              <a:t> vs Price:</a:t>
            </a:r>
            <a:r>
              <a:rPr lang="en-US" b="0" i="0" dirty="0">
                <a:effectLst/>
                <a:latin typeface="Century" panose="02040604050505020304" pitchFamily="18" charset="0"/>
              </a:rPr>
              <a:t> From the bar plot and line plot we can see that there are some flights departing in the early morning 3 AM having most expensive ticket prices compared to late morning flights. We can also observe the flight ticket prices are higher during afternoon (may fluctuate) and it decreases in the evening.</a:t>
            </a:r>
          </a:p>
          <a:p>
            <a:pPr algn="just"/>
            <a:endParaRPr lang="en-US" b="0" i="0" dirty="0">
              <a:effectLst/>
              <a:latin typeface="Century" panose="02040604050505020304" pitchFamily="18" charset="0"/>
            </a:endParaRPr>
          </a:p>
          <a:p>
            <a:pPr marL="285750" indent="-285750" algn="just">
              <a:buFont typeface="Wingdings" panose="05000000000000000000" pitchFamily="2" charset="2"/>
              <a:buChar char="Ø"/>
            </a:pPr>
            <a:r>
              <a:rPr lang="en-US" b="1" i="0" dirty="0" err="1">
                <a:effectLst/>
                <a:latin typeface="Century" panose="02040604050505020304" pitchFamily="18" charset="0"/>
              </a:rPr>
              <a:t>Departure_Min</a:t>
            </a:r>
            <a:r>
              <a:rPr lang="en-US" b="1" i="0" dirty="0">
                <a:effectLst/>
                <a:latin typeface="Century" panose="02040604050505020304" pitchFamily="18" charset="0"/>
              </a:rPr>
              <a:t> vs Price:</a:t>
            </a:r>
            <a:r>
              <a:rPr lang="en-US" b="0" i="0" dirty="0">
                <a:effectLst/>
                <a:latin typeface="Century" panose="02040604050505020304" pitchFamily="18" charset="0"/>
              </a:rPr>
              <a:t> The boxen plot and line plot gives there is no significant difference between price and departure min.</a:t>
            </a:r>
          </a:p>
        </p:txBody>
      </p:sp>
      <p:pic>
        <p:nvPicPr>
          <p:cNvPr id="6" name="Picture 5">
            <a:extLst>
              <a:ext uri="{FF2B5EF4-FFF2-40B4-BE49-F238E27FC236}">
                <a16:creationId xmlns:a16="http://schemas.microsoft.com/office/drawing/2014/main" id="{60FEF6D4-69F4-A136-7254-E7DA5F85FC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82652" y="730693"/>
            <a:ext cx="7125317" cy="5959356"/>
          </a:xfrm>
          <a:prstGeom prst="rect">
            <a:avLst/>
          </a:prstGeom>
        </p:spPr>
      </p:pic>
    </p:spTree>
    <p:extLst>
      <p:ext uri="{BB962C8B-B14F-4D97-AF65-F5344CB8AC3E}">
        <p14:creationId xmlns:p14="http://schemas.microsoft.com/office/powerpoint/2010/main" val="26463679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F610957-020D-F1B5-C277-EDA0F2BD8AEC}"/>
              </a:ext>
            </a:extLst>
          </p:cNvPr>
          <p:cNvSpPr txBox="1"/>
          <p:nvPr/>
        </p:nvSpPr>
        <p:spPr>
          <a:xfrm>
            <a:off x="0" y="12679"/>
            <a:ext cx="12191999" cy="553998"/>
          </a:xfrm>
          <a:prstGeom prst="rect">
            <a:avLst/>
          </a:prstGeom>
          <a:noFill/>
        </p:spPr>
        <p:txBody>
          <a:bodyPr wrap="square">
            <a:spAutoFit/>
          </a:bodyPr>
          <a:lstStyle/>
          <a:p>
            <a:pPr algn="ctr"/>
            <a:r>
              <a:rPr lang="en-US" sz="3000" u="sng" spc="50" dirty="0">
                <a:ln w="0"/>
                <a:effectLst>
                  <a:innerShdw blurRad="63500" dist="50800" dir="13500000">
                    <a:srgbClr val="000000">
                      <a:alpha val="50000"/>
                    </a:srgbClr>
                  </a:innerShdw>
                </a:effectLst>
                <a:latin typeface="Bookman Old Style" panose="02050604050505020204" pitchFamily="18" charset="0"/>
              </a:rPr>
              <a:t>Bivariate Analysis: Visualizing Numerical Variables vs Price</a:t>
            </a:r>
            <a:endParaRPr lang="en-IN" sz="3000" u="sng" spc="50" dirty="0">
              <a:ln w="0"/>
              <a:effectLst>
                <a:innerShdw blurRad="63500" dist="50800" dir="13500000">
                  <a:srgbClr val="000000">
                    <a:alpha val="50000"/>
                  </a:srgbClr>
                </a:innerShdw>
              </a:effectLst>
              <a:latin typeface="Bookman Old Style" panose="02050604050505020204" pitchFamily="18" charset="0"/>
            </a:endParaRPr>
          </a:p>
        </p:txBody>
      </p:sp>
      <p:sp>
        <p:nvSpPr>
          <p:cNvPr id="4" name="TextBox 3">
            <a:extLst>
              <a:ext uri="{FF2B5EF4-FFF2-40B4-BE49-F238E27FC236}">
                <a16:creationId xmlns:a16="http://schemas.microsoft.com/office/drawing/2014/main" id="{714A8F42-A799-61DA-59F5-C442DDE325DD}"/>
              </a:ext>
            </a:extLst>
          </p:cNvPr>
          <p:cNvSpPr txBox="1"/>
          <p:nvPr/>
        </p:nvSpPr>
        <p:spPr>
          <a:xfrm>
            <a:off x="228600" y="1447800"/>
            <a:ext cx="4524375" cy="4524315"/>
          </a:xfrm>
          <a:prstGeom prst="rect">
            <a:avLst/>
          </a:prstGeom>
          <a:noFill/>
        </p:spPr>
        <p:txBody>
          <a:bodyPr wrap="square">
            <a:spAutoFit/>
          </a:bodyPr>
          <a:lstStyle/>
          <a:p>
            <a:pPr marL="285750" indent="-285750" algn="just">
              <a:buFont typeface="Wingdings" panose="05000000000000000000" pitchFamily="2" charset="2"/>
              <a:buChar char="Ø"/>
            </a:pPr>
            <a:r>
              <a:rPr lang="en-US" b="1" i="0" dirty="0" err="1">
                <a:effectLst/>
                <a:latin typeface="Century" panose="02040604050505020304" pitchFamily="18" charset="0"/>
              </a:rPr>
              <a:t>Arrival_Hour</a:t>
            </a:r>
            <a:r>
              <a:rPr lang="en-US" b="1" i="0" dirty="0">
                <a:effectLst/>
                <a:latin typeface="Century" panose="02040604050505020304" pitchFamily="18" charset="0"/>
              </a:rPr>
              <a:t> vs Price:</a:t>
            </a:r>
            <a:r>
              <a:rPr lang="en-US" b="0" i="0" dirty="0">
                <a:effectLst/>
                <a:latin typeface="Century" panose="02040604050505020304" pitchFamily="18" charset="0"/>
              </a:rPr>
              <a:t> From the bar plot and line plot we can observe that very few flights are arriving in the early morning that is 0 to 6 AM they have very less ticket price. Also, the flights which are arriving in the afternoon and evening have somewhat higher price. So, we can conclude this column has some positive correlation with price.</a:t>
            </a:r>
          </a:p>
          <a:p>
            <a:pPr algn="just"/>
            <a:endParaRPr lang="en-US" b="0" i="0" dirty="0">
              <a:effectLst/>
              <a:latin typeface="Century" panose="02040604050505020304" pitchFamily="18" charset="0"/>
            </a:endParaRPr>
          </a:p>
          <a:p>
            <a:pPr marL="285750" indent="-285750" algn="just">
              <a:buFont typeface="Wingdings" panose="05000000000000000000" pitchFamily="2" charset="2"/>
              <a:buChar char="Ø"/>
            </a:pPr>
            <a:r>
              <a:rPr lang="en-US" b="1" i="0" dirty="0" err="1">
                <a:effectLst/>
                <a:latin typeface="Century" panose="02040604050505020304" pitchFamily="18" charset="0"/>
              </a:rPr>
              <a:t>Arrival_Min</a:t>
            </a:r>
            <a:r>
              <a:rPr lang="en-US" b="1" i="0" dirty="0">
                <a:effectLst/>
                <a:latin typeface="Century" panose="02040604050505020304" pitchFamily="18" charset="0"/>
              </a:rPr>
              <a:t> vs Price:</a:t>
            </a:r>
            <a:r>
              <a:rPr lang="en-US" b="0" i="0" dirty="0">
                <a:effectLst/>
                <a:latin typeface="Century" panose="02040604050505020304" pitchFamily="18" charset="0"/>
              </a:rPr>
              <a:t> There is no significant difference between this feature and price. We can say flight ticket prices are not much dependent on the </a:t>
            </a:r>
            <a:r>
              <a:rPr lang="en-US" b="0" i="0" dirty="0" err="1">
                <a:effectLst/>
                <a:latin typeface="Century" panose="02040604050505020304" pitchFamily="18" charset="0"/>
              </a:rPr>
              <a:t>Arrival_min</a:t>
            </a:r>
            <a:r>
              <a:rPr lang="en-US" b="0" i="0" dirty="0">
                <a:effectLst/>
                <a:latin typeface="Century" panose="02040604050505020304" pitchFamily="18" charset="0"/>
              </a:rPr>
              <a:t>.</a:t>
            </a:r>
          </a:p>
        </p:txBody>
      </p:sp>
      <p:pic>
        <p:nvPicPr>
          <p:cNvPr id="6" name="Picture 5">
            <a:extLst>
              <a:ext uri="{FF2B5EF4-FFF2-40B4-BE49-F238E27FC236}">
                <a16:creationId xmlns:a16="http://schemas.microsoft.com/office/drawing/2014/main" id="{F46C9372-2085-E2C4-4DBE-D387E143F7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83085" y="749992"/>
            <a:ext cx="6874069" cy="5815951"/>
          </a:xfrm>
          <a:prstGeom prst="rect">
            <a:avLst/>
          </a:prstGeom>
        </p:spPr>
      </p:pic>
    </p:spTree>
    <p:extLst>
      <p:ext uri="{BB962C8B-B14F-4D97-AF65-F5344CB8AC3E}">
        <p14:creationId xmlns:p14="http://schemas.microsoft.com/office/powerpoint/2010/main" val="42512625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450A7F1-04EC-A4E2-54D1-8F1F1102AAB4}"/>
              </a:ext>
            </a:extLst>
          </p:cNvPr>
          <p:cNvSpPr txBox="1"/>
          <p:nvPr/>
        </p:nvSpPr>
        <p:spPr>
          <a:xfrm>
            <a:off x="0" y="1"/>
            <a:ext cx="12192000" cy="553998"/>
          </a:xfrm>
          <a:prstGeom prst="rect">
            <a:avLst/>
          </a:prstGeom>
          <a:noFill/>
        </p:spPr>
        <p:txBody>
          <a:bodyPr wrap="square">
            <a:spAutoFit/>
          </a:bodyPr>
          <a:lstStyle/>
          <a:p>
            <a:pPr algn="ctr"/>
            <a:r>
              <a:rPr lang="en-US" sz="3000" u="sng" spc="50" dirty="0">
                <a:ln w="0"/>
                <a:effectLst>
                  <a:innerShdw blurRad="63500" dist="50800" dir="13500000">
                    <a:srgbClr val="000000">
                      <a:alpha val="50000"/>
                    </a:srgbClr>
                  </a:innerShdw>
                </a:effectLst>
                <a:latin typeface="Bookman Old Style" panose="02050604050505020204" pitchFamily="18" charset="0"/>
              </a:rPr>
              <a:t>Bivariate Analysis</a:t>
            </a:r>
            <a:endParaRPr lang="en-IN" sz="3000" u="sng" spc="50" dirty="0">
              <a:ln w="0"/>
              <a:effectLst>
                <a:innerShdw blurRad="63500" dist="50800" dir="13500000">
                  <a:srgbClr val="000000">
                    <a:alpha val="50000"/>
                  </a:srgbClr>
                </a:innerShdw>
              </a:effectLst>
              <a:latin typeface="Bookman Old Style" panose="02050604050505020204" pitchFamily="18" charset="0"/>
            </a:endParaRPr>
          </a:p>
        </p:txBody>
      </p:sp>
      <p:sp>
        <p:nvSpPr>
          <p:cNvPr id="5" name="TextBox 4">
            <a:extLst>
              <a:ext uri="{FF2B5EF4-FFF2-40B4-BE49-F238E27FC236}">
                <a16:creationId xmlns:a16="http://schemas.microsoft.com/office/drawing/2014/main" id="{9407538E-F692-FC18-768D-82C4AE900FE7}"/>
              </a:ext>
            </a:extLst>
          </p:cNvPr>
          <p:cNvSpPr txBox="1"/>
          <p:nvPr/>
        </p:nvSpPr>
        <p:spPr>
          <a:xfrm>
            <a:off x="400050" y="4049672"/>
            <a:ext cx="3905250" cy="2031325"/>
          </a:xfrm>
          <a:prstGeom prst="rect">
            <a:avLst/>
          </a:prstGeom>
          <a:noFill/>
        </p:spPr>
        <p:txBody>
          <a:bodyPr wrap="square">
            <a:spAutoFit/>
          </a:bodyPr>
          <a:lstStyle/>
          <a:p>
            <a:pPr marL="285750" indent="-285750" algn="just">
              <a:buFont typeface="Wingdings" panose="05000000000000000000" pitchFamily="2" charset="2"/>
              <a:buChar char="Ø"/>
            </a:pPr>
            <a:r>
              <a:rPr lang="en-US" b="1" i="0" dirty="0">
                <a:effectLst/>
                <a:latin typeface="Century" panose="02040604050505020304" pitchFamily="18" charset="0"/>
              </a:rPr>
              <a:t>Duration vs Price:</a:t>
            </a:r>
            <a:r>
              <a:rPr lang="en-US" b="0" i="0" dirty="0">
                <a:effectLst/>
                <a:latin typeface="Century" panose="02040604050505020304" pitchFamily="18" charset="0"/>
              </a:rPr>
              <a:t> From the reg plot we can observe some positive linear relation between Duration and Price. Flights having 1-12 hours of duration, they have ticket price of around 10000.</a:t>
            </a:r>
          </a:p>
        </p:txBody>
      </p:sp>
      <p:sp>
        <p:nvSpPr>
          <p:cNvPr id="6" name="TextBox 5">
            <a:extLst>
              <a:ext uri="{FF2B5EF4-FFF2-40B4-BE49-F238E27FC236}">
                <a16:creationId xmlns:a16="http://schemas.microsoft.com/office/drawing/2014/main" id="{5DFC67E4-11DD-B319-E523-6B0FEAC52346}"/>
              </a:ext>
            </a:extLst>
          </p:cNvPr>
          <p:cNvSpPr txBox="1"/>
          <p:nvPr/>
        </p:nvSpPr>
        <p:spPr>
          <a:xfrm>
            <a:off x="5857874" y="4049672"/>
            <a:ext cx="4895851" cy="2308324"/>
          </a:xfrm>
          <a:prstGeom prst="rect">
            <a:avLst/>
          </a:prstGeom>
          <a:noFill/>
        </p:spPr>
        <p:txBody>
          <a:bodyPr wrap="square">
            <a:spAutoFit/>
          </a:bodyPr>
          <a:lstStyle/>
          <a:p>
            <a:pPr marL="285750" indent="-285750" algn="just">
              <a:buFont typeface="Wingdings" panose="05000000000000000000" pitchFamily="2" charset="2"/>
              <a:buChar char="Ø"/>
            </a:pPr>
            <a:r>
              <a:rPr lang="en-US" b="1" i="0" dirty="0">
                <a:effectLst/>
                <a:latin typeface="Century" panose="02040604050505020304" pitchFamily="18" charset="0"/>
              </a:rPr>
              <a:t>Source vs Airline:</a:t>
            </a:r>
            <a:r>
              <a:rPr lang="en-US" b="0" i="0" dirty="0">
                <a:effectLst/>
                <a:latin typeface="Century" panose="02040604050505020304" pitchFamily="18" charset="0"/>
              </a:rPr>
              <a:t> The plot showing the region wise count of airlines which tells us that Jaipur source is not having Vistara flights and it has Air India flights in higher count compared to other sources. Other sources have Air India, Vistara and Indigo flights with higher count.</a:t>
            </a:r>
          </a:p>
        </p:txBody>
      </p:sp>
      <p:pic>
        <p:nvPicPr>
          <p:cNvPr id="8" name="Picture 7">
            <a:extLst>
              <a:ext uri="{FF2B5EF4-FFF2-40B4-BE49-F238E27FC236}">
                <a16:creationId xmlns:a16="http://schemas.microsoft.com/office/drawing/2014/main" id="{9E13A126-227A-4E20-03BE-E6DC4143F6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9959" y="553999"/>
            <a:ext cx="4329258" cy="3154598"/>
          </a:xfrm>
          <a:prstGeom prst="rect">
            <a:avLst/>
          </a:prstGeom>
        </p:spPr>
      </p:pic>
      <p:pic>
        <p:nvPicPr>
          <p:cNvPr id="10" name="Picture 9">
            <a:extLst>
              <a:ext uri="{FF2B5EF4-FFF2-40B4-BE49-F238E27FC236}">
                <a16:creationId xmlns:a16="http://schemas.microsoft.com/office/drawing/2014/main" id="{A39E8643-DDA6-F5E7-D21F-A82E352E24D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49217" y="553999"/>
            <a:ext cx="7422824" cy="3209708"/>
          </a:xfrm>
          <a:prstGeom prst="rect">
            <a:avLst/>
          </a:prstGeom>
        </p:spPr>
      </p:pic>
    </p:spTree>
    <p:extLst>
      <p:ext uri="{BB962C8B-B14F-4D97-AF65-F5344CB8AC3E}">
        <p14:creationId xmlns:p14="http://schemas.microsoft.com/office/powerpoint/2010/main" val="19745673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4C829BB-AC8B-C0AB-EF87-83228C98B6F5}"/>
              </a:ext>
            </a:extLst>
          </p:cNvPr>
          <p:cNvSpPr txBox="1"/>
          <p:nvPr/>
        </p:nvSpPr>
        <p:spPr>
          <a:xfrm>
            <a:off x="0" y="93306"/>
            <a:ext cx="12192000" cy="553998"/>
          </a:xfrm>
          <a:prstGeom prst="rect">
            <a:avLst/>
          </a:prstGeom>
          <a:noFill/>
        </p:spPr>
        <p:txBody>
          <a:bodyPr wrap="square">
            <a:spAutoFit/>
          </a:bodyPr>
          <a:lstStyle/>
          <a:p>
            <a:pPr algn="ctr"/>
            <a:r>
              <a:rPr lang="en-US" sz="3000" u="sng" spc="50" dirty="0">
                <a:ln w="0"/>
                <a:effectLst>
                  <a:innerShdw blurRad="63500" dist="50800" dir="13500000">
                    <a:srgbClr val="000000">
                      <a:alpha val="50000"/>
                    </a:srgbClr>
                  </a:innerShdw>
                </a:effectLst>
                <a:latin typeface="Bookman Old Style" panose="02050604050505020204" pitchFamily="18" charset="0"/>
              </a:rPr>
              <a:t>Bivariate Analysis</a:t>
            </a:r>
            <a:endParaRPr lang="en-IN" sz="3000" u="sng" spc="50" dirty="0">
              <a:ln w="0"/>
              <a:effectLst>
                <a:innerShdw blurRad="63500" dist="50800" dir="13500000">
                  <a:srgbClr val="000000">
                    <a:alpha val="50000"/>
                  </a:srgbClr>
                </a:innerShdw>
              </a:effectLst>
              <a:latin typeface="Bookman Old Style" panose="02050604050505020204" pitchFamily="18" charset="0"/>
            </a:endParaRPr>
          </a:p>
        </p:txBody>
      </p:sp>
      <p:sp>
        <p:nvSpPr>
          <p:cNvPr id="5" name="TextBox 4">
            <a:extLst>
              <a:ext uri="{FF2B5EF4-FFF2-40B4-BE49-F238E27FC236}">
                <a16:creationId xmlns:a16="http://schemas.microsoft.com/office/drawing/2014/main" id="{FFB4F3CE-0B1C-EE4B-F975-A2B6FADDFB63}"/>
              </a:ext>
            </a:extLst>
          </p:cNvPr>
          <p:cNvSpPr txBox="1"/>
          <p:nvPr/>
        </p:nvSpPr>
        <p:spPr>
          <a:xfrm>
            <a:off x="614363" y="4695825"/>
            <a:ext cx="4291013" cy="2031325"/>
          </a:xfrm>
          <a:prstGeom prst="rect">
            <a:avLst/>
          </a:prstGeom>
          <a:noFill/>
        </p:spPr>
        <p:txBody>
          <a:bodyPr wrap="square">
            <a:spAutoFit/>
          </a:bodyPr>
          <a:lstStyle/>
          <a:p>
            <a:pPr marL="285750" indent="-285750" algn="just">
              <a:buFont typeface="Wingdings" panose="05000000000000000000" pitchFamily="2" charset="2"/>
              <a:buChar char="Ø"/>
            </a:pPr>
            <a:r>
              <a:rPr lang="en-US" b="0" i="0" dirty="0">
                <a:effectLst/>
                <a:latin typeface="Century" panose="02040604050505020304" pitchFamily="18" charset="0"/>
              </a:rPr>
              <a:t>Above plot gives the relation between Airline and Departure hour based on Number of stops. Air India and Air Asia flights are departing in the evening and they have less than 4 stops during the journey.</a:t>
            </a:r>
          </a:p>
        </p:txBody>
      </p:sp>
      <p:sp>
        <p:nvSpPr>
          <p:cNvPr id="6" name="TextBox 5">
            <a:extLst>
              <a:ext uri="{FF2B5EF4-FFF2-40B4-BE49-F238E27FC236}">
                <a16:creationId xmlns:a16="http://schemas.microsoft.com/office/drawing/2014/main" id="{7163A30B-121A-BB8C-89CD-627D0C322166}"/>
              </a:ext>
            </a:extLst>
          </p:cNvPr>
          <p:cNvSpPr txBox="1"/>
          <p:nvPr/>
        </p:nvSpPr>
        <p:spPr>
          <a:xfrm>
            <a:off x="6591300" y="4695825"/>
            <a:ext cx="4438649" cy="923330"/>
          </a:xfrm>
          <a:prstGeom prst="rect">
            <a:avLst/>
          </a:prstGeom>
          <a:noFill/>
        </p:spPr>
        <p:txBody>
          <a:bodyPr wrap="square">
            <a:spAutoFit/>
          </a:bodyPr>
          <a:lstStyle/>
          <a:p>
            <a:pPr marL="285750" indent="-285750" algn="just">
              <a:buFont typeface="Wingdings" panose="05000000000000000000" pitchFamily="2" charset="2"/>
              <a:buChar char="Ø"/>
            </a:pPr>
            <a:r>
              <a:rPr lang="en-US" b="0" i="0" dirty="0">
                <a:effectLst/>
                <a:latin typeface="Century" panose="02040604050505020304" pitchFamily="18" charset="0"/>
              </a:rPr>
              <a:t>All the airlines provides free meals during the journey having the duration below 12 hours.</a:t>
            </a:r>
          </a:p>
        </p:txBody>
      </p:sp>
      <p:pic>
        <p:nvPicPr>
          <p:cNvPr id="8" name="Picture 7">
            <a:extLst>
              <a:ext uri="{FF2B5EF4-FFF2-40B4-BE49-F238E27FC236}">
                <a16:creationId xmlns:a16="http://schemas.microsoft.com/office/drawing/2014/main" id="{5B84F2D7-041E-4D06-049A-A3486C4E55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4045" y="1015497"/>
            <a:ext cx="4201358" cy="3313122"/>
          </a:xfrm>
          <a:prstGeom prst="rect">
            <a:avLst/>
          </a:prstGeom>
        </p:spPr>
      </p:pic>
      <p:pic>
        <p:nvPicPr>
          <p:cNvPr id="10" name="Picture 9">
            <a:extLst>
              <a:ext uri="{FF2B5EF4-FFF2-40B4-BE49-F238E27FC236}">
                <a16:creationId xmlns:a16="http://schemas.microsoft.com/office/drawing/2014/main" id="{37C9C9BF-1DFC-7981-9B6A-AEBCDE2C67F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44961" y="967255"/>
            <a:ext cx="5732676" cy="3728570"/>
          </a:xfrm>
          <a:prstGeom prst="rect">
            <a:avLst/>
          </a:prstGeom>
        </p:spPr>
      </p:pic>
    </p:spTree>
    <p:extLst>
      <p:ext uri="{BB962C8B-B14F-4D97-AF65-F5344CB8AC3E}">
        <p14:creationId xmlns:p14="http://schemas.microsoft.com/office/powerpoint/2010/main" val="2025304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78BDB0B-4A2D-CC9F-1383-197B8BDDEAAF}"/>
              </a:ext>
            </a:extLst>
          </p:cNvPr>
          <p:cNvSpPr txBox="1"/>
          <p:nvPr/>
        </p:nvSpPr>
        <p:spPr>
          <a:xfrm>
            <a:off x="523783" y="257452"/>
            <a:ext cx="11221374" cy="553998"/>
          </a:xfrm>
          <a:prstGeom prst="rect">
            <a:avLst/>
          </a:prstGeom>
          <a:noFill/>
        </p:spPr>
        <p:txBody>
          <a:bodyPr wrap="square">
            <a:spAutoFit/>
          </a:bodyPr>
          <a:lstStyle/>
          <a:p>
            <a:r>
              <a:rPr lang="en-US" sz="3000" u="sng" dirty="0">
                <a:latin typeface="Bookman Old Style" panose="02050604050505020204" pitchFamily="18" charset="0"/>
              </a:rPr>
              <a:t>Identifying the outliers using box plot</a:t>
            </a:r>
            <a:endParaRPr lang="en-IN" sz="3000" u="sng" dirty="0">
              <a:latin typeface="Bookman Old Style" panose="02050604050505020204" pitchFamily="18" charset="0"/>
            </a:endParaRPr>
          </a:p>
        </p:txBody>
      </p:sp>
      <p:sp>
        <p:nvSpPr>
          <p:cNvPr id="3" name="TextBox 2">
            <a:extLst>
              <a:ext uri="{FF2B5EF4-FFF2-40B4-BE49-F238E27FC236}">
                <a16:creationId xmlns:a16="http://schemas.microsoft.com/office/drawing/2014/main" id="{A5FE5B1B-F3BE-95B9-60E4-DCDAA91334E7}"/>
              </a:ext>
            </a:extLst>
          </p:cNvPr>
          <p:cNvSpPr txBox="1"/>
          <p:nvPr/>
        </p:nvSpPr>
        <p:spPr>
          <a:xfrm>
            <a:off x="6096000" y="1145218"/>
            <a:ext cx="5790136" cy="5355312"/>
          </a:xfrm>
          <a:prstGeom prst="rect">
            <a:avLst/>
          </a:prstGeom>
          <a:noFill/>
        </p:spPr>
        <p:txBody>
          <a:bodyPr wrap="square">
            <a:spAutoFit/>
          </a:bodyPr>
          <a:lstStyle/>
          <a:p>
            <a:pPr marL="285750" indent="-285750" algn="just">
              <a:buFont typeface="Wingdings" panose="05000000000000000000" pitchFamily="2" charset="2"/>
              <a:buChar char="Ø"/>
            </a:pPr>
            <a:r>
              <a:rPr lang="en-US" b="0" i="0" dirty="0">
                <a:effectLst/>
                <a:latin typeface="Century" panose="02040604050505020304" pitchFamily="18" charset="0"/>
              </a:rPr>
              <a:t>A box plot is used to summarize data sets by using the box and whisker plot method. This function helps to understand the data summary properly. Box plots can be very useful when we want to know how the data is distributed and spread. Three types of quartiles are used in the box plot to plot the data. These values include the median, maximum, minimum, upper-quartile, and lower-quartile statistical values. A box plot summarizes this data in the 25</a:t>
            </a:r>
            <a:r>
              <a:rPr lang="en-US" b="0" i="0" baseline="30000" dirty="0">
                <a:effectLst/>
                <a:latin typeface="Century" panose="02040604050505020304" pitchFamily="18" charset="0"/>
              </a:rPr>
              <a:t>th</a:t>
            </a:r>
            <a:r>
              <a:rPr lang="en-US" b="0" i="0" dirty="0">
                <a:effectLst/>
                <a:latin typeface="Century" panose="02040604050505020304" pitchFamily="18" charset="0"/>
              </a:rPr>
              <a:t>, 50</a:t>
            </a:r>
            <a:r>
              <a:rPr lang="en-US" b="0" i="0" baseline="30000" dirty="0">
                <a:effectLst/>
                <a:latin typeface="Century" panose="02040604050505020304" pitchFamily="18" charset="0"/>
              </a:rPr>
              <a:t>th</a:t>
            </a:r>
            <a:r>
              <a:rPr lang="en-US" b="0" i="0" dirty="0">
                <a:effectLst/>
                <a:latin typeface="Century" panose="02040604050505020304" pitchFamily="18" charset="0"/>
              </a:rPr>
              <a:t>, and 75</a:t>
            </a:r>
            <a:r>
              <a:rPr lang="en-US" b="0" i="0" baseline="30000" dirty="0">
                <a:effectLst/>
                <a:latin typeface="Century" panose="02040604050505020304" pitchFamily="18" charset="0"/>
              </a:rPr>
              <a:t>th</a:t>
            </a:r>
            <a:r>
              <a:rPr lang="en-US" b="0" i="0" dirty="0">
                <a:effectLst/>
                <a:latin typeface="Century" panose="02040604050505020304" pitchFamily="18" charset="0"/>
              </a:rPr>
              <a:t> percentiles.</a:t>
            </a:r>
          </a:p>
          <a:p>
            <a:pPr marL="285750" indent="-285750">
              <a:buFont typeface="Wingdings" panose="05000000000000000000" pitchFamily="2" charset="2"/>
              <a:buChar char="Ø"/>
            </a:pPr>
            <a:endParaRPr lang="en-US" dirty="0">
              <a:solidFill>
                <a:srgbClr val="000000"/>
              </a:solidFill>
              <a:latin typeface="Helvetica Neue"/>
            </a:endParaRPr>
          </a:p>
          <a:p>
            <a:pPr marL="285750" indent="-285750" algn="just">
              <a:buFont typeface="Wingdings" panose="05000000000000000000" pitchFamily="2" charset="2"/>
              <a:buChar char="Ø"/>
            </a:pPr>
            <a:r>
              <a:rPr lang="en-US" b="0" i="0" dirty="0">
                <a:effectLst/>
                <a:latin typeface="Century" panose="02040604050505020304" pitchFamily="18" charset="0"/>
              </a:rPr>
              <a:t>From the box plot we can notice </a:t>
            </a:r>
            <a:r>
              <a:rPr lang="en-US" dirty="0">
                <a:latin typeface="Century" panose="02040604050505020304" pitchFamily="18" charset="0"/>
              </a:rPr>
              <a:t>t</a:t>
            </a:r>
            <a:r>
              <a:rPr lang="en-US" b="0" i="0" dirty="0">
                <a:effectLst/>
                <a:latin typeface="Century" panose="02040604050505020304" pitchFamily="18" charset="0"/>
              </a:rPr>
              <a:t>he outliers present in </a:t>
            </a:r>
            <a:r>
              <a:rPr lang="en-US" b="0" i="0" dirty="0" err="1">
                <a:effectLst/>
                <a:latin typeface="Century" panose="02040604050505020304" pitchFamily="18" charset="0"/>
              </a:rPr>
              <a:t>Number_of_stops</a:t>
            </a:r>
            <a:r>
              <a:rPr lang="en-US" b="0" i="0" dirty="0">
                <a:effectLst/>
                <a:latin typeface="Century" panose="02040604050505020304" pitchFamily="18" charset="0"/>
              </a:rPr>
              <a:t> and "Price" columns.</a:t>
            </a:r>
          </a:p>
          <a:p>
            <a:pPr marL="285750" indent="-285750" algn="just">
              <a:buFont typeface="Wingdings" panose="05000000000000000000" pitchFamily="2" charset="2"/>
              <a:buChar char="Ø"/>
            </a:pPr>
            <a:r>
              <a:rPr lang="en-US" b="0" i="0" dirty="0">
                <a:effectLst/>
                <a:latin typeface="Century" panose="02040604050505020304" pitchFamily="18" charset="0"/>
              </a:rPr>
              <a:t>Since Price is our target column and </a:t>
            </a:r>
            <a:r>
              <a:rPr lang="en-US" b="0" i="0" dirty="0" err="1">
                <a:effectLst/>
                <a:latin typeface="Century" panose="02040604050505020304" pitchFamily="18" charset="0"/>
              </a:rPr>
              <a:t>Number_of_stops</a:t>
            </a:r>
            <a:r>
              <a:rPr lang="en-US" b="0" i="0" dirty="0">
                <a:effectLst/>
                <a:latin typeface="Century" panose="02040604050505020304" pitchFamily="18" charset="0"/>
              </a:rPr>
              <a:t> is our categorical variable so no need to remove outliers in this columns. Finally there is no need to remove outliers in the dataset.</a:t>
            </a:r>
          </a:p>
          <a:p>
            <a:pPr marL="285750" indent="-285750" algn="just">
              <a:buFont typeface="Wingdings" panose="05000000000000000000" pitchFamily="2" charset="2"/>
              <a:buChar char="ü"/>
            </a:pPr>
            <a:endParaRPr lang="en-IN" dirty="0">
              <a:latin typeface="Century" panose="02040604050505020304" pitchFamily="18" charset="0"/>
            </a:endParaRPr>
          </a:p>
        </p:txBody>
      </p:sp>
      <p:pic>
        <p:nvPicPr>
          <p:cNvPr id="6" name="Picture 5">
            <a:extLst>
              <a:ext uri="{FF2B5EF4-FFF2-40B4-BE49-F238E27FC236}">
                <a16:creationId xmlns:a16="http://schemas.microsoft.com/office/drawing/2014/main" id="{E04B92FF-36AE-0D31-63DF-3FD9BBE3E2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45218"/>
            <a:ext cx="6210838" cy="4778154"/>
          </a:xfrm>
          <a:prstGeom prst="rect">
            <a:avLst/>
          </a:prstGeom>
        </p:spPr>
      </p:pic>
    </p:spTree>
    <p:extLst>
      <p:ext uri="{BB962C8B-B14F-4D97-AF65-F5344CB8AC3E}">
        <p14:creationId xmlns:p14="http://schemas.microsoft.com/office/powerpoint/2010/main" val="6232017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9F3B575-DE24-C2A4-E5A9-EAB2C7947714}"/>
              </a:ext>
            </a:extLst>
          </p:cNvPr>
          <p:cNvSpPr txBox="1"/>
          <p:nvPr/>
        </p:nvSpPr>
        <p:spPr>
          <a:xfrm>
            <a:off x="793100" y="-38462"/>
            <a:ext cx="10935479" cy="553998"/>
          </a:xfrm>
          <a:prstGeom prst="rect">
            <a:avLst/>
          </a:prstGeom>
          <a:noFill/>
        </p:spPr>
        <p:txBody>
          <a:bodyPr wrap="square">
            <a:spAutoFit/>
          </a:bodyPr>
          <a:lstStyle/>
          <a:p>
            <a:pPr algn="ctr"/>
            <a:r>
              <a:rPr lang="en-US" sz="3000" u="sng" dirty="0">
                <a:latin typeface="Bookman Old Style" panose="02050604050505020204" pitchFamily="18" charset="0"/>
              </a:rPr>
              <a:t>Correlation Between Features and Label</a:t>
            </a:r>
            <a:endParaRPr lang="en-IN" sz="3000" u="sng" dirty="0">
              <a:latin typeface="Bookman Old Style" panose="02050604050505020204" pitchFamily="18" charset="0"/>
            </a:endParaRPr>
          </a:p>
        </p:txBody>
      </p:sp>
      <p:sp>
        <p:nvSpPr>
          <p:cNvPr id="3" name="TextBox 2">
            <a:extLst>
              <a:ext uri="{FF2B5EF4-FFF2-40B4-BE49-F238E27FC236}">
                <a16:creationId xmlns:a16="http://schemas.microsoft.com/office/drawing/2014/main" id="{29FF43DD-0F65-82ED-4723-38DB4DBF0720}"/>
              </a:ext>
            </a:extLst>
          </p:cNvPr>
          <p:cNvSpPr txBox="1"/>
          <p:nvPr/>
        </p:nvSpPr>
        <p:spPr>
          <a:xfrm>
            <a:off x="438539" y="5043196"/>
            <a:ext cx="11206066" cy="923330"/>
          </a:xfrm>
          <a:prstGeom prst="rect">
            <a:avLst/>
          </a:prstGeom>
          <a:noFill/>
        </p:spPr>
        <p:txBody>
          <a:bodyPr wrap="square">
            <a:spAutoFit/>
          </a:bodyPr>
          <a:lstStyle/>
          <a:p>
            <a:pPr marL="285750" indent="-285750" algn="just">
              <a:buFont typeface="Wingdings" panose="05000000000000000000" pitchFamily="2" charset="2"/>
              <a:buChar char="Ø"/>
            </a:pPr>
            <a:r>
              <a:rPr lang="en-US" b="0" i="0" dirty="0">
                <a:effectLst/>
                <a:latin typeface="Century" panose="02040604050505020304" pitchFamily="18" charset="0"/>
              </a:rPr>
              <a:t>From the heat map and bar plot we can clearly observe the positive and negative correlation between the label and features. From the heat map we can notice that the light shades are highly positively correlated and dark shades are highly negatively correlated with the target variable.</a:t>
            </a:r>
          </a:p>
        </p:txBody>
      </p:sp>
      <p:pic>
        <p:nvPicPr>
          <p:cNvPr id="7" name="Picture 6">
            <a:extLst>
              <a:ext uri="{FF2B5EF4-FFF2-40B4-BE49-F238E27FC236}">
                <a16:creationId xmlns:a16="http://schemas.microsoft.com/office/drawing/2014/main" id="{D7EC7B14-7AE2-9787-D522-B645285769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732" y="515536"/>
            <a:ext cx="6440604" cy="4562706"/>
          </a:xfrm>
          <a:prstGeom prst="rect">
            <a:avLst/>
          </a:prstGeom>
        </p:spPr>
      </p:pic>
      <p:pic>
        <p:nvPicPr>
          <p:cNvPr id="9" name="Picture 8">
            <a:extLst>
              <a:ext uri="{FF2B5EF4-FFF2-40B4-BE49-F238E27FC236}">
                <a16:creationId xmlns:a16="http://schemas.microsoft.com/office/drawing/2014/main" id="{4994BF78-FB23-48F0-6E96-2799F731E0B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1329180"/>
            <a:ext cx="6031927" cy="2667641"/>
          </a:xfrm>
          <a:prstGeom prst="rect">
            <a:avLst/>
          </a:prstGeom>
        </p:spPr>
      </p:pic>
    </p:spTree>
    <p:extLst>
      <p:ext uri="{BB962C8B-B14F-4D97-AF65-F5344CB8AC3E}">
        <p14:creationId xmlns:p14="http://schemas.microsoft.com/office/powerpoint/2010/main" val="40421320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13A2214-A145-472A-7634-B5B1E1E2E190}"/>
              </a:ext>
            </a:extLst>
          </p:cNvPr>
          <p:cNvSpPr txBox="1"/>
          <p:nvPr/>
        </p:nvSpPr>
        <p:spPr>
          <a:xfrm>
            <a:off x="933855" y="1303506"/>
            <a:ext cx="8207712" cy="3785652"/>
          </a:xfrm>
          <a:prstGeom prst="rect">
            <a:avLst/>
          </a:prstGeom>
          <a:noFill/>
        </p:spPr>
        <p:txBody>
          <a:bodyPr wrap="square">
            <a:spAutoFit/>
          </a:bodyPr>
          <a:lstStyle/>
          <a:p>
            <a:pPr marL="457200" indent="-457200">
              <a:buFont typeface="Wingdings" panose="05000000000000000000" pitchFamily="2" charset="2"/>
              <a:buChar char="Ø"/>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Introduction</a:t>
            </a:r>
          </a:p>
          <a:p>
            <a:pPr marL="457200" indent="-457200">
              <a:buFont typeface="Wingdings" panose="05000000000000000000" pitchFamily="2" charset="2"/>
              <a:buChar char="Ø"/>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Problem Statement</a:t>
            </a:r>
          </a:p>
          <a:p>
            <a:pPr marL="457200" indent="-457200">
              <a:buFont typeface="Wingdings" panose="05000000000000000000" pitchFamily="2" charset="2"/>
              <a:buChar char="Ø"/>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Problem Understanding</a:t>
            </a:r>
          </a:p>
          <a:p>
            <a:pPr marL="457200" indent="-457200">
              <a:buFont typeface="Wingdings" panose="05000000000000000000" pitchFamily="2" charset="2"/>
              <a:buChar char="Ø"/>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Benefits of Flight Price Prediction</a:t>
            </a:r>
          </a:p>
          <a:p>
            <a:pPr marL="457200" indent="-457200">
              <a:buFont typeface="Wingdings" panose="05000000000000000000" pitchFamily="2" charset="2"/>
              <a:buChar char="Ø"/>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Data Analysis &amp; Model Building Flowchart</a:t>
            </a:r>
          </a:p>
          <a:p>
            <a:pPr marL="457200" indent="-457200">
              <a:buFont typeface="Wingdings" panose="05000000000000000000" pitchFamily="2" charset="2"/>
              <a:buChar char="Ø"/>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Exploratory Data Analysis Steps</a:t>
            </a:r>
          </a:p>
          <a:p>
            <a:pPr marL="457200" indent="-457200">
              <a:buFont typeface="Wingdings" panose="05000000000000000000" pitchFamily="2" charset="2"/>
              <a:buChar char="Ø"/>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Visualizations: Univariate and Bivariate</a:t>
            </a:r>
          </a:p>
          <a:p>
            <a:pPr marL="457200" indent="-457200">
              <a:buFont typeface="Wingdings" panose="05000000000000000000" pitchFamily="2" charset="2"/>
              <a:buChar char="Ø"/>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Data Analysis Steps Done</a:t>
            </a:r>
          </a:p>
          <a:p>
            <a:pPr marL="457200" indent="-457200">
              <a:buFont typeface="Wingdings" panose="05000000000000000000" pitchFamily="2" charset="2"/>
              <a:buChar char="Ø"/>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Model Building</a:t>
            </a:r>
          </a:p>
          <a:p>
            <a:pPr marL="457200" indent="-457200">
              <a:buFont typeface="Wingdings" panose="05000000000000000000" pitchFamily="2" charset="2"/>
              <a:buChar char="Ø"/>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Hyper Parameter Tuning and the Final Model</a:t>
            </a:r>
          </a:p>
          <a:p>
            <a:pPr marL="457200" indent="-457200">
              <a:buFont typeface="Wingdings" panose="05000000000000000000" pitchFamily="2" charset="2"/>
              <a:buChar char="Ø"/>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Saving the model and predicting results</a:t>
            </a:r>
          </a:p>
          <a:p>
            <a:pPr marL="457200" indent="-457200">
              <a:buFont typeface="Wingdings" panose="05000000000000000000" pitchFamily="2" charset="2"/>
              <a:buChar char="Ø"/>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Conclusion</a:t>
            </a:r>
          </a:p>
        </p:txBody>
      </p:sp>
      <p:sp>
        <p:nvSpPr>
          <p:cNvPr id="5" name="TextBox 4">
            <a:extLst>
              <a:ext uri="{FF2B5EF4-FFF2-40B4-BE49-F238E27FC236}">
                <a16:creationId xmlns:a16="http://schemas.microsoft.com/office/drawing/2014/main" id="{B53AB39A-4C80-D4CC-B566-EF8983C54755}"/>
              </a:ext>
            </a:extLst>
          </p:cNvPr>
          <p:cNvSpPr txBox="1"/>
          <p:nvPr/>
        </p:nvSpPr>
        <p:spPr>
          <a:xfrm>
            <a:off x="1593130" y="358219"/>
            <a:ext cx="8207712" cy="707886"/>
          </a:xfrm>
          <a:prstGeom prst="rect">
            <a:avLst/>
          </a:prstGeom>
          <a:noFill/>
        </p:spPr>
        <p:txBody>
          <a:bodyPr wrap="square" rtlCol="0">
            <a:spAutoFit/>
          </a:bodyPr>
          <a:lstStyle/>
          <a:p>
            <a:pPr algn="ctr"/>
            <a:r>
              <a:rPr lang="en-IN" sz="4000" dirty="0">
                <a:latin typeface="+mj-lt"/>
              </a:rPr>
              <a:t>Agenda</a:t>
            </a:r>
          </a:p>
        </p:txBody>
      </p:sp>
    </p:spTree>
    <p:extLst>
      <p:ext uri="{BB962C8B-B14F-4D97-AF65-F5344CB8AC3E}">
        <p14:creationId xmlns:p14="http://schemas.microsoft.com/office/powerpoint/2010/main" val="4704733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B3F40FA-3AB8-B7E3-565F-FBD173B674F9}"/>
              </a:ext>
            </a:extLst>
          </p:cNvPr>
          <p:cNvSpPr txBox="1"/>
          <p:nvPr/>
        </p:nvSpPr>
        <p:spPr>
          <a:xfrm>
            <a:off x="485192" y="139959"/>
            <a:ext cx="11224726" cy="553998"/>
          </a:xfrm>
          <a:prstGeom prst="rect">
            <a:avLst/>
          </a:prstGeom>
          <a:noFill/>
        </p:spPr>
        <p:txBody>
          <a:bodyPr wrap="square">
            <a:spAutoFit/>
          </a:bodyPr>
          <a:lstStyle/>
          <a:p>
            <a:r>
              <a:rPr lang="en-US" sz="3000" u="sng" dirty="0">
                <a:latin typeface="Century" panose="02040604050505020304" pitchFamily="18" charset="0"/>
              </a:rPr>
              <a:t>Data Analysis Steps done</a:t>
            </a:r>
            <a:endParaRPr lang="en-IN" sz="3000" u="sng" dirty="0">
              <a:latin typeface="Century" panose="02040604050505020304" pitchFamily="18" charset="0"/>
            </a:endParaRPr>
          </a:p>
        </p:txBody>
      </p:sp>
      <p:sp>
        <p:nvSpPr>
          <p:cNvPr id="3" name="TextBox 2">
            <a:extLst>
              <a:ext uri="{FF2B5EF4-FFF2-40B4-BE49-F238E27FC236}">
                <a16:creationId xmlns:a16="http://schemas.microsoft.com/office/drawing/2014/main" id="{F058273A-AE46-2D7C-5199-C735FF016082}"/>
              </a:ext>
            </a:extLst>
          </p:cNvPr>
          <p:cNvSpPr txBox="1"/>
          <p:nvPr/>
        </p:nvSpPr>
        <p:spPr>
          <a:xfrm>
            <a:off x="485192" y="1175657"/>
            <a:ext cx="11224726" cy="4247317"/>
          </a:xfrm>
          <a:prstGeom prst="rect">
            <a:avLst/>
          </a:prstGeom>
          <a:noFill/>
        </p:spPr>
        <p:txBody>
          <a:bodyPr wrap="square">
            <a:spAutoFit/>
          </a:bodyPr>
          <a:lstStyle/>
          <a:p>
            <a:pPr marL="285750" indent="-285750" algn="just">
              <a:buFont typeface="Wingdings" panose="05000000000000000000" pitchFamily="2" charset="2"/>
              <a:buChar char="Ø"/>
            </a:pPr>
            <a:r>
              <a:rPr lang="en-US" dirty="0">
                <a:latin typeface="Century" panose="02040604050505020304" pitchFamily="18" charset="0"/>
              </a:rPr>
              <a:t>I have done feature engineering steps like feature extraction and feature selection to improve data normality and linearity.</a:t>
            </a:r>
          </a:p>
          <a:p>
            <a:pPr marL="285750" indent="-285750" algn="just">
              <a:buFont typeface="Wingdings" panose="05000000000000000000" pitchFamily="2" charset="2"/>
              <a:buChar char="Ø"/>
            </a:pPr>
            <a:endParaRPr lang="en-US" dirty="0">
              <a:latin typeface="Century" panose="02040604050505020304" pitchFamily="18" charset="0"/>
            </a:endParaRPr>
          </a:p>
          <a:p>
            <a:pPr marL="285750" indent="-285750" algn="just">
              <a:buFont typeface="Wingdings" panose="05000000000000000000" pitchFamily="2" charset="2"/>
              <a:buChar char="Ø"/>
            </a:pPr>
            <a:r>
              <a:rPr lang="en-US" dirty="0">
                <a:latin typeface="Century" panose="02040604050505020304" pitchFamily="18" charset="0"/>
              </a:rPr>
              <a:t>Identified outliers using boxplots and found no outliers in numerical variables.</a:t>
            </a:r>
          </a:p>
          <a:p>
            <a:pPr marL="285750" indent="-285750" algn="just">
              <a:buFont typeface="Wingdings" panose="05000000000000000000" pitchFamily="2" charset="2"/>
              <a:buChar char="Ø"/>
            </a:pPr>
            <a:endParaRPr lang="en-US" dirty="0">
              <a:latin typeface="Century" panose="02040604050505020304" pitchFamily="18" charset="0"/>
            </a:endParaRPr>
          </a:p>
          <a:p>
            <a:pPr marL="285750" indent="-285750" algn="just">
              <a:buFont typeface="Wingdings" panose="05000000000000000000" pitchFamily="2" charset="2"/>
              <a:buChar char="Ø"/>
            </a:pPr>
            <a:r>
              <a:rPr lang="en-US" dirty="0">
                <a:latin typeface="Century" panose="02040604050505020304" pitchFamily="18" charset="0"/>
              </a:rPr>
              <a:t>Identified skewness using distribution plots and removed skewness using square root transformation method.</a:t>
            </a:r>
          </a:p>
          <a:p>
            <a:pPr marL="285750" indent="-285750" algn="just">
              <a:buFont typeface="Wingdings" panose="05000000000000000000" pitchFamily="2" charset="2"/>
              <a:buChar char="Ø"/>
            </a:pPr>
            <a:endParaRPr lang="en-US" dirty="0">
              <a:latin typeface="Century" panose="02040604050505020304" pitchFamily="18" charset="0"/>
            </a:endParaRPr>
          </a:p>
          <a:p>
            <a:pPr marL="285750" indent="-285750" algn="just">
              <a:buFont typeface="Wingdings" panose="05000000000000000000" pitchFamily="2" charset="2"/>
              <a:buChar char="Ø"/>
            </a:pPr>
            <a:r>
              <a:rPr lang="en-US" dirty="0">
                <a:latin typeface="Century" panose="02040604050505020304" pitchFamily="18" charset="0"/>
              </a:rPr>
              <a:t>Used Pearson’s correlation coefficient to check the correlation between dependent and independent variables. To visualize the correlation I have used heatmap and bar plot. </a:t>
            </a:r>
          </a:p>
          <a:p>
            <a:pPr marL="285750" indent="-285750" algn="just">
              <a:buFont typeface="Wingdings" panose="05000000000000000000" pitchFamily="2" charset="2"/>
              <a:buChar char="Ø"/>
            </a:pPr>
            <a:endParaRPr lang="en-US" dirty="0">
              <a:latin typeface="Century" panose="02040604050505020304" pitchFamily="18" charset="0"/>
            </a:endParaRPr>
          </a:p>
          <a:p>
            <a:pPr marL="285750" indent="-285750" algn="just">
              <a:buFont typeface="Wingdings" panose="05000000000000000000" pitchFamily="2" charset="2"/>
              <a:buChar char="Ø"/>
            </a:pPr>
            <a:r>
              <a:rPr lang="en-US" dirty="0">
                <a:latin typeface="Century" panose="02040604050505020304" pitchFamily="18" charset="0"/>
              </a:rPr>
              <a:t>I have used </a:t>
            </a:r>
            <a:r>
              <a:rPr lang="en-US" dirty="0" err="1">
                <a:latin typeface="Century" panose="02040604050505020304" pitchFamily="18" charset="0"/>
              </a:rPr>
              <a:t>StandardScalar</a:t>
            </a:r>
            <a:r>
              <a:rPr lang="en-US" dirty="0">
                <a:latin typeface="Century" panose="02040604050505020304" pitchFamily="18" charset="0"/>
              </a:rPr>
              <a:t> method to scale the data to o</a:t>
            </a:r>
            <a:r>
              <a:rPr lang="en-US" b="0" i="0" dirty="0">
                <a:effectLst/>
                <a:latin typeface="Century" panose="02040604050505020304" pitchFamily="18" charset="0"/>
              </a:rPr>
              <a:t>vercome with the issue of data biasness</a:t>
            </a:r>
            <a:r>
              <a:rPr lang="en-US" dirty="0">
                <a:latin typeface="Century" panose="02040604050505020304" pitchFamily="18" charset="0"/>
              </a:rPr>
              <a:t>.</a:t>
            </a:r>
          </a:p>
          <a:p>
            <a:pPr marL="285750" indent="-285750" algn="just">
              <a:buFont typeface="Wingdings" panose="05000000000000000000" pitchFamily="2" charset="2"/>
              <a:buChar char="Ø"/>
            </a:pPr>
            <a:endParaRPr lang="en-US" dirty="0">
              <a:latin typeface="Century" panose="02040604050505020304" pitchFamily="18" charset="0"/>
            </a:endParaRPr>
          </a:p>
          <a:p>
            <a:pPr marL="285750" indent="-285750" algn="just">
              <a:buFont typeface="Wingdings" panose="05000000000000000000" pitchFamily="2" charset="2"/>
              <a:buChar char="Ø"/>
            </a:pPr>
            <a:r>
              <a:rPr lang="en-US" dirty="0">
                <a:latin typeface="Century" panose="02040604050505020304" pitchFamily="18" charset="0"/>
              </a:rPr>
              <a:t>Split train and test to build machine learning models. Found best random state and best accuracy. Model building process will be shown in the further steps.</a:t>
            </a:r>
            <a:endParaRPr lang="en-IN" dirty="0">
              <a:latin typeface="Century" panose="02040604050505020304" pitchFamily="18" charset="0"/>
            </a:endParaRPr>
          </a:p>
        </p:txBody>
      </p:sp>
    </p:spTree>
    <p:extLst>
      <p:ext uri="{BB962C8B-B14F-4D97-AF65-F5344CB8AC3E}">
        <p14:creationId xmlns:p14="http://schemas.microsoft.com/office/powerpoint/2010/main" val="29673554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C897272-8E57-59CA-C215-4B346A866C49}"/>
              </a:ext>
            </a:extLst>
          </p:cNvPr>
          <p:cNvSpPr txBox="1"/>
          <p:nvPr/>
        </p:nvSpPr>
        <p:spPr>
          <a:xfrm>
            <a:off x="682289" y="72721"/>
            <a:ext cx="11224727" cy="553998"/>
          </a:xfrm>
          <a:prstGeom prst="rect">
            <a:avLst/>
          </a:prstGeom>
          <a:noFill/>
        </p:spPr>
        <p:txBody>
          <a:bodyPr wrap="square">
            <a:spAutoFit/>
          </a:bodyPr>
          <a:lstStyle/>
          <a:p>
            <a:r>
              <a:rPr lang="en-US" sz="3000" u="sng" dirty="0">
                <a:solidFill>
                  <a:schemeClr val="accent6">
                    <a:lumMod val="50000"/>
                  </a:schemeClr>
                </a:solidFill>
                <a:latin typeface="Bookman Old Style" panose="02050604050505020204" pitchFamily="18" charset="0"/>
              </a:rPr>
              <a:t>Model Building:</a:t>
            </a:r>
            <a:endParaRPr lang="en-IN" sz="3000" u="sng" dirty="0">
              <a:solidFill>
                <a:schemeClr val="accent6">
                  <a:lumMod val="50000"/>
                </a:schemeClr>
              </a:solidFill>
              <a:latin typeface="Bookman Old Style" panose="02050604050505020204" pitchFamily="18" charset="0"/>
            </a:endParaRPr>
          </a:p>
        </p:txBody>
      </p:sp>
      <p:sp>
        <p:nvSpPr>
          <p:cNvPr id="3" name="TextBox 2">
            <a:extLst>
              <a:ext uri="{FF2B5EF4-FFF2-40B4-BE49-F238E27FC236}">
                <a16:creationId xmlns:a16="http://schemas.microsoft.com/office/drawing/2014/main" id="{9FAFA889-2EC9-8ED4-01E5-16ADEB875297}"/>
              </a:ext>
            </a:extLst>
          </p:cNvPr>
          <p:cNvSpPr txBox="1"/>
          <p:nvPr/>
        </p:nvSpPr>
        <p:spPr>
          <a:xfrm>
            <a:off x="483636" y="626719"/>
            <a:ext cx="11224727" cy="6258701"/>
          </a:xfrm>
          <a:prstGeom prst="rect">
            <a:avLst/>
          </a:prstGeom>
          <a:noFill/>
        </p:spPr>
        <p:txBody>
          <a:bodyPr wrap="square">
            <a:spAutoFit/>
          </a:bodyPr>
          <a:lstStyle/>
          <a:p>
            <a:pPr marL="285750" indent="-285750" algn="just">
              <a:buFont typeface="Wingdings" panose="05000000000000000000" pitchFamily="2" charset="2"/>
              <a:buChar char="Ø"/>
            </a:pPr>
            <a:r>
              <a:rPr lang="en-IN" sz="1800" dirty="0">
                <a:effectLst/>
                <a:latin typeface="Century" panose="02040604050505020304" pitchFamily="18" charset="0"/>
                <a:ea typeface="Calibri" panose="020F0502020204030204" pitchFamily="34" charset="0"/>
              </a:rPr>
              <a:t>In this problem “</a:t>
            </a:r>
            <a:r>
              <a:rPr lang="en-IN" dirty="0">
                <a:latin typeface="Century" panose="02040604050505020304" pitchFamily="18" charset="0"/>
                <a:ea typeface="Calibri" panose="020F0502020204030204" pitchFamily="34" charset="0"/>
              </a:rPr>
              <a:t>Price”</a:t>
            </a:r>
            <a:r>
              <a:rPr lang="en-IN" sz="1800" dirty="0">
                <a:effectLst/>
                <a:latin typeface="Century" panose="02040604050505020304" pitchFamily="18" charset="0"/>
                <a:ea typeface="Calibri" panose="020F0502020204030204" pitchFamily="34" charset="0"/>
              </a:rPr>
              <a:t> is</a:t>
            </a:r>
            <a:r>
              <a:rPr lang="en-IN" dirty="0">
                <a:latin typeface="Century" panose="02040604050505020304" pitchFamily="18" charset="0"/>
                <a:ea typeface="Calibri" panose="020F0502020204030204" pitchFamily="34" charset="0"/>
              </a:rPr>
              <a:t> </a:t>
            </a:r>
            <a:r>
              <a:rPr lang="en-IN" sz="1800" dirty="0">
                <a:effectLst/>
                <a:latin typeface="Century" panose="02040604050505020304" pitchFamily="18" charset="0"/>
                <a:ea typeface="Calibri" panose="020F0502020204030204" pitchFamily="34" charset="0"/>
              </a:rPr>
              <a:t>our target variable which is continuous in nature where we  need to predic</a:t>
            </a:r>
            <a:r>
              <a:rPr lang="en-IN" dirty="0">
                <a:latin typeface="Century" panose="02040604050505020304" pitchFamily="18" charset="0"/>
                <a:ea typeface="Calibri" panose="020F0502020204030204" pitchFamily="34" charset="0"/>
              </a:rPr>
              <a:t>t the price of flight tickets</a:t>
            </a:r>
            <a:r>
              <a:rPr lang="en-IN" sz="1800" dirty="0">
                <a:effectLst/>
                <a:latin typeface="Century" panose="02040604050505020304" pitchFamily="18" charset="0"/>
                <a:ea typeface="Calibri" panose="020F0502020204030204" pitchFamily="34" charset="0"/>
              </a:rPr>
              <a:t>. </a:t>
            </a:r>
            <a:r>
              <a:rPr lang="en-IN" sz="1800" dirty="0">
                <a:effectLst/>
                <a:latin typeface="Century" panose="02040604050505020304" pitchFamily="18" charset="0"/>
                <a:ea typeface="Calibri" panose="020F0502020204030204" pitchFamily="34" charset="0"/>
                <a:cs typeface="Times New Roman" panose="02020603050405020304" pitchFamily="18" charset="0"/>
              </a:rPr>
              <a:t>F</a:t>
            </a:r>
            <a:r>
              <a:rPr lang="en-IN" sz="1800" dirty="0">
                <a:effectLst/>
                <a:latin typeface="Century" panose="02040604050505020304" pitchFamily="18" charset="0"/>
                <a:ea typeface="Calibri" panose="020F0502020204030204" pitchFamily="34" charset="0"/>
              </a:rPr>
              <a:t>rom this I can conclude that it is a </a:t>
            </a:r>
            <a:r>
              <a:rPr lang="en-IN" dirty="0">
                <a:latin typeface="Century" panose="02040604050505020304" pitchFamily="18" charset="0"/>
                <a:ea typeface="Calibri" panose="020F0502020204030204" pitchFamily="34" charset="0"/>
              </a:rPr>
              <a:t>Regression</a:t>
            </a:r>
            <a:r>
              <a:rPr lang="en-IN" sz="1800" dirty="0">
                <a:effectLst/>
                <a:latin typeface="Century" panose="02040604050505020304" pitchFamily="18" charset="0"/>
                <a:ea typeface="Calibri" panose="020F0502020204030204" pitchFamily="34" charset="0"/>
              </a:rPr>
              <a:t> type problem hence I have used following regression algorithms. </a:t>
            </a:r>
          </a:p>
          <a:p>
            <a:pPr marL="285750" indent="-285750" algn="just">
              <a:buFont typeface="Wingdings" panose="05000000000000000000" pitchFamily="2" charset="2"/>
              <a:buChar char="Ø"/>
            </a:pPr>
            <a:r>
              <a:rPr lang="en-IN" sz="1800" dirty="0">
                <a:effectLst/>
                <a:latin typeface="Century" panose="02040604050505020304" pitchFamily="18" charset="0"/>
                <a:ea typeface="Calibri" panose="020F0502020204030204" pitchFamily="34" charset="0"/>
                <a:cs typeface="Times New Roman" panose="02020603050405020304" pitchFamily="18" charset="0"/>
              </a:rPr>
              <a:t>I got the best random state and maximum R2 score and then created new train test split to build the models.</a:t>
            </a:r>
            <a:r>
              <a:rPr lang="en-IN" dirty="0">
                <a:latin typeface="Century" panose="02040604050505020304" pitchFamily="18" charset="0"/>
                <a:ea typeface="Calibri" panose="020F0502020204030204" pitchFamily="34" charset="0"/>
                <a:cs typeface="Calibri" panose="020F0502020204030204" pitchFamily="34" charset="0"/>
              </a:rPr>
              <a:t> </a:t>
            </a:r>
            <a:r>
              <a:rPr lang="en-IN" sz="1800" dirty="0">
                <a:effectLst/>
                <a:latin typeface="Century" panose="02040604050505020304" pitchFamily="18" charset="0"/>
                <a:ea typeface="Calibri" panose="020F0502020204030204" pitchFamily="34" charset="0"/>
                <a:cs typeface="Calibri" panose="020F0502020204030204" pitchFamily="34" charset="0"/>
              </a:rPr>
              <a:t>After the pre-processing and data cleaning I left with </a:t>
            </a:r>
            <a:r>
              <a:rPr lang="en-IN" dirty="0">
                <a:latin typeface="Century" panose="02040604050505020304" pitchFamily="18" charset="0"/>
                <a:ea typeface="Calibri" panose="020F0502020204030204" pitchFamily="34" charset="0"/>
                <a:cs typeface="Calibri" panose="020F0502020204030204" pitchFamily="34" charset="0"/>
              </a:rPr>
              <a:t>11</a:t>
            </a:r>
            <a:r>
              <a:rPr lang="en-IN" sz="1800" dirty="0">
                <a:effectLst/>
                <a:latin typeface="Century" panose="02040604050505020304" pitchFamily="18" charset="0"/>
                <a:ea typeface="Calibri" panose="020F0502020204030204" pitchFamily="34" charset="0"/>
                <a:cs typeface="Calibri" panose="020F0502020204030204" pitchFamily="34" charset="0"/>
              </a:rPr>
              <a:t> columns including target and with the help of feature importance bar graph I used these independent features for model building and prediction. </a:t>
            </a:r>
            <a:r>
              <a:rPr lang="en-IN" sz="1800" dirty="0">
                <a:effectLst/>
                <a:latin typeface="Century" panose="02040604050505020304" pitchFamily="18" charset="0"/>
                <a:ea typeface="Calibri" panose="020F0502020204030204" pitchFamily="34" charset="0"/>
                <a:cs typeface="Times New Roman" panose="02020603050405020304" pitchFamily="18" charset="0"/>
              </a:rPr>
              <a:t>The algorithms used on training the data are as follows:</a:t>
            </a:r>
          </a:p>
          <a:p>
            <a:pPr marL="342900" lvl="0" indent="-342900" algn="just">
              <a:lnSpc>
                <a:spcPct val="107000"/>
              </a:lnSpc>
              <a:buFont typeface="Times New Roman" panose="02020603050405020304" pitchFamily="18" charset="0"/>
              <a:buAutoNum type="arabicPeriod"/>
            </a:pPr>
            <a:r>
              <a:rPr lang="en-IN" dirty="0">
                <a:latin typeface="Century" panose="02040604050505020304" pitchFamily="18" charset="0"/>
              </a:rPr>
              <a:t>Linear Regressor</a:t>
            </a:r>
          </a:p>
          <a:p>
            <a:pPr marL="342900" lvl="0" indent="-342900" algn="just">
              <a:lnSpc>
                <a:spcPct val="107000"/>
              </a:lnSpc>
              <a:buFont typeface="Times New Roman" panose="02020603050405020304" pitchFamily="18" charset="0"/>
              <a:buAutoNum type="arabicPeriod"/>
            </a:pPr>
            <a:r>
              <a:rPr lang="en-IN" dirty="0">
                <a:latin typeface="Century" panose="02040604050505020304" pitchFamily="18" charset="0"/>
              </a:rPr>
              <a:t>Lasso Regressor</a:t>
            </a:r>
          </a:p>
          <a:p>
            <a:pPr marL="342900" lvl="0" indent="-342900" algn="just">
              <a:lnSpc>
                <a:spcPct val="107000"/>
              </a:lnSpc>
              <a:buFont typeface="Times New Roman" panose="02020603050405020304" pitchFamily="18" charset="0"/>
              <a:buAutoNum type="arabicPeriod"/>
            </a:pPr>
            <a:r>
              <a:rPr lang="en-IN" dirty="0">
                <a:latin typeface="Century" panose="02040604050505020304" pitchFamily="18" charset="0"/>
              </a:rPr>
              <a:t>Ridge Regressor</a:t>
            </a:r>
          </a:p>
          <a:p>
            <a:pPr marL="342900" lvl="0" indent="-342900" algn="just">
              <a:lnSpc>
                <a:spcPct val="107000"/>
              </a:lnSpc>
              <a:buFont typeface="Times New Roman" panose="02020603050405020304" pitchFamily="18" charset="0"/>
              <a:buAutoNum type="arabicPeriod"/>
            </a:pPr>
            <a:r>
              <a:rPr lang="en-IN" dirty="0">
                <a:latin typeface="Century" panose="02040604050505020304" pitchFamily="18" charset="0"/>
              </a:rPr>
              <a:t>Elastic Net Regressor</a:t>
            </a:r>
          </a:p>
          <a:p>
            <a:pPr marL="342900" lvl="0" indent="-342900" algn="just">
              <a:lnSpc>
                <a:spcPct val="107000"/>
              </a:lnSpc>
              <a:buFont typeface="Times New Roman" panose="02020603050405020304" pitchFamily="18" charset="0"/>
              <a:buAutoNum type="arabicPeriod"/>
            </a:pPr>
            <a:r>
              <a:rPr lang="en-IN" dirty="0">
                <a:latin typeface="Century" panose="02040604050505020304" pitchFamily="18" charset="0"/>
              </a:rPr>
              <a:t>Support Vector Regressor</a:t>
            </a:r>
          </a:p>
          <a:p>
            <a:pPr marL="342900" lvl="0" indent="-342900" algn="just">
              <a:lnSpc>
                <a:spcPct val="107000"/>
              </a:lnSpc>
              <a:buFont typeface="Times New Roman" panose="02020603050405020304" pitchFamily="18" charset="0"/>
              <a:buAutoNum type="arabicPeriod"/>
            </a:pPr>
            <a:r>
              <a:rPr lang="en-IN" dirty="0">
                <a:latin typeface="Century" panose="02040604050505020304" pitchFamily="18" charset="0"/>
              </a:rPr>
              <a:t>Decision Tree Regressor</a:t>
            </a:r>
          </a:p>
          <a:p>
            <a:pPr marL="342900" lvl="0" indent="-342900" algn="just">
              <a:lnSpc>
                <a:spcPct val="107000"/>
              </a:lnSpc>
              <a:buFont typeface="Times New Roman" panose="02020603050405020304" pitchFamily="18" charset="0"/>
              <a:buAutoNum type="arabicPeriod"/>
            </a:pPr>
            <a:r>
              <a:rPr lang="en-IN" dirty="0">
                <a:latin typeface="Century" panose="02040604050505020304" pitchFamily="18" charset="0"/>
              </a:rPr>
              <a:t>Random Forest Regressor</a:t>
            </a:r>
          </a:p>
          <a:p>
            <a:pPr marL="342900" lvl="0" indent="-342900" algn="just">
              <a:lnSpc>
                <a:spcPct val="107000"/>
              </a:lnSpc>
              <a:buFont typeface="Times New Roman" panose="02020603050405020304" pitchFamily="18" charset="0"/>
              <a:buAutoNum type="arabicPeriod"/>
            </a:pPr>
            <a:r>
              <a:rPr lang="en-IN" dirty="0">
                <a:latin typeface="Century" panose="02040604050505020304" pitchFamily="18" charset="0"/>
              </a:rPr>
              <a:t>K </a:t>
            </a:r>
            <a:r>
              <a:rPr lang="en-IN" dirty="0" err="1">
                <a:latin typeface="Century" panose="02040604050505020304" pitchFamily="18" charset="0"/>
              </a:rPr>
              <a:t>Neighbors</a:t>
            </a:r>
            <a:r>
              <a:rPr lang="en-IN" dirty="0">
                <a:latin typeface="Century" panose="02040604050505020304" pitchFamily="18" charset="0"/>
              </a:rPr>
              <a:t> Regressor</a:t>
            </a:r>
          </a:p>
          <a:p>
            <a:pPr marL="342900" lvl="0" indent="-342900" algn="just">
              <a:lnSpc>
                <a:spcPct val="107000"/>
              </a:lnSpc>
              <a:buFont typeface="Times New Roman" panose="02020603050405020304" pitchFamily="18" charset="0"/>
              <a:buAutoNum type="arabicPeriod"/>
            </a:pPr>
            <a:r>
              <a:rPr lang="en-IN" dirty="0">
                <a:latin typeface="Century" panose="02040604050505020304" pitchFamily="18" charset="0"/>
              </a:rPr>
              <a:t>SGD Regressor</a:t>
            </a:r>
          </a:p>
          <a:p>
            <a:pPr marL="342900" lvl="0" indent="-342900" algn="just">
              <a:lnSpc>
                <a:spcPct val="107000"/>
              </a:lnSpc>
              <a:buFont typeface="Times New Roman" panose="02020603050405020304" pitchFamily="18" charset="0"/>
              <a:buAutoNum type="arabicPeriod"/>
            </a:pPr>
            <a:r>
              <a:rPr lang="en-IN" dirty="0">
                <a:latin typeface="Century" panose="02040604050505020304" pitchFamily="18" charset="0"/>
              </a:rPr>
              <a:t>Gradient Boosting Regressor</a:t>
            </a:r>
          </a:p>
          <a:p>
            <a:pPr marL="342900" lvl="0" indent="-342900" algn="just">
              <a:lnSpc>
                <a:spcPct val="107000"/>
              </a:lnSpc>
              <a:buFont typeface="Times New Roman" panose="02020603050405020304" pitchFamily="18" charset="0"/>
              <a:buAutoNum type="arabicPeriod"/>
            </a:pPr>
            <a:r>
              <a:rPr lang="en-IN" dirty="0">
                <a:latin typeface="Century" panose="02040604050505020304" pitchFamily="18" charset="0"/>
              </a:rPr>
              <a:t>Ada Boost Regressor</a:t>
            </a:r>
          </a:p>
          <a:p>
            <a:pPr marL="342900" lvl="0" indent="-342900" algn="just">
              <a:lnSpc>
                <a:spcPct val="107000"/>
              </a:lnSpc>
              <a:buFont typeface="Times New Roman" panose="02020603050405020304" pitchFamily="18" charset="0"/>
              <a:buAutoNum type="arabicPeriod"/>
            </a:pPr>
            <a:r>
              <a:rPr lang="en-IN" dirty="0">
                <a:latin typeface="Century" panose="02040604050505020304" pitchFamily="18" charset="0"/>
              </a:rPr>
              <a:t>Extra Trees Regressor</a:t>
            </a:r>
          </a:p>
          <a:p>
            <a:pPr marL="342900" lvl="0" indent="-342900" algn="just">
              <a:lnSpc>
                <a:spcPct val="107000"/>
              </a:lnSpc>
              <a:spcAft>
                <a:spcPts val="800"/>
              </a:spcAft>
              <a:buFont typeface="Times New Roman" panose="02020603050405020304" pitchFamily="18" charset="0"/>
              <a:buAutoNum type="arabicPeriod"/>
            </a:pPr>
            <a:r>
              <a:rPr lang="en-IN" dirty="0">
                <a:latin typeface="Century" panose="02040604050505020304" pitchFamily="18" charset="0"/>
              </a:rPr>
              <a:t>Extreme Gradient Boosting (XGB) Regressor </a:t>
            </a:r>
          </a:p>
          <a:p>
            <a:pPr marL="285750" indent="-285750" algn="just">
              <a:lnSpc>
                <a:spcPct val="107000"/>
              </a:lnSpc>
              <a:spcAft>
                <a:spcPts val="800"/>
              </a:spcAft>
              <a:buFont typeface="Wingdings" panose="05000000000000000000" pitchFamily="2" charset="2"/>
              <a:buChar char="Ø"/>
            </a:pP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5473509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6DA634A-3120-56DC-1C7F-C10406161D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1540" y="303689"/>
            <a:ext cx="8489416" cy="5685013"/>
          </a:xfrm>
          <a:prstGeom prst="rect">
            <a:avLst/>
          </a:prstGeom>
        </p:spPr>
      </p:pic>
    </p:spTree>
    <p:extLst>
      <p:ext uri="{BB962C8B-B14F-4D97-AF65-F5344CB8AC3E}">
        <p14:creationId xmlns:p14="http://schemas.microsoft.com/office/powerpoint/2010/main" val="4996249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2064F92-6944-9488-ADC4-6BF0BC8C5A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1150" y="359212"/>
            <a:ext cx="6738117" cy="6139576"/>
          </a:xfrm>
          <a:prstGeom prst="rect">
            <a:avLst/>
          </a:prstGeom>
        </p:spPr>
      </p:pic>
      <p:pic>
        <p:nvPicPr>
          <p:cNvPr id="5" name="Picture 4">
            <a:extLst>
              <a:ext uri="{FF2B5EF4-FFF2-40B4-BE49-F238E27FC236}">
                <a16:creationId xmlns:a16="http://schemas.microsoft.com/office/drawing/2014/main" id="{9FF31DED-95EE-1F9B-76A3-F632BA834B8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24909" y="359212"/>
            <a:ext cx="3684077" cy="6301494"/>
          </a:xfrm>
          <a:prstGeom prst="rect">
            <a:avLst/>
          </a:prstGeom>
        </p:spPr>
      </p:pic>
    </p:spTree>
    <p:extLst>
      <p:ext uri="{BB962C8B-B14F-4D97-AF65-F5344CB8AC3E}">
        <p14:creationId xmlns:p14="http://schemas.microsoft.com/office/powerpoint/2010/main" val="26922236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882C6F7-6E7E-F122-AEA7-E559032537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3138" y="601761"/>
            <a:ext cx="3765828" cy="5653012"/>
          </a:xfrm>
          <a:prstGeom prst="rect">
            <a:avLst/>
          </a:prstGeom>
        </p:spPr>
      </p:pic>
      <p:pic>
        <p:nvPicPr>
          <p:cNvPr id="5" name="Picture 4">
            <a:extLst>
              <a:ext uri="{FF2B5EF4-FFF2-40B4-BE49-F238E27FC236}">
                <a16:creationId xmlns:a16="http://schemas.microsoft.com/office/drawing/2014/main" id="{1FD96630-5026-5BB9-9EAB-D2D101B2304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69920" y="510286"/>
            <a:ext cx="3519212" cy="5950809"/>
          </a:xfrm>
          <a:prstGeom prst="rect">
            <a:avLst/>
          </a:prstGeom>
        </p:spPr>
      </p:pic>
      <p:pic>
        <p:nvPicPr>
          <p:cNvPr id="7" name="Picture 6">
            <a:extLst>
              <a:ext uri="{FF2B5EF4-FFF2-40B4-BE49-F238E27FC236}">
                <a16:creationId xmlns:a16="http://schemas.microsoft.com/office/drawing/2014/main" id="{99DF5A6D-300C-4953-A286-2CC23F6FE18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93033" y="823730"/>
            <a:ext cx="3898180" cy="5209073"/>
          </a:xfrm>
          <a:prstGeom prst="rect">
            <a:avLst/>
          </a:prstGeom>
        </p:spPr>
      </p:pic>
    </p:spTree>
    <p:extLst>
      <p:ext uri="{BB962C8B-B14F-4D97-AF65-F5344CB8AC3E}">
        <p14:creationId xmlns:p14="http://schemas.microsoft.com/office/powerpoint/2010/main" val="27293355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2A5DC92-E201-7B24-E9C6-D420F29C5E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4879" y="973348"/>
            <a:ext cx="8663130" cy="5450370"/>
          </a:xfrm>
          <a:prstGeom prst="rect">
            <a:avLst/>
          </a:prstGeom>
        </p:spPr>
      </p:pic>
      <p:sp>
        <p:nvSpPr>
          <p:cNvPr id="6" name="TextBox 5">
            <a:extLst>
              <a:ext uri="{FF2B5EF4-FFF2-40B4-BE49-F238E27FC236}">
                <a16:creationId xmlns:a16="http://schemas.microsoft.com/office/drawing/2014/main" id="{07D037F4-1A8A-88B7-8EFA-BFD5EE96D9D7}"/>
              </a:ext>
            </a:extLst>
          </p:cNvPr>
          <p:cNvSpPr txBox="1"/>
          <p:nvPr/>
        </p:nvSpPr>
        <p:spPr>
          <a:xfrm>
            <a:off x="505839" y="321014"/>
            <a:ext cx="11031166" cy="553998"/>
          </a:xfrm>
          <a:prstGeom prst="rect">
            <a:avLst/>
          </a:prstGeom>
          <a:noFill/>
        </p:spPr>
        <p:txBody>
          <a:bodyPr wrap="square" rtlCol="0">
            <a:spAutoFit/>
          </a:bodyPr>
          <a:lstStyle/>
          <a:p>
            <a:pPr algn="ctr"/>
            <a:r>
              <a:rPr lang="en-US" sz="3000" u="sng" dirty="0">
                <a:latin typeface="Bookman Old Style" panose="02050604050505020204" pitchFamily="18" charset="0"/>
              </a:rPr>
              <a:t>Hyperparameter Tuning:</a:t>
            </a:r>
          </a:p>
        </p:txBody>
      </p:sp>
    </p:spTree>
    <p:extLst>
      <p:ext uri="{BB962C8B-B14F-4D97-AF65-F5344CB8AC3E}">
        <p14:creationId xmlns:p14="http://schemas.microsoft.com/office/powerpoint/2010/main" val="39509615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D86B8C1-249C-390E-1A4F-7CC554CD25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6634" y="153876"/>
            <a:ext cx="7491109" cy="2956816"/>
          </a:xfrm>
          <a:prstGeom prst="rect">
            <a:avLst/>
          </a:prstGeom>
        </p:spPr>
      </p:pic>
      <p:pic>
        <p:nvPicPr>
          <p:cNvPr id="5" name="Picture 4">
            <a:extLst>
              <a:ext uri="{FF2B5EF4-FFF2-40B4-BE49-F238E27FC236}">
                <a16:creationId xmlns:a16="http://schemas.microsoft.com/office/drawing/2014/main" id="{441EEA66-60F2-7D48-FBAD-69B31CA16A7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31647" y="2619450"/>
            <a:ext cx="5113463" cy="4084674"/>
          </a:xfrm>
          <a:prstGeom prst="rect">
            <a:avLst/>
          </a:prstGeom>
        </p:spPr>
      </p:pic>
      <p:sp>
        <p:nvSpPr>
          <p:cNvPr id="7" name="TextBox 6">
            <a:extLst>
              <a:ext uri="{FF2B5EF4-FFF2-40B4-BE49-F238E27FC236}">
                <a16:creationId xmlns:a16="http://schemas.microsoft.com/office/drawing/2014/main" id="{8B58F9EB-07D1-6BCF-CF19-94DE5D1B6148}"/>
              </a:ext>
            </a:extLst>
          </p:cNvPr>
          <p:cNvSpPr txBox="1"/>
          <p:nvPr/>
        </p:nvSpPr>
        <p:spPr>
          <a:xfrm>
            <a:off x="577068" y="3891745"/>
            <a:ext cx="4883286" cy="2031325"/>
          </a:xfrm>
          <a:prstGeom prst="rect">
            <a:avLst/>
          </a:prstGeom>
          <a:noFill/>
        </p:spPr>
        <p:txBody>
          <a:bodyPr wrap="square" rtlCol="0">
            <a:spAutoFit/>
          </a:bodyPr>
          <a:lstStyle/>
          <a:p>
            <a:r>
              <a:rPr lang="en-IN" sz="1800" dirty="0">
                <a:solidFill>
                  <a:srgbClr val="000000"/>
                </a:solidFill>
                <a:effectLst/>
                <a:latin typeface="Century" panose="02040604050505020304" pitchFamily="18" charset="0"/>
                <a:ea typeface="Calibri" panose="020F0502020204030204" pitchFamily="34" charset="0"/>
              </a:rPr>
              <a:t>The graph shows how our final model is mapping. The plot gives the linear relation between predicted and actual price of the used cars. The blue line is the best fitting line which gives the actual values/data and red dots gives the predicted values/data.</a:t>
            </a:r>
            <a:endParaRPr lang="en-IN" sz="1800" dirty="0">
              <a:effectLst/>
              <a:latin typeface="Century" panose="02040604050505020304" pitchFamily="18" charset="0"/>
              <a:ea typeface="Calibri" panose="020F0502020204030204" pitchFamily="34" charset="0"/>
            </a:endParaRPr>
          </a:p>
          <a:p>
            <a:endParaRPr lang="en-IN" dirty="0"/>
          </a:p>
        </p:txBody>
      </p:sp>
    </p:spTree>
    <p:extLst>
      <p:ext uri="{BB962C8B-B14F-4D97-AF65-F5344CB8AC3E}">
        <p14:creationId xmlns:p14="http://schemas.microsoft.com/office/powerpoint/2010/main" val="28951298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1A3F5ED-749A-954D-8DFE-4C33C366F2CC}"/>
              </a:ext>
            </a:extLst>
          </p:cNvPr>
          <p:cNvSpPr txBox="1"/>
          <p:nvPr/>
        </p:nvSpPr>
        <p:spPr>
          <a:xfrm>
            <a:off x="175098" y="194553"/>
            <a:ext cx="11935838" cy="553998"/>
          </a:xfrm>
          <a:prstGeom prst="rect">
            <a:avLst/>
          </a:prstGeom>
          <a:noFill/>
        </p:spPr>
        <p:txBody>
          <a:bodyPr wrap="square" rtlCol="0">
            <a:spAutoFit/>
          </a:bodyPr>
          <a:lstStyle/>
          <a:p>
            <a:pPr algn="ctr"/>
            <a:r>
              <a:rPr lang="en-US" sz="3000" u="sng" dirty="0">
                <a:latin typeface="Bookman Old Style" panose="02050604050505020204" pitchFamily="18" charset="0"/>
              </a:rPr>
              <a:t>Saving The Final Model And Predictions From Saved Model</a:t>
            </a:r>
            <a:endParaRPr lang="en-IN" sz="3000" u="sng" dirty="0">
              <a:latin typeface="Bookman Old Style" panose="02050604050505020204" pitchFamily="18" charset="0"/>
            </a:endParaRPr>
          </a:p>
        </p:txBody>
      </p:sp>
      <p:sp>
        <p:nvSpPr>
          <p:cNvPr id="3" name="TextBox 2">
            <a:extLst>
              <a:ext uri="{FF2B5EF4-FFF2-40B4-BE49-F238E27FC236}">
                <a16:creationId xmlns:a16="http://schemas.microsoft.com/office/drawing/2014/main" id="{2E8E8272-AE4F-E128-8AC3-12428AF93D01}"/>
              </a:ext>
            </a:extLst>
          </p:cNvPr>
          <p:cNvSpPr txBox="1"/>
          <p:nvPr/>
        </p:nvSpPr>
        <p:spPr>
          <a:xfrm>
            <a:off x="7970240" y="1867714"/>
            <a:ext cx="3720915" cy="2862322"/>
          </a:xfrm>
          <a:prstGeom prst="rect">
            <a:avLst/>
          </a:prstGeom>
          <a:noFill/>
        </p:spPr>
        <p:txBody>
          <a:bodyPr wrap="square">
            <a:spAutoFit/>
          </a:bodyPr>
          <a:lstStyle/>
          <a:p>
            <a:pPr marL="285750" indent="-285750" algn="just">
              <a:buFont typeface="Arial" panose="020B0604020202020204" pitchFamily="34" charset="0"/>
              <a:buChar char="•"/>
            </a:pPr>
            <a:r>
              <a:rPr lang="en-IN" sz="1800" dirty="0">
                <a:effectLst/>
                <a:latin typeface="Century" panose="02040604050505020304" pitchFamily="18" charset="0"/>
                <a:ea typeface="Calibri" panose="020F0502020204030204" pitchFamily="34" charset="0"/>
                <a:cs typeface="Calibri" panose="020F0502020204030204" pitchFamily="34" charset="0"/>
              </a:rPr>
              <a:t>I have saved my final best model using </a:t>
            </a:r>
            <a:r>
              <a:rPr lang="en-IN" sz="1800" dirty="0" err="1">
                <a:effectLst/>
                <a:latin typeface="Century" panose="02040604050505020304" pitchFamily="18" charset="0"/>
                <a:ea typeface="Calibri" panose="020F0502020204030204" pitchFamily="34" charset="0"/>
                <a:cs typeface="Calibri" panose="020F0502020204030204" pitchFamily="34" charset="0"/>
              </a:rPr>
              <a:t>joblib</a:t>
            </a:r>
            <a:r>
              <a:rPr lang="en-IN" sz="1800" dirty="0">
                <a:effectLst/>
                <a:latin typeface="Century" panose="02040604050505020304" pitchFamily="18" charset="0"/>
                <a:ea typeface="Calibri" panose="020F0502020204030204" pitchFamily="34" charset="0"/>
                <a:cs typeface="Calibri" panose="020F0502020204030204" pitchFamily="34" charset="0"/>
              </a:rPr>
              <a:t> library in .</a:t>
            </a:r>
            <a:r>
              <a:rPr lang="en-IN" sz="1800" dirty="0" err="1">
                <a:effectLst/>
                <a:latin typeface="Century" panose="02040604050505020304" pitchFamily="18" charset="0"/>
                <a:ea typeface="Calibri" panose="020F0502020204030204" pitchFamily="34" charset="0"/>
                <a:cs typeface="Calibri" panose="020F0502020204030204" pitchFamily="34" charset="0"/>
              </a:rPr>
              <a:t>pkl</a:t>
            </a:r>
            <a:r>
              <a:rPr lang="en-IN" sz="1800" dirty="0">
                <a:effectLst/>
                <a:latin typeface="Century" panose="02040604050505020304" pitchFamily="18" charset="0"/>
                <a:ea typeface="Calibri" panose="020F0502020204030204" pitchFamily="34" charset="0"/>
                <a:cs typeface="Calibri" panose="020F0502020204030204" pitchFamily="34" charset="0"/>
              </a:rPr>
              <a:t> format, and loaded </a:t>
            </a:r>
            <a:r>
              <a:rPr lang="en-IN" sz="1800" dirty="0">
                <a:effectLst/>
                <a:latin typeface="Century" panose="02040604050505020304" pitchFamily="18" charset="0"/>
                <a:ea typeface="Calibri" panose="020F0502020204030204" pitchFamily="34" charset="0"/>
              </a:rPr>
              <a:t>saved model for predictions. </a:t>
            </a:r>
          </a:p>
          <a:p>
            <a:pPr marL="285750" indent="-285750" algn="just">
              <a:buFont typeface="Arial" panose="020B0604020202020204" pitchFamily="34" charset="0"/>
              <a:buChar char="•"/>
            </a:pPr>
            <a:r>
              <a:rPr lang="en-US" b="0" i="0" dirty="0">
                <a:effectLst/>
                <a:latin typeface="Century" panose="02040604050505020304" pitchFamily="18" charset="0"/>
              </a:rPr>
              <a:t>Using regression model, we have got the predicted price of the flight tickets. From the  output we can observe that predicted values are almost near to the actual values. </a:t>
            </a:r>
          </a:p>
        </p:txBody>
      </p:sp>
      <p:pic>
        <p:nvPicPr>
          <p:cNvPr id="8" name="Picture 7">
            <a:extLst>
              <a:ext uri="{FF2B5EF4-FFF2-40B4-BE49-F238E27FC236}">
                <a16:creationId xmlns:a16="http://schemas.microsoft.com/office/drawing/2014/main" id="{E94E0631-5FF6-54F2-2843-7EB2FBE9B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098" y="748551"/>
            <a:ext cx="7628281" cy="5326842"/>
          </a:xfrm>
          <a:prstGeom prst="rect">
            <a:avLst/>
          </a:prstGeom>
        </p:spPr>
      </p:pic>
    </p:spTree>
    <p:extLst>
      <p:ext uri="{BB962C8B-B14F-4D97-AF65-F5344CB8AC3E}">
        <p14:creationId xmlns:p14="http://schemas.microsoft.com/office/powerpoint/2010/main" val="325713910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70A5665-AA47-0E01-4F5E-A8246959CF6E}"/>
              </a:ext>
            </a:extLst>
          </p:cNvPr>
          <p:cNvSpPr txBox="1"/>
          <p:nvPr/>
        </p:nvSpPr>
        <p:spPr>
          <a:xfrm>
            <a:off x="632298" y="1"/>
            <a:ext cx="10914433" cy="553998"/>
          </a:xfrm>
          <a:prstGeom prst="rect">
            <a:avLst/>
          </a:prstGeom>
          <a:noFill/>
        </p:spPr>
        <p:txBody>
          <a:bodyPr wrap="square" rtlCol="0">
            <a:spAutoFit/>
          </a:bodyPr>
          <a:lstStyle/>
          <a:p>
            <a:pPr algn="ctr"/>
            <a:r>
              <a:rPr lang="en-US" sz="3000" u="sng" dirty="0">
                <a:latin typeface="Bookman Old Style" panose="02050604050505020204" pitchFamily="18" charset="0"/>
              </a:rPr>
              <a:t>Conclusion:</a:t>
            </a:r>
            <a:endParaRPr lang="en-IN" sz="3000" u="sng" dirty="0">
              <a:latin typeface="Bookman Old Style" panose="02050604050505020204" pitchFamily="18" charset="0"/>
            </a:endParaRPr>
          </a:p>
        </p:txBody>
      </p:sp>
      <p:sp>
        <p:nvSpPr>
          <p:cNvPr id="3" name="TextBox 2">
            <a:extLst>
              <a:ext uri="{FF2B5EF4-FFF2-40B4-BE49-F238E27FC236}">
                <a16:creationId xmlns:a16="http://schemas.microsoft.com/office/drawing/2014/main" id="{79007883-D220-C805-45FC-EB6490BE9744}"/>
              </a:ext>
            </a:extLst>
          </p:cNvPr>
          <p:cNvSpPr txBox="1"/>
          <p:nvPr/>
        </p:nvSpPr>
        <p:spPr>
          <a:xfrm>
            <a:off x="0" y="477521"/>
            <a:ext cx="12192000" cy="6463308"/>
          </a:xfrm>
          <a:prstGeom prst="rect">
            <a:avLst/>
          </a:prstGeom>
          <a:noFill/>
        </p:spPr>
        <p:txBody>
          <a:bodyPr wrap="square" rtlCol="0">
            <a:spAutoFit/>
          </a:bodyPr>
          <a:lstStyle/>
          <a:p>
            <a:pPr marL="285750" indent="-285750" algn="just">
              <a:buFont typeface="Wingdings" panose="05000000000000000000" pitchFamily="2" charset="2"/>
              <a:buChar char="Ø"/>
            </a:pPr>
            <a:r>
              <a:rPr lang="en-US" b="0" i="0" dirty="0">
                <a:effectLst/>
                <a:latin typeface="Century" panose="02040604050505020304" pitchFamily="18" charset="0"/>
              </a:rPr>
              <a:t>The case study aims to give an idea of applying Machine Learning algorithms to predict the price of the flight tickets. After the completion of this project, we got an insight of how to collect data, pre-processing the data, analyze the data, cleaning the data and building a model.</a:t>
            </a:r>
          </a:p>
          <a:p>
            <a:pPr marL="285750" indent="-285750" algn="just">
              <a:buFont typeface="Wingdings" panose="05000000000000000000" pitchFamily="2" charset="2"/>
              <a:buChar char="Ø"/>
            </a:pPr>
            <a:r>
              <a:rPr lang="en-US" b="0" i="0" dirty="0">
                <a:effectLst/>
                <a:latin typeface="Century" panose="02040604050505020304" pitchFamily="18" charset="0"/>
              </a:rPr>
              <a:t>First we collected the flights data from website yatra and it was done by using Web scraping. The framework used for web scraping was Selenium, which has an advantage of automating our process of collecting data. We collected almost 5303 of data which contained the ticket price of the flights and other related features. Then, the scrapped data was saved in a excel file so that we can use further and analyze the data.</a:t>
            </a:r>
          </a:p>
          <a:p>
            <a:pPr marL="285750" indent="-285750" algn="just">
              <a:buFont typeface="Wingdings" panose="05000000000000000000" pitchFamily="2" charset="2"/>
              <a:buChar char="Ø"/>
            </a:pPr>
            <a:r>
              <a:rPr lang="en-US" b="0" i="0" dirty="0">
                <a:effectLst/>
                <a:latin typeface="Century" panose="02040604050505020304" pitchFamily="18" charset="0"/>
              </a:rPr>
              <a:t>Then we loaded the dataset and have done data cleaning, EDA process and pre-processing techniques like checking outliers, skewness, correlation, scaling data etc</a:t>
            </a:r>
            <a:r>
              <a:rPr lang="en-US" dirty="0">
                <a:latin typeface="Century" panose="02040604050505020304" pitchFamily="18" charset="0"/>
              </a:rPr>
              <a:t>.</a:t>
            </a:r>
            <a:r>
              <a:rPr lang="en-US" b="0" i="0" dirty="0">
                <a:effectLst/>
                <a:latin typeface="Century" panose="02040604050505020304" pitchFamily="18" charset="0"/>
              </a:rPr>
              <a:t> and got better insights from data visualization.</a:t>
            </a:r>
          </a:p>
          <a:p>
            <a:pPr marL="285750" indent="-285750" algn="just">
              <a:buFont typeface="Wingdings" panose="05000000000000000000" pitchFamily="2" charset="2"/>
              <a:buChar char="Ø"/>
            </a:pPr>
            <a:r>
              <a:rPr lang="en-US" b="0" i="0" dirty="0">
                <a:effectLst/>
                <a:latin typeface="Century" panose="02040604050505020304" pitchFamily="18" charset="0"/>
              </a:rPr>
              <a:t>From the visualizations we got to know that flight ticket prices change during morning and evening time of the day. From the distribution plots we came to know that the prices of the flight tickets are going up and down, they are not fixed at a time. Also, from this graph we found prices are increasing in large amounts. Also from categorical and numerical plots we found that the prices are tending to go up as the time is approaching from morning to evening. From the categorical plots (bar and box) we came to know that early morning and late night flights are cheaper compared to working hours. From the categorical plots we found that the flight ticket prices increases as the person get near to departure time. That is last minute flights are very expensive. From the bar plot we got to know that both Indigo and </a:t>
            </a:r>
            <a:r>
              <a:rPr lang="en-US" b="0" i="0" dirty="0" err="1">
                <a:effectLst/>
                <a:latin typeface="Century" panose="02040604050505020304" pitchFamily="18" charset="0"/>
              </a:rPr>
              <a:t>Spicejet</a:t>
            </a:r>
            <a:r>
              <a:rPr lang="en-US" b="0" i="0" dirty="0">
                <a:effectLst/>
                <a:latin typeface="Century" panose="02040604050505020304" pitchFamily="18" charset="0"/>
              </a:rPr>
              <a:t> airways almost having same ticket fares. </a:t>
            </a:r>
          </a:p>
          <a:p>
            <a:pPr marL="285750" indent="-285750" algn="just">
              <a:buFont typeface="Wingdings" panose="05000000000000000000" pitchFamily="2" charset="2"/>
              <a:buChar char="Ø"/>
            </a:pPr>
            <a:r>
              <a:rPr lang="en-US" b="0" i="0" dirty="0">
                <a:effectLst/>
                <a:latin typeface="Century" panose="02040604050505020304" pitchFamily="18" charset="0"/>
              </a:rPr>
              <a:t>After separating our train and test data, we started running different ML regression algorithms to find out the best performing model on the basis of different metrics like R2 Score and RMSE. We got </a:t>
            </a:r>
            <a:r>
              <a:rPr lang="en-US" dirty="0">
                <a:latin typeface="Century" panose="02040604050505020304" pitchFamily="18" charset="0"/>
              </a:rPr>
              <a:t>Extra Trees </a:t>
            </a:r>
            <a:r>
              <a:rPr lang="en-US" b="0" i="0" dirty="0">
                <a:effectLst/>
                <a:latin typeface="Century" panose="02040604050505020304" pitchFamily="18" charset="0"/>
              </a:rPr>
              <a:t>Regressor as the best model among all the models. On this basis we performed the Hyperparameter tuning to find out the best parameter and improving the scores. We concluded that Extra Trees Regressor as the best model as it was giving high R2 score after tuning.</a:t>
            </a:r>
          </a:p>
          <a:p>
            <a:endParaRPr lang="en-IN" dirty="0"/>
          </a:p>
        </p:txBody>
      </p:sp>
    </p:spTree>
    <p:extLst>
      <p:ext uri="{BB962C8B-B14F-4D97-AF65-F5344CB8AC3E}">
        <p14:creationId xmlns:p14="http://schemas.microsoft.com/office/powerpoint/2010/main" val="340130764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14F4913-6AC1-ED53-E3D1-9191DF4C389A}"/>
              </a:ext>
            </a:extLst>
          </p:cNvPr>
          <p:cNvSpPr/>
          <p:nvPr/>
        </p:nvSpPr>
        <p:spPr>
          <a:xfrm>
            <a:off x="688910" y="2705725"/>
            <a:ext cx="10814179" cy="1446550"/>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lIns="91440" tIns="45720" rIns="91440" bIns="45720" anchor="ctr">
            <a:spAutoFit/>
          </a:bodyPr>
          <a:lstStyle/>
          <a:p>
            <a:pPr algn="ctr"/>
            <a:r>
              <a:rPr lang="en-US" sz="8800" dirty="0">
                <a:ln w="0"/>
                <a:solidFill>
                  <a:srgbClr val="002060"/>
                </a:solidFill>
                <a:effectLst>
                  <a:reflection blurRad="6350" stA="48000" endPos="35500" dir="5400000" sy="-90000" algn="bl" rotWithShape="0"/>
                </a:effectLst>
                <a:latin typeface="Microsoft YaHei UI" panose="020B0503020204020204" pitchFamily="34" charset="-122"/>
                <a:ea typeface="Microsoft YaHei UI" panose="020B0503020204020204" pitchFamily="34" charset="-122"/>
              </a:rPr>
              <a:t>Thank You</a:t>
            </a:r>
          </a:p>
        </p:txBody>
      </p:sp>
    </p:spTree>
    <p:extLst>
      <p:ext uri="{BB962C8B-B14F-4D97-AF65-F5344CB8AC3E}">
        <p14:creationId xmlns:p14="http://schemas.microsoft.com/office/powerpoint/2010/main" val="15229981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2FEC2EF-4974-2A38-1648-2FA4A2F1851F}"/>
              </a:ext>
            </a:extLst>
          </p:cNvPr>
          <p:cNvSpPr txBox="1"/>
          <p:nvPr/>
        </p:nvSpPr>
        <p:spPr>
          <a:xfrm>
            <a:off x="3233393" y="467630"/>
            <a:ext cx="6080289" cy="707886"/>
          </a:xfrm>
          <a:prstGeom prst="rect">
            <a:avLst/>
          </a:prstGeom>
          <a:noFill/>
        </p:spPr>
        <p:txBody>
          <a:bodyPr wrap="square">
            <a:spAutoFit/>
          </a:bodyPr>
          <a:lstStyle/>
          <a:p>
            <a:pPr algn="ctr"/>
            <a:r>
              <a:rPr lang="en-US" sz="4000" u="sng" dirty="0">
                <a:latin typeface="Bookman Old Style" panose="02050604050505020204" pitchFamily="18" charset="0"/>
              </a:rPr>
              <a:t>Introduction</a:t>
            </a:r>
            <a:endParaRPr lang="en-IN" sz="4000" u="sng" dirty="0">
              <a:latin typeface="Bookman Old Style" panose="02050604050505020204" pitchFamily="18" charset="0"/>
            </a:endParaRPr>
          </a:p>
        </p:txBody>
      </p:sp>
      <p:sp>
        <p:nvSpPr>
          <p:cNvPr id="3" name="TextBox 2">
            <a:extLst>
              <a:ext uri="{FF2B5EF4-FFF2-40B4-BE49-F238E27FC236}">
                <a16:creationId xmlns:a16="http://schemas.microsoft.com/office/drawing/2014/main" id="{11174316-AD71-2734-4460-5724E57292C1}"/>
              </a:ext>
            </a:extLst>
          </p:cNvPr>
          <p:cNvSpPr txBox="1"/>
          <p:nvPr/>
        </p:nvSpPr>
        <p:spPr>
          <a:xfrm>
            <a:off x="285554" y="1314735"/>
            <a:ext cx="11356549" cy="4228530"/>
          </a:xfrm>
          <a:prstGeom prst="rect">
            <a:avLst/>
          </a:prstGeom>
          <a:noFill/>
        </p:spPr>
        <p:txBody>
          <a:bodyPr wrap="square">
            <a:spAutoFit/>
          </a:bodyPr>
          <a:lstStyle/>
          <a:p>
            <a:pPr marL="285750" indent="-285750" algn="just">
              <a:lnSpc>
                <a:spcPct val="107000"/>
              </a:lnSpc>
              <a:spcAft>
                <a:spcPts val="800"/>
              </a:spcAft>
              <a:buFont typeface="Wingdings" panose="05000000000000000000" pitchFamily="2" charset="2"/>
              <a:buChar char="Ø"/>
              <a:tabLst>
                <a:tab pos="822960" algn="l"/>
              </a:tabLst>
            </a:pPr>
            <a:r>
              <a:rPr lang="en-IN" dirty="0">
                <a:effectLst/>
                <a:latin typeface="Century" panose="02040604050505020304" pitchFamily="18" charset="0"/>
                <a:ea typeface="Calibri" panose="020F0502020204030204" pitchFamily="34" charset="0"/>
                <a:cs typeface="Calibri" panose="020F0502020204030204" pitchFamily="34" charset="0"/>
              </a:rPr>
              <a:t>Airline industry is one of the most sophisticated in its use of dynamic pricing strategies to maximize revenue, based on proprietary algorithms and hidden variables. That is why the airline companies use complex algorithms to calculate the flight ticket prices. </a:t>
            </a:r>
          </a:p>
          <a:p>
            <a:pPr marL="285750" indent="-285750" algn="just">
              <a:lnSpc>
                <a:spcPct val="107000"/>
              </a:lnSpc>
              <a:spcAft>
                <a:spcPts val="800"/>
              </a:spcAft>
              <a:buFont typeface="Wingdings" panose="05000000000000000000" pitchFamily="2" charset="2"/>
              <a:buChar char="Ø"/>
              <a:tabLst>
                <a:tab pos="822960" algn="l"/>
              </a:tabLst>
            </a:pPr>
            <a:r>
              <a:rPr lang="en-IN" dirty="0">
                <a:effectLst/>
                <a:latin typeface="Century" panose="02040604050505020304" pitchFamily="18" charset="0"/>
                <a:ea typeface="Calibri" panose="020F0502020204030204" pitchFamily="34" charset="0"/>
                <a:cs typeface="Calibri" panose="020F0502020204030204" pitchFamily="34" charset="0"/>
              </a:rPr>
              <a:t>There are several different factors on which the price of the flight ticket depends. The seller has information about all the factors, but buyers are able to access limited information only which is not enough to predict the airfare prices. </a:t>
            </a:r>
            <a:r>
              <a:rPr lang="en-IN" dirty="0">
                <a:effectLst/>
                <a:latin typeface="Century" panose="02040604050505020304" pitchFamily="18" charset="0"/>
                <a:ea typeface="Calibri" panose="020F0502020204030204" pitchFamily="34" charset="0"/>
                <a:cs typeface="Times New Roman" panose="02020603050405020304" pitchFamily="18" charset="0"/>
              </a:rPr>
              <a:t>Considering the features such as departure time, arrival time and time of the day it will give the best time to buy the ticket.</a:t>
            </a:r>
          </a:p>
          <a:p>
            <a:pPr marL="285750" indent="-285750" algn="just">
              <a:lnSpc>
                <a:spcPct val="107000"/>
              </a:lnSpc>
              <a:spcAft>
                <a:spcPts val="800"/>
              </a:spcAft>
              <a:buFont typeface="Wingdings" panose="05000000000000000000" pitchFamily="2" charset="2"/>
              <a:buChar char="Ø"/>
              <a:tabLst>
                <a:tab pos="822960" algn="l"/>
              </a:tabLst>
            </a:pPr>
            <a:r>
              <a:rPr lang="en-IN" dirty="0">
                <a:effectLst/>
                <a:latin typeface="Century" panose="02040604050505020304" pitchFamily="18" charset="0"/>
                <a:ea typeface="Calibri" panose="020F0502020204030204" pitchFamily="34" charset="0"/>
                <a:cs typeface="Calibri" panose="020F0502020204030204" pitchFamily="34" charset="0"/>
              </a:rPr>
              <a:t>Nowadays, the number of people using flights has increased significantly. It is difficult for airlines to maintain prices since prices change dynamically due to different conditions. That’s why we will try to use machine learning models to solve this problem. This can help airlines by predicting what prices they can maintain. It can also help customers to predict future flight prices and plan their journey accordingly.</a:t>
            </a:r>
            <a:endParaRPr lang="en-IN" dirty="0">
              <a:effectLst/>
              <a:latin typeface="Century" panose="02040604050505020304" pitchFamily="18" charset="0"/>
              <a:ea typeface="Calibri" panose="020F0502020204030204" pitchFamily="34" charset="0"/>
              <a:cs typeface="Times New Roman" panose="02020603050405020304" pitchFamily="18" charset="0"/>
            </a:endParaRPr>
          </a:p>
          <a:p>
            <a:pPr marL="285750" indent="-285750" algn="just">
              <a:lnSpc>
                <a:spcPct val="107000"/>
              </a:lnSpc>
              <a:spcAft>
                <a:spcPts val="800"/>
              </a:spcAft>
              <a:buFont typeface="Wingdings" panose="05000000000000000000" pitchFamily="2" charset="2"/>
              <a:buChar char="Ø"/>
              <a:tabLst>
                <a:tab pos="822960" algn="l"/>
              </a:tabLst>
            </a:pPr>
            <a:endParaRPr lang="en-IN" dirty="0">
              <a:effectLst/>
              <a:latin typeface="Century" panose="020406040505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6084149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CF14916-4B71-DBA9-DEE1-71EC87653309}"/>
              </a:ext>
            </a:extLst>
          </p:cNvPr>
          <p:cNvSpPr txBox="1"/>
          <p:nvPr/>
        </p:nvSpPr>
        <p:spPr>
          <a:xfrm>
            <a:off x="3561643" y="472971"/>
            <a:ext cx="5068711" cy="707886"/>
          </a:xfrm>
          <a:prstGeom prst="rect">
            <a:avLst/>
          </a:prstGeom>
          <a:noFill/>
        </p:spPr>
        <p:txBody>
          <a:bodyPr wrap="square" rtlCol="0">
            <a:spAutoFit/>
          </a:bodyPr>
          <a:lstStyle/>
          <a:p>
            <a:pPr algn="ctr"/>
            <a:r>
              <a:rPr lang="en-US" sz="4000" u="sng" dirty="0">
                <a:latin typeface="Bookman Old Style" panose="02050604050505020204" pitchFamily="18" charset="0"/>
              </a:rPr>
              <a:t>Problem Statement</a:t>
            </a:r>
            <a:endParaRPr lang="en-IN" sz="4000" u="sng" dirty="0">
              <a:latin typeface="Bookman Old Style" panose="02050604050505020204" pitchFamily="18" charset="0"/>
            </a:endParaRPr>
          </a:p>
        </p:txBody>
      </p:sp>
      <p:sp>
        <p:nvSpPr>
          <p:cNvPr id="3" name="TextBox 2">
            <a:extLst>
              <a:ext uri="{FF2B5EF4-FFF2-40B4-BE49-F238E27FC236}">
                <a16:creationId xmlns:a16="http://schemas.microsoft.com/office/drawing/2014/main" id="{1F1B4B5F-58F1-18B3-C7CF-A42553DD5D16}"/>
              </a:ext>
            </a:extLst>
          </p:cNvPr>
          <p:cNvSpPr txBox="1"/>
          <p:nvPr/>
        </p:nvSpPr>
        <p:spPr>
          <a:xfrm>
            <a:off x="187324" y="1284278"/>
            <a:ext cx="11817350" cy="4289444"/>
          </a:xfrm>
          <a:prstGeom prst="rect">
            <a:avLst/>
          </a:prstGeom>
          <a:noFill/>
        </p:spPr>
        <p:txBody>
          <a:bodyPr wrap="square" rtlCol="0">
            <a:spAutoFit/>
          </a:bodyPr>
          <a:lstStyle/>
          <a:p>
            <a:pPr algn="just">
              <a:spcBef>
                <a:spcPts val="1200"/>
              </a:spcBef>
            </a:pPr>
            <a:r>
              <a:rPr lang="en-IN" sz="1800" dirty="0">
                <a:effectLst/>
                <a:latin typeface="Century" panose="02040604050505020304" pitchFamily="18" charset="0"/>
                <a:ea typeface="Times New Roman" panose="02020603050405020304" pitchFamily="18" charset="0"/>
              </a:rPr>
              <a:t>        Anyone who has booked a flight ticket knows how unexpectedly the prices vary. The cheapest available ticket on a given flight gets more and less expensive over time. This usually happens as an attempt to maximize revenue based on -</a:t>
            </a:r>
          </a:p>
          <a:p>
            <a:pPr algn="just">
              <a:lnSpc>
                <a:spcPct val="107000"/>
              </a:lnSpc>
              <a:spcBef>
                <a:spcPts val="1200"/>
              </a:spcBef>
              <a:spcAft>
                <a:spcPts val="800"/>
              </a:spcAft>
            </a:pPr>
            <a:r>
              <a:rPr lang="en-IN" sz="1800" dirty="0">
                <a:effectLst/>
                <a:latin typeface="Century" panose="02040604050505020304" pitchFamily="18" charset="0"/>
                <a:ea typeface="Times New Roman" panose="02020603050405020304" pitchFamily="18" charset="0"/>
                <a:cs typeface="Calibri" panose="020F0502020204030204" pitchFamily="34" charset="0"/>
              </a:rPr>
              <a:t>1. Time of purchase patterns (making sure last-minute purchases are expensive).</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pPr algn="just">
              <a:lnSpc>
                <a:spcPct val="107000"/>
              </a:lnSpc>
              <a:spcBef>
                <a:spcPts val="1200"/>
              </a:spcBef>
              <a:spcAft>
                <a:spcPts val="800"/>
              </a:spcAft>
            </a:pPr>
            <a:r>
              <a:rPr lang="en-IN" sz="1800" dirty="0">
                <a:effectLst/>
                <a:latin typeface="Century" panose="02040604050505020304" pitchFamily="18" charset="0"/>
                <a:ea typeface="Times New Roman" panose="02020603050405020304" pitchFamily="18" charset="0"/>
                <a:cs typeface="Calibri" panose="020F0502020204030204" pitchFamily="34" charset="0"/>
              </a:rPr>
              <a:t>2. Keeping the flight as full as they want it (raising prices on a flight which is filling up in order to reduce sales and hold back inventory for those expensive last-minute expensive purchases).</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r>
              <a:rPr lang="en-IN" sz="2400" b="1" dirty="0">
                <a:effectLst/>
                <a:latin typeface="Century" panose="02040604050505020304" pitchFamily="18" charset="0"/>
                <a:ea typeface="Calibri" panose="020F0502020204030204" pitchFamily="34" charset="0"/>
                <a:cs typeface="Calibri" panose="020F0502020204030204" pitchFamily="34" charset="0"/>
              </a:rPr>
              <a:t>Business goal: </a:t>
            </a:r>
            <a:r>
              <a:rPr lang="en-IN" sz="1800" spc="-5" dirty="0">
                <a:effectLst/>
                <a:latin typeface="Century" panose="02040604050505020304" pitchFamily="18" charset="0"/>
                <a:ea typeface="Calibri" panose="020F0502020204030204" pitchFamily="34" charset="0"/>
              </a:rPr>
              <a:t>The main aim of this project is to predict the price of flight tickets based on various features. </a:t>
            </a:r>
            <a:r>
              <a:rPr lang="en-IN" sz="1800" dirty="0">
                <a:effectLst/>
                <a:latin typeface="Century" panose="02040604050505020304" pitchFamily="18" charset="0"/>
                <a:ea typeface="Calibri" panose="020F0502020204030204" pitchFamily="34" charset="0"/>
                <a:cs typeface="Times New Roman" panose="02020603050405020304" pitchFamily="18" charset="0"/>
              </a:rPr>
              <a:t>The purpose of the paper is to study the factors which influence the fluctuations in the airfare prices and how they are related to the change in the prices. </a:t>
            </a:r>
          </a:p>
          <a:p>
            <a:pPr algn="just">
              <a:lnSpc>
                <a:spcPct val="107000"/>
              </a:lnSpc>
              <a:spcAft>
                <a:spcPts val="800"/>
              </a:spcAft>
            </a:pPr>
            <a:r>
              <a:rPr lang="en-IN" sz="1800" dirty="0">
                <a:effectLst/>
                <a:latin typeface="Century" panose="02040604050505020304" pitchFamily="18" charset="0"/>
                <a:ea typeface="Calibri" panose="020F0502020204030204" pitchFamily="34" charset="0"/>
                <a:cs typeface="Times New Roman" panose="02020603050405020304" pitchFamily="18" charset="0"/>
              </a:rPr>
              <a:t> Then using this information, build a system that can help buyers whether to buy a ticket or no</a:t>
            </a:r>
            <a:r>
              <a:rPr lang="en-IN" sz="1800" spc="-5" dirty="0">
                <a:effectLst/>
                <a:latin typeface="Century" panose="02040604050505020304" pitchFamily="18" charset="0"/>
                <a:ea typeface="Calibri" panose="020F0502020204030204" pitchFamily="34" charset="0"/>
              </a:rPr>
              <a:t>t. </a:t>
            </a:r>
            <a:r>
              <a:rPr lang="en-IN" sz="1800" dirty="0">
                <a:effectLst/>
                <a:latin typeface="Century" panose="02040604050505020304" pitchFamily="18" charset="0"/>
                <a:ea typeface="Calibri" panose="020F0502020204030204" pitchFamily="34" charset="0"/>
                <a:cs typeface="Times New Roman" panose="02020603050405020304" pitchFamily="18" charset="0"/>
              </a:rPr>
              <a:t>So, we will deploy an Machine Learning model for flight ticket price prediction and analysis. This model will provide the approximate selling price for the flight tickets based on different features.</a:t>
            </a:r>
            <a:endParaRPr lang="en-US" sz="1800" dirty="0"/>
          </a:p>
        </p:txBody>
      </p:sp>
    </p:spTree>
    <p:extLst>
      <p:ext uri="{BB962C8B-B14F-4D97-AF65-F5344CB8AC3E}">
        <p14:creationId xmlns:p14="http://schemas.microsoft.com/office/powerpoint/2010/main" val="2872536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B33B3FF-E639-25EE-D9D6-453B4D93A00F}"/>
              </a:ext>
            </a:extLst>
          </p:cNvPr>
          <p:cNvSpPr txBox="1"/>
          <p:nvPr/>
        </p:nvSpPr>
        <p:spPr>
          <a:xfrm>
            <a:off x="597159" y="382555"/>
            <a:ext cx="11019453" cy="707886"/>
          </a:xfrm>
          <a:prstGeom prst="rect">
            <a:avLst/>
          </a:prstGeom>
          <a:noFill/>
        </p:spPr>
        <p:txBody>
          <a:bodyPr wrap="square" rtlCol="0">
            <a:spAutoFit/>
          </a:bodyPr>
          <a:lstStyle/>
          <a:p>
            <a:pPr algn="ctr"/>
            <a:r>
              <a:rPr lang="en-US" sz="4000" u="sng" dirty="0">
                <a:latin typeface="Bookman Old Style" panose="02050604050505020204" pitchFamily="18" charset="0"/>
              </a:rPr>
              <a:t>Problem Understanding</a:t>
            </a:r>
            <a:endParaRPr lang="en-IN" sz="4000" u="sng" dirty="0">
              <a:latin typeface="Bookman Old Style" panose="02050604050505020204" pitchFamily="18" charset="0"/>
            </a:endParaRPr>
          </a:p>
        </p:txBody>
      </p:sp>
      <p:sp>
        <p:nvSpPr>
          <p:cNvPr id="3" name="TextBox 2">
            <a:extLst>
              <a:ext uri="{FF2B5EF4-FFF2-40B4-BE49-F238E27FC236}">
                <a16:creationId xmlns:a16="http://schemas.microsoft.com/office/drawing/2014/main" id="{15E00659-946D-6751-6465-24D38956BAF0}"/>
              </a:ext>
            </a:extLst>
          </p:cNvPr>
          <p:cNvSpPr txBox="1"/>
          <p:nvPr/>
        </p:nvSpPr>
        <p:spPr>
          <a:xfrm>
            <a:off x="252919" y="1498060"/>
            <a:ext cx="11455172" cy="3635804"/>
          </a:xfrm>
          <a:prstGeom prst="rect">
            <a:avLst/>
          </a:prstGeom>
          <a:noFill/>
        </p:spPr>
        <p:txBody>
          <a:bodyPr wrap="square" rtlCol="0">
            <a:spAutoFit/>
          </a:bodyPr>
          <a:lstStyle/>
          <a:p>
            <a:pPr algn="just">
              <a:lnSpc>
                <a:spcPct val="107000"/>
              </a:lnSpc>
              <a:spcAft>
                <a:spcPts val="800"/>
              </a:spcAft>
            </a:pPr>
            <a:r>
              <a:rPr lang="en-US" dirty="0">
                <a:latin typeface="Century" panose="02040604050505020304" pitchFamily="18" charset="0"/>
              </a:rPr>
              <a:t>        Airlines implement dynamic pricing for their tickets, and base their pricing decisions on demand estimation models. The reason for such a complicated system is that each flight only has a set number of seats to sell, so airlines have to regulate demand. In the case where demand is expected to exceed capacity, the airline may increase prices, to decrease the rate at which seats fill. On the other hand, a seat that goes unsold represents a loss of revenue, and selling that seat for any price above the service cost for a single passenger would have been a more preferable scenario.</a:t>
            </a:r>
          </a:p>
          <a:p>
            <a:pPr algn="just">
              <a:lnSpc>
                <a:spcPct val="107000"/>
              </a:lnSpc>
              <a:spcAft>
                <a:spcPts val="800"/>
              </a:spcAft>
            </a:pPr>
            <a:endParaRPr lang="en-US" sz="1800" dirty="0">
              <a:effectLst/>
              <a:latin typeface="Century" panose="020406040505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dirty="0">
                <a:effectLst/>
                <a:latin typeface="Century" panose="02040604050505020304" pitchFamily="18" charset="0"/>
                <a:ea typeface="Calibri" panose="020F0502020204030204" pitchFamily="34" charset="0"/>
                <a:cs typeface="Times New Roman" panose="02020603050405020304" pitchFamily="18" charset="0"/>
              </a:rPr>
              <a:t>Here we are trying to help the buyers to understand the price of the flight tickets by deploying machine learning models. These models would help the sellers/buyers to understand the flight ticket prices in market and accordingly they would be able to book their tickets.</a:t>
            </a:r>
            <a:endParaRPr lang="en-IN" dirty="0"/>
          </a:p>
          <a:p>
            <a:pPr algn="just">
              <a:lnSpc>
                <a:spcPct val="107000"/>
              </a:lnSpc>
              <a:spcAft>
                <a:spcPts val="800"/>
              </a:spcAft>
            </a:pP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p:txBody>
      </p:sp>
      <p:sp>
        <p:nvSpPr>
          <p:cNvPr id="5" name="AutoShape 2" descr="How Well Do Airfare Predictors Work? - WSJ">
            <a:extLst>
              <a:ext uri="{FF2B5EF4-FFF2-40B4-BE49-F238E27FC236}">
                <a16:creationId xmlns:a16="http://schemas.microsoft.com/office/drawing/2014/main" id="{9988EB52-5D85-5C28-43DC-34DFC9E8EB3B}"/>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6" name="AutoShape 4" descr="How Well Do Airfare Predictors Work? - WSJ">
            <a:extLst>
              <a:ext uri="{FF2B5EF4-FFF2-40B4-BE49-F238E27FC236}">
                <a16:creationId xmlns:a16="http://schemas.microsoft.com/office/drawing/2014/main" id="{0B4DFADF-09B3-696A-EDA0-3BA314DE01A8}"/>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7" name="AutoShape 6" descr="How Well Do Airfare Predictors Work? - WSJ">
            <a:extLst>
              <a:ext uri="{FF2B5EF4-FFF2-40B4-BE49-F238E27FC236}">
                <a16:creationId xmlns:a16="http://schemas.microsoft.com/office/drawing/2014/main" id="{B374D86E-94F5-EB57-506E-F28367237215}"/>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8865572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D3E2BE4-5847-23F5-6E5E-9D30142B93E5}"/>
              </a:ext>
            </a:extLst>
          </p:cNvPr>
          <p:cNvSpPr txBox="1"/>
          <p:nvPr/>
        </p:nvSpPr>
        <p:spPr>
          <a:xfrm>
            <a:off x="2610555" y="453611"/>
            <a:ext cx="6699957" cy="553998"/>
          </a:xfrm>
          <a:prstGeom prst="rect">
            <a:avLst/>
          </a:prstGeom>
          <a:noFill/>
        </p:spPr>
        <p:txBody>
          <a:bodyPr wrap="square" rtlCol="0">
            <a:spAutoFit/>
          </a:bodyPr>
          <a:lstStyle/>
          <a:p>
            <a:r>
              <a:rPr lang="en-US" sz="3000" u="sng" dirty="0">
                <a:latin typeface="Bookman Old Style" panose="02050604050505020204" pitchFamily="18" charset="0"/>
              </a:rPr>
              <a:t>Benefits of Flight Price Prediction </a:t>
            </a:r>
            <a:endParaRPr lang="en-IN" sz="3000" u="sng" dirty="0">
              <a:latin typeface="Bookman Old Style" panose="02050604050505020204" pitchFamily="18" charset="0"/>
            </a:endParaRPr>
          </a:p>
        </p:txBody>
      </p:sp>
      <p:sp>
        <p:nvSpPr>
          <p:cNvPr id="3" name="TextBox 2">
            <a:extLst>
              <a:ext uri="{FF2B5EF4-FFF2-40B4-BE49-F238E27FC236}">
                <a16:creationId xmlns:a16="http://schemas.microsoft.com/office/drawing/2014/main" id="{80F88138-3E6B-BCAB-C32A-3179F1D91200}"/>
              </a:ext>
            </a:extLst>
          </p:cNvPr>
          <p:cNvSpPr txBox="1"/>
          <p:nvPr/>
        </p:nvSpPr>
        <p:spPr>
          <a:xfrm>
            <a:off x="315736" y="1360808"/>
            <a:ext cx="11052175" cy="4247317"/>
          </a:xfrm>
          <a:prstGeom prst="rect">
            <a:avLst/>
          </a:prstGeom>
          <a:noFill/>
        </p:spPr>
        <p:txBody>
          <a:bodyPr wrap="square" rtlCol="0">
            <a:spAutoFit/>
          </a:bodyPr>
          <a:lstStyle/>
          <a:p>
            <a:pPr algn="just" fontAlgn="t"/>
            <a:r>
              <a:rPr lang="en-US" b="0" i="0" dirty="0">
                <a:effectLst/>
                <a:latin typeface="Century" panose="02040604050505020304" pitchFamily="18" charset="0"/>
              </a:rPr>
              <a:t>Pricing in the airline industry is often compared to a brain game between carriers and passengers where each party pursues the best rates. Carriers love selling tickets at the highest price possible while still not losing consumers to competitors. Passengers are crazy about buying flights at the lowest cost available while not missing the chance to get on board. All this makes flight prices fluctuant and hard to predict. But nothing is impossible for people armed with intellect and algorithms. </a:t>
            </a:r>
            <a:r>
              <a:rPr lang="en-US" dirty="0">
                <a:latin typeface="Century" panose="02040604050505020304" pitchFamily="18" charset="0"/>
              </a:rPr>
              <a:t>Predicting flight prices helps an individual to know and understand the future price of the flight tickets.</a:t>
            </a:r>
          </a:p>
          <a:p>
            <a:pPr algn="just" fontAlgn="t"/>
            <a:endParaRPr lang="en-US" b="0" i="0" dirty="0">
              <a:effectLst/>
              <a:latin typeface="Century" panose="02040604050505020304" pitchFamily="18" charset="0"/>
            </a:endParaRPr>
          </a:p>
          <a:p>
            <a:pPr algn="just" fontAlgn="t"/>
            <a:r>
              <a:rPr lang="en-US" b="0" i="0" dirty="0">
                <a:effectLst/>
                <a:latin typeface="Century" panose="02040604050505020304" pitchFamily="18" charset="0"/>
              </a:rPr>
              <a:t>There are two main use cases of flight price prediction in the travel industry. OTAs and other travel platforms integrate this feature to attract more visitors looking for the best rates. Airlines employ the technology to forecast rates of competitors and adjust their </a:t>
            </a:r>
            <a:r>
              <a:rPr lang="en-US" dirty="0">
                <a:latin typeface="Century" panose="02040604050505020304" pitchFamily="18" charset="0"/>
              </a:rPr>
              <a:t>pricing strategies</a:t>
            </a:r>
            <a:r>
              <a:rPr lang="en-US" b="0" i="0" dirty="0">
                <a:effectLst/>
                <a:latin typeface="Century" panose="02040604050505020304" pitchFamily="18" charset="0"/>
              </a:rPr>
              <a:t> accordingly.</a:t>
            </a:r>
          </a:p>
          <a:p>
            <a:pPr algn="just" fontAlgn="t"/>
            <a:endParaRPr lang="en-US" dirty="0">
              <a:latin typeface="Century" panose="02040604050505020304" pitchFamily="18" charset="0"/>
            </a:endParaRPr>
          </a:p>
          <a:p>
            <a:pPr algn="just" fontAlgn="t"/>
            <a:r>
              <a:rPr lang="en-US" b="0" i="0" dirty="0">
                <a:effectLst/>
                <a:latin typeface="Century" panose="02040604050505020304" pitchFamily="18" charset="0"/>
              </a:rPr>
              <a:t>A passenger-side predictor proposed by an OTA suggests the best time to buy a ticket so that travelers can make informed decisions. Carriers, on their end, try to find out the optimal price they should set to maximize revenue while remaining competitive.</a:t>
            </a:r>
            <a:endParaRPr lang="en-IN" dirty="0">
              <a:latin typeface="Century" panose="02040604050505020304" pitchFamily="18" charset="0"/>
            </a:endParaRPr>
          </a:p>
          <a:p>
            <a:pPr algn="just" fontAlgn="t"/>
            <a:endParaRPr lang="en-US" dirty="0">
              <a:latin typeface="Century" panose="02040604050505020304" pitchFamily="18" charset="0"/>
            </a:endParaRPr>
          </a:p>
        </p:txBody>
      </p:sp>
      <p:sp>
        <p:nvSpPr>
          <p:cNvPr id="4" name="AutoShape 8" descr="Factors influencing airline ticket prices. ">
            <a:extLst>
              <a:ext uri="{FF2B5EF4-FFF2-40B4-BE49-F238E27FC236}">
                <a16:creationId xmlns:a16="http://schemas.microsoft.com/office/drawing/2014/main" id="{5842E39E-3C40-8173-9AE6-FB8F6FB07EF4}"/>
              </a:ext>
            </a:extLst>
          </p:cNvPr>
          <p:cNvSpPr>
            <a:spLocks noChangeAspect="1" noChangeArrowheads="1"/>
          </p:cNvSpPr>
          <p:nvPr/>
        </p:nvSpPr>
        <p:spPr bwMode="auto">
          <a:xfrm>
            <a:off x="174625" y="0"/>
            <a:ext cx="11841163" cy="68580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sp>
        <p:nvSpPr>
          <p:cNvPr id="5" name="AutoShape 10" descr="Factors influencing airline ticket prices. ">
            <a:extLst>
              <a:ext uri="{FF2B5EF4-FFF2-40B4-BE49-F238E27FC236}">
                <a16:creationId xmlns:a16="http://schemas.microsoft.com/office/drawing/2014/main" id="{41F42D3D-37C4-D2A1-6C15-B30B15D99AAC}"/>
              </a:ext>
            </a:extLst>
          </p:cNvPr>
          <p:cNvSpPr>
            <a:spLocks noChangeAspect="1" noChangeArrowheads="1"/>
          </p:cNvSpPr>
          <p:nvPr/>
        </p:nvSpPr>
        <p:spPr bwMode="auto">
          <a:xfrm>
            <a:off x="327025" y="152400"/>
            <a:ext cx="11841163" cy="68580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spTree>
    <p:extLst>
      <p:ext uri="{BB962C8B-B14F-4D97-AF65-F5344CB8AC3E}">
        <p14:creationId xmlns:p14="http://schemas.microsoft.com/office/powerpoint/2010/main" val="8206994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E485058-1383-E5F3-4C64-7566646E5875}"/>
              </a:ext>
            </a:extLst>
          </p:cNvPr>
          <p:cNvSpPr txBox="1"/>
          <p:nvPr/>
        </p:nvSpPr>
        <p:spPr>
          <a:xfrm>
            <a:off x="0" y="142814"/>
            <a:ext cx="12192000" cy="553998"/>
          </a:xfrm>
          <a:prstGeom prst="rect">
            <a:avLst/>
          </a:prstGeom>
          <a:noFill/>
        </p:spPr>
        <p:txBody>
          <a:bodyPr wrap="square" rtlCol="0">
            <a:spAutoFit/>
          </a:bodyPr>
          <a:lstStyle/>
          <a:p>
            <a:pPr algn="ctr"/>
            <a:r>
              <a:rPr lang="en-US" sz="3000" u="sng" dirty="0">
                <a:latin typeface="Bookman Old Style" panose="02050604050505020204" pitchFamily="18" charset="0"/>
              </a:rPr>
              <a:t>Data Analysis and Model Building Flowchart</a:t>
            </a:r>
            <a:endParaRPr lang="en-IN" sz="3000" u="sng" dirty="0">
              <a:latin typeface="Bookman Old Style" panose="02050604050505020204" pitchFamily="18" charset="0"/>
            </a:endParaRPr>
          </a:p>
        </p:txBody>
      </p:sp>
      <p:sp>
        <p:nvSpPr>
          <p:cNvPr id="3" name="Arrow: Right 2">
            <a:extLst>
              <a:ext uri="{FF2B5EF4-FFF2-40B4-BE49-F238E27FC236}">
                <a16:creationId xmlns:a16="http://schemas.microsoft.com/office/drawing/2014/main" id="{7CE3EA3F-7DBB-A9E6-80EB-806D386C0BCA}"/>
              </a:ext>
            </a:extLst>
          </p:cNvPr>
          <p:cNvSpPr/>
          <p:nvPr/>
        </p:nvSpPr>
        <p:spPr>
          <a:xfrm>
            <a:off x="3474720" y="1120714"/>
            <a:ext cx="853440" cy="584775"/>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4" name="Arrow: Right 3">
            <a:extLst>
              <a:ext uri="{FF2B5EF4-FFF2-40B4-BE49-F238E27FC236}">
                <a16:creationId xmlns:a16="http://schemas.microsoft.com/office/drawing/2014/main" id="{5558D468-A889-C6EB-710D-CE66A332766B}"/>
              </a:ext>
            </a:extLst>
          </p:cNvPr>
          <p:cNvSpPr/>
          <p:nvPr/>
        </p:nvSpPr>
        <p:spPr>
          <a:xfrm>
            <a:off x="7477760" y="1124932"/>
            <a:ext cx="822960" cy="584775"/>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5" name="Arrow: Down 4">
            <a:extLst>
              <a:ext uri="{FF2B5EF4-FFF2-40B4-BE49-F238E27FC236}">
                <a16:creationId xmlns:a16="http://schemas.microsoft.com/office/drawing/2014/main" id="{C4B79154-DF6D-FD7B-C427-80D28AFD0BDF}"/>
              </a:ext>
            </a:extLst>
          </p:cNvPr>
          <p:cNvSpPr/>
          <p:nvPr/>
        </p:nvSpPr>
        <p:spPr>
          <a:xfrm>
            <a:off x="9723016" y="1955893"/>
            <a:ext cx="475342" cy="426720"/>
          </a:xfrm>
          <a:prstGeom prst="down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6" name="Arrow: Left 5">
            <a:extLst>
              <a:ext uri="{FF2B5EF4-FFF2-40B4-BE49-F238E27FC236}">
                <a16:creationId xmlns:a16="http://schemas.microsoft.com/office/drawing/2014/main" id="{9928B7CE-2768-8D9F-B502-5922EA2642CA}"/>
              </a:ext>
            </a:extLst>
          </p:cNvPr>
          <p:cNvSpPr/>
          <p:nvPr/>
        </p:nvSpPr>
        <p:spPr>
          <a:xfrm>
            <a:off x="7477760" y="2600626"/>
            <a:ext cx="822960" cy="584775"/>
          </a:xfrm>
          <a:prstGeom prst="lef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7" name="Arrow: Left 6">
            <a:extLst>
              <a:ext uri="{FF2B5EF4-FFF2-40B4-BE49-F238E27FC236}">
                <a16:creationId xmlns:a16="http://schemas.microsoft.com/office/drawing/2014/main" id="{949F2335-2F9B-14FB-B26C-D7DBA2E95E7A}"/>
              </a:ext>
            </a:extLst>
          </p:cNvPr>
          <p:cNvSpPr/>
          <p:nvPr/>
        </p:nvSpPr>
        <p:spPr>
          <a:xfrm>
            <a:off x="3474720" y="2600626"/>
            <a:ext cx="853440" cy="584775"/>
          </a:xfrm>
          <a:prstGeom prst="lef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8" name="Arrow: Down 7">
            <a:extLst>
              <a:ext uri="{FF2B5EF4-FFF2-40B4-BE49-F238E27FC236}">
                <a16:creationId xmlns:a16="http://schemas.microsoft.com/office/drawing/2014/main" id="{E189ADB3-B393-F7C6-FEAA-D64FC2DBC54F}"/>
              </a:ext>
            </a:extLst>
          </p:cNvPr>
          <p:cNvSpPr/>
          <p:nvPr/>
        </p:nvSpPr>
        <p:spPr>
          <a:xfrm>
            <a:off x="1696715" y="3493504"/>
            <a:ext cx="477318" cy="426720"/>
          </a:xfrm>
          <a:prstGeom prst="down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9" name="Arrow: Right 8">
            <a:extLst>
              <a:ext uri="{FF2B5EF4-FFF2-40B4-BE49-F238E27FC236}">
                <a16:creationId xmlns:a16="http://schemas.microsoft.com/office/drawing/2014/main" id="{82F3D780-D0F8-4896-334C-34AEDDFF0D57}"/>
              </a:ext>
            </a:extLst>
          </p:cNvPr>
          <p:cNvSpPr/>
          <p:nvPr/>
        </p:nvSpPr>
        <p:spPr>
          <a:xfrm>
            <a:off x="3489959" y="4112016"/>
            <a:ext cx="853440" cy="584774"/>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10" name="Arrow: Right 9">
            <a:extLst>
              <a:ext uri="{FF2B5EF4-FFF2-40B4-BE49-F238E27FC236}">
                <a16:creationId xmlns:a16="http://schemas.microsoft.com/office/drawing/2014/main" id="{EA0A944E-F693-EA2E-774D-A651406B1EFF}"/>
              </a:ext>
            </a:extLst>
          </p:cNvPr>
          <p:cNvSpPr/>
          <p:nvPr/>
        </p:nvSpPr>
        <p:spPr>
          <a:xfrm>
            <a:off x="7477760" y="4112016"/>
            <a:ext cx="822960" cy="584774"/>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11" name="Arrow: Down 10">
            <a:extLst>
              <a:ext uri="{FF2B5EF4-FFF2-40B4-BE49-F238E27FC236}">
                <a16:creationId xmlns:a16="http://schemas.microsoft.com/office/drawing/2014/main" id="{C14C189F-30D5-2514-503C-297414A808C6}"/>
              </a:ext>
            </a:extLst>
          </p:cNvPr>
          <p:cNvSpPr/>
          <p:nvPr/>
        </p:nvSpPr>
        <p:spPr>
          <a:xfrm>
            <a:off x="9723015" y="5069434"/>
            <a:ext cx="475343" cy="445318"/>
          </a:xfrm>
          <a:prstGeom prst="down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12" name="Arrow: Left 11">
            <a:extLst>
              <a:ext uri="{FF2B5EF4-FFF2-40B4-BE49-F238E27FC236}">
                <a16:creationId xmlns:a16="http://schemas.microsoft.com/office/drawing/2014/main" id="{3507D2B0-A1F5-961B-7113-62C5D78A165B}"/>
              </a:ext>
            </a:extLst>
          </p:cNvPr>
          <p:cNvSpPr/>
          <p:nvPr/>
        </p:nvSpPr>
        <p:spPr>
          <a:xfrm>
            <a:off x="7477759" y="5733068"/>
            <a:ext cx="826485" cy="584774"/>
          </a:xfrm>
          <a:prstGeom prst="lef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13" name="Arrow: Left 12">
            <a:extLst>
              <a:ext uri="{FF2B5EF4-FFF2-40B4-BE49-F238E27FC236}">
                <a16:creationId xmlns:a16="http://schemas.microsoft.com/office/drawing/2014/main" id="{2054D5EC-1FB0-DAEA-F620-7AAB4977325C}"/>
              </a:ext>
            </a:extLst>
          </p:cNvPr>
          <p:cNvSpPr/>
          <p:nvPr/>
        </p:nvSpPr>
        <p:spPr>
          <a:xfrm>
            <a:off x="3482340" y="5737286"/>
            <a:ext cx="838199" cy="625772"/>
          </a:xfrm>
          <a:prstGeom prst="lef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14" name="Flowchart: Alternate Process 13">
            <a:extLst>
              <a:ext uri="{FF2B5EF4-FFF2-40B4-BE49-F238E27FC236}">
                <a16:creationId xmlns:a16="http://schemas.microsoft.com/office/drawing/2014/main" id="{AE4168F4-0AB9-5AA7-0877-B219E5C93DF8}"/>
              </a:ext>
            </a:extLst>
          </p:cNvPr>
          <p:cNvSpPr/>
          <p:nvPr/>
        </p:nvSpPr>
        <p:spPr>
          <a:xfrm>
            <a:off x="861112" y="845002"/>
            <a:ext cx="2123233" cy="1065078"/>
          </a:xfrm>
          <a:prstGeom prst="flowChartAlternateProcess">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Import Libraries</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15" name="Flowchart: Alternate Process 14">
            <a:extLst>
              <a:ext uri="{FF2B5EF4-FFF2-40B4-BE49-F238E27FC236}">
                <a16:creationId xmlns:a16="http://schemas.microsoft.com/office/drawing/2014/main" id="{98A4A820-BA90-FE79-D784-38AC366ED0BF}"/>
              </a:ext>
            </a:extLst>
          </p:cNvPr>
          <p:cNvSpPr/>
          <p:nvPr/>
        </p:nvSpPr>
        <p:spPr>
          <a:xfrm>
            <a:off x="4818535" y="845002"/>
            <a:ext cx="2123233" cy="1065078"/>
          </a:xfrm>
          <a:prstGeom prst="flowChartAlternateProcess">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Import Collected Dataset</a:t>
            </a:r>
          </a:p>
        </p:txBody>
      </p:sp>
      <p:sp>
        <p:nvSpPr>
          <p:cNvPr id="16" name="Flowchart: Alternate Process 15">
            <a:extLst>
              <a:ext uri="{FF2B5EF4-FFF2-40B4-BE49-F238E27FC236}">
                <a16:creationId xmlns:a16="http://schemas.microsoft.com/office/drawing/2014/main" id="{A58025F8-0CC1-B35F-2A6A-2B41A9A19AAF}"/>
              </a:ext>
            </a:extLst>
          </p:cNvPr>
          <p:cNvSpPr/>
          <p:nvPr/>
        </p:nvSpPr>
        <p:spPr>
          <a:xfrm>
            <a:off x="8836712" y="845002"/>
            <a:ext cx="2168848" cy="1065078"/>
          </a:xfrm>
          <a:prstGeom prst="flowChartAlternateProcess">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Data Preprocessing</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17" name="Flowchart: Alternate Process 16">
            <a:extLst>
              <a:ext uri="{FF2B5EF4-FFF2-40B4-BE49-F238E27FC236}">
                <a16:creationId xmlns:a16="http://schemas.microsoft.com/office/drawing/2014/main" id="{ED80E333-9244-4293-DBB1-395CEB0DE53C}"/>
              </a:ext>
            </a:extLst>
          </p:cNvPr>
          <p:cNvSpPr/>
          <p:nvPr/>
        </p:nvSpPr>
        <p:spPr>
          <a:xfrm>
            <a:off x="8836712" y="2417322"/>
            <a:ext cx="2168848" cy="1065078"/>
          </a:xfrm>
          <a:prstGeom prst="flowChartAlternateProcess">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Feature Engineering</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18" name="Flowchart: Alternate Process 17">
            <a:extLst>
              <a:ext uri="{FF2B5EF4-FFF2-40B4-BE49-F238E27FC236}">
                <a16:creationId xmlns:a16="http://schemas.microsoft.com/office/drawing/2014/main" id="{E9F6A188-3322-9B2E-F619-080DB9FE51A3}"/>
              </a:ext>
            </a:extLst>
          </p:cNvPr>
          <p:cNvSpPr/>
          <p:nvPr/>
        </p:nvSpPr>
        <p:spPr>
          <a:xfrm>
            <a:off x="4818535" y="2417322"/>
            <a:ext cx="2168848" cy="1065078"/>
          </a:xfrm>
          <a:prstGeom prst="flowChartAlternateProcess">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Visualizations</a:t>
            </a:r>
          </a:p>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(EDA)</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19" name="Flowchart: Alternate Process 18">
            <a:extLst>
              <a:ext uri="{FF2B5EF4-FFF2-40B4-BE49-F238E27FC236}">
                <a16:creationId xmlns:a16="http://schemas.microsoft.com/office/drawing/2014/main" id="{03AE0933-269E-8207-63D7-B51E5EA8045F}"/>
              </a:ext>
            </a:extLst>
          </p:cNvPr>
          <p:cNvSpPr/>
          <p:nvPr/>
        </p:nvSpPr>
        <p:spPr>
          <a:xfrm>
            <a:off x="861112" y="2382613"/>
            <a:ext cx="2168848" cy="1065078"/>
          </a:xfrm>
          <a:prstGeom prst="flowChartAlternateProcess">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Identifying Outliers and Skewness</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20" name="Flowchart: Alternate Process 19">
            <a:extLst>
              <a:ext uri="{FF2B5EF4-FFF2-40B4-BE49-F238E27FC236}">
                <a16:creationId xmlns:a16="http://schemas.microsoft.com/office/drawing/2014/main" id="{E589F51D-95EB-A43C-EACC-7EEEA41D244D}"/>
              </a:ext>
            </a:extLst>
          </p:cNvPr>
          <p:cNvSpPr/>
          <p:nvPr/>
        </p:nvSpPr>
        <p:spPr>
          <a:xfrm>
            <a:off x="861112" y="3966037"/>
            <a:ext cx="2168848" cy="1065078"/>
          </a:xfrm>
          <a:prstGeom prst="flowChartAlternateProcess">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Label Encoder</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21" name="Flowchart: Alternate Process 20">
            <a:extLst>
              <a:ext uri="{FF2B5EF4-FFF2-40B4-BE49-F238E27FC236}">
                <a16:creationId xmlns:a16="http://schemas.microsoft.com/office/drawing/2014/main" id="{AE0973D2-661E-3742-42E7-B47940AFD82E}"/>
              </a:ext>
            </a:extLst>
          </p:cNvPr>
          <p:cNvSpPr/>
          <p:nvPr/>
        </p:nvSpPr>
        <p:spPr>
          <a:xfrm>
            <a:off x="4818535" y="3966037"/>
            <a:ext cx="2168848" cy="1065078"/>
          </a:xfrm>
          <a:prstGeom prst="flowChartAlternateProcess">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Checking Correlation</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22" name="Flowchart: Alternate Process 21">
            <a:extLst>
              <a:ext uri="{FF2B5EF4-FFF2-40B4-BE49-F238E27FC236}">
                <a16:creationId xmlns:a16="http://schemas.microsoft.com/office/drawing/2014/main" id="{5425C09F-1C9F-0522-7E65-A8C63AA2624C}"/>
              </a:ext>
            </a:extLst>
          </p:cNvPr>
          <p:cNvSpPr/>
          <p:nvPr/>
        </p:nvSpPr>
        <p:spPr>
          <a:xfrm>
            <a:off x="8836712" y="3966037"/>
            <a:ext cx="2168848" cy="1065078"/>
          </a:xfrm>
          <a:prstGeom prst="flowChartAlternateProcess">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Model Building</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23" name="Flowchart: Alternate Process 22">
            <a:extLst>
              <a:ext uri="{FF2B5EF4-FFF2-40B4-BE49-F238E27FC236}">
                <a16:creationId xmlns:a16="http://schemas.microsoft.com/office/drawing/2014/main" id="{53DA744F-34A7-5B19-629B-AC44C647927F}"/>
              </a:ext>
            </a:extLst>
          </p:cNvPr>
          <p:cNvSpPr/>
          <p:nvPr/>
        </p:nvSpPr>
        <p:spPr>
          <a:xfrm>
            <a:off x="8836712" y="5553071"/>
            <a:ext cx="2168848" cy="1065078"/>
          </a:xfrm>
          <a:prstGeom prst="flowChartAlternateProcess">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R2 score &amp; Evaluation Metrics</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24" name="Flowchart: Alternate Process 23">
            <a:extLst>
              <a:ext uri="{FF2B5EF4-FFF2-40B4-BE49-F238E27FC236}">
                <a16:creationId xmlns:a16="http://schemas.microsoft.com/office/drawing/2014/main" id="{FCB8AA27-A636-5A81-9D63-CA6E8105961E}"/>
              </a:ext>
            </a:extLst>
          </p:cNvPr>
          <p:cNvSpPr/>
          <p:nvPr/>
        </p:nvSpPr>
        <p:spPr>
          <a:xfrm>
            <a:off x="4818535" y="5553071"/>
            <a:ext cx="2168848" cy="1065078"/>
          </a:xfrm>
          <a:prstGeom prst="flowChartAlternateProcess">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Hyper Parameter Tuning</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25" name="Flowchart: Alternate Process 24">
            <a:extLst>
              <a:ext uri="{FF2B5EF4-FFF2-40B4-BE49-F238E27FC236}">
                <a16:creationId xmlns:a16="http://schemas.microsoft.com/office/drawing/2014/main" id="{378802AB-F005-B7EA-A150-2D8FC0579220}"/>
              </a:ext>
            </a:extLst>
          </p:cNvPr>
          <p:cNvSpPr/>
          <p:nvPr/>
        </p:nvSpPr>
        <p:spPr>
          <a:xfrm>
            <a:off x="861112" y="5553071"/>
            <a:ext cx="2168848" cy="1065078"/>
          </a:xfrm>
          <a:prstGeom prst="flowChartAlternateProcess">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Saving the Model &amp; Predictions</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Tree>
    <p:extLst>
      <p:ext uri="{BB962C8B-B14F-4D97-AF65-F5344CB8AC3E}">
        <p14:creationId xmlns:p14="http://schemas.microsoft.com/office/powerpoint/2010/main" val="32901422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C5ABE86-7A7A-30D2-06BB-3DBAB5789FA8}"/>
              </a:ext>
            </a:extLst>
          </p:cNvPr>
          <p:cNvSpPr txBox="1"/>
          <p:nvPr/>
        </p:nvSpPr>
        <p:spPr>
          <a:xfrm>
            <a:off x="606490" y="83976"/>
            <a:ext cx="11066106" cy="553998"/>
          </a:xfrm>
          <a:prstGeom prst="rect">
            <a:avLst/>
          </a:prstGeom>
          <a:noFill/>
        </p:spPr>
        <p:txBody>
          <a:bodyPr wrap="square" rtlCol="0">
            <a:spAutoFit/>
          </a:bodyPr>
          <a:lstStyle/>
          <a:p>
            <a:r>
              <a:rPr lang="en-US" sz="3000" u="sng" dirty="0">
                <a:latin typeface="Bookman Old Style" panose="02050604050505020204" pitchFamily="18" charset="0"/>
              </a:rPr>
              <a:t>Exploratory Data Analysis (EDA) Steps</a:t>
            </a:r>
            <a:endParaRPr lang="en-IN" sz="3000" u="sng" dirty="0">
              <a:latin typeface="Bookman Old Style" panose="02050604050505020204" pitchFamily="18" charset="0"/>
            </a:endParaRPr>
          </a:p>
        </p:txBody>
      </p:sp>
      <p:sp>
        <p:nvSpPr>
          <p:cNvPr id="3" name="TextBox 2">
            <a:extLst>
              <a:ext uri="{FF2B5EF4-FFF2-40B4-BE49-F238E27FC236}">
                <a16:creationId xmlns:a16="http://schemas.microsoft.com/office/drawing/2014/main" id="{D4B19563-26D6-DDDF-7AF1-81E0EAEBE858}"/>
              </a:ext>
            </a:extLst>
          </p:cNvPr>
          <p:cNvSpPr txBox="1"/>
          <p:nvPr/>
        </p:nvSpPr>
        <p:spPr>
          <a:xfrm>
            <a:off x="209550" y="637974"/>
            <a:ext cx="11725275" cy="6463308"/>
          </a:xfrm>
          <a:prstGeom prst="rect">
            <a:avLst/>
          </a:prstGeom>
          <a:noFill/>
        </p:spPr>
        <p:txBody>
          <a:bodyPr wrap="square" rtlCol="0">
            <a:spAutoFit/>
          </a:bodyPr>
          <a:lstStyle/>
          <a:p>
            <a:pPr marL="285750" indent="-285750" algn="just">
              <a:buFont typeface="Wingdings" panose="05000000000000000000" pitchFamily="2" charset="2"/>
              <a:buChar char="Ø"/>
            </a:pPr>
            <a:r>
              <a:rPr lang="en-US" dirty="0">
                <a:latin typeface="Century" panose="02040604050505020304" pitchFamily="18" charset="0"/>
              </a:rPr>
              <a:t>Importing necessary libraries and importing dataset as a data frame.</a:t>
            </a:r>
          </a:p>
          <a:p>
            <a:pPr marL="285750" indent="-285750" algn="just">
              <a:buFont typeface="Wingdings" panose="05000000000000000000" pitchFamily="2" charset="2"/>
              <a:buChar char="Ø"/>
            </a:pPr>
            <a:r>
              <a:rPr lang="en-IN" dirty="0">
                <a:effectLst/>
                <a:latin typeface="Century" panose="02040604050505020304" pitchFamily="18" charset="0"/>
                <a:ea typeface="Calibri" panose="020F0502020204030204" pitchFamily="34" charset="0"/>
                <a:cs typeface="Times New Roman" panose="02020603050405020304" pitchFamily="18" charset="0"/>
              </a:rPr>
              <a:t>Checked some statistical information like shape, number of unique values present, info, </a:t>
            </a:r>
            <a:r>
              <a:rPr lang="en-IN" dirty="0">
                <a:latin typeface="Century" panose="02040604050505020304" pitchFamily="18" charset="0"/>
                <a:ea typeface="Calibri" panose="020F0502020204030204" pitchFamily="34" charset="0"/>
                <a:cs typeface="Times New Roman" panose="02020603050405020304" pitchFamily="18" charset="0"/>
              </a:rPr>
              <a:t>data types </a:t>
            </a:r>
            <a:r>
              <a:rPr lang="en-IN" dirty="0">
                <a:effectLst/>
                <a:latin typeface="Century" panose="02040604050505020304" pitchFamily="18" charset="0"/>
                <a:ea typeface="Calibri" panose="020F0502020204030204" pitchFamily="34" charset="0"/>
                <a:cs typeface="Times New Roman" panose="02020603050405020304" pitchFamily="18" charset="0"/>
              </a:rPr>
              <a:t>etc.</a:t>
            </a:r>
          </a:p>
          <a:p>
            <a:pPr marL="285750" indent="-285750" algn="just">
              <a:buFont typeface="Wingdings" panose="05000000000000000000" pitchFamily="2" charset="2"/>
              <a:buChar char="Ø"/>
            </a:pPr>
            <a:r>
              <a:rPr lang="en-IN" sz="1800" dirty="0">
                <a:effectLst/>
                <a:latin typeface="Century" panose="02040604050505020304" pitchFamily="18" charset="0"/>
                <a:ea typeface="Calibri" panose="020F0502020204030204" pitchFamily="34" charset="0"/>
                <a:cs typeface="Times New Roman" panose="02020603050405020304" pitchFamily="18" charset="0"/>
              </a:rPr>
              <a:t>Taking care of Timestamp variables by converting data types of “</a:t>
            </a:r>
            <a:r>
              <a:rPr lang="en-IN" sz="1800" dirty="0" err="1">
                <a:effectLst/>
                <a:latin typeface="Century" panose="02040604050505020304" pitchFamily="18" charset="0"/>
                <a:ea typeface="Calibri" panose="020F0502020204030204" pitchFamily="34" charset="0"/>
                <a:cs typeface="Times New Roman" panose="02020603050405020304" pitchFamily="18" charset="0"/>
              </a:rPr>
              <a:t>Departure_time</a:t>
            </a:r>
            <a:r>
              <a:rPr lang="en-IN" sz="1800" dirty="0">
                <a:effectLst/>
                <a:latin typeface="Century" panose="02040604050505020304" pitchFamily="18" charset="0"/>
                <a:ea typeface="Calibri" panose="020F0502020204030204" pitchFamily="34" charset="0"/>
                <a:cs typeface="Times New Roman" panose="02020603050405020304" pitchFamily="18" charset="0"/>
              </a:rPr>
              <a:t>” and “</a:t>
            </a:r>
            <a:r>
              <a:rPr lang="en-IN" sz="1800" dirty="0" err="1">
                <a:effectLst/>
                <a:latin typeface="Century" panose="02040604050505020304" pitchFamily="18" charset="0"/>
                <a:ea typeface="Calibri" panose="020F0502020204030204" pitchFamily="34" charset="0"/>
                <a:cs typeface="Times New Roman" panose="02020603050405020304" pitchFamily="18" charset="0"/>
              </a:rPr>
              <a:t>Time_of_arrival</a:t>
            </a:r>
            <a:r>
              <a:rPr lang="en-IN" sz="1800" dirty="0">
                <a:effectLst/>
                <a:latin typeface="Century" panose="02040604050505020304" pitchFamily="18" charset="0"/>
                <a:ea typeface="Calibri" panose="020F0502020204030204" pitchFamily="34" charset="0"/>
                <a:cs typeface="Times New Roman" panose="02020603050405020304" pitchFamily="18" charset="0"/>
              </a:rPr>
              <a:t>” from object data type into datetime data types.</a:t>
            </a:r>
          </a:p>
          <a:p>
            <a:pPr marL="285750" indent="-285750" algn="just">
              <a:buFont typeface="Wingdings" panose="05000000000000000000" pitchFamily="2" charset="2"/>
              <a:buChar char="Ø"/>
            </a:pPr>
            <a:r>
              <a:rPr lang="en-IN" sz="1800" dirty="0">
                <a:effectLst/>
                <a:latin typeface="Century" panose="02040604050505020304" pitchFamily="18" charset="0"/>
                <a:ea typeface="Calibri" panose="020F0502020204030204" pitchFamily="34" charset="0"/>
                <a:cs typeface="Times New Roman" panose="02020603050405020304" pitchFamily="18" charset="0"/>
              </a:rPr>
              <a:t>Done feature engineering on some features </a:t>
            </a:r>
            <a:r>
              <a:rPr lang="en-IN" sz="1800" dirty="0">
                <a:effectLst/>
                <a:latin typeface="Century" panose="02040604050505020304" pitchFamily="18" charset="0"/>
                <a:ea typeface="Calibri" panose="020F0502020204030204" pitchFamily="34" charset="0"/>
              </a:rPr>
              <a:t>as they had some irrelevant values and replaced them with empty spaces.</a:t>
            </a:r>
            <a:endParaRPr lang="en-IN" dirty="0">
              <a:latin typeface="Century" panose="02040604050505020304" pitchFamily="18" charset="0"/>
              <a:cs typeface="Times New Roman" panose="02020603050405020304" pitchFamily="18" charset="0"/>
            </a:endParaRPr>
          </a:p>
          <a:p>
            <a:pPr marL="285750" indent="-285750" algn="just">
              <a:buFont typeface="Wingdings" panose="05000000000000000000" pitchFamily="2" charset="2"/>
              <a:buChar char="Ø"/>
            </a:pPr>
            <a:r>
              <a:rPr lang="en-IN" sz="1800" dirty="0">
                <a:effectLst/>
                <a:latin typeface="Century" panose="02040604050505020304" pitchFamily="18" charset="0"/>
                <a:ea typeface="Calibri" panose="020F0502020204030204" pitchFamily="34" charset="0"/>
              </a:rPr>
              <a:t>Extracted proper Duration column in terms of float data type from the difference of arrival time and departure time. </a:t>
            </a:r>
            <a:r>
              <a:rPr lang="en-IN" sz="1800" dirty="0">
                <a:effectLst/>
                <a:latin typeface="Century" panose="02040604050505020304" pitchFamily="18" charset="0"/>
                <a:ea typeface="Calibri" panose="020F0502020204030204" pitchFamily="34" charset="0"/>
                <a:cs typeface="Calibri" panose="020F0502020204030204" pitchFamily="34" charset="0"/>
              </a:rPr>
              <a:t>Extracted </a:t>
            </a:r>
            <a:r>
              <a:rPr lang="en-IN" sz="1800" dirty="0" err="1">
                <a:effectLst/>
                <a:latin typeface="Century" panose="02040604050505020304" pitchFamily="18" charset="0"/>
                <a:ea typeface="Calibri" panose="020F0502020204030204" pitchFamily="34" charset="0"/>
                <a:cs typeface="Calibri" panose="020F0502020204030204" pitchFamily="34" charset="0"/>
              </a:rPr>
              <a:t>Departure_Hour</a:t>
            </a:r>
            <a:r>
              <a:rPr lang="en-IN" sz="1800" dirty="0">
                <a:effectLst/>
                <a:latin typeface="Century" panose="02040604050505020304" pitchFamily="18" charset="0"/>
                <a:ea typeface="Calibri" panose="020F0502020204030204" pitchFamily="34" charset="0"/>
                <a:cs typeface="Calibri" panose="020F0502020204030204" pitchFamily="34" charset="0"/>
              </a:rPr>
              <a:t>, </a:t>
            </a:r>
            <a:r>
              <a:rPr lang="en-IN" sz="1800" dirty="0" err="1">
                <a:effectLst/>
                <a:latin typeface="Century" panose="02040604050505020304" pitchFamily="18" charset="0"/>
                <a:ea typeface="Calibri" panose="020F0502020204030204" pitchFamily="34" charset="0"/>
                <a:cs typeface="Calibri" panose="020F0502020204030204" pitchFamily="34" charset="0"/>
              </a:rPr>
              <a:t>Departure_Min</a:t>
            </a:r>
            <a:r>
              <a:rPr lang="en-IN" sz="1800" dirty="0">
                <a:effectLst/>
                <a:latin typeface="Century" panose="02040604050505020304" pitchFamily="18" charset="0"/>
                <a:ea typeface="Calibri" panose="020F0502020204030204" pitchFamily="34" charset="0"/>
                <a:cs typeface="Calibri" panose="020F0502020204030204" pitchFamily="34" charset="0"/>
              </a:rPr>
              <a:t> and </a:t>
            </a:r>
            <a:r>
              <a:rPr lang="en-IN" sz="1800" dirty="0" err="1">
                <a:effectLst/>
                <a:latin typeface="Century" panose="02040604050505020304" pitchFamily="18" charset="0"/>
                <a:ea typeface="Calibri" panose="020F0502020204030204" pitchFamily="34" charset="0"/>
                <a:cs typeface="Calibri" panose="020F0502020204030204" pitchFamily="34" charset="0"/>
              </a:rPr>
              <a:t>Arrival_Hour</a:t>
            </a:r>
            <a:r>
              <a:rPr lang="en-IN" sz="1800" dirty="0">
                <a:effectLst/>
                <a:latin typeface="Century" panose="02040604050505020304" pitchFamily="18" charset="0"/>
                <a:ea typeface="Calibri" panose="020F0502020204030204" pitchFamily="34" charset="0"/>
                <a:cs typeface="Calibri" panose="020F0502020204030204" pitchFamily="34" charset="0"/>
              </a:rPr>
              <a:t>, </a:t>
            </a:r>
            <a:r>
              <a:rPr lang="en-IN" sz="1800" dirty="0" err="1">
                <a:effectLst/>
                <a:latin typeface="Century" panose="02040604050505020304" pitchFamily="18" charset="0"/>
                <a:ea typeface="Calibri" panose="020F0502020204030204" pitchFamily="34" charset="0"/>
                <a:cs typeface="Calibri" panose="020F0502020204030204" pitchFamily="34" charset="0"/>
              </a:rPr>
              <a:t>Arrival_Min</a:t>
            </a:r>
            <a:r>
              <a:rPr lang="en-IN" sz="1800" dirty="0">
                <a:effectLst/>
                <a:latin typeface="Century" panose="02040604050505020304" pitchFamily="18" charset="0"/>
                <a:ea typeface="Calibri" panose="020F0502020204030204" pitchFamily="34" charset="0"/>
                <a:cs typeface="Calibri" panose="020F0502020204030204" pitchFamily="34" charset="0"/>
              </a:rPr>
              <a:t> columns from </a:t>
            </a:r>
            <a:r>
              <a:rPr lang="en-IN" sz="1800" dirty="0" err="1">
                <a:effectLst/>
                <a:latin typeface="Century" panose="02040604050505020304" pitchFamily="18" charset="0"/>
                <a:ea typeface="Calibri" panose="020F0502020204030204" pitchFamily="34" charset="0"/>
                <a:cs typeface="Calibri" panose="020F0502020204030204" pitchFamily="34" charset="0"/>
              </a:rPr>
              <a:t>Departure_time</a:t>
            </a:r>
            <a:r>
              <a:rPr lang="en-IN" sz="1800" dirty="0">
                <a:effectLst/>
                <a:latin typeface="Century" panose="02040604050505020304" pitchFamily="18" charset="0"/>
                <a:ea typeface="Calibri" panose="020F0502020204030204" pitchFamily="34" charset="0"/>
                <a:cs typeface="Calibri" panose="020F0502020204030204" pitchFamily="34" charset="0"/>
              </a:rPr>
              <a:t> and </a:t>
            </a:r>
            <a:r>
              <a:rPr lang="en-IN" sz="1800" dirty="0" err="1">
                <a:effectLst/>
                <a:latin typeface="Century" panose="02040604050505020304" pitchFamily="18" charset="0"/>
                <a:ea typeface="Calibri" panose="020F0502020204030204" pitchFamily="34" charset="0"/>
                <a:cs typeface="Calibri" panose="020F0502020204030204" pitchFamily="34" charset="0"/>
              </a:rPr>
              <a:t>Time_of_arrival</a:t>
            </a:r>
            <a:r>
              <a:rPr lang="en-IN" sz="1800" dirty="0">
                <a:effectLst/>
                <a:latin typeface="Century" panose="02040604050505020304" pitchFamily="18" charset="0"/>
                <a:ea typeface="Calibri" panose="020F0502020204030204" pitchFamily="34" charset="0"/>
                <a:cs typeface="Calibri" panose="020F0502020204030204" pitchFamily="34" charset="0"/>
              </a:rPr>
              <a:t> columns and dropped these columns after extraction.</a:t>
            </a:r>
          </a:p>
          <a:p>
            <a:pPr marL="285750" indent="-285750" algn="just">
              <a:buFont typeface="Wingdings" panose="05000000000000000000" pitchFamily="2" charset="2"/>
              <a:buChar char="Ø"/>
            </a:pPr>
            <a:r>
              <a:rPr lang="en-IN" sz="1800" dirty="0">
                <a:effectLst/>
                <a:latin typeface="Century" panose="02040604050505020304" pitchFamily="18" charset="0"/>
                <a:ea typeface="Calibri" panose="020F0502020204030204" pitchFamily="34" charset="0"/>
                <a:cs typeface="Calibri" panose="020F0502020204030204" pitchFamily="34" charset="0"/>
              </a:rPr>
              <a:t>The label “Price" should be continuous numeric data but due to some string values like “,” it was showing as object data type. So, I replaced this sign by empty space and converted into float data type.</a:t>
            </a:r>
          </a:p>
          <a:p>
            <a:pPr marL="285750" indent="-285750" algn="just">
              <a:buFont typeface="Wingdings" panose="05000000000000000000" pitchFamily="2" charset="2"/>
              <a:buChar char="Ø"/>
            </a:pPr>
            <a:r>
              <a:rPr lang="en-IN" sz="1800" dirty="0">
                <a:effectLst/>
                <a:latin typeface="Century" panose="02040604050505020304" pitchFamily="18" charset="0"/>
                <a:ea typeface="Calibri" panose="020F0502020204030204" pitchFamily="34" charset="0"/>
                <a:cs typeface="Calibri" panose="020F0502020204030204" pitchFamily="34" charset="0"/>
              </a:rPr>
              <a:t>Grouped same categories in the column </a:t>
            </a:r>
            <a:r>
              <a:rPr lang="en-IN" sz="1800" dirty="0" err="1">
                <a:effectLst/>
                <a:latin typeface="Century" panose="02040604050505020304" pitchFamily="18" charset="0"/>
                <a:ea typeface="Calibri" panose="020F0502020204030204" pitchFamily="34" charset="0"/>
                <a:cs typeface="Calibri" panose="020F0502020204030204" pitchFamily="34" charset="0"/>
              </a:rPr>
              <a:t>Me</a:t>
            </a:r>
            <a:r>
              <a:rPr lang="en-IN" dirty="0" err="1">
                <a:latin typeface="Century" panose="02040604050505020304" pitchFamily="18" charset="0"/>
                <a:ea typeface="Calibri" panose="020F0502020204030204" pitchFamily="34" charset="0"/>
                <a:cs typeface="Calibri" panose="020F0502020204030204" pitchFamily="34" charset="0"/>
              </a:rPr>
              <a:t>al_availability</a:t>
            </a:r>
            <a:r>
              <a:rPr lang="en-IN" dirty="0">
                <a:latin typeface="Century" panose="02040604050505020304" pitchFamily="18" charset="0"/>
                <a:ea typeface="Calibri" panose="020F0502020204030204" pitchFamily="34" charset="0"/>
                <a:cs typeface="Calibri" panose="020F0502020204030204" pitchFamily="34" charset="0"/>
              </a:rPr>
              <a:t> and converted categorical data into numeric data in </a:t>
            </a:r>
            <a:r>
              <a:rPr lang="en-IN" dirty="0" err="1">
                <a:latin typeface="Century" panose="02040604050505020304" pitchFamily="18" charset="0"/>
                <a:ea typeface="Calibri" panose="020F0502020204030204" pitchFamily="34" charset="0"/>
                <a:cs typeface="Calibri" panose="020F0502020204030204" pitchFamily="34" charset="0"/>
              </a:rPr>
              <a:t>Number_of_stops</a:t>
            </a:r>
            <a:r>
              <a:rPr lang="en-IN" dirty="0">
                <a:latin typeface="Century" panose="02040604050505020304" pitchFamily="18" charset="0"/>
                <a:ea typeface="Calibri" panose="020F0502020204030204" pitchFamily="34" charset="0"/>
                <a:cs typeface="Calibri" panose="020F0502020204030204" pitchFamily="34" charset="0"/>
              </a:rPr>
              <a:t> </a:t>
            </a:r>
            <a:r>
              <a:rPr lang="en-IN" sz="1800" dirty="0">
                <a:effectLst/>
                <a:latin typeface="Century" panose="02040604050505020304" pitchFamily="18" charset="0"/>
                <a:ea typeface="Calibri" panose="020F0502020204030204" pitchFamily="34" charset="0"/>
                <a:cs typeface="Calibri" panose="020F0502020204030204" pitchFamily="34" charset="0"/>
              </a:rPr>
              <a:t> column.</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pPr marL="285750" indent="-285750" algn="just">
              <a:buFont typeface="Wingdings" panose="05000000000000000000" pitchFamily="2" charset="2"/>
              <a:buChar char="Ø"/>
            </a:pPr>
            <a:r>
              <a:rPr lang="en-IN" sz="1800" dirty="0">
                <a:effectLst/>
                <a:latin typeface="Century" panose="02040604050505020304" pitchFamily="18" charset="0"/>
                <a:ea typeface="Calibri" panose="020F0502020204030204" pitchFamily="34" charset="0"/>
                <a:cs typeface="Times New Roman" panose="02020603050405020304" pitchFamily="18" charset="0"/>
              </a:rPr>
              <a:t>Checked for null values and found no missing values in the dataset.</a:t>
            </a:r>
            <a:endParaRPr lang="en-IN" dirty="0">
              <a:latin typeface="Century" panose="02040604050505020304" pitchFamily="18" charset="0"/>
              <a:ea typeface="Calibri" panose="020F0502020204030204" pitchFamily="34" charset="0"/>
            </a:endParaRPr>
          </a:p>
          <a:p>
            <a:pPr marL="285750" indent="-285750" algn="just">
              <a:buFont typeface="Wingdings" panose="05000000000000000000" pitchFamily="2" charset="2"/>
              <a:buChar char="Ø"/>
            </a:pPr>
            <a:r>
              <a:rPr lang="en-IN" dirty="0">
                <a:latin typeface="Century" panose="02040604050505020304" pitchFamily="18" charset="0"/>
                <a:cs typeface="Times New Roman" panose="02020603050405020304" pitchFamily="18" charset="0"/>
              </a:rPr>
              <a:t>Performed univariate, bivariate and multivariate analysis. </a:t>
            </a:r>
            <a:r>
              <a:rPr lang="en-IN" sz="1800" dirty="0">
                <a:effectLst/>
                <a:latin typeface="Century" panose="02040604050505020304" pitchFamily="18" charset="0"/>
                <a:ea typeface="Calibri" panose="020F0502020204030204" pitchFamily="34" charset="0"/>
              </a:rPr>
              <a:t>Visualized each feature using seaborn and matplotlib libraries by plotting several categorical and numerical plots like pie plot, count plot, bar plot, reg plot, strip plot, line plot, box plot, boxen plot, distribution plot, and pair plot.</a:t>
            </a:r>
          </a:p>
          <a:p>
            <a:pPr marL="285750" indent="-285750" algn="just">
              <a:buFont typeface="Wingdings" panose="05000000000000000000" pitchFamily="2" charset="2"/>
              <a:buChar char="Ø"/>
            </a:pPr>
            <a:r>
              <a:rPr lang="en-IN" sz="1800" dirty="0">
                <a:effectLst/>
                <a:latin typeface="Century" panose="02040604050505020304" pitchFamily="18" charset="0"/>
                <a:ea typeface="Times New Roman" panose="02020603050405020304" pitchFamily="18" charset="0"/>
              </a:rPr>
              <a:t>Identified outliers using box plots and checked skewness and removed skewness in Duration column using sqrt method.</a:t>
            </a:r>
          </a:p>
          <a:p>
            <a:pPr marL="285750" indent="-285750" algn="just">
              <a:buFont typeface="Wingdings" panose="05000000000000000000" pitchFamily="2" charset="2"/>
              <a:buChar char="Ø"/>
            </a:pPr>
            <a:r>
              <a:rPr lang="en-IN" sz="1800" dirty="0">
                <a:effectLst/>
                <a:latin typeface="Century" panose="02040604050505020304" pitchFamily="18" charset="0"/>
                <a:ea typeface="Times New Roman" panose="02020603050405020304" pitchFamily="18" charset="0"/>
                <a:cs typeface="Calibri" panose="020F0502020204030204" pitchFamily="34" charset="0"/>
              </a:rPr>
              <a:t>Used Pearson’s correlation coefficient to check the correlation between label and features. With the help of </a:t>
            </a:r>
            <a:r>
              <a:rPr lang="en-IN" sz="1800" dirty="0">
                <a:effectLst/>
                <a:latin typeface="Century" panose="02040604050505020304" pitchFamily="18" charset="0"/>
                <a:ea typeface="Calibri" panose="020F0502020204030204" pitchFamily="34" charset="0"/>
                <a:cs typeface="Times New Roman" panose="02020603050405020304" pitchFamily="18" charset="0"/>
              </a:rPr>
              <a:t>heatmap and correlation bar graph was able to understand the Feature vs Label relativity and insights on multicollinearity amongst the feature columns.</a:t>
            </a:r>
            <a:endParaRPr lang="en-IN" sz="1850" dirty="0">
              <a:latin typeface="Century" panose="02040604050505020304" pitchFamily="18" charset="0"/>
              <a:cs typeface="Times New Roman" panose="02020603050405020304" pitchFamily="18" charset="0"/>
            </a:endParaRPr>
          </a:p>
          <a:p>
            <a:pPr marL="285750" indent="-285750">
              <a:buFont typeface="Wingdings" panose="05000000000000000000" pitchFamily="2" charset="2"/>
              <a:buChar char="Ø"/>
            </a:pPr>
            <a:endParaRPr lang="en-IN" dirty="0">
              <a:latin typeface="Century" panose="02040604050505020304" pitchFamily="18" charset="0"/>
              <a:cs typeface="Times New Roman" panose="02020603050405020304" pitchFamily="18" charset="0"/>
            </a:endParaRPr>
          </a:p>
        </p:txBody>
      </p:sp>
    </p:spTree>
    <p:extLst>
      <p:ext uri="{BB962C8B-B14F-4D97-AF65-F5344CB8AC3E}">
        <p14:creationId xmlns:p14="http://schemas.microsoft.com/office/powerpoint/2010/main" val="25446895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5E6A87A-83CF-A4BF-337E-E26C5E58A518}"/>
              </a:ext>
            </a:extLst>
          </p:cNvPr>
          <p:cNvSpPr txBox="1"/>
          <p:nvPr/>
        </p:nvSpPr>
        <p:spPr>
          <a:xfrm>
            <a:off x="625151" y="261257"/>
            <a:ext cx="10991461" cy="553998"/>
          </a:xfrm>
          <a:prstGeom prst="rect">
            <a:avLst/>
          </a:prstGeom>
          <a:noFill/>
        </p:spPr>
        <p:txBody>
          <a:bodyPr wrap="square" rtlCol="0">
            <a:spAutoFit/>
          </a:bodyPr>
          <a:lstStyle/>
          <a:p>
            <a:pPr algn="ctr"/>
            <a:r>
              <a:rPr lang="en-US" sz="3000" u="sng" dirty="0">
                <a:latin typeface="Bookman Old Style" panose="02050604050505020204" pitchFamily="18" charset="0"/>
              </a:rPr>
              <a:t>Visualization :Univariate Analysis for Numerical Variables</a:t>
            </a:r>
            <a:endParaRPr lang="en-IN" sz="3000" u="sng" dirty="0">
              <a:latin typeface="Bookman Old Style" panose="02050604050505020204" pitchFamily="18" charset="0"/>
            </a:endParaRPr>
          </a:p>
        </p:txBody>
      </p:sp>
      <p:sp>
        <p:nvSpPr>
          <p:cNvPr id="3" name="TextBox 2">
            <a:extLst>
              <a:ext uri="{FF2B5EF4-FFF2-40B4-BE49-F238E27FC236}">
                <a16:creationId xmlns:a16="http://schemas.microsoft.com/office/drawing/2014/main" id="{D62E52B0-A178-A152-960B-BEC1D99EC047}"/>
              </a:ext>
            </a:extLst>
          </p:cNvPr>
          <p:cNvSpPr txBox="1"/>
          <p:nvPr/>
        </p:nvSpPr>
        <p:spPr>
          <a:xfrm>
            <a:off x="238125" y="1419225"/>
            <a:ext cx="5191126" cy="4859407"/>
          </a:xfrm>
          <a:prstGeom prst="rect">
            <a:avLst/>
          </a:prstGeom>
          <a:noFill/>
        </p:spPr>
        <p:txBody>
          <a:bodyPr wrap="square">
            <a:spAutoFit/>
          </a:bodyPr>
          <a:lstStyle/>
          <a:p>
            <a:pPr lvl="0" algn="just">
              <a:lnSpc>
                <a:spcPct val="107000"/>
              </a:lnSpc>
            </a:pPr>
            <a:r>
              <a:rPr lang="en-IN" dirty="0">
                <a:effectLst/>
                <a:latin typeface="Century" panose="02040604050505020304" pitchFamily="18" charset="0"/>
                <a:ea typeface="Times New Roman" panose="02020603050405020304" pitchFamily="18" charset="0"/>
                <a:cs typeface="Calibri" panose="020F0502020204030204" pitchFamily="34" charset="0"/>
              </a:rPr>
              <a:t>The distribution plot shows how the data has been distributed in each of the columns.</a:t>
            </a:r>
          </a:p>
          <a:p>
            <a:pPr lvl="0" algn="just">
              <a:lnSpc>
                <a:spcPct val="107000"/>
              </a:lnSpc>
            </a:pPr>
            <a:endParaRPr lang="en-IN" dirty="0">
              <a:effectLst/>
              <a:latin typeface="Century" panose="02040604050505020304" pitchFamily="18" charset="0"/>
              <a:ea typeface="Times New Roman" panose="02020603050405020304" pitchFamily="18" charset="0"/>
              <a:cs typeface="Calibri" panose="020F0502020204030204" pitchFamily="34" charset="0"/>
            </a:endParaRPr>
          </a:p>
          <a:p>
            <a:pPr algn="just"/>
            <a:r>
              <a:rPr lang="en-US" b="0" i="0" dirty="0">
                <a:effectLst/>
                <a:latin typeface="Century" panose="02040604050505020304" pitchFamily="18" charset="0"/>
              </a:rPr>
              <a:t>From the distribution plot we can observe the columns are somewhat distributed normally as they have no proper bell shape curve.</a:t>
            </a:r>
          </a:p>
          <a:p>
            <a:pPr algn="just"/>
            <a:r>
              <a:rPr lang="en-US" b="0" i="0" dirty="0">
                <a:effectLst/>
                <a:latin typeface="Century" panose="02040604050505020304" pitchFamily="18" charset="0"/>
              </a:rPr>
              <a:t>The columns like "Duration", "</a:t>
            </a:r>
            <a:r>
              <a:rPr lang="en-US" b="0" i="0" dirty="0" err="1">
                <a:effectLst/>
                <a:latin typeface="Century" panose="02040604050505020304" pitchFamily="18" charset="0"/>
              </a:rPr>
              <a:t>Number_of_stops</a:t>
            </a:r>
            <a:r>
              <a:rPr lang="en-US" b="0" i="0" dirty="0">
                <a:effectLst/>
                <a:latin typeface="Century" panose="02040604050505020304" pitchFamily="18" charset="0"/>
              </a:rPr>
              <a:t>" and "Price" are skewed to right as the mean value in these columns are much greater than the median(50%).</a:t>
            </a:r>
          </a:p>
          <a:p>
            <a:pPr algn="just"/>
            <a:r>
              <a:rPr lang="en-US" b="0" i="0" dirty="0">
                <a:effectLst/>
                <a:latin typeface="Century" panose="02040604050505020304" pitchFamily="18" charset="0"/>
              </a:rPr>
              <a:t>Also the data in the column </a:t>
            </a:r>
            <a:r>
              <a:rPr lang="en-US" b="0" i="0" dirty="0" err="1">
                <a:effectLst/>
                <a:latin typeface="Century" panose="02040604050505020304" pitchFamily="18" charset="0"/>
              </a:rPr>
              <a:t>Arrival_Hour</a:t>
            </a:r>
            <a:r>
              <a:rPr lang="en-US" b="0" i="0" dirty="0">
                <a:effectLst/>
                <a:latin typeface="Century" panose="02040604050505020304" pitchFamily="18" charset="0"/>
              </a:rPr>
              <a:t> skewed to left since the mean values is less than the median.</a:t>
            </a:r>
          </a:p>
          <a:p>
            <a:pPr algn="just"/>
            <a:r>
              <a:rPr lang="en-US" b="0" i="0" dirty="0">
                <a:effectLst/>
                <a:latin typeface="Century" panose="02040604050505020304" pitchFamily="18" charset="0"/>
              </a:rPr>
              <a:t>Since there is presence of skewness in the data, we need to remove skewness in the numerical columns to overcome with any kind of data biasness.</a:t>
            </a:r>
          </a:p>
        </p:txBody>
      </p:sp>
      <p:pic>
        <p:nvPicPr>
          <p:cNvPr id="6" name="Picture 5">
            <a:extLst>
              <a:ext uri="{FF2B5EF4-FFF2-40B4-BE49-F238E27FC236}">
                <a16:creationId xmlns:a16="http://schemas.microsoft.com/office/drawing/2014/main" id="{9651BCE5-653C-7483-2B54-545EB24FB8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92508" y="1104204"/>
            <a:ext cx="6069995" cy="4759268"/>
          </a:xfrm>
          <a:prstGeom prst="rect">
            <a:avLst/>
          </a:prstGeom>
        </p:spPr>
      </p:pic>
    </p:spTree>
    <p:extLst>
      <p:ext uri="{BB962C8B-B14F-4D97-AF65-F5344CB8AC3E}">
        <p14:creationId xmlns:p14="http://schemas.microsoft.com/office/powerpoint/2010/main" val="8737512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273</TotalTime>
  <Words>3067</Words>
  <Application>Microsoft Office PowerPoint</Application>
  <PresentationFormat>Widescreen</PresentationFormat>
  <Paragraphs>146</Paragraphs>
  <Slides>29</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29</vt:i4>
      </vt:variant>
    </vt:vector>
  </HeadingPairs>
  <TitlesOfParts>
    <vt:vector size="39" baseType="lpstr">
      <vt:lpstr>Microsoft YaHei UI</vt:lpstr>
      <vt:lpstr>Arial</vt:lpstr>
      <vt:lpstr>Bookman Old Style</vt:lpstr>
      <vt:lpstr>Calibri</vt:lpstr>
      <vt:lpstr>Calibri Light</vt:lpstr>
      <vt:lpstr>Century</vt:lpstr>
      <vt:lpstr>Helvetica Neue</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VISHWAS PAI - 110909350</dc:creator>
  <cp:lastModifiedBy>Ganesh Gowardhan</cp:lastModifiedBy>
  <cp:revision>6</cp:revision>
  <dcterms:created xsi:type="dcterms:W3CDTF">2022-08-01T09:35:53Z</dcterms:created>
  <dcterms:modified xsi:type="dcterms:W3CDTF">2022-08-13T18:08:52Z</dcterms:modified>
</cp:coreProperties>
</file>