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NODE JS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812500" y="2977799"/>
            <a:ext cx="6331500" cy="72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457200" lvl="0" marL="2743200">
              <a:spcBef>
                <a:spcPts val="0"/>
              </a:spcBef>
              <a:buNone/>
            </a:pPr>
            <a:r>
              <a:rPr b="1" lang="en"/>
              <a:t>BAGAVATHIRAJA 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Topics Covered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663600" y="86350"/>
            <a:ext cx="4380600" cy="5143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Functions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Events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Cookies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Class and Object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Arrays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HTML DOM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Promises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 Modules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Error Handling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84575" y="1894975"/>
            <a:ext cx="8647800" cy="239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1371600">
              <a:spcBef>
                <a:spcPts val="0"/>
              </a:spcBef>
              <a:buNone/>
            </a:pPr>
            <a:r>
              <a:rPr lang="en" sz="6000">
                <a:solidFill>
                  <a:schemeClr val="dk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731300" y="122999"/>
            <a:ext cx="4412700" cy="489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/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Introduction :</a:t>
            </a:r>
          </a:p>
          <a:p>
            <a:pPr indent="-330200" lvl="0" marL="4572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b="1" lang="en" sz="1600">
                <a:solidFill>
                  <a:srgbClr val="F3F3F3"/>
                </a:solidFill>
              </a:rPr>
              <a:t>cross-platform for server-side programming </a:t>
            </a:r>
          </a:p>
          <a:p>
            <a:pPr indent="-330200" lvl="0" marL="4572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b="1" lang="en" sz="1600">
                <a:solidFill>
                  <a:srgbClr val="F3F3F3"/>
                </a:solidFill>
              </a:rPr>
              <a:t>allows users to build network applications quickly.</a:t>
            </a:r>
          </a:p>
          <a:p>
            <a:pPr indent="-330200" lvl="0" marL="4572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b="1" lang="en" sz="1600">
                <a:solidFill>
                  <a:srgbClr val="F3F3F3"/>
                </a:solidFill>
              </a:rPr>
              <a:t>a Javascript free and open source.</a:t>
            </a:r>
          </a:p>
          <a:p>
            <a:pPr indent="-330200" lvl="0" marL="4572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b="1" lang="en" sz="1600">
                <a:solidFill>
                  <a:srgbClr val="F3F3F3"/>
                </a:solidFill>
              </a:rPr>
              <a:t>Executes code in google v8 VM.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Features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247" y="1359025"/>
            <a:ext cx="6422399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</a:pPr>
            <a:r>
              <a:rPr b="1" lang="en" sz="2100">
                <a:solidFill>
                  <a:srgbClr val="000000"/>
                </a:solidFill>
              </a:rPr>
              <a:t>Extremely fast</a:t>
            </a:r>
          </a:p>
          <a:p>
            <a:pPr indent="-361950" lvl="0" marL="457200" marR="25400" rtl="0" algn="just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</a:rPr>
              <a:t>I/O is Asynchronous and Event Driven</a:t>
            </a:r>
          </a:p>
          <a:p>
            <a:pPr indent="-361950" lvl="0" marL="457200" marR="25400" rtl="0" algn="just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2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Single threaded</a:t>
            </a:r>
          </a:p>
          <a:p>
            <a:pPr indent="-361950" lvl="0" marL="457200" marR="25400" rtl="0" algn="just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2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Highly Scalable</a:t>
            </a:r>
          </a:p>
          <a:p>
            <a:pPr indent="-361950" lvl="0" marL="457200" marR="25400" rtl="0" algn="just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2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Open source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Covered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63600" y="86350"/>
            <a:ext cx="4380600" cy="5143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NPM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Callback concepts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Event Loop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Event Emitter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File Systems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Web Module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Express Framework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/>
              <a:t>          i)</a:t>
            </a:r>
            <a:r>
              <a:rPr b="1" lang="en" sz="1400"/>
              <a:t>Routing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400"/>
              <a:t>           ii)Cookies &amp; Session Management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 RESTful API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600"/>
              <a:t>Node js MySQL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338725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comparison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538952" y="1455000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Node js</a:t>
            </a:r>
          </a:p>
          <a:p>
            <a:pPr indent="-228600" lvl="0" marL="45720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asynchronous events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33333"/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of JavaScript as a programming language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5195275" y="1344250"/>
            <a:ext cx="33075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Others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	 	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Multi threaded and synchronous, e.g. when accessing the database, the thread is blocked and is waiting for a reply from database. And when using many threads (e.g. one per request) a lot of memory is used (each thread needs quite large amount of memory), that may be a bottleneck.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529100" y="758250"/>
            <a:ext cx="4233000" cy="362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Pros</a:t>
            </a:r>
          </a:p>
          <a:p>
            <a:pPr indent="-330200" lvl="0" marL="457200" rtl="0">
              <a:lnSpc>
                <a:spcPct val="110000"/>
              </a:lnSpc>
              <a:spcBef>
                <a:spcPts val="3000"/>
              </a:spcBef>
              <a:spcAft>
                <a:spcPts val="2300"/>
              </a:spcAft>
              <a:buSzPct val="88888"/>
            </a:pPr>
            <a:r>
              <a:rPr b="1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to Learn</a:t>
            </a:r>
          </a:p>
          <a:p>
            <a:pPr indent="-342900" lvl="0" marL="457200" rtl="0">
              <a:lnSpc>
                <a:spcPct val="110000"/>
              </a:lnSpc>
              <a:spcBef>
                <a:spcPts val="3000"/>
              </a:spcBef>
              <a:spcAft>
                <a:spcPts val="2300"/>
              </a:spcAft>
              <a:buSzPct val="100000"/>
              <a:buFont typeface="Arial"/>
            </a:pPr>
            <a:r>
              <a:rPr b="1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Fullstack JS</a:t>
            </a:r>
          </a:p>
          <a:p>
            <a:pPr indent="-342900" lvl="0" marL="457200" rtl="0">
              <a:lnSpc>
                <a:spcPct val="110000"/>
              </a:lnSpc>
              <a:spcBef>
                <a:spcPts val="3000"/>
              </a:spcBef>
              <a:spcAft>
                <a:spcPts val="2300"/>
              </a:spcAft>
              <a:buSzPct val="100000"/>
              <a:buFont typeface="Arial"/>
            </a:pPr>
            <a:r>
              <a:rPr b="1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Simultaneous Request Handling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b="1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Active community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5008150" y="765925"/>
            <a:ext cx="3839100" cy="37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Cons</a:t>
            </a:r>
          </a:p>
          <a:p>
            <a:pPr indent="-330200" lvl="0" marL="457200" rtl="0">
              <a:lnSpc>
                <a:spcPct val="110000"/>
              </a:lnSpc>
              <a:spcBef>
                <a:spcPts val="3000"/>
              </a:spcBef>
              <a:spcAft>
                <a:spcPts val="2300"/>
              </a:spcAft>
              <a:buSzPct val="88888"/>
            </a:pPr>
            <a:r>
              <a:rPr b="1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Unstable API</a:t>
            </a:r>
          </a:p>
          <a:p>
            <a:pPr indent="-330200" lvl="0" marL="457200" rtl="0">
              <a:lnSpc>
                <a:spcPct val="110000"/>
              </a:lnSpc>
              <a:spcBef>
                <a:spcPts val="3000"/>
              </a:spcBef>
              <a:spcAft>
                <a:spcPts val="2300"/>
              </a:spcAft>
              <a:buSzPct val="88888"/>
            </a:pPr>
            <a:r>
              <a:rPr b="1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Development Time</a:t>
            </a:r>
          </a:p>
          <a:p>
            <a:pPr indent="-330200" lvl="0" marL="457200" rtl="0">
              <a:lnSpc>
                <a:spcPct val="110000"/>
              </a:lnSpc>
              <a:spcBef>
                <a:spcPts val="3000"/>
              </a:spcBef>
              <a:spcAft>
                <a:spcPts val="2300"/>
              </a:spcAft>
              <a:buSzPct val="88888"/>
            </a:pPr>
            <a:r>
              <a:rPr b="1" lang="en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Suitable for Heavy-Computing Apps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ECMAScript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812500" y="2977799"/>
            <a:ext cx="6331500" cy="72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457200" lvl="0" marL="2743200" rtl="0">
              <a:spcBef>
                <a:spcPts val="0"/>
              </a:spcBef>
              <a:buNone/>
            </a:pPr>
            <a:r>
              <a:rPr b="1" lang="en"/>
              <a:t>BAGAVATHIRAJA 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731300" y="122999"/>
            <a:ext cx="4412700" cy="489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/>
          </a:p>
          <a:p>
            <a:pPr lvl="0" rtl="0">
              <a:spcBef>
                <a:spcPts val="0"/>
              </a:spcBef>
              <a:buNone/>
            </a:pPr>
            <a:r>
              <a:rPr b="1" lang="en" sz="2000"/>
              <a:t>Introduction :</a:t>
            </a:r>
          </a:p>
          <a:p>
            <a:pPr indent="-330200" lvl="0" marL="4572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b="1" lang="en" sz="1600">
                <a:solidFill>
                  <a:srgbClr val="F3F3F3"/>
                </a:solidFill>
              </a:rPr>
              <a:t>Standard for scripting language </a:t>
            </a:r>
          </a:p>
          <a:p>
            <a:pPr indent="-330200" lvl="0" marL="4572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b="1" lang="en" sz="1600">
                <a:solidFill>
                  <a:srgbClr val="F3F3F3"/>
                </a:solidFill>
              </a:rPr>
              <a:t>Javascript are based on ECMAScipt standard</a:t>
            </a:r>
            <a:r>
              <a:rPr b="1" lang="en" sz="1600">
                <a:solidFill>
                  <a:srgbClr val="F3F3F3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Features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400250" y="1575050"/>
            <a:ext cx="6422400" cy="297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marR="25400" rtl="0" algn="just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2100">
                <a:solidFill>
                  <a:srgbClr val="000000"/>
                </a:solidFill>
              </a:rPr>
              <a:t>Class</a:t>
            </a:r>
          </a:p>
          <a:p>
            <a:pPr indent="-361950" lvl="0" marL="457200" marR="25400" rtl="0" algn="just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2100">
                <a:solidFill>
                  <a:srgbClr val="000000"/>
                </a:solidFill>
              </a:rPr>
              <a:t>Arrow Functions</a:t>
            </a:r>
          </a:p>
          <a:p>
            <a:pPr indent="-361950" lvl="0" marL="457200" marR="25400" rtl="0" algn="just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2100">
                <a:solidFill>
                  <a:srgbClr val="000000"/>
                </a:solidFill>
              </a:rPr>
              <a:t>Promises</a:t>
            </a:r>
          </a:p>
          <a:p>
            <a:pPr indent="-361950" lvl="0" marL="457200" marR="25400" rtl="0" algn="just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2100">
                <a:solidFill>
                  <a:srgbClr val="000000"/>
                </a:solidFill>
              </a:rPr>
              <a:t>Modules</a:t>
            </a:r>
          </a:p>
          <a:p>
            <a:pPr indent="-361950" lvl="0" marL="457200" marR="25400" rtl="0" algn="just">
              <a:lnSpc>
                <a:spcPct val="1725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2100">
                <a:solidFill>
                  <a:srgbClr val="000000"/>
                </a:solidFill>
              </a:rPr>
              <a:t>Block scoping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