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858" r:id="rId2"/>
  </p:sldMasterIdLst>
  <p:notesMasterIdLst>
    <p:notesMasterId r:id="rId4"/>
  </p:notesMasterIdLst>
  <p:handoutMasterIdLst>
    <p:handoutMasterId r:id="rId5"/>
  </p:handoutMasterIdLst>
  <p:sldIdLst>
    <p:sldId id="259" r:id="rId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33A1"/>
    <a:srgbClr val="00369D"/>
    <a:srgbClr val="2F3A47"/>
    <a:srgbClr val="0000FF"/>
    <a:srgbClr val="FFFFFF"/>
    <a:srgbClr val="008000"/>
    <a:srgbClr val="0000CC"/>
    <a:srgbClr val="0039A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78365" autoAdjust="0"/>
  </p:normalViewPr>
  <p:slideViewPr>
    <p:cSldViewPr snapToGrid="0">
      <p:cViewPr varScale="1">
        <p:scale>
          <a:sx n="118" d="100"/>
          <a:sy n="118" d="100"/>
        </p:scale>
        <p:origin x="1392" y="9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255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18326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44344" y="8993688"/>
            <a:ext cx="427944" cy="13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90000"/>
              </a:lnSpc>
              <a:defRPr sz="1000" i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EBAD1B0-444A-4779-A064-F236DF61886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8325" y="3727173"/>
            <a:ext cx="5848350" cy="491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9220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513" y="195528"/>
            <a:ext cx="4570554" cy="34304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" name="Date Placeholder 3"/>
          <p:cNvSpPr>
            <a:spLocks noGrp="1"/>
          </p:cNvSpPr>
          <p:nvPr>
            <p:ph type="dt" sz="half" idx="1"/>
          </p:nvPr>
        </p:nvSpPr>
        <p:spPr>
          <a:xfrm>
            <a:off x="1072673" y="9044205"/>
            <a:ext cx="4857751" cy="139700"/>
          </a:xfrm>
          <a:prstGeom prst="rect">
            <a:avLst/>
          </a:prstGeom>
        </p:spPr>
        <p:txBody>
          <a:bodyPr lIns="0" tIns="0" rIns="0" bIns="0" anchor="t" anchorCtr="1"/>
          <a:lstStyle>
            <a:lvl1pPr>
              <a:defRPr sz="6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Date and Time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3020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10211C-8CDE-4C7C-A512-36063C33BFB8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41912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17" tIns="51717" rIns="101817" bIns="51717"/>
          <a:lstStyle/>
          <a:p>
            <a:endParaRPr lang="en-US" altLang="en-US" dirty="0"/>
          </a:p>
        </p:txBody>
      </p:sp>
      <p:sp>
        <p:nvSpPr>
          <p:cNvPr id="61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9613"/>
            <a:ext cx="4605337" cy="3454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4931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nte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9" name="Rectangle 7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2224" y="4690872"/>
            <a:ext cx="6400800" cy="6858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2400" b="0"/>
            </a:lvl1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Rectangle 8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556375"/>
            <a:ext cx="457200" cy="274638"/>
          </a:xfrm>
          <a:ln/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CD929F89-FA7C-47C4-8B96-D60795AD9F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3504" y="6604000"/>
            <a:ext cx="7924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>
            <a:lvl1pPr algn="ctr" eaLnBrk="0" hangingPunct="0">
              <a:defRPr sz="1000" b="1">
                <a:solidFill>
                  <a:srgbClr val="7F7F7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13" name="Rectangle 81"/>
          <p:cNvSpPr>
            <a:spLocks noChangeArrowheads="1"/>
          </p:cNvSpPr>
          <p:nvPr userDrawn="1"/>
        </p:nvSpPr>
        <p:spPr bwMode="auto">
          <a:xfrm>
            <a:off x="457200" y="6621624"/>
            <a:ext cx="2171700" cy="110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4" tIns="9144" rIns="9144" bIns="9144" anchor="ctr">
            <a:spAutoFit/>
          </a:bodyPr>
          <a:lstStyle/>
          <a:p>
            <a:pPr defTabSz="820738">
              <a:defRPr/>
            </a:pPr>
            <a:r>
              <a:rPr lang="en-US" sz="600" dirty="0">
                <a:solidFill>
                  <a:srgbClr val="7F7F7F"/>
                </a:solidFill>
              </a:rPr>
              <a:t>Copyright © </a:t>
            </a:r>
            <a:r>
              <a:rPr lang="en-US" sz="600" dirty="0" smtClean="0">
                <a:solidFill>
                  <a:srgbClr val="7F7F7F"/>
                </a:solidFill>
              </a:rPr>
              <a:t>2017 </a:t>
            </a:r>
            <a:r>
              <a:rPr lang="en-US" sz="600" dirty="0">
                <a:solidFill>
                  <a:srgbClr val="7F7F7F"/>
                </a:solidFill>
              </a:rPr>
              <a:t>Boeing. All rights reserved.</a:t>
            </a:r>
          </a:p>
        </p:txBody>
      </p:sp>
      <p:pic>
        <p:nvPicPr>
          <p:cNvPr id="15" name="Picture 53" descr="Boeing_RGBblue_standard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638" y="361950"/>
            <a:ext cx="1838325" cy="44291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162300" y="304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hangingPunct="1"/>
            <a:r>
              <a:rPr lang="en-US" sz="1800" b="1" dirty="0" smtClean="0">
                <a:solidFill>
                  <a:srgbClr val="0033A1"/>
                </a:solidFill>
              </a:rPr>
              <a:t>Office of Internal Governance and Administration</a:t>
            </a:r>
          </a:p>
          <a:p>
            <a:pPr algn="r" eaLnBrk="1" hangingPunct="1"/>
            <a:r>
              <a:rPr lang="en-US" sz="1800" dirty="0" smtClean="0">
                <a:solidFill>
                  <a:srgbClr val="0033A1"/>
                </a:solidFill>
              </a:rPr>
              <a:t>Shared Services | Supplier Management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94112819"/>
              </p:ext>
            </p:extLst>
          </p:nvPr>
        </p:nvGraphicFramePr>
        <p:xfrm>
          <a:off x="66675" y="1747828"/>
          <a:ext cx="2369646" cy="207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Image" r:id="rId4" imgW="3161880" imgH="2768040" progId="Photoshop.Image.12">
                  <p:embed/>
                </p:oleObj>
              </mc:Choice>
              <mc:Fallback>
                <p:oleObj name="Image" r:id="rId4" imgW="3161880" imgH="27680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75" y="1747828"/>
                        <a:ext cx="2369646" cy="2074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4" name="Rectangle 4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2224" y="3630168"/>
            <a:ext cx="6400800" cy="9144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19" name="Rectangle 81"/>
          <p:cNvSpPr>
            <a:spLocks noChangeArrowheads="1"/>
          </p:cNvSpPr>
          <p:nvPr userDrawn="1"/>
        </p:nvSpPr>
        <p:spPr bwMode="auto">
          <a:xfrm>
            <a:off x="6502400" y="6950967"/>
            <a:ext cx="2641600" cy="110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4" tIns="9144" rIns="9144" bIns="9144" anchor="ctr">
            <a:spAutoFit/>
          </a:bodyPr>
          <a:lstStyle/>
          <a:p>
            <a:pPr algn="r" defTabSz="820738">
              <a:defRPr/>
            </a:pPr>
            <a:r>
              <a:rPr lang="en-US" sz="600" dirty="0" smtClean="0">
                <a:solidFill>
                  <a:srgbClr val="2F3A47"/>
                </a:solidFill>
              </a:rPr>
              <a:t>OIG and Admin | SSG </a:t>
            </a:r>
            <a:r>
              <a:rPr lang="en-US" sz="600" dirty="0">
                <a:solidFill>
                  <a:srgbClr val="2F3A47"/>
                </a:solidFill>
              </a:rPr>
              <a:t>Presentation Template – </a:t>
            </a:r>
            <a:r>
              <a:rPr lang="en-US" sz="600" dirty="0" smtClean="0">
                <a:solidFill>
                  <a:srgbClr val="2F3A47"/>
                </a:solidFill>
              </a:rPr>
              <a:t>Rev March 2016 (STaR)</a:t>
            </a:r>
            <a:r>
              <a:rPr lang="en-US" sz="600" baseline="0" dirty="0" smtClean="0">
                <a:solidFill>
                  <a:srgbClr val="2F3A47"/>
                </a:solidFill>
              </a:rPr>
              <a:t> </a:t>
            </a:r>
            <a:endParaRPr lang="en-US" sz="600" dirty="0">
              <a:solidFill>
                <a:srgbClr val="2F3A47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402838550"/>
              </p:ext>
            </p:extLst>
          </p:nvPr>
        </p:nvGraphicFramePr>
        <p:xfrm>
          <a:off x="0" y="6028304"/>
          <a:ext cx="9144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Image" r:id="rId6" imgW="12190320" imgH="203040" progId="Photoshop.Image.12">
                  <p:embed/>
                </p:oleObj>
              </mc:Choice>
              <mc:Fallback>
                <p:oleObj name="Image" r:id="rId6" imgW="12190320" imgH="2030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6028304"/>
                        <a:ext cx="91440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25F0-EB4A-48F5-80AC-DE3BA2E06FC7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04F4F-6DAB-42B7-9E81-3B662D72EE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704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25F0-EB4A-48F5-80AC-DE3BA2E06FC7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04F4F-6DAB-42B7-9E81-3B662D72EE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844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25F0-EB4A-48F5-80AC-DE3BA2E06FC7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04F4F-6DAB-42B7-9E81-3B662D72EE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118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25F0-EB4A-48F5-80AC-DE3BA2E06FC7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04F4F-6DAB-42B7-9E81-3B662D72EE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508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25F0-EB4A-48F5-80AC-DE3BA2E06FC7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04F4F-6DAB-42B7-9E81-3B662D72EE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25F0-EB4A-48F5-80AC-DE3BA2E06FC7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04F4F-6DAB-42B7-9E81-3B662D72EE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9865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25F0-EB4A-48F5-80AC-DE3BA2E06FC7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04F4F-6DAB-42B7-9E81-3B662D72EE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0947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25F0-EB4A-48F5-80AC-DE3BA2E06FC7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04F4F-6DAB-42B7-9E81-3B662D72EE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4111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25F0-EB4A-48F5-80AC-DE3BA2E06FC7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04F4F-6DAB-42B7-9E81-3B662D72EE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66398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25F0-EB4A-48F5-80AC-DE3BA2E06FC7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04F4F-6DAB-42B7-9E81-3B662D72EE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19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3504" y="6604000"/>
            <a:ext cx="7924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>
            <a:lvl1pPr algn="ctr" eaLnBrk="0" hangingPunct="0">
              <a:defRPr sz="1000" b="1">
                <a:solidFill>
                  <a:srgbClr val="7F7F7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11" name="Rectangle 8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556375"/>
            <a:ext cx="457200" cy="274638"/>
          </a:xfrm>
          <a:ln/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CD929F89-FA7C-47C4-8B96-D60795AD9F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2438" y="484632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33A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57200" y="1527048"/>
            <a:ext cx="8229600" cy="4828032"/>
          </a:xfrm>
        </p:spPr>
        <p:txBody>
          <a:bodyPr/>
          <a:lstStyle>
            <a:lvl1pPr>
              <a:buClr>
                <a:srgbClr val="0033A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33A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33A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92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3504" y="6604000"/>
            <a:ext cx="7924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>
            <a:lvl1pPr algn="ctr" eaLnBrk="0" hangingPunct="0">
              <a:defRPr sz="1000" b="1">
                <a:solidFill>
                  <a:srgbClr val="7F7F7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11" name="Rectangle 8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556375"/>
            <a:ext cx="457200" cy="274638"/>
          </a:xfrm>
          <a:ln/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CD929F89-FA7C-47C4-8B96-D60795AD9F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2438" y="484632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57970"/>
            <a:ext cx="4040188" cy="30469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subtitles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49010" y="1457970"/>
            <a:ext cx="4041775" cy="30469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subtitles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828800"/>
            <a:ext cx="4040188" cy="4565649"/>
          </a:xfrm>
        </p:spPr>
        <p:txBody>
          <a:bodyPr/>
          <a:lstStyle>
            <a:lvl1pPr>
              <a:lnSpc>
                <a:spcPct val="80000"/>
              </a:lnSpc>
              <a:spcBef>
                <a:spcPts val="300"/>
              </a:spcBef>
              <a:defRPr sz="2000" b="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spcBef>
                <a:spcPts val="300"/>
              </a:spcBef>
              <a:buClr>
                <a:srgbClr val="0033A1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649010" y="1828800"/>
            <a:ext cx="4041775" cy="4565649"/>
          </a:xfrm>
        </p:spPr>
        <p:txBody>
          <a:bodyPr/>
          <a:lstStyle>
            <a:lvl1pPr>
              <a:lnSpc>
                <a:spcPct val="80000"/>
              </a:lnSpc>
              <a:spcBef>
                <a:spcPts val="300"/>
              </a:spcBef>
              <a:defRPr sz="2000" b="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spcBef>
                <a:spcPts val="30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spcBef>
                <a:spcPts val="300"/>
              </a:spcBef>
              <a:defRPr sz="16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1947" y="1280160"/>
            <a:ext cx="53" cy="5114290"/>
          </a:xfrm>
          <a:prstGeom prst="line">
            <a:avLst/>
          </a:prstGeom>
          <a:ln>
            <a:solidFill>
              <a:srgbClr val="2F3A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3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 4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3504" y="6604000"/>
            <a:ext cx="7924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>
            <a:lvl1pPr algn="ctr" eaLnBrk="0" hangingPunct="0">
              <a:defRPr sz="1000" b="1">
                <a:solidFill>
                  <a:srgbClr val="7F7F7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11" name="Rectangle 8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556375"/>
            <a:ext cx="457200" cy="274638"/>
          </a:xfrm>
          <a:ln/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CD929F89-FA7C-47C4-8B96-D60795AD9F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2438" y="484632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title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57970"/>
            <a:ext cx="4040188" cy="304699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subtitles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49010" y="1457970"/>
            <a:ext cx="4041775" cy="304699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subtitles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826168"/>
            <a:ext cx="4040188" cy="2101829"/>
          </a:xfrm>
        </p:spPr>
        <p:txBody>
          <a:bodyPr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0033A1"/>
              </a:buClr>
              <a:defRPr sz="1800" b="0" baseline="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spcBef>
                <a:spcPts val="300"/>
              </a:spcBef>
              <a:buClr>
                <a:srgbClr val="0033A1"/>
              </a:buClr>
              <a:defRPr sz="1600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spcBef>
                <a:spcPts val="300"/>
              </a:spcBef>
              <a:buClr>
                <a:srgbClr val="0033A1"/>
              </a:buClr>
              <a:defRPr sz="14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649010" y="1826168"/>
            <a:ext cx="4041775" cy="2101829"/>
          </a:xfrm>
        </p:spPr>
        <p:txBody>
          <a:bodyPr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0033A1"/>
              </a:buClr>
              <a:defRPr sz="1800" b="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spcBef>
                <a:spcPts val="300"/>
              </a:spcBef>
              <a:buClr>
                <a:srgbClr val="0033A1"/>
              </a:buClr>
              <a:defRPr sz="1600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spcBef>
                <a:spcPts val="300"/>
              </a:spcBef>
              <a:buClr>
                <a:srgbClr val="0033A1"/>
              </a:buClr>
              <a:defRPr sz="14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0253" y="4005702"/>
            <a:ext cx="4040188" cy="304699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subtitles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2063" y="4005702"/>
            <a:ext cx="4041775" cy="304699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subtitles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460253" y="4378960"/>
            <a:ext cx="4040188" cy="2015489"/>
          </a:xfrm>
        </p:spPr>
        <p:txBody>
          <a:bodyPr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0033A1"/>
              </a:buClr>
              <a:defRPr sz="1800" b="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spcBef>
                <a:spcPts val="300"/>
              </a:spcBef>
              <a:buClr>
                <a:srgbClr val="0033A1"/>
              </a:buClr>
              <a:defRPr sz="1600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spcBef>
                <a:spcPts val="300"/>
              </a:spcBef>
              <a:buClr>
                <a:srgbClr val="0033A1"/>
              </a:buClr>
              <a:defRPr sz="14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652063" y="4378960"/>
            <a:ext cx="4041775" cy="2015489"/>
          </a:xfrm>
        </p:spPr>
        <p:txBody>
          <a:bodyPr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0033A1"/>
              </a:buClr>
              <a:defRPr sz="1800" b="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spcBef>
                <a:spcPts val="300"/>
              </a:spcBef>
              <a:buClr>
                <a:srgbClr val="0033A1"/>
              </a:buClr>
              <a:defRPr sz="1600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spcBef>
                <a:spcPts val="300"/>
              </a:spcBef>
              <a:buClr>
                <a:srgbClr val="0033A1"/>
              </a:buClr>
              <a:defRPr sz="14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1176" y="3947518"/>
            <a:ext cx="8237551" cy="0"/>
          </a:xfrm>
          <a:prstGeom prst="line">
            <a:avLst/>
          </a:prstGeom>
          <a:ln>
            <a:solidFill>
              <a:srgbClr val="2F3A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571947" y="1280160"/>
            <a:ext cx="53" cy="5114290"/>
          </a:xfrm>
          <a:prstGeom prst="line">
            <a:avLst/>
          </a:prstGeom>
          <a:ln>
            <a:solidFill>
              <a:srgbClr val="2F3A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0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3504" y="6604000"/>
            <a:ext cx="7924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>
            <a:lvl1pPr algn="ctr" eaLnBrk="0" hangingPunct="0">
              <a:defRPr sz="1000" b="1">
                <a:solidFill>
                  <a:srgbClr val="7F7F7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11" name="Rectangle 8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556375"/>
            <a:ext cx="457200" cy="274638"/>
          </a:xfrm>
          <a:ln/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CD929F89-FA7C-47C4-8B96-D60795AD9F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2438" y="484632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33A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1593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Boeing_RGBblue_largePPT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17801" y="2906294"/>
            <a:ext cx="3692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1"/>
          <p:cNvSpPr>
            <a:spLocks noChangeArrowheads="1"/>
          </p:cNvSpPr>
          <p:nvPr userDrawn="1"/>
        </p:nvSpPr>
        <p:spPr bwMode="auto">
          <a:xfrm>
            <a:off x="6502400" y="6950967"/>
            <a:ext cx="2641600" cy="110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4" tIns="9144" rIns="9144" bIns="9144" anchor="ctr">
            <a:spAutoFit/>
          </a:bodyPr>
          <a:lstStyle/>
          <a:p>
            <a:pPr algn="r" defTabSz="820738">
              <a:defRPr/>
            </a:pPr>
            <a:r>
              <a:rPr lang="en-US" sz="600" dirty="0" smtClean="0">
                <a:solidFill>
                  <a:srgbClr val="2F3A47"/>
                </a:solidFill>
              </a:rPr>
              <a:t>OIG and Admin | SSG </a:t>
            </a:r>
            <a:r>
              <a:rPr lang="en-US" sz="600" dirty="0">
                <a:solidFill>
                  <a:srgbClr val="2F3A47"/>
                </a:solidFill>
              </a:rPr>
              <a:t>Presentation Template – </a:t>
            </a:r>
            <a:r>
              <a:rPr lang="en-US" sz="600" dirty="0" smtClean="0">
                <a:solidFill>
                  <a:srgbClr val="2F3A47"/>
                </a:solidFill>
              </a:rPr>
              <a:t>Rev March 2016 (STaR)</a:t>
            </a:r>
            <a:r>
              <a:rPr lang="en-US" sz="600" baseline="0" dirty="0" smtClean="0">
                <a:solidFill>
                  <a:srgbClr val="2F3A47"/>
                </a:solidFill>
              </a:rPr>
              <a:t> </a:t>
            </a:r>
            <a:endParaRPr lang="en-US" sz="600" dirty="0">
              <a:solidFill>
                <a:srgbClr val="2F3A47"/>
              </a:solidFill>
            </a:endParaRPr>
          </a:p>
        </p:txBody>
      </p:sp>
      <p:sp>
        <p:nvSpPr>
          <p:cNvPr id="12" name="Rectangle 81"/>
          <p:cNvSpPr>
            <a:spLocks noChangeArrowheads="1"/>
          </p:cNvSpPr>
          <p:nvPr userDrawn="1"/>
        </p:nvSpPr>
        <p:spPr bwMode="auto">
          <a:xfrm>
            <a:off x="457200" y="6621624"/>
            <a:ext cx="2171700" cy="110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4" tIns="9144" rIns="9144" bIns="9144" anchor="ctr">
            <a:spAutoFit/>
          </a:bodyPr>
          <a:lstStyle/>
          <a:p>
            <a:pPr defTabSz="820738">
              <a:defRPr/>
            </a:pPr>
            <a:r>
              <a:rPr lang="en-US" sz="600" dirty="0">
                <a:solidFill>
                  <a:srgbClr val="7F7F7F"/>
                </a:solidFill>
              </a:rPr>
              <a:t>Copyright © </a:t>
            </a:r>
            <a:r>
              <a:rPr lang="en-US" sz="600" dirty="0" smtClean="0">
                <a:solidFill>
                  <a:srgbClr val="7F7F7F"/>
                </a:solidFill>
              </a:rPr>
              <a:t>2017 </a:t>
            </a:r>
            <a:r>
              <a:rPr lang="en-US" sz="600" dirty="0">
                <a:solidFill>
                  <a:srgbClr val="7F7F7F"/>
                </a:solidFill>
              </a:rPr>
              <a:t>Boeing.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3504" y="6604000"/>
            <a:ext cx="7924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>
            <a:lvl1pPr algn="ctr" eaLnBrk="0" hangingPunct="0">
              <a:defRPr sz="1000" b="1">
                <a:solidFill>
                  <a:srgbClr val="7F7F7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556375"/>
            <a:ext cx="457200" cy="274638"/>
          </a:xfrm>
          <a:ln/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CD929F89-FA7C-47C4-8B96-D60795AD9F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81"/>
          <p:cNvSpPr>
            <a:spLocks noChangeArrowheads="1"/>
          </p:cNvSpPr>
          <p:nvPr userDrawn="1"/>
        </p:nvSpPr>
        <p:spPr bwMode="auto">
          <a:xfrm>
            <a:off x="457200" y="6621624"/>
            <a:ext cx="2171700" cy="110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4" tIns="9144" rIns="9144" bIns="9144" anchor="ctr">
            <a:spAutoFit/>
          </a:bodyPr>
          <a:lstStyle/>
          <a:p>
            <a:pPr defTabSz="820738">
              <a:defRPr/>
            </a:pPr>
            <a:r>
              <a:rPr lang="en-US" sz="600" dirty="0">
                <a:solidFill>
                  <a:srgbClr val="7F7F7F"/>
                </a:solidFill>
              </a:rPr>
              <a:t>Copyright © </a:t>
            </a:r>
            <a:r>
              <a:rPr lang="en-US" sz="600" dirty="0" smtClean="0">
                <a:solidFill>
                  <a:srgbClr val="7F7F7F"/>
                </a:solidFill>
              </a:rPr>
              <a:t>2017 </a:t>
            </a:r>
            <a:r>
              <a:rPr lang="en-US" sz="600" dirty="0">
                <a:solidFill>
                  <a:srgbClr val="7F7F7F"/>
                </a:solidFill>
              </a:rPr>
              <a:t>Boeing. All rights reserved.</a:t>
            </a:r>
          </a:p>
        </p:txBody>
      </p:sp>
      <p:sp>
        <p:nvSpPr>
          <p:cNvPr id="6" name="Rectangle 81"/>
          <p:cNvSpPr>
            <a:spLocks noChangeArrowheads="1"/>
          </p:cNvSpPr>
          <p:nvPr userDrawn="1"/>
        </p:nvSpPr>
        <p:spPr bwMode="auto">
          <a:xfrm>
            <a:off x="6502400" y="6950967"/>
            <a:ext cx="2641600" cy="110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4" tIns="9144" rIns="9144" bIns="9144" anchor="ctr">
            <a:spAutoFit/>
          </a:bodyPr>
          <a:lstStyle/>
          <a:p>
            <a:pPr algn="r" defTabSz="820738">
              <a:defRPr/>
            </a:pPr>
            <a:r>
              <a:rPr lang="en-US" sz="600" dirty="0" smtClean="0">
                <a:solidFill>
                  <a:srgbClr val="2F3A47"/>
                </a:solidFill>
              </a:rPr>
              <a:t>OIG and Admin | SSG </a:t>
            </a:r>
            <a:r>
              <a:rPr lang="en-US" sz="600" dirty="0">
                <a:solidFill>
                  <a:srgbClr val="2F3A47"/>
                </a:solidFill>
              </a:rPr>
              <a:t>Presentation Template – </a:t>
            </a:r>
            <a:r>
              <a:rPr lang="en-US" sz="600" dirty="0" smtClean="0">
                <a:solidFill>
                  <a:srgbClr val="2F3A47"/>
                </a:solidFill>
              </a:rPr>
              <a:t>Rev March 2016 (STaR)</a:t>
            </a:r>
            <a:r>
              <a:rPr lang="en-US" sz="600" baseline="0" dirty="0" smtClean="0">
                <a:solidFill>
                  <a:srgbClr val="2F3A47"/>
                </a:solidFill>
              </a:rPr>
              <a:t> </a:t>
            </a:r>
            <a:endParaRPr lang="en-US" sz="600" dirty="0">
              <a:solidFill>
                <a:srgbClr val="2F3A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3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94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25F0-EB4A-48F5-80AC-DE3BA2E06FC7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04F4F-6DAB-42B7-9E81-3B662D72EE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792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2438" y="484632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2438" y="1527048"/>
            <a:ext cx="8226425" cy="482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8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6375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BCD04F4F-6DAB-42B7-9E81-3B662D72EE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80"/>
          <p:cNvSpPr>
            <a:spLocks noChangeArrowheads="1"/>
          </p:cNvSpPr>
          <p:nvPr userDrawn="1"/>
        </p:nvSpPr>
        <p:spPr bwMode="auto">
          <a:xfrm>
            <a:off x="0" y="-974"/>
            <a:ext cx="9144000" cy="274320"/>
          </a:xfrm>
          <a:prstGeom prst="rect">
            <a:avLst/>
          </a:prstGeom>
          <a:solidFill>
            <a:srgbClr val="0033A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448056" tIns="0" rIns="0" bIns="0" anchor="ctr"/>
          <a:lstStyle/>
          <a:p>
            <a:pPr defTabSz="820738" eaLnBrk="0" hangingPunct="0"/>
            <a:r>
              <a:rPr lang="en-US" sz="1200" b="1" dirty="0" smtClean="0">
                <a:solidFill>
                  <a:srgbClr val="FFFFFF"/>
                </a:solidFill>
              </a:rPr>
              <a:t>OIG &amp; Administration </a:t>
            </a:r>
            <a:r>
              <a:rPr lang="en-US" sz="1200" dirty="0" smtClean="0">
                <a:solidFill>
                  <a:srgbClr val="FFFFFF"/>
                </a:solidFill>
              </a:rPr>
              <a:t>| Shared Services | Supplier Management</a:t>
            </a:r>
          </a:p>
        </p:txBody>
      </p:sp>
      <p:sp>
        <p:nvSpPr>
          <p:cNvPr id="11" name="Rectangle 81"/>
          <p:cNvSpPr>
            <a:spLocks noChangeArrowheads="1"/>
          </p:cNvSpPr>
          <p:nvPr userDrawn="1"/>
        </p:nvSpPr>
        <p:spPr bwMode="auto">
          <a:xfrm>
            <a:off x="457200" y="6621624"/>
            <a:ext cx="2171700" cy="110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4" tIns="9144" rIns="9144" bIns="9144" anchor="ctr">
            <a:spAutoFit/>
          </a:bodyPr>
          <a:lstStyle/>
          <a:p>
            <a:pPr defTabSz="820738">
              <a:defRPr/>
            </a:pPr>
            <a:r>
              <a:rPr lang="en-US" sz="600" dirty="0">
                <a:solidFill>
                  <a:srgbClr val="7F7F7F"/>
                </a:solidFill>
              </a:rPr>
              <a:t>Copyright © </a:t>
            </a:r>
            <a:r>
              <a:rPr lang="en-US" sz="600" dirty="0" smtClean="0">
                <a:solidFill>
                  <a:srgbClr val="7F7F7F"/>
                </a:solidFill>
              </a:rPr>
              <a:t>2017 </a:t>
            </a:r>
            <a:r>
              <a:rPr lang="en-US" sz="600" dirty="0">
                <a:solidFill>
                  <a:srgbClr val="7F7F7F"/>
                </a:solidFill>
              </a:rPr>
              <a:t>Boeing. All rights reserved.</a:t>
            </a:r>
          </a:p>
        </p:txBody>
      </p:sp>
      <p:sp>
        <p:nvSpPr>
          <p:cNvPr id="9" name="Rectangle 81"/>
          <p:cNvSpPr>
            <a:spLocks noChangeArrowheads="1"/>
          </p:cNvSpPr>
          <p:nvPr userDrawn="1"/>
        </p:nvSpPr>
        <p:spPr bwMode="auto">
          <a:xfrm>
            <a:off x="6502400" y="6950967"/>
            <a:ext cx="2641600" cy="110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4" tIns="9144" rIns="9144" bIns="9144" anchor="ctr">
            <a:spAutoFit/>
          </a:bodyPr>
          <a:lstStyle/>
          <a:p>
            <a:pPr algn="r" defTabSz="820738">
              <a:defRPr/>
            </a:pPr>
            <a:r>
              <a:rPr lang="en-US" sz="600" dirty="0" smtClean="0">
                <a:solidFill>
                  <a:srgbClr val="2F3A47"/>
                </a:solidFill>
              </a:rPr>
              <a:t>OIG and Admin | SSG </a:t>
            </a:r>
            <a:r>
              <a:rPr lang="en-US" sz="600" dirty="0">
                <a:solidFill>
                  <a:srgbClr val="2F3A47"/>
                </a:solidFill>
              </a:rPr>
              <a:t>Presentation Template – </a:t>
            </a:r>
            <a:r>
              <a:rPr lang="en-US" sz="600" dirty="0" smtClean="0">
                <a:solidFill>
                  <a:srgbClr val="2F3A47"/>
                </a:solidFill>
              </a:rPr>
              <a:t>Rev March 2016 (STaR)</a:t>
            </a:r>
            <a:r>
              <a:rPr lang="en-US" sz="600" baseline="0" dirty="0" smtClean="0">
                <a:solidFill>
                  <a:srgbClr val="2F3A47"/>
                </a:solidFill>
              </a:rPr>
              <a:t> </a:t>
            </a:r>
            <a:endParaRPr lang="en-US" sz="600" dirty="0">
              <a:solidFill>
                <a:srgbClr val="2F3A47"/>
              </a:solidFill>
            </a:endParaRPr>
          </a:p>
        </p:txBody>
      </p:sp>
      <p:sp>
        <p:nvSpPr>
          <p:cNvPr id="10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3504" y="6604000"/>
            <a:ext cx="7924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>
            <a:lvl1pPr algn="ctr" eaLnBrk="0" hangingPunct="0">
              <a:defRPr sz="1000" b="1">
                <a:solidFill>
                  <a:srgbClr val="7F7F7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4" r:id="rId2"/>
    <p:sldLayoutId id="2147483769" r:id="rId3"/>
    <p:sldLayoutId id="2147483768" r:id="rId4"/>
    <p:sldLayoutId id="2147483771" r:id="rId5"/>
    <p:sldLayoutId id="2147483766" r:id="rId6"/>
    <p:sldLayoutId id="2147483772" r:id="rId7"/>
    <p:sldLayoutId id="214748377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2076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33A1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39A6"/>
          </a:solidFill>
          <a:latin typeface="Arial" charset="0"/>
        </a:defRPr>
      </a:lvl2pPr>
      <a:lvl3pPr algn="l" defTabSz="102076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39A6"/>
          </a:solidFill>
          <a:latin typeface="Arial" charset="0"/>
        </a:defRPr>
      </a:lvl3pPr>
      <a:lvl4pPr algn="l" defTabSz="102076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39A6"/>
          </a:solidFill>
          <a:latin typeface="Arial" charset="0"/>
        </a:defRPr>
      </a:lvl4pPr>
      <a:lvl5pPr algn="l" defTabSz="102076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39A6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9A6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9A6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9A6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9A6"/>
          </a:solidFill>
          <a:latin typeface="Arial" charset="0"/>
        </a:defRPr>
      </a:lvl9pPr>
    </p:titleStyle>
    <p:bodyStyle>
      <a:lvl1pPr marL="169863" indent="-169863" algn="l" defTabSz="820738" rtl="0" eaLnBrk="1" fontAlgn="base" hangingPunct="1">
        <a:lnSpc>
          <a:spcPct val="90000"/>
        </a:lnSpc>
        <a:spcBef>
          <a:spcPts val="600"/>
        </a:spcBef>
        <a:spcAft>
          <a:spcPts val="0"/>
        </a:spcAft>
        <a:buClr>
          <a:srgbClr val="0033A1"/>
        </a:buClr>
        <a:buFont typeface="Wingdings" pitchFamily="2" charset="2"/>
        <a:buChar char="§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376238" indent="-204788" algn="l" defTabSz="820738" rtl="0" eaLnBrk="1" fontAlgn="base" hangingPunct="1">
        <a:lnSpc>
          <a:spcPct val="90000"/>
        </a:lnSpc>
        <a:spcBef>
          <a:spcPts val="600"/>
        </a:spcBef>
        <a:spcAft>
          <a:spcPts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627063" indent="-185738" algn="l" defTabSz="820738" rtl="0" eaLnBrk="1" fontAlgn="base" hangingPunct="1">
        <a:lnSpc>
          <a:spcPct val="90000"/>
        </a:lnSpc>
        <a:spcBef>
          <a:spcPts val="600"/>
        </a:spcBef>
        <a:spcAft>
          <a:spcPts val="0"/>
        </a:spcAft>
        <a:buClr>
          <a:schemeClr val="tx2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7921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15000"/>
        </a:spcAft>
        <a:buClr>
          <a:schemeClr val="tx2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25F0-EB4A-48F5-80AC-DE3BA2E06FC7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/>
              <a:t>BOEING PROPRIETARY</a:t>
            </a:r>
            <a:endParaRPr lang="en-US" kern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D04F4F-6DAB-42B7-9E81-3B662D72EE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em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emf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emf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4" name="Picture 19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792" y="1951718"/>
            <a:ext cx="1110345" cy="769258"/>
          </a:xfrm>
          <a:prstGeom prst="rect">
            <a:avLst/>
          </a:prstGeom>
        </p:spPr>
      </p:pic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0" y="990600"/>
            <a:ext cx="9144000" cy="381000"/>
          </a:xfrm>
          <a:prstGeom prst="rect">
            <a:avLst/>
          </a:prstGeom>
          <a:solidFill>
            <a:srgbClr val="0316A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075" name="Line 9"/>
          <p:cNvSpPr>
            <a:spLocks noChangeShapeType="1"/>
          </p:cNvSpPr>
          <p:nvPr/>
        </p:nvSpPr>
        <p:spPr bwMode="auto">
          <a:xfrm>
            <a:off x="4203700" y="1397000"/>
            <a:ext cx="0" cy="4673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6" name="Line 10"/>
          <p:cNvSpPr>
            <a:spLocks noChangeShapeType="1"/>
          </p:cNvSpPr>
          <p:nvPr/>
        </p:nvSpPr>
        <p:spPr bwMode="auto">
          <a:xfrm>
            <a:off x="0" y="6045200"/>
            <a:ext cx="9144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08000" y="1473200"/>
            <a:ext cx="14478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DEFINE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451100" y="147320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MEASURE</a:t>
            </a:r>
          </a:p>
        </p:txBody>
      </p:sp>
      <p:sp>
        <p:nvSpPr>
          <p:cNvPr id="3079" name="Rectangle 13"/>
          <p:cNvSpPr>
            <a:spLocks noChangeArrowheads="1"/>
          </p:cNvSpPr>
          <p:nvPr/>
        </p:nvSpPr>
        <p:spPr bwMode="auto">
          <a:xfrm>
            <a:off x="3965575" y="1430338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080" name="Rectangle 14"/>
          <p:cNvSpPr>
            <a:spLocks noChangeArrowheads="1"/>
          </p:cNvSpPr>
          <p:nvPr/>
        </p:nvSpPr>
        <p:spPr bwMode="auto">
          <a:xfrm>
            <a:off x="7708900" y="12652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081" name="Rectangle 15"/>
          <p:cNvSpPr>
            <a:spLocks noChangeArrowheads="1"/>
          </p:cNvSpPr>
          <p:nvPr/>
        </p:nvSpPr>
        <p:spPr bwMode="auto">
          <a:xfrm>
            <a:off x="6059488" y="12525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082" name="Text Box 16"/>
          <p:cNvSpPr txBox="1">
            <a:spLocks noChangeArrowheads="1"/>
          </p:cNvSpPr>
          <p:nvPr/>
        </p:nvSpPr>
        <p:spPr bwMode="auto">
          <a:xfrm>
            <a:off x="1955800" y="101600"/>
            <a:ext cx="703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b="1" dirty="0" smtClean="0">
                <a:solidFill>
                  <a:srgbClr val="0316A1"/>
                </a:solidFill>
                <a:latin typeface="Arial" panose="020B0604020202020204" pitchFamily="34" charset="0"/>
              </a:rPr>
              <a:t>Geometry Feature Extraction Efficiency</a:t>
            </a:r>
            <a:endParaRPr lang="en-US" altLang="en-US" b="1" dirty="0">
              <a:solidFill>
                <a:srgbClr val="0316A1"/>
              </a:solidFill>
              <a:latin typeface="Arial" panose="020B0604020202020204" pitchFamily="34" charset="0"/>
            </a:endParaRPr>
          </a:p>
        </p:txBody>
      </p:sp>
      <p:sp>
        <p:nvSpPr>
          <p:cNvPr id="3083" name="Text Box 17"/>
          <p:cNvSpPr txBox="1">
            <a:spLocks noChangeArrowheads="1"/>
          </p:cNvSpPr>
          <p:nvPr/>
        </p:nvSpPr>
        <p:spPr bwMode="auto">
          <a:xfrm>
            <a:off x="1122362" y="974725"/>
            <a:ext cx="1095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Team Launch</a:t>
            </a:r>
          </a:p>
          <a:p>
            <a:r>
              <a:rPr lang="en-US" alt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April 8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3084" name="Rectangle 19"/>
          <p:cNvSpPr>
            <a:spLocks noChangeArrowheads="1"/>
          </p:cNvSpPr>
          <p:nvPr/>
        </p:nvSpPr>
        <p:spPr bwMode="auto">
          <a:xfrm>
            <a:off x="8547100" y="12652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085" name="Rectangle 20"/>
          <p:cNvSpPr>
            <a:spLocks noChangeArrowheads="1"/>
          </p:cNvSpPr>
          <p:nvPr/>
        </p:nvSpPr>
        <p:spPr bwMode="auto">
          <a:xfrm>
            <a:off x="8551863" y="1274763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086" name="Text Box 21"/>
          <p:cNvSpPr txBox="1">
            <a:spLocks noChangeArrowheads="1"/>
          </p:cNvSpPr>
          <p:nvPr/>
        </p:nvSpPr>
        <p:spPr bwMode="auto">
          <a:xfrm>
            <a:off x="2438400" y="974725"/>
            <a:ext cx="6527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Define</a:t>
            </a:r>
          </a:p>
          <a:p>
            <a:r>
              <a:rPr lang="en-US" alt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April 12</a:t>
            </a:r>
            <a:endParaRPr lang="en-US" altLang="en-US" sz="1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87" name="Text Box 22"/>
          <p:cNvSpPr txBox="1">
            <a:spLocks noChangeArrowheads="1"/>
          </p:cNvSpPr>
          <p:nvPr/>
        </p:nvSpPr>
        <p:spPr bwMode="auto">
          <a:xfrm>
            <a:off x="3733800" y="974725"/>
            <a:ext cx="7024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Measure</a:t>
            </a:r>
            <a:endParaRPr lang="en-US" altLang="en-US" sz="1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April 19</a:t>
            </a:r>
            <a:endParaRPr lang="en-US" altLang="en-US" sz="1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88" name="Text Box 23"/>
          <p:cNvSpPr txBox="1">
            <a:spLocks noChangeArrowheads="1"/>
          </p:cNvSpPr>
          <p:nvPr/>
        </p:nvSpPr>
        <p:spPr bwMode="auto">
          <a:xfrm>
            <a:off x="5105400" y="974725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Analyze</a:t>
            </a:r>
          </a:p>
          <a:p>
            <a:r>
              <a:rPr lang="en-US" alt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May 17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3089" name="Text Box 24"/>
          <p:cNvSpPr txBox="1">
            <a:spLocks noChangeArrowheads="1"/>
          </p:cNvSpPr>
          <p:nvPr/>
        </p:nvSpPr>
        <p:spPr bwMode="auto">
          <a:xfrm>
            <a:off x="7696200" y="974725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Control</a:t>
            </a:r>
          </a:p>
          <a:p>
            <a:r>
              <a:rPr lang="en-US" alt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June 7</a:t>
            </a:r>
            <a:endParaRPr lang="en-US" altLang="en-US" sz="1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90" name="Text Box 25"/>
          <p:cNvSpPr txBox="1">
            <a:spLocks noChangeArrowheads="1"/>
          </p:cNvSpPr>
          <p:nvPr/>
        </p:nvSpPr>
        <p:spPr bwMode="auto">
          <a:xfrm>
            <a:off x="6400800" y="974725"/>
            <a:ext cx="681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Improve</a:t>
            </a:r>
          </a:p>
          <a:p>
            <a:r>
              <a:rPr lang="en-US" alt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May 24</a:t>
            </a:r>
            <a:endParaRPr lang="en-US" altLang="en-US" sz="1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91" name="Text Box 31"/>
          <p:cNvSpPr txBox="1">
            <a:spLocks noChangeArrowheads="1"/>
          </p:cNvSpPr>
          <p:nvPr/>
        </p:nvSpPr>
        <p:spPr bwMode="auto">
          <a:xfrm>
            <a:off x="76200" y="1050925"/>
            <a:ext cx="1033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Key Dates ---&gt;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3092" name="Line 32"/>
          <p:cNvSpPr>
            <a:spLocks noChangeShapeType="1"/>
          </p:cNvSpPr>
          <p:nvPr/>
        </p:nvSpPr>
        <p:spPr bwMode="auto">
          <a:xfrm>
            <a:off x="23622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93" name="Line 33"/>
          <p:cNvSpPr>
            <a:spLocks noChangeShapeType="1"/>
          </p:cNvSpPr>
          <p:nvPr/>
        </p:nvSpPr>
        <p:spPr bwMode="auto">
          <a:xfrm>
            <a:off x="76962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94" name="Line 34"/>
          <p:cNvSpPr>
            <a:spLocks noChangeShapeType="1"/>
          </p:cNvSpPr>
          <p:nvPr/>
        </p:nvSpPr>
        <p:spPr bwMode="auto">
          <a:xfrm>
            <a:off x="64008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95" name="Line 35"/>
          <p:cNvSpPr>
            <a:spLocks noChangeShapeType="1"/>
          </p:cNvSpPr>
          <p:nvPr/>
        </p:nvSpPr>
        <p:spPr bwMode="auto">
          <a:xfrm>
            <a:off x="50292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96" name="Line 36"/>
          <p:cNvSpPr>
            <a:spLocks noChangeShapeType="1"/>
          </p:cNvSpPr>
          <p:nvPr/>
        </p:nvSpPr>
        <p:spPr bwMode="auto">
          <a:xfrm>
            <a:off x="36576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97" name="WordArt 37"/>
          <p:cNvSpPr>
            <a:spLocks noChangeArrowheads="1" noChangeShapeType="1" noTextEdit="1"/>
          </p:cNvSpPr>
          <p:nvPr/>
        </p:nvSpPr>
        <p:spPr bwMode="auto">
          <a:xfrm>
            <a:off x="152400" y="6124575"/>
            <a:ext cx="8382000" cy="3524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DeflateBottom">
              <a:avLst>
                <a:gd name="adj" fmla="val 53125"/>
              </a:avLst>
            </a:prstTxWarp>
          </a:bodyPr>
          <a:lstStyle/>
          <a:p>
            <a:pPr algn="ctr"/>
            <a:r>
              <a:rPr lang="en-US" sz="1600" kern="10" dirty="0">
                <a:solidFill>
                  <a:srgbClr val="C0C0C0"/>
                </a:solidFill>
                <a:latin typeface="Andale Mono"/>
              </a:rPr>
              <a:t>TEAM MEMBERS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4648200" y="142240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ANALYZE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7162800" y="139700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IMPROVE</a:t>
            </a:r>
          </a:p>
        </p:txBody>
      </p:sp>
      <p:sp>
        <p:nvSpPr>
          <p:cNvPr id="3100" name="Line 43"/>
          <p:cNvSpPr>
            <a:spLocks noChangeShapeType="1"/>
          </p:cNvSpPr>
          <p:nvPr/>
        </p:nvSpPr>
        <p:spPr bwMode="auto">
          <a:xfrm>
            <a:off x="6477000" y="1447800"/>
            <a:ext cx="38100" cy="4597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01" name="Rectangle 45"/>
          <p:cNvSpPr>
            <a:spLocks noChangeArrowheads="1"/>
          </p:cNvSpPr>
          <p:nvPr/>
        </p:nvSpPr>
        <p:spPr bwMode="auto">
          <a:xfrm>
            <a:off x="3327400" y="698500"/>
            <a:ext cx="58166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102" name="Text Box 46"/>
          <p:cNvSpPr txBox="1">
            <a:spLocks noChangeArrowheads="1"/>
          </p:cNvSpPr>
          <p:nvPr/>
        </p:nvSpPr>
        <p:spPr bwMode="auto">
          <a:xfrm>
            <a:off x="3951288" y="609600"/>
            <a:ext cx="50403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Process owner: </a:t>
            </a:r>
            <a:r>
              <a:rPr lang="en-US" altLang="en-US" sz="1200" dirty="0" smtClean="0">
                <a:solidFill>
                  <a:schemeClr val="tx2"/>
                </a:solidFill>
                <a:latin typeface="Arial" panose="020B0604020202020204" pitchFamily="34" charset="0"/>
              </a:rPr>
              <a:t>Thomas Bahng</a:t>
            </a:r>
            <a:endParaRPr lang="en-US" altLang="en-US" sz="12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103" name="Line 54"/>
          <p:cNvSpPr>
            <a:spLocks noChangeShapeType="1"/>
          </p:cNvSpPr>
          <p:nvPr/>
        </p:nvSpPr>
        <p:spPr bwMode="auto">
          <a:xfrm>
            <a:off x="2108200" y="1346200"/>
            <a:ext cx="0" cy="4724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04" name="Text Box 76"/>
          <p:cNvSpPr txBox="1">
            <a:spLocks noChangeArrowheads="1"/>
          </p:cNvSpPr>
          <p:nvPr/>
        </p:nvSpPr>
        <p:spPr bwMode="auto">
          <a:xfrm>
            <a:off x="152400" y="1524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 smtClean="0">
                <a:latin typeface="Stencil" panose="040409050D0802020404" pitchFamily="82" charset="0"/>
              </a:rPr>
              <a:t>MBC 638</a:t>
            </a:r>
            <a:endParaRPr lang="en-US" altLang="en-US" b="1" dirty="0">
              <a:latin typeface="Stencil" panose="040409050D0802020404" pitchFamily="82" charset="0"/>
            </a:endParaRPr>
          </a:p>
        </p:txBody>
      </p:sp>
      <p:sp>
        <p:nvSpPr>
          <p:cNvPr id="3105" name="Line 77"/>
          <p:cNvSpPr>
            <a:spLocks noChangeShapeType="1"/>
          </p:cNvSpPr>
          <p:nvPr/>
        </p:nvSpPr>
        <p:spPr bwMode="auto">
          <a:xfrm>
            <a:off x="6553200" y="3962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534" name="Rectangle 78"/>
          <p:cNvSpPr>
            <a:spLocks noChangeArrowheads="1"/>
          </p:cNvSpPr>
          <p:nvPr/>
        </p:nvSpPr>
        <p:spPr bwMode="auto">
          <a:xfrm>
            <a:off x="7162800" y="396240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CONTROL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52400" y="6303028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Thomas, Systems Engineer, Product Manager, Stakeholders</a:t>
            </a:r>
            <a:endParaRPr lang="en-US" altLang="en-US" sz="1800" dirty="0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8100" y="1851047"/>
            <a:ext cx="20701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latin typeface="Arial" panose="020B0604020202020204" pitchFamily="34" charset="0"/>
              </a:rPr>
              <a:t>In 3 weeks, $2,500 of overhead labor will go towards a process to extract data from CAD models for downstream machine-learning apps.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latin typeface="Arial" panose="020B0604020202020204" pitchFamily="34" charset="0"/>
              </a:rPr>
              <a:t>Highly skilled engineers will spend 25 hours performing low-skill tasks in order to reach yield objectives.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latin typeface="Arial" panose="020B0604020202020204" pitchFamily="34" charset="0"/>
              </a:rPr>
              <a:t>Due to an inefficient process, other complex projects are impacted by capacity constraints.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556" y="5229009"/>
            <a:ext cx="818338" cy="453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75" y="5205555"/>
            <a:ext cx="977042" cy="5003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67" y="4137469"/>
            <a:ext cx="824970" cy="387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170" y="2697405"/>
            <a:ext cx="958493" cy="550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7816" y="4085000"/>
            <a:ext cx="730335" cy="492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7810" y="2692399"/>
            <a:ext cx="862242" cy="550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8250" y="5275566"/>
            <a:ext cx="1733911" cy="7386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545,500</a:t>
            </a:r>
          </a:p>
          <a:p>
            <a:pPr algn="ctr"/>
            <a:r>
              <a:rPr lang="en-US" sz="800" dirty="0" smtClean="0"/>
              <a:t>Defects per Million Opportunities</a:t>
            </a:r>
            <a:endParaRPr lang="en-US" sz="800" b="1" dirty="0" smtClean="0"/>
          </a:p>
          <a:p>
            <a:pPr algn="ctr"/>
            <a:r>
              <a:rPr lang="en-US" sz="1000" b="1" dirty="0" smtClean="0"/>
              <a:t>Sigma Quality Level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1.35</a:t>
            </a:r>
            <a:endParaRPr lang="en-US" sz="1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61229" y="2286452"/>
            <a:ext cx="1724118" cy="883334"/>
            <a:chOff x="4436236" y="2015113"/>
            <a:chExt cx="1724118" cy="883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36236" y="2015113"/>
              <a:ext cx="1724118" cy="883334"/>
            </a:xfrm>
            <a:prstGeom prst="rect">
              <a:avLst/>
            </a:prstGeom>
          </p:spPr>
        </p:pic>
        <p:sp>
          <p:nvSpPr>
            <p:cNvPr id="11" name="Explosion 1 10"/>
            <p:cNvSpPr/>
            <p:nvPr/>
          </p:nvSpPr>
          <p:spPr>
            <a:xfrm>
              <a:off x="4488903" y="2158324"/>
              <a:ext cx="135764" cy="130777"/>
            </a:xfrm>
            <a:prstGeom prst="irregularSeal1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Explosion 1 46"/>
            <p:cNvSpPr/>
            <p:nvPr/>
          </p:nvSpPr>
          <p:spPr>
            <a:xfrm>
              <a:off x="4926327" y="2444364"/>
              <a:ext cx="135764" cy="130777"/>
            </a:xfrm>
            <a:prstGeom prst="irregularSeal1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Explosion 1 47"/>
            <p:cNvSpPr/>
            <p:nvPr/>
          </p:nvSpPr>
          <p:spPr>
            <a:xfrm>
              <a:off x="5382387" y="2740351"/>
              <a:ext cx="135764" cy="130777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Explosion 1 48"/>
            <p:cNvSpPr/>
            <p:nvPr/>
          </p:nvSpPr>
          <p:spPr>
            <a:xfrm>
              <a:off x="5774796" y="2751515"/>
              <a:ext cx="135764" cy="130777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84930" y="3709079"/>
            <a:ext cx="194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135,000 CAD models were processed during the performance period. Average daily yield (# models) and touch-times (seconds) exhibit a </a:t>
            </a:r>
            <a:r>
              <a:rPr lang="en-US" sz="900" b="1" dirty="0" smtClean="0"/>
              <a:t>high margin of error</a:t>
            </a:r>
            <a:r>
              <a:rPr lang="en-US" sz="900" dirty="0" smtClean="0"/>
              <a:t>.</a:t>
            </a:r>
            <a:endParaRPr lang="en-US" sz="9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8140" y="4698125"/>
            <a:ext cx="1730203" cy="2737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60342" y="4987353"/>
            <a:ext cx="1738001" cy="26503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08504" y="1894846"/>
            <a:ext cx="1957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Collected 22 daily observations of 17 variables from logs, time studies and Excel reports.</a:t>
            </a:r>
            <a:endParaRPr lang="en-US" sz="1000" dirty="0"/>
          </a:p>
        </p:txBody>
      </p:sp>
      <p:sp>
        <p:nvSpPr>
          <p:cNvPr id="26" name="Line Callout 1 25"/>
          <p:cNvSpPr/>
          <p:nvPr/>
        </p:nvSpPr>
        <p:spPr>
          <a:xfrm>
            <a:off x="3618324" y="4647191"/>
            <a:ext cx="552745" cy="138753"/>
          </a:xfrm>
          <a:prstGeom prst="borderCallout1">
            <a:avLst>
              <a:gd name="adj1" fmla="val 163640"/>
              <a:gd name="adj2" fmla="val -5986"/>
              <a:gd name="adj3" fmla="val 87993"/>
              <a:gd name="adj4" fmla="val 486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x</a:t>
            </a:r>
            <a:r>
              <a:rPr lang="en-US" sz="800" dirty="0" smtClean="0"/>
              <a:t>̅̄ = 5629</a:t>
            </a:r>
            <a:endParaRPr lang="en-US" sz="800" dirty="0"/>
          </a:p>
        </p:txBody>
      </p:sp>
      <p:sp>
        <p:nvSpPr>
          <p:cNvPr id="67" name="Line Callout 1 66"/>
          <p:cNvSpPr/>
          <p:nvPr/>
        </p:nvSpPr>
        <p:spPr>
          <a:xfrm>
            <a:off x="3602114" y="4968201"/>
            <a:ext cx="552745" cy="138753"/>
          </a:xfrm>
          <a:prstGeom prst="borderCallout1">
            <a:avLst>
              <a:gd name="adj1" fmla="val 149618"/>
              <a:gd name="adj2" fmla="val -4813"/>
              <a:gd name="adj3" fmla="val 102015"/>
              <a:gd name="adj4" fmla="val 4626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x</a:t>
            </a:r>
            <a:r>
              <a:rPr lang="en-US" sz="800" dirty="0" smtClean="0"/>
              <a:t>̅̄ = 4344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251042" y="1881814"/>
            <a:ext cx="2134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Too many touch-points in the end-to-end process.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248271" y="3188809"/>
            <a:ext cx="2134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 </a:t>
            </a:r>
            <a:r>
              <a:rPr lang="en-US" sz="1000" b="1" dirty="0" smtClean="0"/>
              <a:t>touch-times</a:t>
            </a:r>
            <a:r>
              <a:rPr lang="en-US" sz="1000" dirty="0" smtClean="0"/>
              <a:t> </a:t>
            </a:r>
            <a:r>
              <a:rPr lang="en-US" sz="1000" b="1" dirty="0" smtClean="0"/>
              <a:t>be reduced</a:t>
            </a:r>
            <a:r>
              <a:rPr lang="en-US" sz="1000" dirty="0" smtClean="0"/>
              <a:t> such that the same yield can be accomplished with less user involvement?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047" y="5764433"/>
                <a:ext cx="1809341" cy="233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𝑟𝑜𝑢𝑔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𝑝𝑢𝑡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𝑟𝑜𝑢𝑔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𝑝𝑢𝑡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𝑇𝑜𝑢𝑐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7" y="5764433"/>
                <a:ext cx="1809341" cy="233782"/>
              </a:xfrm>
              <a:prstGeom prst="rect">
                <a:avLst/>
              </a:prstGeom>
              <a:blipFill rotWithShape="0">
                <a:blip r:embed="rId13"/>
                <a:stretch>
                  <a:fillRect l="-673" t="-5263" r="-1347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4250405" y="4626301"/>
            <a:ext cx="21348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 software performance and backend integration be optimized to </a:t>
            </a:r>
            <a:r>
              <a:rPr lang="en-US" sz="1000" b="1" dirty="0" smtClean="0"/>
              <a:t>increase yield </a:t>
            </a:r>
            <a:r>
              <a:rPr lang="en-US" sz="1000" dirty="0" smtClean="0"/>
              <a:t>over time?</a:t>
            </a:r>
            <a:endParaRPr lang="en-US" sz="1000" dirty="0"/>
          </a:p>
        </p:txBody>
      </p:sp>
      <p:grpSp>
        <p:nvGrpSpPr>
          <p:cNvPr id="19500" name="Group 19499"/>
          <p:cNvGrpSpPr/>
          <p:nvPr/>
        </p:nvGrpSpPr>
        <p:grpSpPr>
          <a:xfrm>
            <a:off x="4272114" y="3973494"/>
            <a:ext cx="2141194" cy="629203"/>
            <a:chOff x="4272114" y="3902159"/>
            <a:chExt cx="2141194" cy="629203"/>
          </a:xfrm>
        </p:grpSpPr>
        <p:pic>
          <p:nvPicPr>
            <p:cNvPr id="19489" name="Picture 1948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72114" y="3902159"/>
              <a:ext cx="1030849" cy="616488"/>
            </a:xfrm>
            <a:prstGeom prst="rect">
              <a:avLst/>
            </a:prstGeom>
          </p:spPr>
        </p:pic>
        <p:pic>
          <p:nvPicPr>
            <p:cNvPr id="19490" name="Picture 1948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371376" y="3908246"/>
              <a:ext cx="1041932" cy="623116"/>
            </a:xfrm>
            <a:prstGeom prst="rect">
              <a:avLst/>
            </a:prstGeom>
          </p:spPr>
        </p:pic>
      </p:grpSp>
      <p:pic>
        <p:nvPicPr>
          <p:cNvPr id="19492" name="Picture 1949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57854" y="5205919"/>
            <a:ext cx="1042429" cy="623413"/>
          </a:xfrm>
          <a:prstGeom prst="rect">
            <a:avLst/>
          </a:prstGeom>
        </p:spPr>
      </p:pic>
      <p:pic>
        <p:nvPicPr>
          <p:cNvPr id="19493" name="Picture 1949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28689" y="5188416"/>
            <a:ext cx="1100960" cy="658417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981644" y="3163494"/>
            <a:ext cx="1733911" cy="7386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47,600</a:t>
            </a:r>
          </a:p>
          <a:p>
            <a:pPr algn="ctr"/>
            <a:r>
              <a:rPr lang="en-US" sz="800" dirty="0" smtClean="0"/>
              <a:t>Defects per Million Opportunities</a:t>
            </a:r>
            <a:endParaRPr lang="en-US" sz="800" b="1" dirty="0" smtClean="0"/>
          </a:p>
          <a:p>
            <a:pPr algn="ctr"/>
            <a:r>
              <a:rPr lang="en-US" sz="1000" b="1" dirty="0" smtClean="0"/>
              <a:t>Sigma Quality Level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3.15</a:t>
            </a:r>
            <a:endParaRPr lang="en-US" sz="1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497" name="TextBox 19496"/>
          <p:cNvSpPr txBox="1"/>
          <p:nvPr/>
        </p:nvSpPr>
        <p:spPr>
          <a:xfrm>
            <a:off x="7450871" y="1800998"/>
            <a:ext cx="1696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Software Optimization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Parallel processing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Leverage 3</a:t>
            </a:r>
            <a:r>
              <a:rPr lang="en-US" sz="900" baseline="30000" dirty="0" smtClean="0"/>
              <a:t>rd</a:t>
            </a:r>
            <a:r>
              <a:rPr lang="en-US" sz="900" dirty="0" smtClean="0"/>
              <a:t> party 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Increase batch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Reduce touch-points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6707632" y="2947489"/>
            <a:ext cx="2291404" cy="2308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1988% increase in throughput efficiency</a:t>
            </a:r>
            <a:endParaRPr lang="en-US" sz="900" dirty="0"/>
          </a:p>
        </p:txBody>
      </p:sp>
      <p:grpSp>
        <p:nvGrpSpPr>
          <p:cNvPr id="19498" name="Group 19497"/>
          <p:cNvGrpSpPr/>
          <p:nvPr/>
        </p:nvGrpSpPr>
        <p:grpSpPr>
          <a:xfrm>
            <a:off x="1895739" y="5737981"/>
            <a:ext cx="150984" cy="260234"/>
            <a:chOff x="-852480" y="4266160"/>
            <a:chExt cx="127786" cy="310925"/>
          </a:xfrm>
        </p:grpSpPr>
        <p:sp>
          <p:nvSpPr>
            <p:cNvPr id="28" name="Up Arrow 27"/>
            <p:cNvSpPr/>
            <p:nvPr/>
          </p:nvSpPr>
          <p:spPr>
            <a:xfrm>
              <a:off x="-848595" y="4266160"/>
              <a:ext cx="123901" cy="129763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Up Arrow 86"/>
            <p:cNvSpPr/>
            <p:nvPr/>
          </p:nvSpPr>
          <p:spPr>
            <a:xfrm rot="10800000">
              <a:off x="-852480" y="4447322"/>
              <a:ext cx="123901" cy="12976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499" name="Picture 1949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78177" y="2503892"/>
            <a:ext cx="1696399" cy="1169994"/>
          </a:xfrm>
          <a:prstGeom prst="rect">
            <a:avLst/>
          </a:prstGeom>
        </p:spPr>
      </p:pic>
      <p:sp>
        <p:nvSpPr>
          <p:cNvPr id="19501" name="TextBox 19500"/>
          <p:cNvSpPr txBox="1"/>
          <p:nvPr/>
        </p:nvSpPr>
        <p:spPr>
          <a:xfrm>
            <a:off x="4462178" y="3914111"/>
            <a:ext cx="1731708" cy="27699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High Variability</a:t>
            </a:r>
            <a:endParaRPr 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502" name="Down Arrow 19501"/>
          <p:cNvSpPr/>
          <p:nvPr/>
        </p:nvSpPr>
        <p:spPr>
          <a:xfrm rot="2700000">
            <a:off x="3795052" y="2352711"/>
            <a:ext cx="140847" cy="192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04" name="Straight Arrow Connector 19503"/>
          <p:cNvCxnSpPr/>
          <p:nvPr/>
        </p:nvCxnSpPr>
        <p:spPr>
          <a:xfrm>
            <a:off x="2704289" y="4524617"/>
            <a:ext cx="548585" cy="204909"/>
          </a:xfrm>
          <a:prstGeom prst="straightConnector1">
            <a:avLst/>
          </a:prstGeom>
          <a:ln>
            <a:solidFill>
              <a:schemeClr val="accent1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728756" y="4538787"/>
            <a:ext cx="524118" cy="456410"/>
          </a:xfrm>
          <a:prstGeom prst="straightConnector1">
            <a:avLst/>
          </a:prstGeom>
          <a:ln>
            <a:solidFill>
              <a:schemeClr val="accent1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572000" y="2297644"/>
            <a:ext cx="728283" cy="190305"/>
          </a:xfrm>
          <a:prstGeom prst="straightConnector1">
            <a:avLst/>
          </a:prstGeom>
          <a:ln>
            <a:solidFill>
              <a:schemeClr val="accent1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8" idx="2"/>
            <a:endCxn id="47" idx="3"/>
          </p:cNvCxnSpPr>
          <p:nvPr/>
        </p:nvCxnSpPr>
        <p:spPr>
          <a:xfrm flipH="1">
            <a:off x="4987084" y="2281924"/>
            <a:ext cx="331407" cy="514243"/>
          </a:xfrm>
          <a:prstGeom prst="straightConnector1">
            <a:avLst/>
          </a:prstGeom>
          <a:ln>
            <a:solidFill>
              <a:schemeClr val="accent1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8" idx="2"/>
            <a:endCxn id="48" idx="0"/>
          </p:cNvCxnSpPr>
          <p:nvPr/>
        </p:nvCxnSpPr>
        <p:spPr>
          <a:xfrm>
            <a:off x="5318491" y="2281924"/>
            <a:ext cx="80165" cy="729766"/>
          </a:xfrm>
          <a:prstGeom prst="straightConnector1">
            <a:avLst/>
          </a:prstGeom>
          <a:ln>
            <a:solidFill>
              <a:schemeClr val="accent1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8" idx="2"/>
            <a:endCxn id="49" idx="0"/>
          </p:cNvCxnSpPr>
          <p:nvPr/>
        </p:nvCxnSpPr>
        <p:spPr>
          <a:xfrm>
            <a:off x="5318491" y="2281924"/>
            <a:ext cx="472574" cy="740930"/>
          </a:xfrm>
          <a:prstGeom prst="straightConnector1">
            <a:avLst/>
          </a:prstGeom>
          <a:ln>
            <a:solidFill>
              <a:schemeClr val="accent1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624353" y="4398892"/>
            <a:ext cx="2467766" cy="446579"/>
            <a:chOff x="6624353" y="4249737"/>
            <a:chExt cx="2467766" cy="446579"/>
          </a:xfrm>
        </p:grpSpPr>
        <p:grpSp>
          <p:nvGrpSpPr>
            <p:cNvPr id="19520" name="Group 19519"/>
            <p:cNvGrpSpPr/>
            <p:nvPr/>
          </p:nvGrpSpPr>
          <p:grpSpPr>
            <a:xfrm>
              <a:off x="6624353" y="4251652"/>
              <a:ext cx="1575199" cy="444664"/>
              <a:chOff x="6643808" y="4251652"/>
              <a:chExt cx="1575199" cy="444664"/>
            </a:xfrm>
          </p:grpSpPr>
          <p:pic>
            <p:nvPicPr>
              <p:cNvPr id="19518" name="Picture 19517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43808" y="4260583"/>
                <a:ext cx="749213" cy="435733"/>
              </a:xfrm>
              <a:prstGeom prst="rect">
                <a:avLst/>
              </a:prstGeom>
            </p:spPr>
          </p:pic>
          <p:pic>
            <p:nvPicPr>
              <p:cNvPr id="19519" name="Picture 19518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47599" y="4251652"/>
                <a:ext cx="771408" cy="443321"/>
              </a:xfrm>
              <a:prstGeom prst="rect">
                <a:avLst/>
              </a:prstGeom>
            </p:spPr>
          </p:pic>
        </p:grpSp>
        <p:pic>
          <p:nvPicPr>
            <p:cNvPr id="19521" name="Picture 19520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251881" y="4249737"/>
              <a:ext cx="840238" cy="445235"/>
            </a:xfrm>
            <a:prstGeom prst="rect">
              <a:avLst/>
            </a:prstGeom>
          </p:spPr>
        </p:pic>
      </p:grpSp>
      <p:sp>
        <p:nvSpPr>
          <p:cNvPr id="19522" name="TextBox 19521"/>
          <p:cNvSpPr txBox="1"/>
          <p:nvPr/>
        </p:nvSpPr>
        <p:spPr>
          <a:xfrm>
            <a:off x="6624353" y="4902740"/>
            <a:ext cx="246776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 smtClean="0"/>
              <a:t>Accessibility to </a:t>
            </a:r>
            <a:r>
              <a:rPr lang="en-US" sz="1000" dirty="0"/>
              <a:t>t</a:t>
            </a:r>
            <a:r>
              <a:rPr lang="en-US" sz="1000" dirty="0" smtClean="0"/>
              <a:t>echnical documentation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 smtClean="0"/>
              <a:t>Shareable / Executable / Compatible Software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 smtClean="0"/>
              <a:t>Low risk / Minimal commitment required to sustain </a:t>
            </a:r>
            <a:r>
              <a:rPr lang="en-US" sz="1000" dirty="0" smtClean="0"/>
              <a:t>activity by </a:t>
            </a:r>
            <a:r>
              <a:rPr lang="en-US" sz="1000" smtClean="0"/>
              <a:t>a single user.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3749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lustration Master">
  <a:themeElements>
    <a:clrScheme name="Custom 8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00CC"/>
      </a:accent1>
      <a:accent2>
        <a:srgbClr val="99CCFF"/>
      </a:accent2>
      <a:accent3>
        <a:srgbClr val="000000"/>
      </a:accent3>
      <a:accent4>
        <a:srgbClr val="009900"/>
      </a:accent4>
      <a:accent5>
        <a:srgbClr val="FFFF00"/>
      </a:accent5>
      <a:accent6>
        <a:srgbClr val="FF0000"/>
      </a:accent6>
      <a:hlink>
        <a:srgbClr val="000000"/>
      </a:hlink>
      <a:folHlink>
        <a:srgbClr val="3F3F3F"/>
      </a:folHlink>
    </a:clrScheme>
    <a:fontScheme name="2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6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defTabSz="820738">
          <a:defRPr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207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GradientBar_IdentityBar_QUESTIONS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radientBar_IdentityBar_QUESTIONS 2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91B5"/>
        </a:accent1>
        <a:accent2>
          <a:srgbClr val="E70033"/>
        </a:accent2>
        <a:accent3>
          <a:srgbClr val="FFFFFF"/>
        </a:accent3>
        <a:accent4>
          <a:srgbClr val="000000"/>
        </a:accent4>
        <a:accent5>
          <a:srgbClr val="AAC7D7"/>
        </a:accent5>
        <a:accent6>
          <a:srgbClr val="D1002D"/>
        </a:accent6>
        <a:hlink>
          <a:srgbClr val="0096DB"/>
        </a:hlink>
        <a:folHlink>
          <a:srgbClr val="CFE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G Chart Template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G Chart Template 2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91B5"/>
        </a:accent1>
        <a:accent2>
          <a:srgbClr val="E70033"/>
        </a:accent2>
        <a:accent3>
          <a:srgbClr val="FFFFFF"/>
        </a:accent3>
        <a:accent4>
          <a:srgbClr val="000000"/>
        </a:accent4>
        <a:accent5>
          <a:srgbClr val="AAC7D7"/>
        </a:accent5>
        <a:accent6>
          <a:srgbClr val="D1002D"/>
        </a:accent6>
        <a:hlink>
          <a:srgbClr val="0096DB"/>
        </a:hlink>
        <a:folHlink>
          <a:srgbClr val="CFE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G Chart Template 3">
        <a:dk1>
          <a:srgbClr val="000000"/>
        </a:dk1>
        <a:lt1>
          <a:srgbClr val="FFFFFF"/>
        </a:lt1>
        <a:dk2>
          <a:srgbClr val="000099"/>
        </a:dk2>
        <a:lt2>
          <a:srgbClr val="A5ACB0"/>
        </a:lt2>
        <a:accent1>
          <a:srgbClr val="0000FF"/>
        </a:accent1>
        <a:accent2>
          <a:srgbClr val="E70033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D1002D"/>
        </a:accent6>
        <a:hlink>
          <a:srgbClr val="0000FF"/>
        </a:hlink>
        <a:folHlink>
          <a:srgbClr val="99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.potx [Read-Only]" id="{158D3079-1534-4D33-891A-BB5AA3C01A5F}" vid="{CAB19865-F506-4D01-8240-69A45DA73C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SGT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00CC"/>
      </a:accent1>
      <a:accent2>
        <a:srgbClr val="99CCFF"/>
      </a:accent2>
      <a:accent3>
        <a:srgbClr val="000000"/>
      </a:accent3>
      <a:accent4>
        <a:srgbClr val="009900"/>
      </a:accent4>
      <a:accent5>
        <a:srgbClr val="FFFF00"/>
      </a:accent5>
      <a:accent6>
        <a:srgbClr val="FF0000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508</TotalTime>
  <Pages>2</Pages>
  <Words>274</Words>
  <Application>Microsoft Office PowerPoint</Application>
  <PresentationFormat>On-screen Show (4:3)</PresentationFormat>
  <Paragraphs>62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Andale Mono</vt:lpstr>
      <vt:lpstr>Arial</vt:lpstr>
      <vt:lpstr>Arial Black</vt:lpstr>
      <vt:lpstr>Calibri</vt:lpstr>
      <vt:lpstr>Calibri Light</vt:lpstr>
      <vt:lpstr>Cambria Math</vt:lpstr>
      <vt:lpstr>Stencil</vt:lpstr>
      <vt:lpstr>Times New Roman</vt:lpstr>
      <vt:lpstr>Wingdings</vt:lpstr>
      <vt:lpstr>Illustration Master</vt:lpstr>
      <vt:lpstr>Office Theme</vt:lpstr>
      <vt:lpstr>Image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SSG Standard Template</dc:subject>
  <dc:creator>Bahng, Thomas H</dc:creator>
  <cp:lastModifiedBy>Bahng, Thomas H</cp:lastModifiedBy>
  <cp:revision>44</cp:revision>
  <cp:lastPrinted>2000-10-05T17:58:46Z</cp:lastPrinted>
  <dcterms:created xsi:type="dcterms:W3CDTF">2019-04-14T05:59:35Z</dcterms:created>
  <dcterms:modified xsi:type="dcterms:W3CDTF">2019-06-05T15:17:30Z</dcterms:modified>
</cp:coreProperties>
</file>