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theme/themeOverride3.xml" ContentType="application/vnd.openxmlformats-officedocument.themeOverride+xml"/>
  <Override PartName="/ppt/drawings/drawing1.xml" ContentType="application/vnd.openxmlformats-officedocument.drawingml.chartshapes+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65" r:id="rId2"/>
    <p:sldId id="263" r:id="rId3"/>
    <p:sldId id="266" r:id="rId4"/>
    <p:sldId id="267" r:id="rId5"/>
    <p:sldId id="268" r:id="rId6"/>
    <p:sldId id="269" r:id="rId7"/>
    <p:sldId id="270" r:id="rId8"/>
    <p:sldId id="271" r:id="rId9"/>
  </p:sldIdLst>
  <p:sldSz cx="9144000" cy="6858000" type="screen4x3"/>
  <p:notesSz cx="7010400"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00"/>
    <a:srgbClr val="0316A1"/>
    <a:srgbClr val="FF0000"/>
    <a:srgbClr val="6600CC"/>
    <a:srgbClr val="57A3B5"/>
    <a:srgbClr val="38C5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60"/>
  </p:normalViewPr>
  <p:slideViewPr>
    <p:cSldViewPr>
      <p:cViewPr varScale="1">
        <p:scale>
          <a:sx n="72" d="100"/>
          <a:sy n="72"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oleObject" Target="file:///C:\Users\Landon.Hall\Desktop\Project.xlsx" TargetMode="External"/><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oleObject" Target="file:///C:\Users\Landon.Hall\Desktop\Project.xlsx" TargetMode="External"/><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F:\Imba%20Classes\MBC638%20Data%20Analysis\DataAnalysis_062911_Range_Jan012010_to_Oct032010.xlsx" TargetMode="External"/><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2" Type="http://schemas.openxmlformats.org/officeDocument/2006/relationships/oleObject" Target="file:///F:\Imba%20Classes\MBC638%20Data%20Analysis\DataAnalysis_062911_Range_Oct42010_to_April42011.xlsx" TargetMode="External"/><Relationship Id="rId1" Type="http://schemas.openxmlformats.org/officeDocument/2006/relationships/themeOverride" Target="../theme/themeOverride4.xml"/></Relationships>
</file>

<file path=ppt/charts/_rels/chart9.xml.rels><?xml version="1.0" encoding="UTF-8" standalone="yes"?>
<Relationships xmlns="http://schemas.openxmlformats.org/package/2006/relationships"><Relationship Id="rId2" Type="http://schemas.openxmlformats.org/officeDocument/2006/relationships/oleObject" Target="file:///\\SERVER\Quality_Control\QC%20Forms\Blank%20Measurement%20Data\Data_2011_R22_55-65_Control%20Chart.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2" b="1" i="0" u="none" strike="noStrike" baseline="0">
                <a:solidFill>
                  <a:srgbClr val="000000"/>
                </a:solidFill>
                <a:latin typeface="Arial"/>
                <a:ea typeface="Arial"/>
                <a:cs typeface="Arial"/>
              </a:defRPr>
            </a:pPr>
            <a:r>
              <a:rPr lang="en-US"/>
              <a:t>Beralt - OSI Ore Comparison</a:t>
            </a:r>
          </a:p>
        </c:rich>
      </c:tx>
      <c:layout>
        <c:manualLayout>
          <c:xMode val="edge"/>
          <c:yMode val="edge"/>
          <c:x val="0.34870848708487084"/>
          <c:y val="2.0270270270270271E-2"/>
        </c:manualLayout>
      </c:layout>
      <c:overlay val="0"/>
      <c:spPr>
        <a:noFill/>
        <a:ln w="9939">
          <a:noFill/>
        </a:ln>
      </c:spPr>
    </c:title>
    <c:autoTitleDeleted val="0"/>
    <c:plotArea>
      <c:layout>
        <c:manualLayout>
          <c:layoutTarget val="inner"/>
          <c:xMode val="edge"/>
          <c:yMode val="edge"/>
          <c:x val="0.11070110701107011"/>
          <c:y val="0.1858108108108108"/>
          <c:w val="0.74723247232472323"/>
          <c:h val="0.58108108108108103"/>
        </c:manualLayout>
      </c:layout>
      <c:lineChart>
        <c:grouping val="standard"/>
        <c:varyColors val="0"/>
        <c:ser>
          <c:idx val="2"/>
          <c:order val="0"/>
          <c:tx>
            <c:strRef>
              <c:f>Beralt!$B$1</c:f>
              <c:strCache>
                <c:ptCount val="1"/>
                <c:pt idx="0">
                  <c:v>Beralt</c:v>
                </c:pt>
              </c:strCache>
            </c:strRef>
          </c:tx>
          <c:spPr>
            <a:ln w="4970">
              <a:solidFill>
                <a:srgbClr val="FFFF00"/>
              </a:solidFill>
              <a:prstDash val="solid"/>
            </a:ln>
          </c:spPr>
          <c:marker>
            <c:symbol val="none"/>
          </c:marker>
          <c:cat>
            <c:strRef>
              <c:f>Beralt!$A$2:$A$62</c:f>
              <c:strCache>
                <c:ptCount val="61"/>
                <c:pt idx="0">
                  <c:v>BS261/191</c:v>
                </c:pt>
                <c:pt idx="1">
                  <c:v>BS261/192</c:v>
                </c:pt>
                <c:pt idx="2">
                  <c:v>BS261/193</c:v>
                </c:pt>
                <c:pt idx="3">
                  <c:v>BS261/194</c:v>
                </c:pt>
                <c:pt idx="4">
                  <c:v>BS261/195</c:v>
                </c:pt>
                <c:pt idx="5">
                  <c:v>BS261/196</c:v>
                </c:pt>
                <c:pt idx="6">
                  <c:v>BS261/197</c:v>
                </c:pt>
                <c:pt idx="7">
                  <c:v>BS261/198</c:v>
                </c:pt>
                <c:pt idx="8">
                  <c:v>BS261/199</c:v>
                </c:pt>
                <c:pt idx="9">
                  <c:v>BS261/200</c:v>
                </c:pt>
                <c:pt idx="10">
                  <c:v>BS261/201</c:v>
                </c:pt>
                <c:pt idx="11">
                  <c:v>BS261/202</c:v>
                </c:pt>
                <c:pt idx="12">
                  <c:v>BS261/203</c:v>
                </c:pt>
                <c:pt idx="13">
                  <c:v>BS261/204</c:v>
                </c:pt>
                <c:pt idx="14">
                  <c:v>BS261/205</c:v>
                </c:pt>
                <c:pt idx="15">
                  <c:v>BS261/206</c:v>
                </c:pt>
                <c:pt idx="16">
                  <c:v>BS261/207</c:v>
                </c:pt>
                <c:pt idx="17">
                  <c:v>BS261/208</c:v>
                </c:pt>
                <c:pt idx="18">
                  <c:v>BS261/209</c:v>
                </c:pt>
                <c:pt idx="19">
                  <c:v>BS261/210</c:v>
                </c:pt>
                <c:pt idx="20">
                  <c:v>BS261/211</c:v>
                </c:pt>
                <c:pt idx="21">
                  <c:v>BS261/212</c:v>
                </c:pt>
                <c:pt idx="22">
                  <c:v>BS261/213</c:v>
                </c:pt>
                <c:pt idx="23">
                  <c:v>BS261/214</c:v>
                </c:pt>
                <c:pt idx="24">
                  <c:v>BS261/215</c:v>
                </c:pt>
                <c:pt idx="25">
                  <c:v>BS261/216</c:v>
                </c:pt>
                <c:pt idx="26">
                  <c:v>BS261/217</c:v>
                </c:pt>
                <c:pt idx="27">
                  <c:v>BS261/218</c:v>
                </c:pt>
                <c:pt idx="28">
                  <c:v>BS261/219</c:v>
                </c:pt>
                <c:pt idx="29">
                  <c:v>BS261/220</c:v>
                </c:pt>
                <c:pt idx="30">
                  <c:v>BS261/221</c:v>
                </c:pt>
                <c:pt idx="31">
                  <c:v>BS261/222</c:v>
                </c:pt>
                <c:pt idx="32">
                  <c:v>BS261/223</c:v>
                </c:pt>
                <c:pt idx="33">
                  <c:v>BS261/224</c:v>
                </c:pt>
                <c:pt idx="34">
                  <c:v>BS261/225</c:v>
                </c:pt>
                <c:pt idx="35">
                  <c:v>BS261/226</c:v>
                </c:pt>
                <c:pt idx="36">
                  <c:v>BS261/227</c:v>
                </c:pt>
                <c:pt idx="37">
                  <c:v>BS261/228</c:v>
                </c:pt>
                <c:pt idx="38">
                  <c:v>BS261/229</c:v>
                </c:pt>
                <c:pt idx="39">
                  <c:v>BS261/230</c:v>
                </c:pt>
                <c:pt idx="40">
                  <c:v>BS261/231</c:v>
                </c:pt>
                <c:pt idx="41">
                  <c:v>BS261/232</c:v>
                </c:pt>
                <c:pt idx="42">
                  <c:v>BS261/233</c:v>
                </c:pt>
                <c:pt idx="43">
                  <c:v>BS261/234</c:v>
                </c:pt>
                <c:pt idx="44">
                  <c:v>BS261/235</c:v>
                </c:pt>
                <c:pt idx="45">
                  <c:v>BS261/236</c:v>
                </c:pt>
                <c:pt idx="46">
                  <c:v>BS261/237</c:v>
                </c:pt>
                <c:pt idx="47">
                  <c:v>BS261/238</c:v>
                </c:pt>
                <c:pt idx="48">
                  <c:v>BS261/239</c:v>
                </c:pt>
                <c:pt idx="49">
                  <c:v>BS261/240</c:v>
                </c:pt>
                <c:pt idx="50">
                  <c:v>BS261/241</c:v>
                </c:pt>
                <c:pt idx="51">
                  <c:v>BS261/242</c:v>
                </c:pt>
                <c:pt idx="52">
                  <c:v>BS261/243</c:v>
                </c:pt>
                <c:pt idx="53">
                  <c:v>BS261/244</c:v>
                </c:pt>
                <c:pt idx="54">
                  <c:v>BS261/245</c:v>
                </c:pt>
                <c:pt idx="55">
                  <c:v>BS261/246</c:v>
                </c:pt>
                <c:pt idx="56">
                  <c:v>BS261/247</c:v>
                </c:pt>
                <c:pt idx="57">
                  <c:v>BS261/248</c:v>
                </c:pt>
                <c:pt idx="58">
                  <c:v>BS261/249</c:v>
                </c:pt>
                <c:pt idx="59">
                  <c:v>BS261/250</c:v>
                </c:pt>
                <c:pt idx="60">
                  <c:v>BS261/251</c:v>
                </c:pt>
              </c:strCache>
            </c:strRef>
          </c:cat>
          <c:val>
            <c:numRef>
              <c:f>Beralt!$B$2:$B$62</c:f>
              <c:numCache>
                <c:formatCode>0.00%</c:formatCode>
                <c:ptCount val="61"/>
                <c:pt idx="0">
                  <c:v>0.72150000000000003</c:v>
                </c:pt>
                <c:pt idx="1">
                  <c:v>0.72889999999999999</c:v>
                </c:pt>
                <c:pt idx="2">
                  <c:v>0.7298</c:v>
                </c:pt>
                <c:pt idx="3">
                  <c:v>0.73099999999999998</c:v>
                </c:pt>
                <c:pt idx="4">
                  <c:v>0.73180000000000001</c:v>
                </c:pt>
                <c:pt idx="5">
                  <c:v>0.73119999999999996</c:v>
                </c:pt>
                <c:pt idx="6">
                  <c:v>0.72950000000000004</c:v>
                </c:pt>
                <c:pt idx="7">
                  <c:v>0.73099999999999998</c:v>
                </c:pt>
                <c:pt idx="8">
                  <c:v>0.73050000000000004</c:v>
                </c:pt>
                <c:pt idx="9">
                  <c:v>0.72799999999999998</c:v>
                </c:pt>
                <c:pt idx="10">
                  <c:v>0.73099999999999998</c:v>
                </c:pt>
                <c:pt idx="11">
                  <c:v>0.73</c:v>
                </c:pt>
                <c:pt idx="12">
                  <c:v>0.72950000000000004</c:v>
                </c:pt>
                <c:pt idx="13">
                  <c:v>0.73</c:v>
                </c:pt>
                <c:pt idx="14">
                  <c:v>0.73150000000000004</c:v>
                </c:pt>
                <c:pt idx="15">
                  <c:v>0.72850000000000004</c:v>
                </c:pt>
                <c:pt idx="16">
                  <c:v>0.73180000000000001</c:v>
                </c:pt>
                <c:pt idx="17">
                  <c:v>0.73099999999999998</c:v>
                </c:pt>
                <c:pt idx="18">
                  <c:v>0.73119999999999996</c:v>
                </c:pt>
                <c:pt idx="19">
                  <c:v>0.72919999999999996</c:v>
                </c:pt>
                <c:pt idx="20">
                  <c:v>0.72719999999999996</c:v>
                </c:pt>
                <c:pt idx="21">
                  <c:v>0.7278</c:v>
                </c:pt>
                <c:pt idx="22">
                  <c:v>0.72689999999999999</c:v>
                </c:pt>
                <c:pt idx="23">
                  <c:v>0.72799999999999998</c:v>
                </c:pt>
                <c:pt idx="24">
                  <c:v>0.7278</c:v>
                </c:pt>
                <c:pt idx="25">
                  <c:v>0.72699999999999998</c:v>
                </c:pt>
                <c:pt idx="26">
                  <c:v>0.73199999999999998</c:v>
                </c:pt>
                <c:pt idx="27">
                  <c:v>0.73119999999999996</c:v>
                </c:pt>
                <c:pt idx="28">
                  <c:v>0.73250000000000004</c:v>
                </c:pt>
                <c:pt idx="29">
                  <c:v>0.73180000000000001</c:v>
                </c:pt>
                <c:pt idx="30">
                  <c:v>0.73280000000000001</c:v>
                </c:pt>
                <c:pt idx="31">
                  <c:v>0.73219999999999996</c:v>
                </c:pt>
                <c:pt idx="32">
                  <c:v>0.73350000000000004</c:v>
                </c:pt>
                <c:pt idx="33">
                  <c:v>0.73499999999999999</c:v>
                </c:pt>
                <c:pt idx="34">
                  <c:v>0.73560000000000003</c:v>
                </c:pt>
                <c:pt idx="35">
                  <c:v>0.73419999999999996</c:v>
                </c:pt>
                <c:pt idx="36">
                  <c:v>0.73450000000000004</c:v>
                </c:pt>
                <c:pt idx="37">
                  <c:v>0.73380000000000001</c:v>
                </c:pt>
                <c:pt idx="38">
                  <c:v>0.73480000000000001</c:v>
                </c:pt>
                <c:pt idx="39">
                  <c:v>0.73650000000000004</c:v>
                </c:pt>
                <c:pt idx="40">
                  <c:v>0.73899999999999999</c:v>
                </c:pt>
                <c:pt idx="41">
                  <c:v>0.73819999999999997</c:v>
                </c:pt>
                <c:pt idx="42">
                  <c:v>0.73750000000000004</c:v>
                </c:pt>
                <c:pt idx="43">
                  <c:v>0.73619999999999997</c:v>
                </c:pt>
                <c:pt idx="44">
                  <c:v>0.73580000000000001</c:v>
                </c:pt>
                <c:pt idx="45">
                  <c:v>0.73599999999999999</c:v>
                </c:pt>
                <c:pt idx="46">
                  <c:v>0.73480000000000001</c:v>
                </c:pt>
                <c:pt idx="47">
                  <c:v>0.73399999999999999</c:v>
                </c:pt>
                <c:pt idx="48">
                  <c:v>0.73299999999999998</c:v>
                </c:pt>
                <c:pt idx="49">
                  <c:v>0.73350000000000004</c:v>
                </c:pt>
                <c:pt idx="50">
                  <c:v>0.73219999999999996</c:v>
                </c:pt>
                <c:pt idx="51">
                  <c:v>0.73280000000000001</c:v>
                </c:pt>
                <c:pt idx="52">
                  <c:v>0.73250000000000004</c:v>
                </c:pt>
                <c:pt idx="53">
                  <c:v>0.7329</c:v>
                </c:pt>
                <c:pt idx="54">
                  <c:v>0.72609999999999997</c:v>
                </c:pt>
                <c:pt idx="55">
                  <c:v>0.73150000000000004</c:v>
                </c:pt>
                <c:pt idx="56">
                  <c:v>0.73</c:v>
                </c:pt>
                <c:pt idx="57">
                  <c:v>0.73499999999999999</c:v>
                </c:pt>
                <c:pt idx="58">
                  <c:v>0.73099999999999998</c:v>
                </c:pt>
                <c:pt idx="59">
                  <c:v>0.73119999999999996</c:v>
                </c:pt>
                <c:pt idx="60">
                  <c:v>0.73199999999999998</c:v>
                </c:pt>
              </c:numCache>
            </c:numRef>
          </c:val>
          <c:smooth val="0"/>
          <c:extLst>
            <c:ext xmlns:c16="http://schemas.microsoft.com/office/drawing/2014/chart" uri="{C3380CC4-5D6E-409C-BE32-E72D297353CC}">
              <c16:uniqueId val="{00000000-A896-4785-B285-1BDC4DB0F83F}"/>
            </c:ext>
          </c:extLst>
        </c:ser>
        <c:ser>
          <c:idx val="0"/>
          <c:order val="1"/>
          <c:tx>
            <c:strRef>
              <c:f>Beralt!$C$1</c:f>
              <c:strCache>
                <c:ptCount val="1"/>
                <c:pt idx="0">
                  <c:v>OSI</c:v>
                </c:pt>
              </c:strCache>
            </c:strRef>
          </c:tx>
          <c:spPr>
            <a:ln w="4970">
              <a:solidFill>
                <a:srgbClr val="000080"/>
              </a:solidFill>
              <a:prstDash val="solid"/>
            </a:ln>
          </c:spPr>
          <c:marker>
            <c:symbol val="none"/>
          </c:marker>
          <c:cat>
            <c:strRef>
              <c:f>Beralt!$A$2:$A$62</c:f>
              <c:strCache>
                <c:ptCount val="61"/>
                <c:pt idx="0">
                  <c:v>BS261/191</c:v>
                </c:pt>
                <c:pt idx="1">
                  <c:v>BS261/192</c:v>
                </c:pt>
                <c:pt idx="2">
                  <c:v>BS261/193</c:v>
                </c:pt>
                <c:pt idx="3">
                  <c:v>BS261/194</c:v>
                </c:pt>
                <c:pt idx="4">
                  <c:v>BS261/195</c:v>
                </c:pt>
                <c:pt idx="5">
                  <c:v>BS261/196</c:v>
                </c:pt>
                <c:pt idx="6">
                  <c:v>BS261/197</c:v>
                </c:pt>
                <c:pt idx="7">
                  <c:v>BS261/198</c:v>
                </c:pt>
                <c:pt idx="8">
                  <c:v>BS261/199</c:v>
                </c:pt>
                <c:pt idx="9">
                  <c:v>BS261/200</c:v>
                </c:pt>
                <c:pt idx="10">
                  <c:v>BS261/201</c:v>
                </c:pt>
                <c:pt idx="11">
                  <c:v>BS261/202</c:v>
                </c:pt>
                <c:pt idx="12">
                  <c:v>BS261/203</c:v>
                </c:pt>
                <c:pt idx="13">
                  <c:v>BS261/204</c:v>
                </c:pt>
                <c:pt idx="14">
                  <c:v>BS261/205</c:v>
                </c:pt>
                <c:pt idx="15">
                  <c:v>BS261/206</c:v>
                </c:pt>
                <c:pt idx="16">
                  <c:v>BS261/207</c:v>
                </c:pt>
                <c:pt idx="17">
                  <c:v>BS261/208</c:v>
                </c:pt>
                <c:pt idx="18">
                  <c:v>BS261/209</c:v>
                </c:pt>
                <c:pt idx="19">
                  <c:v>BS261/210</c:v>
                </c:pt>
                <c:pt idx="20">
                  <c:v>BS261/211</c:v>
                </c:pt>
                <c:pt idx="21">
                  <c:v>BS261/212</c:v>
                </c:pt>
                <c:pt idx="22">
                  <c:v>BS261/213</c:v>
                </c:pt>
                <c:pt idx="23">
                  <c:v>BS261/214</c:v>
                </c:pt>
                <c:pt idx="24">
                  <c:v>BS261/215</c:v>
                </c:pt>
                <c:pt idx="25">
                  <c:v>BS261/216</c:v>
                </c:pt>
                <c:pt idx="26">
                  <c:v>BS261/217</c:v>
                </c:pt>
                <c:pt idx="27">
                  <c:v>BS261/218</c:v>
                </c:pt>
                <c:pt idx="28">
                  <c:v>BS261/219</c:v>
                </c:pt>
                <c:pt idx="29">
                  <c:v>BS261/220</c:v>
                </c:pt>
                <c:pt idx="30">
                  <c:v>BS261/221</c:v>
                </c:pt>
                <c:pt idx="31">
                  <c:v>BS261/222</c:v>
                </c:pt>
                <c:pt idx="32">
                  <c:v>BS261/223</c:v>
                </c:pt>
                <c:pt idx="33">
                  <c:v>BS261/224</c:v>
                </c:pt>
                <c:pt idx="34">
                  <c:v>BS261/225</c:v>
                </c:pt>
                <c:pt idx="35">
                  <c:v>BS261/226</c:v>
                </c:pt>
                <c:pt idx="36">
                  <c:v>BS261/227</c:v>
                </c:pt>
                <c:pt idx="37">
                  <c:v>BS261/228</c:v>
                </c:pt>
                <c:pt idx="38">
                  <c:v>BS261/229</c:v>
                </c:pt>
                <c:pt idx="39">
                  <c:v>BS261/230</c:v>
                </c:pt>
                <c:pt idx="40">
                  <c:v>BS261/231</c:v>
                </c:pt>
                <c:pt idx="41">
                  <c:v>BS261/232</c:v>
                </c:pt>
                <c:pt idx="42">
                  <c:v>BS261/233</c:v>
                </c:pt>
                <c:pt idx="43">
                  <c:v>BS261/234</c:v>
                </c:pt>
                <c:pt idx="44">
                  <c:v>BS261/235</c:v>
                </c:pt>
                <c:pt idx="45">
                  <c:v>BS261/236</c:v>
                </c:pt>
                <c:pt idx="46">
                  <c:v>BS261/237</c:v>
                </c:pt>
                <c:pt idx="47">
                  <c:v>BS261/238</c:v>
                </c:pt>
                <c:pt idx="48">
                  <c:v>BS261/239</c:v>
                </c:pt>
                <c:pt idx="49">
                  <c:v>BS261/240</c:v>
                </c:pt>
                <c:pt idx="50">
                  <c:v>BS261/241</c:v>
                </c:pt>
                <c:pt idx="51">
                  <c:v>BS261/242</c:v>
                </c:pt>
                <c:pt idx="52">
                  <c:v>BS261/243</c:v>
                </c:pt>
                <c:pt idx="53">
                  <c:v>BS261/244</c:v>
                </c:pt>
                <c:pt idx="54">
                  <c:v>BS261/245</c:v>
                </c:pt>
                <c:pt idx="55">
                  <c:v>BS261/246</c:v>
                </c:pt>
                <c:pt idx="56">
                  <c:v>BS261/247</c:v>
                </c:pt>
                <c:pt idx="57">
                  <c:v>BS261/248</c:v>
                </c:pt>
                <c:pt idx="58">
                  <c:v>BS261/249</c:v>
                </c:pt>
                <c:pt idx="59">
                  <c:v>BS261/250</c:v>
                </c:pt>
                <c:pt idx="60">
                  <c:v>BS261/251</c:v>
                </c:pt>
              </c:strCache>
            </c:strRef>
          </c:cat>
          <c:val>
            <c:numRef>
              <c:f>Beralt!$C$2:$C$62</c:f>
              <c:numCache>
                <c:formatCode>0.00%</c:formatCode>
                <c:ptCount val="61"/>
                <c:pt idx="0">
                  <c:v>0.73299999999999998</c:v>
                </c:pt>
                <c:pt idx="1">
                  <c:v>0.74099999999999999</c:v>
                </c:pt>
                <c:pt idx="2">
                  <c:v>0.73499999999999999</c:v>
                </c:pt>
                <c:pt idx="3">
                  <c:v>0.71499999999999997</c:v>
                </c:pt>
                <c:pt idx="4">
                  <c:v>0.72</c:v>
                </c:pt>
                <c:pt idx="5">
                  <c:v>0.71099999999999997</c:v>
                </c:pt>
                <c:pt idx="6">
                  <c:v>0.72599999999999998</c:v>
                </c:pt>
                <c:pt idx="7">
                  <c:v>0.73399999999999999</c:v>
                </c:pt>
                <c:pt idx="8">
                  <c:v>0.73299999999999998</c:v>
                </c:pt>
                <c:pt idx="9">
                  <c:v>0.73099999999999998</c:v>
                </c:pt>
                <c:pt idx="10">
                  <c:v>0.72799999999999998</c:v>
                </c:pt>
                <c:pt idx="11">
                  <c:v>0.71199999999999997</c:v>
                </c:pt>
                <c:pt idx="12">
                  <c:v>0.71899999999999997</c:v>
                </c:pt>
                <c:pt idx="13">
                  <c:v>0.72699999999999998</c:v>
                </c:pt>
                <c:pt idx="14">
                  <c:v>0.72599999999999998</c:v>
                </c:pt>
                <c:pt idx="15">
                  <c:v>0.72899999999999998</c:v>
                </c:pt>
                <c:pt idx="16">
                  <c:v>0.73299999999999998</c:v>
                </c:pt>
                <c:pt idx="17">
                  <c:v>0.72699999999999998</c:v>
                </c:pt>
                <c:pt idx="18">
                  <c:v>0.71399999999999997</c:v>
                </c:pt>
                <c:pt idx="19">
                  <c:v>0.72499999999999998</c:v>
                </c:pt>
                <c:pt idx="20">
                  <c:v>0.72699999999999998</c:v>
                </c:pt>
                <c:pt idx="21">
                  <c:v>0.72899999999999998</c:v>
                </c:pt>
                <c:pt idx="22">
                  <c:v>0.73499999999999999</c:v>
                </c:pt>
                <c:pt idx="23">
                  <c:v>0.73399999999999999</c:v>
                </c:pt>
                <c:pt idx="24">
                  <c:v>0.72799999999999998</c:v>
                </c:pt>
                <c:pt idx="25">
                  <c:v>0.73</c:v>
                </c:pt>
                <c:pt idx="26">
                  <c:v>0.73399999999999999</c:v>
                </c:pt>
                <c:pt idx="27">
                  <c:v>0.73399999999999999</c:v>
                </c:pt>
                <c:pt idx="28">
                  <c:v>0.73099999999999998</c:v>
                </c:pt>
                <c:pt idx="29">
                  <c:v>0.73299999999999998</c:v>
                </c:pt>
                <c:pt idx="30">
                  <c:v>0.74099999999999999</c:v>
                </c:pt>
                <c:pt idx="31">
                  <c:v>0.73699999999999999</c:v>
                </c:pt>
                <c:pt idx="32">
                  <c:v>0.73599999999999999</c:v>
                </c:pt>
                <c:pt idx="33">
                  <c:v>0.72799999999999998</c:v>
                </c:pt>
                <c:pt idx="34">
                  <c:v>0.73299999999999998</c:v>
                </c:pt>
                <c:pt idx="35">
                  <c:v>0.72699999999999998</c:v>
                </c:pt>
                <c:pt idx="36">
                  <c:v>0.73799999999999999</c:v>
                </c:pt>
                <c:pt idx="37">
                  <c:v>0.72899999999999998</c:v>
                </c:pt>
                <c:pt idx="38">
                  <c:v>0.73699999999999999</c:v>
                </c:pt>
                <c:pt idx="39">
                  <c:v>0.73399999999999999</c:v>
                </c:pt>
                <c:pt idx="40">
                  <c:v>0.73599999999999999</c:v>
                </c:pt>
                <c:pt idx="41">
                  <c:v>0.72199999999999998</c:v>
                </c:pt>
                <c:pt idx="42">
                  <c:v>0.73199999999999998</c:v>
                </c:pt>
                <c:pt idx="43">
                  <c:v>0.72499999999999998</c:v>
                </c:pt>
                <c:pt idx="44">
                  <c:v>0.73399999999999999</c:v>
                </c:pt>
                <c:pt idx="45">
                  <c:v>0.74099999999999999</c:v>
                </c:pt>
                <c:pt idx="46">
                  <c:v>0.73399999999999999</c:v>
                </c:pt>
                <c:pt idx="47">
                  <c:v>0.73399999999999999</c:v>
                </c:pt>
                <c:pt idx="48">
                  <c:v>0.73399999999999999</c:v>
                </c:pt>
                <c:pt idx="49">
                  <c:v>0.73</c:v>
                </c:pt>
                <c:pt idx="50">
                  <c:v>0.73099999999999998</c:v>
                </c:pt>
                <c:pt idx="51">
                  <c:v>0.74</c:v>
                </c:pt>
                <c:pt idx="52">
                  <c:v>0.73799999999999999</c:v>
                </c:pt>
                <c:pt idx="53">
                  <c:v>0.73099999999999998</c:v>
                </c:pt>
                <c:pt idx="54">
                  <c:v>0.7390000000000001</c:v>
                </c:pt>
                <c:pt idx="55">
                  <c:v>0.74</c:v>
                </c:pt>
                <c:pt idx="56">
                  <c:v>0.73599999999999999</c:v>
                </c:pt>
                <c:pt idx="57">
                  <c:v>0.7390000000000001</c:v>
                </c:pt>
                <c:pt idx="58">
                  <c:v>0.74099999999999999</c:v>
                </c:pt>
                <c:pt idx="59">
                  <c:v>0.73799999999999999</c:v>
                </c:pt>
                <c:pt idx="60">
                  <c:v>0.73199999999999998</c:v>
                </c:pt>
              </c:numCache>
            </c:numRef>
          </c:val>
          <c:smooth val="0"/>
          <c:extLst>
            <c:ext xmlns:c16="http://schemas.microsoft.com/office/drawing/2014/chart" uri="{C3380CC4-5D6E-409C-BE32-E72D297353CC}">
              <c16:uniqueId val="{00000001-A896-4785-B285-1BDC4DB0F83F}"/>
            </c:ext>
          </c:extLst>
        </c:ser>
        <c:dLbls>
          <c:showLegendKey val="0"/>
          <c:showVal val="0"/>
          <c:showCatName val="0"/>
          <c:showSerName val="0"/>
          <c:showPercent val="0"/>
          <c:showBubbleSize val="0"/>
        </c:dLbls>
        <c:smooth val="0"/>
        <c:axId val="161588904"/>
        <c:axId val="1"/>
      </c:lineChart>
      <c:catAx>
        <c:axId val="161588904"/>
        <c:scaling>
          <c:orientation val="minMax"/>
        </c:scaling>
        <c:delete val="0"/>
        <c:axPos val="b"/>
        <c:numFmt formatCode="General" sourceLinked="1"/>
        <c:majorTickMark val="out"/>
        <c:minorTickMark val="none"/>
        <c:tickLblPos val="nextTo"/>
        <c:spPr>
          <a:ln w="1242">
            <a:solidFill>
              <a:srgbClr val="000000"/>
            </a:solidFill>
            <a:prstDash val="solid"/>
          </a:ln>
        </c:spPr>
        <c:txPr>
          <a:bodyPr rot="-2700000" vert="horz"/>
          <a:lstStyle/>
          <a:p>
            <a:pPr>
              <a:defRPr sz="313" b="0" i="0" u="none" strike="noStrike" baseline="0">
                <a:solidFill>
                  <a:srgbClr val="000000"/>
                </a:solidFill>
                <a:latin typeface="Arial"/>
                <a:ea typeface="Arial"/>
                <a:cs typeface="Arial"/>
              </a:defRPr>
            </a:pPr>
            <a:endParaRPr lang="en-US"/>
          </a:p>
        </c:txPr>
        <c:crossAx val="1"/>
        <c:crosses val="autoZero"/>
        <c:auto val="1"/>
        <c:lblAlgn val="ctr"/>
        <c:lblOffset val="100"/>
        <c:tickLblSkip val="4"/>
        <c:tickMarkSkip val="1"/>
        <c:noMultiLvlLbl val="0"/>
      </c:catAx>
      <c:valAx>
        <c:axId val="1"/>
        <c:scaling>
          <c:orientation val="minMax"/>
        </c:scaling>
        <c:delete val="0"/>
        <c:axPos val="l"/>
        <c:majorGridlines>
          <c:spPr>
            <a:ln w="1242">
              <a:solidFill>
                <a:srgbClr val="000000"/>
              </a:solidFill>
              <a:prstDash val="solid"/>
            </a:ln>
          </c:spPr>
        </c:majorGridlines>
        <c:numFmt formatCode="0.00%" sourceLinked="1"/>
        <c:majorTickMark val="out"/>
        <c:minorTickMark val="none"/>
        <c:tickLblPos val="nextTo"/>
        <c:spPr>
          <a:ln w="1242">
            <a:solidFill>
              <a:srgbClr val="000000"/>
            </a:solidFill>
            <a:prstDash val="solid"/>
          </a:ln>
        </c:spPr>
        <c:txPr>
          <a:bodyPr rot="0" vert="horz"/>
          <a:lstStyle/>
          <a:p>
            <a:pPr>
              <a:defRPr sz="313" b="0" i="0" u="none" strike="noStrike" baseline="0">
                <a:solidFill>
                  <a:srgbClr val="000000"/>
                </a:solidFill>
                <a:latin typeface="Arial"/>
                <a:ea typeface="Arial"/>
                <a:cs typeface="Arial"/>
              </a:defRPr>
            </a:pPr>
            <a:endParaRPr lang="en-US"/>
          </a:p>
        </c:txPr>
        <c:crossAx val="161588904"/>
        <c:crosses val="autoZero"/>
        <c:crossBetween val="between"/>
      </c:valAx>
      <c:spPr>
        <a:solidFill>
          <a:srgbClr val="C0C0C0"/>
        </a:solidFill>
        <a:ln w="4970">
          <a:solidFill>
            <a:srgbClr val="808080"/>
          </a:solidFill>
          <a:prstDash val="solid"/>
        </a:ln>
      </c:spPr>
    </c:plotArea>
    <c:legend>
      <c:legendPos val="r"/>
      <c:layout>
        <c:manualLayout>
          <c:xMode val="edge"/>
          <c:yMode val="edge"/>
          <c:x val="0.87638376383763839"/>
          <c:y val="0.40878378378378377"/>
          <c:w val="0.11623616236162361"/>
          <c:h val="0.13175675675675674"/>
        </c:manualLayout>
      </c:layout>
      <c:overlay val="0"/>
      <c:spPr>
        <a:solidFill>
          <a:srgbClr val="FFFFFF"/>
        </a:solidFill>
        <a:ln w="1242">
          <a:solidFill>
            <a:srgbClr val="000000"/>
          </a:solidFill>
          <a:prstDash val="solid"/>
        </a:ln>
      </c:spPr>
      <c:txPr>
        <a:bodyPr/>
        <a:lstStyle/>
        <a:p>
          <a:pPr>
            <a:defRPr sz="288"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1242">
      <a:solidFill>
        <a:srgbClr val="000000"/>
      </a:solidFill>
      <a:prstDash val="solid"/>
    </a:ln>
  </c:spPr>
  <c:txPr>
    <a:bodyPr/>
    <a:lstStyle/>
    <a:p>
      <a:pPr>
        <a:defRPr sz="313"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513" b="1" i="0" u="none" strike="noStrike" baseline="0">
                <a:solidFill>
                  <a:srgbClr val="000000"/>
                </a:solidFill>
                <a:latin typeface="Arial"/>
                <a:ea typeface="Arial"/>
                <a:cs typeface="Arial"/>
              </a:defRPr>
            </a:pPr>
            <a:r>
              <a:rPr lang="en-US"/>
              <a:t>Tungsten Ore Suppliers FY08</a:t>
            </a:r>
          </a:p>
        </c:rich>
      </c:tx>
      <c:layout>
        <c:manualLayout>
          <c:xMode val="edge"/>
          <c:yMode val="edge"/>
          <c:x val="0.2686868686868687"/>
          <c:y val="0.02"/>
        </c:manualLayout>
      </c:layout>
      <c:overlay val="0"/>
      <c:spPr>
        <a:noFill/>
        <a:ln w="10864">
          <a:noFill/>
        </a:ln>
      </c:spPr>
    </c:title>
    <c:autoTitleDeleted val="0"/>
    <c:plotArea>
      <c:layout>
        <c:manualLayout>
          <c:layoutTarget val="inner"/>
          <c:xMode val="edge"/>
          <c:yMode val="edge"/>
          <c:x val="0.13737373737373737"/>
          <c:y val="0.24399999999999999"/>
          <c:w val="0.46868686868686871"/>
          <c:h val="0.44"/>
        </c:manualLayout>
      </c:layout>
      <c:barChart>
        <c:barDir val="col"/>
        <c:grouping val="clustered"/>
        <c:varyColors val="0"/>
        <c:ser>
          <c:idx val="1"/>
          <c:order val="0"/>
          <c:tx>
            <c:strRef>
              <c:f>'Suppliers FY08'!$B$1</c:f>
              <c:strCache>
                <c:ptCount val="1"/>
                <c:pt idx="0">
                  <c:v>STUs</c:v>
                </c:pt>
              </c:strCache>
            </c:strRef>
          </c:tx>
          <c:spPr>
            <a:solidFill>
              <a:srgbClr val="993366"/>
            </a:solidFill>
            <a:ln w="5432">
              <a:solidFill>
                <a:srgbClr val="000000"/>
              </a:solidFill>
              <a:prstDash val="solid"/>
            </a:ln>
          </c:spPr>
          <c:invertIfNegative val="0"/>
          <c:cat>
            <c:strRef>
              <c:f>'Suppliers FY08'!$A$2:$A$9</c:f>
              <c:strCache>
                <c:ptCount val="8"/>
                <c:pt idx="0">
                  <c:v>Beralt</c:v>
                </c:pt>
                <c:pt idx="1">
                  <c:v>DLA</c:v>
                </c:pt>
                <c:pt idx="2">
                  <c:v>Spot</c:v>
                </c:pt>
                <c:pt idx="3">
                  <c:v>Cantung</c:v>
                </c:pt>
                <c:pt idx="4">
                  <c:v>Dynacor</c:v>
                </c:pt>
                <c:pt idx="5">
                  <c:v>Heemskirk</c:v>
                </c:pt>
                <c:pt idx="6">
                  <c:v>KMT</c:v>
                </c:pt>
                <c:pt idx="7">
                  <c:v>Other</c:v>
                </c:pt>
              </c:strCache>
            </c:strRef>
          </c:cat>
          <c:val>
            <c:numRef>
              <c:f>'Suppliers FY08'!$B$2:$B$9</c:f>
              <c:numCache>
                <c:formatCode>General</c:formatCode>
                <c:ptCount val="8"/>
                <c:pt idx="0">
                  <c:v>121.9</c:v>
                </c:pt>
                <c:pt idx="1">
                  <c:v>111.2</c:v>
                </c:pt>
                <c:pt idx="2">
                  <c:v>80</c:v>
                </c:pt>
                <c:pt idx="3">
                  <c:v>72.3</c:v>
                </c:pt>
                <c:pt idx="4">
                  <c:v>71.400000000000006</c:v>
                </c:pt>
                <c:pt idx="5">
                  <c:v>46.8</c:v>
                </c:pt>
                <c:pt idx="6">
                  <c:v>16.8</c:v>
                </c:pt>
                <c:pt idx="7">
                  <c:v>7</c:v>
                </c:pt>
              </c:numCache>
            </c:numRef>
          </c:val>
          <c:extLst>
            <c:ext xmlns:c16="http://schemas.microsoft.com/office/drawing/2014/chart" uri="{C3380CC4-5D6E-409C-BE32-E72D297353CC}">
              <c16:uniqueId val="{00000000-7987-4036-9A0F-4EFDA3FE8933}"/>
            </c:ext>
          </c:extLst>
        </c:ser>
        <c:dLbls>
          <c:showLegendKey val="0"/>
          <c:showVal val="0"/>
          <c:showCatName val="0"/>
          <c:showSerName val="0"/>
          <c:showPercent val="0"/>
          <c:showBubbleSize val="0"/>
        </c:dLbls>
        <c:gapWidth val="150"/>
        <c:axId val="162619632"/>
        <c:axId val="1"/>
      </c:barChart>
      <c:lineChart>
        <c:grouping val="standard"/>
        <c:varyColors val="0"/>
        <c:ser>
          <c:idx val="0"/>
          <c:order val="1"/>
          <c:tx>
            <c:strRef>
              <c:f>'Suppliers FY08'!$C$1</c:f>
              <c:strCache>
                <c:ptCount val="1"/>
                <c:pt idx="0">
                  <c:v>Cumulative %</c:v>
                </c:pt>
              </c:strCache>
            </c:strRef>
          </c:tx>
          <c:spPr>
            <a:ln w="5432">
              <a:solidFill>
                <a:srgbClr val="000080"/>
              </a:solidFill>
              <a:prstDash val="solid"/>
            </a:ln>
          </c:spPr>
          <c:marker>
            <c:symbol val="diamond"/>
            <c:size val="2"/>
            <c:spPr>
              <a:solidFill>
                <a:srgbClr val="000080"/>
              </a:solidFill>
              <a:ln>
                <a:solidFill>
                  <a:srgbClr val="000080"/>
                </a:solidFill>
                <a:prstDash val="solid"/>
              </a:ln>
            </c:spPr>
          </c:marker>
          <c:cat>
            <c:strRef>
              <c:f>'Suppliers FY08'!$A$2:$A$9</c:f>
              <c:strCache>
                <c:ptCount val="8"/>
                <c:pt idx="0">
                  <c:v>Beralt</c:v>
                </c:pt>
                <c:pt idx="1">
                  <c:v>DLA</c:v>
                </c:pt>
                <c:pt idx="2">
                  <c:v>Spot</c:v>
                </c:pt>
                <c:pt idx="3">
                  <c:v>Cantung</c:v>
                </c:pt>
                <c:pt idx="4">
                  <c:v>Dynacor</c:v>
                </c:pt>
                <c:pt idx="5">
                  <c:v>Heemskirk</c:v>
                </c:pt>
                <c:pt idx="6">
                  <c:v>KMT</c:v>
                </c:pt>
                <c:pt idx="7">
                  <c:v>Other</c:v>
                </c:pt>
              </c:strCache>
            </c:strRef>
          </c:cat>
          <c:val>
            <c:numRef>
              <c:f>'Suppliers FY08'!$C$2:$C$9</c:f>
              <c:numCache>
                <c:formatCode>0.00%</c:formatCode>
                <c:ptCount val="8"/>
                <c:pt idx="0">
                  <c:v>0.23113386423966625</c:v>
                </c:pt>
                <c:pt idx="1">
                  <c:v>0.44197952218430026</c:v>
                </c:pt>
                <c:pt idx="2">
                  <c:v>0.59366704588547581</c:v>
                </c:pt>
                <c:pt idx="3">
                  <c:v>0.73075464543041324</c:v>
                </c:pt>
                <c:pt idx="4">
                  <c:v>0.86613576033371242</c:v>
                </c:pt>
                <c:pt idx="5">
                  <c:v>0.95487296169890012</c:v>
                </c:pt>
                <c:pt idx="6">
                  <c:v>0.98672734167614695</c:v>
                </c:pt>
                <c:pt idx="7">
                  <c:v>0.99999999999999978</c:v>
                </c:pt>
              </c:numCache>
            </c:numRef>
          </c:val>
          <c:smooth val="0"/>
          <c:extLst>
            <c:ext xmlns:c16="http://schemas.microsoft.com/office/drawing/2014/chart" uri="{C3380CC4-5D6E-409C-BE32-E72D297353CC}">
              <c16:uniqueId val="{00000001-7987-4036-9A0F-4EFDA3FE8933}"/>
            </c:ext>
          </c:extLst>
        </c:ser>
        <c:dLbls>
          <c:showLegendKey val="0"/>
          <c:showVal val="0"/>
          <c:showCatName val="0"/>
          <c:showSerName val="0"/>
          <c:showPercent val="0"/>
          <c:showBubbleSize val="0"/>
        </c:dLbls>
        <c:marker val="1"/>
        <c:smooth val="0"/>
        <c:axId val="3"/>
        <c:axId val="4"/>
      </c:lineChart>
      <c:catAx>
        <c:axId val="162619632"/>
        <c:scaling>
          <c:orientation val="minMax"/>
        </c:scaling>
        <c:delete val="0"/>
        <c:axPos val="b"/>
        <c:numFmt formatCode="General" sourceLinked="1"/>
        <c:majorTickMark val="cross"/>
        <c:minorTickMark val="none"/>
        <c:tickLblPos val="nextTo"/>
        <c:spPr>
          <a:ln w="1358">
            <a:solidFill>
              <a:srgbClr val="000000"/>
            </a:solidFill>
            <a:prstDash val="solid"/>
          </a:ln>
        </c:spPr>
        <c:txPr>
          <a:bodyPr rot="-2700000" vert="horz"/>
          <a:lstStyle/>
          <a:p>
            <a:pPr>
              <a:defRPr sz="428" b="0" i="0" u="none" strike="noStrike" baseline="0">
                <a:solidFill>
                  <a:srgbClr val="000000"/>
                </a:solidFill>
                <a:latin typeface="Arial"/>
                <a:ea typeface="Arial"/>
                <a:cs typeface="Arial"/>
              </a:defRPr>
            </a:pPr>
            <a:endParaRPr lang="en-US"/>
          </a:p>
        </c:txPr>
        <c:crossAx val="1"/>
        <c:crosses val="autoZero"/>
        <c:auto val="0"/>
        <c:lblAlgn val="ctr"/>
        <c:lblOffset val="100"/>
        <c:tickLblSkip val="1"/>
        <c:tickMarkSkip val="1"/>
        <c:noMultiLvlLbl val="0"/>
      </c:catAx>
      <c:valAx>
        <c:axId val="1"/>
        <c:scaling>
          <c:orientation val="minMax"/>
        </c:scaling>
        <c:delete val="0"/>
        <c:axPos val="l"/>
        <c:title>
          <c:tx>
            <c:rich>
              <a:bodyPr/>
              <a:lstStyle/>
              <a:p>
                <a:pPr>
                  <a:defRPr sz="428" b="1" i="0" u="none" strike="noStrike" baseline="0">
                    <a:solidFill>
                      <a:srgbClr val="000000"/>
                    </a:solidFill>
                    <a:latin typeface="Arial"/>
                    <a:ea typeface="Arial"/>
                    <a:cs typeface="Arial"/>
                  </a:defRPr>
                </a:pPr>
                <a:r>
                  <a:rPr lang="en-US"/>
                  <a:t>STUs</a:t>
                </a:r>
              </a:p>
            </c:rich>
          </c:tx>
          <c:layout>
            <c:manualLayout>
              <c:xMode val="edge"/>
              <c:yMode val="edge"/>
              <c:x val="2.2222222222222223E-2"/>
              <c:y val="0.38800000000000001"/>
            </c:manualLayout>
          </c:layout>
          <c:overlay val="0"/>
          <c:spPr>
            <a:noFill/>
            <a:ln w="10864">
              <a:noFill/>
            </a:ln>
          </c:spPr>
        </c:title>
        <c:numFmt formatCode="General" sourceLinked="1"/>
        <c:majorTickMark val="cross"/>
        <c:minorTickMark val="none"/>
        <c:tickLblPos val="nextTo"/>
        <c:spPr>
          <a:ln w="1358">
            <a:solidFill>
              <a:srgbClr val="000000"/>
            </a:solidFill>
            <a:prstDash val="solid"/>
          </a:ln>
        </c:spPr>
        <c:txPr>
          <a:bodyPr rot="0" vert="horz"/>
          <a:lstStyle/>
          <a:p>
            <a:pPr>
              <a:defRPr sz="428" b="0" i="0" u="none" strike="noStrike" baseline="0">
                <a:solidFill>
                  <a:srgbClr val="000000"/>
                </a:solidFill>
                <a:latin typeface="Arial"/>
                <a:ea typeface="Arial"/>
                <a:cs typeface="Arial"/>
              </a:defRPr>
            </a:pPr>
            <a:endParaRPr lang="en-US"/>
          </a:p>
        </c:txPr>
        <c:crossAx val="162619632"/>
        <c:crosses val="autoZero"/>
        <c:crossBetween val="between"/>
      </c:valAx>
      <c:catAx>
        <c:axId val="3"/>
        <c:scaling>
          <c:orientation val="minMax"/>
        </c:scaling>
        <c:delete val="1"/>
        <c:axPos val="b"/>
        <c:numFmt formatCode="General" sourceLinked="1"/>
        <c:majorTickMark val="out"/>
        <c:minorTickMark val="none"/>
        <c:tickLblPos val="nextTo"/>
        <c:crossAx val="4"/>
        <c:crosses val="autoZero"/>
        <c:auto val="0"/>
        <c:lblAlgn val="ctr"/>
        <c:lblOffset val="100"/>
        <c:noMultiLvlLbl val="0"/>
      </c:catAx>
      <c:valAx>
        <c:axId val="4"/>
        <c:scaling>
          <c:orientation val="minMax"/>
        </c:scaling>
        <c:delete val="0"/>
        <c:axPos val="r"/>
        <c:numFmt formatCode="0.00%" sourceLinked="1"/>
        <c:majorTickMark val="cross"/>
        <c:minorTickMark val="none"/>
        <c:tickLblPos val="nextTo"/>
        <c:spPr>
          <a:ln w="1358">
            <a:solidFill>
              <a:srgbClr val="000000"/>
            </a:solidFill>
            <a:prstDash val="solid"/>
          </a:ln>
        </c:spPr>
        <c:txPr>
          <a:bodyPr rot="0" vert="horz"/>
          <a:lstStyle/>
          <a:p>
            <a:pPr>
              <a:defRPr sz="428" b="0" i="0" u="none" strike="noStrike" baseline="0">
                <a:solidFill>
                  <a:srgbClr val="000000"/>
                </a:solidFill>
                <a:latin typeface="Arial"/>
                <a:ea typeface="Arial"/>
                <a:cs typeface="Arial"/>
              </a:defRPr>
            </a:pPr>
            <a:endParaRPr lang="en-US"/>
          </a:p>
        </c:txPr>
        <c:crossAx val="3"/>
        <c:crosses val="max"/>
        <c:crossBetween val="between"/>
      </c:valAx>
      <c:spPr>
        <a:solidFill>
          <a:srgbClr val="C0C0C0"/>
        </a:solidFill>
        <a:ln w="5432">
          <a:solidFill>
            <a:srgbClr val="808080"/>
          </a:solidFill>
          <a:prstDash val="solid"/>
        </a:ln>
      </c:spPr>
    </c:plotArea>
    <c:legend>
      <c:legendPos val="r"/>
      <c:layout>
        <c:manualLayout>
          <c:xMode val="edge"/>
          <c:yMode val="edge"/>
          <c:x val="0.7535353535353535"/>
          <c:y val="0.376"/>
          <c:w val="0.23838383838383839"/>
          <c:h val="0.17199999999999999"/>
        </c:manualLayout>
      </c:layout>
      <c:overlay val="0"/>
      <c:spPr>
        <a:solidFill>
          <a:srgbClr val="FFFFFF"/>
        </a:solidFill>
        <a:ln w="1358">
          <a:solidFill>
            <a:srgbClr val="000000"/>
          </a:solidFill>
          <a:prstDash val="solid"/>
        </a:ln>
      </c:spPr>
      <c:txPr>
        <a:bodyPr/>
        <a:lstStyle/>
        <a:p>
          <a:pPr>
            <a:defRPr sz="394"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1358">
      <a:solidFill>
        <a:srgbClr val="000000"/>
      </a:solidFill>
      <a:prstDash val="solid"/>
    </a:ln>
  </c:spPr>
  <c:txPr>
    <a:bodyPr/>
    <a:lstStyle/>
    <a:p>
      <a:pPr>
        <a:defRPr sz="428"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5" b="1" i="0" u="none" strike="noStrike" baseline="0">
                <a:solidFill>
                  <a:srgbClr val="000000"/>
                </a:solidFill>
                <a:latin typeface="Arial"/>
                <a:ea typeface="Arial"/>
                <a:cs typeface="Arial"/>
              </a:defRPr>
            </a:pPr>
            <a:r>
              <a:rPr lang="en-US"/>
              <a:t>Day 1/Operator 1 - Xbar Chart</a:t>
            </a:r>
          </a:p>
        </c:rich>
      </c:tx>
      <c:layout>
        <c:manualLayout>
          <c:xMode val="edge"/>
          <c:yMode val="edge"/>
          <c:x val="0.33402489626556015"/>
          <c:y val="1.9011406844106463E-2"/>
        </c:manualLayout>
      </c:layout>
      <c:overlay val="0"/>
      <c:spPr>
        <a:noFill/>
        <a:ln w="10319">
          <a:noFill/>
        </a:ln>
      </c:spPr>
    </c:title>
    <c:autoTitleDeleted val="0"/>
    <c:plotArea>
      <c:layout>
        <c:manualLayout>
          <c:layoutTarget val="inner"/>
          <c:xMode val="edge"/>
          <c:yMode val="edge"/>
          <c:x val="0.14522821576763487"/>
          <c:y val="0.20152091254752852"/>
          <c:w val="0.82572614107883813"/>
          <c:h val="0.57794676806083645"/>
        </c:manualLayout>
      </c:layout>
      <c:scatterChart>
        <c:scatterStyle val="lineMarker"/>
        <c:varyColors val="0"/>
        <c:ser>
          <c:idx val="0"/>
          <c:order val="0"/>
          <c:tx>
            <c:strRef>
              <c:f>'Measurement System Analysis'!$D$14</c:f>
              <c:strCache>
                <c:ptCount val="1"/>
                <c:pt idx="0">
                  <c:v>xbar</c:v>
                </c:pt>
              </c:strCache>
            </c:strRef>
          </c:tx>
          <c:spPr>
            <a:ln w="5160">
              <a:solidFill>
                <a:srgbClr val="000080"/>
              </a:solidFill>
              <a:prstDash val="solid"/>
            </a:ln>
          </c:spPr>
          <c:marker>
            <c:symbol val="diamond"/>
            <c:size val="2"/>
            <c:spPr>
              <a:solidFill>
                <a:srgbClr val="000080"/>
              </a:solidFill>
              <a:ln>
                <a:solidFill>
                  <a:srgbClr val="000080"/>
                </a:solidFill>
                <a:prstDash val="solid"/>
              </a:ln>
            </c:spPr>
          </c:marker>
          <c:xVal>
            <c:numRef>
              <c:f>'Measurement System Analysis'!$A$15:$A$19</c:f>
              <c:numCache>
                <c:formatCode>General</c:formatCode>
                <c:ptCount val="5"/>
                <c:pt idx="0">
                  <c:v>1</c:v>
                </c:pt>
                <c:pt idx="1">
                  <c:v>2</c:v>
                </c:pt>
                <c:pt idx="2">
                  <c:v>3</c:v>
                </c:pt>
                <c:pt idx="3">
                  <c:v>4</c:v>
                </c:pt>
                <c:pt idx="4">
                  <c:v>5</c:v>
                </c:pt>
              </c:numCache>
            </c:numRef>
          </c:xVal>
          <c:yVal>
            <c:numRef>
              <c:f>'Measurement System Analysis'!$D$15:$D$19</c:f>
              <c:numCache>
                <c:formatCode>0.0</c:formatCode>
                <c:ptCount val="5"/>
                <c:pt idx="0">
                  <c:v>35</c:v>
                </c:pt>
                <c:pt idx="1">
                  <c:v>59.5</c:v>
                </c:pt>
                <c:pt idx="2">
                  <c:v>93</c:v>
                </c:pt>
                <c:pt idx="3">
                  <c:v>46.5</c:v>
                </c:pt>
                <c:pt idx="4">
                  <c:v>61.5</c:v>
                </c:pt>
              </c:numCache>
            </c:numRef>
          </c:yVal>
          <c:smooth val="0"/>
          <c:extLst>
            <c:ext xmlns:c16="http://schemas.microsoft.com/office/drawing/2014/chart" uri="{C3380CC4-5D6E-409C-BE32-E72D297353CC}">
              <c16:uniqueId val="{00000000-8D46-409B-B84E-D788DA425D5E}"/>
            </c:ext>
          </c:extLst>
        </c:ser>
        <c:ser>
          <c:idx val="1"/>
          <c:order val="1"/>
          <c:tx>
            <c:v>Xbar2</c:v>
          </c:tx>
          <c:spPr>
            <a:ln w="5160">
              <a:solidFill>
                <a:srgbClr val="FF00FF"/>
              </a:solidFill>
              <a:prstDash val="solid"/>
            </a:ln>
          </c:spPr>
          <c:marker>
            <c:symbol val="none"/>
          </c:marker>
          <c:xVal>
            <c:numRef>
              <c:f>'Measurement System Analysis'!$T$14:$T$18</c:f>
              <c:numCache>
                <c:formatCode>General</c:formatCode>
                <c:ptCount val="5"/>
                <c:pt idx="0">
                  <c:v>1</c:v>
                </c:pt>
                <c:pt idx="1">
                  <c:v>2</c:v>
                </c:pt>
                <c:pt idx="2">
                  <c:v>3</c:v>
                </c:pt>
                <c:pt idx="3">
                  <c:v>4</c:v>
                </c:pt>
                <c:pt idx="4">
                  <c:v>5</c:v>
                </c:pt>
              </c:numCache>
            </c:numRef>
          </c:xVal>
          <c:yVal>
            <c:numRef>
              <c:f>'Measurement System Analysis'!$U$14:$U$18</c:f>
              <c:numCache>
                <c:formatCode>0.0</c:formatCode>
                <c:ptCount val="5"/>
                <c:pt idx="0">
                  <c:v>59.1</c:v>
                </c:pt>
                <c:pt idx="1">
                  <c:v>59.1</c:v>
                </c:pt>
                <c:pt idx="2">
                  <c:v>59.1</c:v>
                </c:pt>
                <c:pt idx="3">
                  <c:v>59.1</c:v>
                </c:pt>
                <c:pt idx="4">
                  <c:v>59.1</c:v>
                </c:pt>
              </c:numCache>
            </c:numRef>
          </c:yVal>
          <c:smooth val="1"/>
          <c:extLst>
            <c:ext xmlns:c16="http://schemas.microsoft.com/office/drawing/2014/chart" uri="{C3380CC4-5D6E-409C-BE32-E72D297353CC}">
              <c16:uniqueId val="{00000001-8D46-409B-B84E-D788DA425D5E}"/>
            </c:ext>
          </c:extLst>
        </c:ser>
        <c:ser>
          <c:idx val="2"/>
          <c:order val="2"/>
          <c:tx>
            <c:v>UCL</c:v>
          </c:tx>
          <c:spPr>
            <a:ln w="5160">
              <a:solidFill>
                <a:srgbClr val="000000"/>
              </a:solidFill>
              <a:prstDash val="solid"/>
            </a:ln>
          </c:spPr>
          <c:marker>
            <c:symbol val="none"/>
          </c:marker>
          <c:xVal>
            <c:numRef>
              <c:f>'Measurement System Analysis'!$T$14:$T$18</c:f>
              <c:numCache>
                <c:formatCode>General</c:formatCode>
                <c:ptCount val="5"/>
                <c:pt idx="0">
                  <c:v>1</c:v>
                </c:pt>
                <c:pt idx="1">
                  <c:v>2</c:v>
                </c:pt>
                <c:pt idx="2">
                  <c:v>3</c:v>
                </c:pt>
                <c:pt idx="3">
                  <c:v>4</c:v>
                </c:pt>
                <c:pt idx="4">
                  <c:v>5</c:v>
                </c:pt>
              </c:numCache>
            </c:numRef>
          </c:xVal>
          <c:yVal>
            <c:numRef>
              <c:f>'Measurement System Analysis'!$V$14:$V$18</c:f>
              <c:numCache>
                <c:formatCode>0.0</c:formatCode>
                <c:ptCount val="5"/>
                <c:pt idx="0">
                  <c:v>66.244</c:v>
                </c:pt>
                <c:pt idx="1">
                  <c:v>66.244</c:v>
                </c:pt>
                <c:pt idx="2">
                  <c:v>66.244</c:v>
                </c:pt>
                <c:pt idx="3">
                  <c:v>66.244</c:v>
                </c:pt>
                <c:pt idx="4">
                  <c:v>66.244</c:v>
                </c:pt>
              </c:numCache>
            </c:numRef>
          </c:yVal>
          <c:smooth val="0"/>
          <c:extLst>
            <c:ext xmlns:c16="http://schemas.microsoft.com/office/drawing/2014/chart" uri="{C3380CC4-5D6E-409C-BE32-E72D297353CC}">
              <c16:uniqueId val="{00000002-8D46-409B-B84E-D788DA425D5E}"/>
            </c:ext>
          </c:extLst>
        </c:ser>
        <c:ser>
          <c:idx val="3"/>
          <c:order val="3"/>
          <c:tx>
            <c:v>LCL</c:v>
          </c:tx>
          <c:spPr>
            <a:ln w="5160">
              <a:solidFill>
                <a:srgbClr val="000000"/>
              </a:solidFill>
              <a:prstDash val="solid"/>
            </a:ln>
          </c:spPr>
          <c:marker>
            <c:symbol val="none"/>
          </c:marker>
          <c:xVal>
            <c:numRef>
              <c:f>'Measurement System Analysis'!$T$14:$T$18</c:f>
              <c:numCache>
                <c:formatCode>General</c:formatCode>
                <c:ptCount val="5"/>
                <c:pt idx="0">
                  <c:v>1</c:v>
                </c:pt>
                <c:pt idx="1">
                  <c:v>2</c:v>
                </c:pt>
                <c:pt idx="2">
                  <c:v>3</c:v>
                </c:pt>
                <c:pt idx="3">
                  <c:v>4</c:v>
                </c:pt>
                <c:pt idx="4">
                  <c:v>5</c:v>
                </c:pt>
              </c:numCache>
            </c:numRef>
          </c:xVal>
          <c:yVal>
            <c:numRef>
              <c:f>'Measurement System Analysis'!$W$14:$W$18</c:f>
              <c:numCache>
                <c:formatCode>0.0</c:formatCode>
                <c:ptCount val="5"/>
                <c:pt idx="0">
                  <c:v>51.956000000000003</c:v>
                </c:pt>
                <c:pt idx="1">
                  <c:v>51.956000000000003</c:v>
                </c:pt>
                <c:pt idx="2">
                  <c:v>51.956000000000003</c:v>
                </c:pt>
                <c:pt idx="3">
                  <c:v>51.956000000000003</c:v>
                </c:pt>
                <c:pt idx="4">
                  <c:v>51.956000000000003</c:v>
                </c:pt>
              </c:numCache>
            </c:numRef>
          </c:yVal>
          <c:smooth val="0"/>
          <c:extLst>
            <c:ext xmlns:c16="http://schemas.microsoft.com/office/drawing/2014/chart" uri="{C3380CC4-5D6E-409C-BE32-E72D297353CC}">
              <c16:uniqueId val="{00000003-8D46-409B-B84E-D788DA425D5E}"/>
            </c:ext>
          </c:extLst>
        </c:ser>
        <c:dLbls>
          <c:showLegendKey val="0"/>
          <c:showVal val="0"/>
          <c:showCatName val="0"/>
          <c:showSerName val="0"/>
          <c:showPercent val="0"/>
          <c:showBubbleSize val="0"/>
        </c:dLbls>
        <c:axId val="162522712"/>
        <c:axId val="1"/>
      </c:scatterChart>
      <c:valAx>
        <c:axId val="162522712"/>
        <c:scaling>
          <c:orientation val="minMax"/>
        </c:scaling>
        <c:delete val="0"/>
        <c:axPos val="b"/>
        <c:title>
          <c:tx>
            <c:rich>
              <a:bodyPr/>
              <a:lstStyle/>
              <a:p>
                <a:pPr>
                  <a:defRPr sz="325" b="1" i="0" u="none" strike="noStrike" baseline="0">
                    <a:solidFill>
                      <a:srgbClr val="000000"/>
                    </a:solidFill>
                    <a:latin typeface="Arial"/>
                    <a:ea typeface="Arial"/>
                    <a:cs typeface="Arial"/>
                  </a:defRPr>
                </a:pPr>
                <a:r>
                  <a:rPr lang="en-US"/>
                  <a:t>Run #</a:t>
                </a:r>
              </a:p>
            </c:rich>
          </c:tx>
          <c:layout>
            <c:manualLayout>
              <c:xMode val="edge"/>
              <c:yMode val="edge"/>
              <c:x val="0.52074688796680502"/>
              <c:y val="0.87832699619771859"/>
            </c:manualLayout>
          </c:layout>
          <c:overlay val="0"/>
          <c:spPr>
            <a:noFill/>
            <a:ln w="10319">
              <a:noFill/>
            </a:ln>
          </c:spPr>
        </c:title>
        <c:numFmt formatCode="General" sourceLinked="1"/>
        <c:majorTickMark val="out"/>
        <c:minorTickMark val="none"/>
        <c:tickLblPos val="nextTo"/>
        <c:spPr>
          <a:ln w="1290">
            <a:solidFill>
              <a:srgbClr val="000000"/>
            </a:solidFill>
            <a:prstDash val="solid"/>
          </a:ln>
        </c:spPr>
        <c:txPr>
          <a:bodyPr rot="0" vert="horz"/>
          <a:lstStyle/>
          <a:p>
            <a:pPr>
              <a:defRPr sz="325" b="0" i="0" u="none" strike="noStrike" baseline="0">
                <a:solidFill>
                  <a:srgbClr val="000000"/>
                </a:solidFill>
                <a:latin typeface="Arial"/>
                <a:ea typeface="Arial"/>
                <a:cs typeface="Arial"/>
              </a:defRPr>
            </a:pPr>
            <a:endParaRPr lang="en-US"/>
          </a:p>
        </c:txPr>
        <c:crossAx val="1"/>
        <c:crosses val="autoZero"/>
        <c:crossBetween val="midCat"/>
      </c:valAx>
      <c:valAx>
        <c:axId val="1"/>
        <c:scaling>
          <c:orientation val="minMax"/>
          <c:max val="100"/>
          <c:min val="30"/>
        </c:scaling>
        <c:delete val="0"/>
        <c:axPos val="l"/>
        <c:title>
          <c:tx>
            <c:rich>
              <a:bodyPr/>
              <a:lstStyle/>
              <a:p>
                <a:pPr>
                  <a:defRPr sz="325" b="1" i="0" u="none" strike="noStrike" baseline="0">
                    <a:solidFill>
                      <a:srgbClr val="000000"/>
                    </a:solidFill>
                    <a:latin typeface="Arial"/>
                    <a:ea typeface="Arial"/>
                    <a:cs typeface="Arial"/>
                  </a:defRPr>
                </a:pPr>
                <a:r>
                  <a:rPr lang="en-US"/>
                  <a:t>Xbar</a:t>
                </a:r>
              </a:p>
            </c:rich>
          </c:tx>
          <c:layout>
            <c:manualLayout>
              <c:xMode val="edge"/>
              <c:yMode val="edge"/>
              <c:x val="2.2821576763485476E-2"/>
              <c:y val="0.43346007604562736"/>
            </c:manualLayout>
          </c:layout>
          <c:overlay val="0"/>
          <c:spPr>
            <a:noFill/>
            <a:ln w="10319">
              <a:noFill/>
            </a:ln>
          </c:spPr>
        </c:title>
        <c:numFmt formatCode="0.0" sourceLinked="1"/>
        <c:majorTickMark val="out"/>
        <c:minorTickMark val="none"/>
        <c:tickLblPos val="nextTo"/>
        <c:spPr>
          <a:ln w="1290">
            <a:solidFill>
              <a:srgbClr val="000000"/>
            </a:solidFill>
            <a:prstDash val="solid"/>
          </a:ln>
        </c:spPr>
        <c:txPr>
          <a:bodyPr rot="0" vert="horz"/>
          <a:lstStyle/>
          <a:p>
            <a:pPr>
              <a:defRPr sz="325" b="0" i="0" u="none" strike="noStrike" baseline="0">
                <a:solidFill>
                  <a:srgbClr val="000000"/>
                </a:solidFill>
                <a:latin typeface="Arial"/>
                <a:ea typeface="Arial"/>
                <a:cs typeface="Arial"/>
              </a:defRPr>
            </a:pPr>
            <a:endParaRPr lang="en-US"/>
          </a:p>
        </c:txPr>
        <c:crossAx val="162522712"/>
        <c:crosses val="autoZero"/>
        <c:crossBetween val="midCat"/>
      </c:valAx>
      <c:spPr>
        <a:solidFill>
          <a:srgbClr val="C0C0C0"/>
        </a:solidFill>
        <a:ln w="5160">
          <a:solidFill>
            <a:srgbClr val="808080"/>
          </a:solidFill>
          <a:prstDash val="solid"/>
        </a:ln>
      </c:spPr>
    </c:plotArea>
    <c:plotVisOnly val="1"/>
    <c:dispBlanksAs val="gap"/>
    <c:showDLblsOverMax val="0"/>
  </c:chart>
  <c:spPr>
    <a:solidFill>
      <a:srgbClr val="FFFFFF"/>
    </a:solidFill>
    <a:ln w="1290">
      <a:solidFill>
        <a:srgbClr val="000000"/>
      </a:solidFill>
      <a:prstDash val="solid"/>
    </a:ln>
  </c:spPr>
  <c:txPr>
    <a:bodyPr/>
    <a:lstStyle/>
    <a:p>
      <a:pPr>
        <a:defRPr sz="325"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30" b="1" i="0" u="none" strike="noStrike" baseline="0">
                <a:solidFill>
                  <a:srgbClr val="000000"/>
                </a:solidFill>
                <a:latin typeface="Arial"/>
                <a:ea typeface="Arial"/>
                <a:cs typeface="Arial"/>
              </a:defRPr>
            </a:pPr>
            <a:r>
              <a:rPr lang="en-US"/>
              <a:t>Day 1/Operator 1 - R Chart</a:t>
            </a:r>
          </a:p>
        </c:rich>
      </c:tx>
      <c:layout>
        <c:manualLayout>
          <c:xMode val="edge"/>
          <c:yMode val="edge"/>
          <c:x val="0.35073068893528186"/>
          <c:y val="1.9455252918287938E-2"/>
        </c:manualLayout>
      </c:layout>
      <c:overlay val="0"/>
      <c:spPr>
        <a:noFill/>
        <a:ln w="10481">
          <a:noFill/>
        </a:ln>
      </c:spPr>
    </c:title>
    <c:autoTitleDeleted val="0"/>
    <c:plotArea>
      <c:layout>
        <c:manualLayout>
          <c:layoutTarget val="inner"/>
          <c:xMode val="edge"/>
          <c:yMode val="edge"/>
          <c:x val="0.1336116910229645"/>
          <c:y val="0.20233463035019456"/>
          <c:w val="0.81837160751565763"/>
          <c:h val="0.57587548638132291"/>
        </c:manualLayout>
      </c:layout>
      <c:scatterChart>
        <c:scatterStyle val="lineMarker"/>
        <c:varyColors val="0"/>
        <c:ser>
          <c:idx val="0"/>
          <c:order val="0"/>
          <c:tx>
            <c:strRef>
              <c:f>'Measurement System Analysis'!$E$14</c:f>
              <c:strCache>
                <c:ptCount val="1"/>
                <c:pt idx="0">
                  <c:v>R</c:v>
                </c:pt>
              </c:strCache>
            </c:strRef>
          </c:tx>
          <c:spPr>
            <a:ln w="10481">
              <a:solidFill>
                <a:srgbClr val="000080"/>
              </a:solidFill>
              <a:prstDash val="lgDash"/>
            </a:ln>
          </c:spPr>
          <c:marker>
            <c:symbol val="diamond"/>
            <c:size val="2"/>
            <c:spPr>
              <a:solidFill>
                <a:srgbClr val="000080"/>
              </a:solidFill>
              <a:ln>
                <a:solidFill>
                  <a:srgbClr val="000080"/>
                </a:solidFill>
                <a:prstDash val="solid"/>
              </a:ln>
            </c:spPr>
          </c:marker>
          <c:xVal>
            <c:numRef>
              <c:f>'Measurement System Analysis'!$A$15:$A$19</c:f>
              <c:numCache>
                <c:formatCode>General</c:formatCode>
                <c:ptCount val="5"/>
                <c:pt idx="0">
                  <c:v>1</c:v>
                </c:pt>
                <c:pt idx="1">
                  <c:v>2</c:v>
                </c:pt>
                <c:pt idx="2">
                  <c:v>3</c:v>
                </c:pt>
                <c:pt idx="3">
                  <c:v>4</c:v>
                </c:pt>
                <c:pt idx="4">
                  <c:v>5</c:v>
                </c:pt>
              </c:numCache>
            </c:numRef>
          </c:xVal>
          <c:yVal>
            <c:numRef>
              <c:f>'Measurement System Analysis'!$E$15:$E$19</c:f>
              <c:numCache>
                <c:formatCode>0.0</c:formatCode>
                <c:ptCount val="5"/>
                <c:pt idx="0">
                  <c:v>2</c:v>
                </c:pt>
                <c:pt idx="1">
                  <c:v>1</c:v>
                </c:pt>
                <c:pt idx="2">
                  <c:v>6</c:v>
                </c:pt>
                <c:pt idx="3">
                  <c:v>3</c:v>
                </c:pt>
                <c:pt idx="4">
                  <c:v>7</c:v>
                </c:pt>
              </c:numCache>
            </c:numRef>
          </c:yVal>
          <c:smooth val="0"/>
          <c:extLst>
            <c:ext xmlns:c16="http://schemas.microsoft.com/office/drawing/2014/chart" uri="{C3380CC4-5D6E-409C-BE32-E72D297353CC}">
              <c16:uniqueId val="{00000000-917D-403A-96DD-DD7BD5CB090D}"/>
            </c:ext>
          </c:extLst>
        </c:ser>
        <c:ser>
          <c:idx val="1"/>
          <c:order val="1"/>
          <c:tx>
            <c:v>Rbar</c:v>
          </c:tx>
          <c:spPr>
            <a:ln w="5241">
              <a:solidFill>
                <a:srgbClr val="FF00FF"/>
              </a:solidFill>
              <a:prstDash val="solid"/>
            </a:ln>
          </c:spPr>
          <c:marker>
            <c:symbol val="none"/>
          </c:marker>
          <c:xVal>
            <c:numRef>
              <c:f>'Measurement System Analysis'!$T$14:$T$18</c:f>
              <c:numCache>
                <c:formatCode>General</c:formatCode>
                <c:ptCount val="5"/>
                <c:pt idx="0">
                  <c:v>1</c:v>
                </c:pt>
                <c:pt idx="1">
                  <c:v>2</c:v>
                </c:pt>
                <c:pt idx="2">
                  <c:v>3</c:v>
                </c:pt>
                <c:pt idx="3">
                  <c:v>4</c:v>
                </c:pt>
                <c:pt idx="4">
                  <c:v>5</c:v>
                </c:pt>
              </c:numCache>
            </c:numRef>
          </c:xVal>
          <c:yVal>
            <c:numRef>
              <c:f>'Measurement System Analysis'!$X$14:$X$18</c:f>
              <c:numCache>
                <c:formatCode>0.0</c:formatCode>
                <c:ptCount val="5"/>
                <c:pt idx="0">
                  <c:v>3.8</c:v>
                </c:pt>
                <c:pt idx="1">
                  <c:v>3.8</c:v>
                </c:pt>
                <c:pt idx="2">
                  <c:v>3.8</c:v>
                </c:pt>
                <c:pt idx="3">
                  <c:v>3.8</c:v>
                </c:pt>
                <c:pt idx="4">
                  <c:v>3.8</c:v>
                </c:pt>
              </c:numCache>
            </c:numRef>
          </c:yVal>
          <c:smooth val="0"/>
          <c:extLst>
            <c:ext xmlns:c16="http://schemas.microsoft.com/office/drawing/2014/chart" uri="{C3380CC4-5D6E-409C-BE32-E72D297353CC}">
              <c16:uniqueId val="{00000001-917D-403A-96DD-DD7BD5CB090D}"/>
            </c:ext>
          </c:extLst>
        </c:ser>
        <c:ser>
          <c:idx val="2"/>
          <c:order val="2"/>
          <c:tx>
            <c:v>UCL</c:v>
          </c:tx>
          <c:spPr>
            <a:ln w="5241">
              <a:solidFill>
                <a:srgbClr val="000000"/>
              </a:solidFill>
              <a:prstDash val="solid"/>
            </a:ln>
          </c:spPr>
          <c:marker>
            <c:symbol val="none"/>
          </c:marker>
          <c:xVal>
            <c:numRef>
              <c:f>'Measurement System Analysis'!$T$14:$T$18</c:f>
              <c:numCache>
                <c:formatCode>General</c:formatCode>
                <c:ptCount val="5"/>
                <c:pt idx="0">
                  <c:v>1</c:v>
                </c:pt>
                <c:pt idx="1">
                  <c:v>2</c:v>
                </c:pt>
                <c:pt idx="2">
                  <c:v>3</c:v>
                </c:pt>
                <c:pt idx="3">
                  <c:v>4</c:v>
                </c:pt>
                <c:pt idx="4">
                  <c:v>5</c:v>
                </c:pt>
              </c:numCache>
            </c:numRef>
          </c:xVal>
          <c:yVal>
            <c:numRef>
              <c:f>'Measurement System Analysis'!$Y$14:$Y$18</c:f>
              <c:numCache>
                <c:formatCode>0.0</c:formatCode>
                <c:ptCount val="5"/>
                <c:pt idx="0">
                  <c:v>12.426</c:v>
                </c:pt>
                <c:pt idx="1">
                  <c:v>12.426</c:v>
                </c:pt>
                <c:pt idx="2">
                  <c:v>12.426</c:v>
                </c:pt>
                <c:pt idx="3">
                  <c:v>12.426</c:v>
                </c:pt>
                <c:pt idx="4">
                  <c:v>12.426</c:v>
                </c:pt>
              </c:numCache>
            </c:numRef>
          </c:yVal>
          <c:smooth val="0"/>
          <c:extLst>
            <c:ext xmlns:c16="http://schemas.microsoft.com/office/drawing/2014/chart" uri="{C3380CC4-5D6E-409C-BE32-E72D297353CC}">
              <c16:uniqueId val="{00000002-917D-403A-96DD-DD7BD5CB090D}"/>
            </c:ext>
          </c:extLst>
        </c:ser>
        <c:dLbls>
          <c:showLegendKey val="0"/>
          <c:showVal val="0"/>
          <c:showCatName val="0"/>
          <c:showSerName val="0"/>
          <c:showPercent val="0"/>
          <c:showBubbleSize val="0"/>
        </c:dLbls>
        <c:axId val="164367512"/>
        <c:axId val="1"/>
      </c:scatterChart>
      <c:valAx>
        <c:axId val="164367512"/>
        <c:scaling>
          <c:orientation val="minMax"/>
        </c:scaling>
        <c:delete val="0"/>
        <c:axPos val="b"/>
        <c:title>
          <c:tx>
            <c:rich>
              <a:bodyPr/>
              <a:lstStyle/>
              <a:p>
                <a:pPr>
                  <a:defRPr sz="330" b="1" i="0" u="none" strike="noStrike" baseline="0">
                    <a:solidFill>
                      <a:srgbClr val="000000"/>
                    </a:solidFill>
                    <a:latin typeface="Arial"/>
                    <a:ea typeface="Arial"/>
                    <a:cs typeface="Arial"/>
                  </a:defRPr>
                </a:pPr>
                <a:r>
                  <a:rPr lang="en-US"/>
                  <a:t>Run #</a:t>
                </a:r>
              </a:p>
            </c:rich>
          </c:tx>
          <c:layout>
            <c:manualLayout>
              <c:xMode val="edge"/>
              <c:yMode val="edge"/>
              <c:x val="0.50521920668058451"/>
              <c:y val="0.87937743190661477"/>
            </c:manualLayout>
          </c:layout>
          <c:overlay val="0"/>
          <c:spPr>
            <a:noFill/>
            <a:ln w="10481">
              <a:noFill/>
            </a:ln>
          </c:spPr>
        </c:title>
        <c:numFmt formatCode="General" sourceLinked="1"/>
        <c:majorTickMark val="out"/>
        <c:minorTickMark val="none"/>
        <c:tickLblPos val="nextTo"/>
        <c:spPr>
          <a:ln w="1310">
            <a:solidFill>
              <a:srgbClr val="000000"/>
            </a:solidFill>
            <a:prstDash val="solid"/>
          </a:ln>
        </c:spPr>
        <c:txPr>
          <a:bodyPr rot="0" vert="horz"/>
          <a:lstStyle/>
          <a:p>
            <a:pPr>
              <a:defRPr sz="330" b="0" i="0" u="none" strike="noStrike" baseline="0">
                <a:solidFill>
                  <a:srgbClr val="000000"/>
                </a:solidFill>
                <a:latin typeface="Arial"/>
                <a:ea typeface="Arial"/>
                <a:cs typeface="Arial"/>
              </a:defRPr>
            </a:pPr>
            <a:endParaRPr lang="en-US"/>
          </a:p>
        </c:txPr>
        <c:crossAx val="1"/>
        <c:crosses val="autoZero"/>
        <c:crossBetween val="midCat"/>
      </c:valAx>
      <c:valAx>
        <c:axId val="1"/>
        <c:scaling>
          <c:orientation val="minMax"/>
        </c:scaling>
        <c:delete val="0"/>
        <c:axPos val="l"/>
        <c:title>
          <c:tx>
            <c:rich>
              <a:bodyPr/>
              <a:lstStyle/>
              <a:p>
                <a:pPr>
                  <a:defRPr sz="330" b="1" i="0" u="none" strike="noStrike" baseline="0">
                    <a:solidFill>
                      <a:srgbClr val="000000"/>
                    </a:solidFill>
                    <a:latin typeface="Arial"/>
                    <a:ea typeface="Arial"/>
                    <a:cs typeface="Arial"/>
                  </a:defRPr>
                </a:pPr>
                <a:r>
                  <a:rPr lang="en-US"/>
                  <a:t>R</a:t>
                </a:r>
              </a:p>
            </c:rich>
          </c:tx>
          <c:layout>
            <c:manualLayout>
              <c:xMode val="edge"/>
              <c:yMode val="edge"/>
              <c:x val="2.2964509394572025E-2"/>
              <c:y val="0.46692607003891051"/>
            </c:manualLayout>
          </c:layout>
          <c:overlay val="0"/>
          <c:spPr>
            <a:noFill/>
            <a:ln w="10481">
              <a:noFill/>
            </a:ln>
          </c:spPr>
        </c:title>
        <c:numFmt formatCode="0.0" sourceLinked="1"/>
        <c:majorTickMark val="out"/>
        <c:minorTickMark val="none"/>
        <c:tickLblPos val="nextTo"/>
        <c:spPr>
          <a:ln w="1310">
            <a:solidFill>
              <a:srgbClr val="000000"/>
            </a:solidFill>
            <a:prstDash val="solid"/>
          </a:ln>
        </c:spPr>
        <c:txPr>
          <a:bodyPr rot="0" vert="horz"/>
          <a:lstStyle/>
          <a:p>
            <a:pPr>
              <a:defRPr sz="330" b="0" i="0" u="none" strike="noStrike" baseline="0">
                <a:solidFill>
                  <a:srgbClr val="000000"/>
                </a:solidFill>
                <a:latin typeface="Arial"/>
                <a:ea typeface="Arial"/>
                <a:cs typeface="Arial"/>
              </a:defRPr>
            </a:pPr>
            <a:endParaRPr lang="en-US"/>
          </a:p>
        </c:txPr>
        <c:crossAx val="164367512"/>
        <c:crosses val="autoZero"/>
        <c:crossBetween val="midCat"/>
      </c:valAx>
      <c:spPr>
        <a:solidFill>
          <a:srgbClr val="C0C0C0"/>
        </a:solidFill>
        <a:ln w="5241">
          <a:solidFill>
            <a:srgbClr val="808080"/>
          </a:solidFill>
          <a:prstDash val="solid"/>
        </a:ln>
      </c:spPr>
    </c:plotArea>
    <c:plotVisOnly val="1"/>
    <c:dispBlanksAs val="gap"/>
    <c:showDLblsOverMax val="0"/>
  </c:chart>
  <c:spPr>
    <a:solidFill>
      <a:srgbClr val="FFFFFF"/>
    </a:solidFill>
    <a:ln w="1310">
      <a:solidFill>
        <a:srgbClr val="000000"/>
      </a:solidFill>
      <a:prstDash val="solid"/>
    </a:ln>
  </c:spPr>
  <c:txPr>
    <a:bodyPr/>
    <a:lstStyle/>
    <a:p>
      <a:pPr>
        <a:defRPr sz="33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184197945206799"/>
          <c:y val="9.0916900521161498E-2"/>
          <c:w val="0.76891064471968862"/>
          <c:h val="0.63658035309859429"/>
        </c:manualLayout>
      </c:layout>
      <c:barChart>
        <c:barDir val="col"/>
        <c:grouping val="clustered"/>
        <c:varyColors val="0"/>
        <c:ser>
          <c:idx val="1"/>
          <c:order val="0"/>
          <c:tx>
            <c:v>Old</c:v>
          </c:tx>
          <c:spPr>
            <a:solidFill>
              <a:srgbClr val="FF0000"/>
            </a:solidFill>
          </c:spPr>
          <c:invertIfNegative val="0"/>
          <c:val>
            <c:numRef>
              <c:f>Sheet1!$E$42:$E$58</c:f>
              <c:numCache>
                <c:formatCode>General</c:formatCode>
                <c:ptCount val="17"/>
                <c:pt idx="0">
                  <c:v>0</c:v>
                </c:pt>
                <c:pt idx="1">
                  <c:v>0</c:v>
                </c:pt>
                <c:pt idx="2">
                  <c:v>0</c:v>
                </c:pt>
                <c:pt idx="3">
                  <c:v>1</c:v>
                </c:pt>
                <c:pt idx="4">
                  <c:v>0</c:v>
                </c:pt>
                <c:pt idx="5">
                  <c:v>2</c:v>
                </c:pt>
                <c:pt idx="6">
                  <c:v>1</c:v>
                </c:pt>
                <c:pt idx="7">
                  <c:v>0</c:v>
                </c:pt>
                <c:pt idx="8">
                  <c:v>3</c:v>
                </c:pt>
                <c:pt idx="9">
                  <c:v>2</c:v>
                </c:pt>
                <c:pt idx="10">
                  <c:v>7</c:v>
                </c:pt>
                <c:pt idx="11">
                  <c:v>2</c:v>
                </c:pt>
                <c:pt idx="12">
                  <c:v>2</c:v>
                </c:pt>
                <c:pt idx="13">
                  <c:v>2</c:v>
                </c:pt>
                <c:pt idx="14">
                  <c:v>0</c:v>
                </c:pt>
                <c:pt idx="15">
                  <c:v>0</c:v>
                </c:pt>
                <c:pt idx="16">
                  <c:v>1</c:v>
                </c:pt>
              </c:numCache>
            </c:numRef>
          </c:val>
          <c:extLst>
            <c:ext xmlns:c16="http://schemas.microsoft.com/office/drawing/2014/chart" uri="{C3380CC4-5D6E-409C-BE32-E72D297353CC}">
              <c16:uniqueId val="{00000000-C6B0-400A-9F3E-3899E31D5394}"/>
            </c:ext>
          </c:extLst>
        </c:ser>
        <c:dLbls>
          <c:showLegendKey val="0"/>
          <c:showVal val="0"/>
          <c:showCatName val="0"/>
          <c:showSerName val="0"/>
          <c:showPercent val="0"/>
          <c:showBubbleSize val="0"/>
        </c:dLbls>
        <c:gapWidth val="150"/>
        <c:axId val="107718144"/>
        <c:axId val="107720064"/>
      </c:barChart>
      <c:catAx>
        <c:axId val="107718144"/>
        <c:scaling>
          <c:orientation val="minMax"/>
        </c:scaling>
        <c:delete val="0"/>
        <c:axPos val="b"/>
        <c:title>
          <c:tx>
            <c:rich>
              <a:bodyPr/>
              <a:lstStyle/>
              <a:p>
                <a:pPr>
                  <a:defRPr/>
                </a:pPr>
                <a:r>
                  <a:rPr lang="en-US"/>
                  <a:t>Cycle Time (Days)</a:t>
                </a:r>
              </a:p>
            </c:rich>
          </c:tx>
          <c:layout>
            <c:manualLayout>
              <c:xMode val="edge"/>
              <c:yMode val="edge"/>
              <c:x val="0.259604843029697"/>
              <c:y val="0.85535947644360766"/>
            </c:manualLayout>
          </c:layout>
          <c:overlay val="0"/>
        </c:title>
        <c:majorTickMark val="out"/>
        <c:minorTickMark val="none"/>
        <c:tickLblPos val="nextTo"/>
        <c:txPr>
          <a:bodyPr/>
          <a:lstStyle/>
          <a:p>
            <a:pPr>
              <a:defRPr sz="800"/>
            </a:pPr>
            <a:endParaRPr lang="en-US"/>
          </a:p>
        </c:txPr>
        <c:crossAx val="107720064"/>
        <c:crosses val="autoZero"/>
        <c:auto val="1"/>
        <c:lblAlgn val="ctr"/>
        <c:lblOffset val="100"/>
        <c:noMultiLvlLbl val="0"/>
      </c:catAx>
      <c:valAx>
        <c:axId val="107720064"/>
        <c:scaling>
          <c:orientation val="minMax"/>
        </c:scaling>
        <c:delete val="0"/>
        <c:axPos val="l"/>
        <c:majorGridlines/>
        <c:title>
          <c:tx>
            <c:rich>
              <a:bodyPr rot="-5400000" vert="horz"/>
              <a:lstStyle/>
              <a:p>
                <a:pPr>
                  <a:defRPr/>
                </a:pPr>
                <a:r>
                  <a:rPr lang="en-US" dirty="0"/>
                  <a:t>Frequency</a:t>
                </a:r>
              </a:p>
            </c:rich>
          </c:tx>
          <c:layout>
            <c:manualLayout>
              <c:xMode val="edge"/>
              <c:yMode val="edge"/>
              <c:x val="6.0960273102023546E-3"/>
              <c:y val="0.10112276189534078"/>
            </c:manualLayout>
          </c:layout>
          <c:overlay val="0"/>
        </c:title>
        <c:numFmt formatCode="General" sourceLinked="1"/>
        <c:majorTickMark val="out"/>
        <c:minorTickMark val="none"/>
        <c:tickLblPos val="nextTo"/>
        <c:txPr>
          <a:bodyPr/>
          <a:lstStyle/>
          <a:p>
            <a:pPr>
              <a:defRPr sz="800"/>
            </a:pPr>
            <a:endParaRPr lang="en-US"/>
          </a:p>
        </c:txPr>
        <c:crossAx val="107718144"/>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23999257059095"/>
          <c:y val="6.4222916501933583E-2"/>
          <c:w val="0.82966493666126573"/>
          <c:h val="0.72514568534172863"/>
        </c:manualLayout>
      </c:layout>
      <c:barChart>
        <c:barDir val="col"/>
        <c:grouping val="clustered"/>
        <c:varyColors val="0"/>
        <c:ser>
          <c:idx val="0"/>
          <c:order val="0"/>
          <c:tx>
            <c:v>New</c:v>
          </c:tx>
          <c:spPr>
            <a:solidFill>
              <a:srgbClr val="00B050"/>
            </a:solidFill>
          </c:spPr>
          <c:invertIfNegative val="0"/>
          <c:val>
            <c:numRef>
              <c:f>Sheet1!$D$42:$D$58</c:f>
              <c:numCache>
                <c:formatCode>General</c:formatCode>
                <c:ptCount val="17"/>
                <c:pt idx="0">
                  <c:v>5</c:v>
                </c:pt>
                <c:pt idx="1">
                  <c:v>10</c:v>
                </c:pt>
                <c:pt idx="2">
                  <c:v>2</c:v>
                </c:pt>
                <c:pt idx="3">
                  <c:v>4</c:v>
                </c:pt>
                <c:pt idx="4">
                  <c:v>0</c:v>
                </c:pt>
                <c:pt idx="5">
                  <c:v>1</c:v>
                </c:pt>
                <c:pt idx="6">
                  <c:v>0</c:v>
                </c:pt>
                <c:pt idx="7">
                  <c:v>2</c:v>
                </c:pt>
                <c:pt idx="8">
                  <c:v>0</c:v>
                </c:pt>
                <c:pt idx="9">
                  <c:v>0</c:v>
                </c:pt>
                <c:pt idx="10">
                  <c:v>0</c:v>
                </c:pt>
                <c:pt idx="11">
                  <c:v>0</c:v>
                </c:pt>
                <c:pt idx="12">
                  <c:v>0</c:v>
                </c:pt>
                <c:pt idx="13">
                  <c:v>0</c:v>
                </c:pt>
                <c:pt idx="14">
                  <c:v>0</c:v>
                </c:pt>
                <c:pt idx="15">
                  <c:v>0</c:v>
                </c:pt>
                <c:pt idx="16">
                  <c:v>0</c:v>
                </c:pt>
              </c:numCache>
            </c:numRef>
          </c:val>
          <c:extLst>
            <c:ext xmlns:c16="http://schemas.microsoft.com/office/drawing/2014/chart" uri="{C3380CC4-5D6E-409C-BE32-E72D297353CC}">
              <c16:uniqueId val="{00000000-E3C5-40B9-AE7F-CA7B4DB9C914}"/>
            </c:ext>
          </c:extLst>
        </c:ser>
        <c:ser>
          <c:idx val="1"/>
          <c:order val="1"/>
          <c:tx>
            <c:v>Old</c:v>
          </c:tx>
          <c:spPr>
            <a:solidFill>
              <a:srgbClr val="FF0000"/>
            </a:solidFill>
          </c:spPr>
          <c:invertIfNegative val="0"/>
          <c:val>
            <c:numRef>
              <c:f>Sheet1!$E$42:$E$58</c:f>
              <c:numCache>
                <c:formatCode>General</c:formatCode>
                <c:ptCount val="17"/>
                <c:pt idx="0">
                  <c:v>0</c:v>
                </c:pt>
                <c:pt idx="1">
                  <c:v>0</c:v>
                </c:pt>
                <c:pt idx="2">
                  <c:v>0</c:v>
                </c:pt>
                <c:pt idx="3">
                  <c:v>1</c:v>
                </c:pt>
                <c:pt idx="4">
                  <c:v>0</c:v>
                </c:pt>
                <c:pt idx="5">
                  <c:v>2</c:v>
                </c:pt>
                <c:pt idx="6">
                  <c:v>1</c:v>
                </c:pt>
                <c:pt idx="7">
                  <c:v>0</c:v>
                </c:pt>
                <c:pt idx="8">
                  <c:v>3</c:v>
                </c:pt>
                <c:pt idx="9">
                  <c:v>2</c:v>
                </c:pt>
                <c:pt idx="10">
                  <c:v>7</c:v>
                </c:pt>
                <c:pt idx="11">
                  <c:v>2</c:v>
                </c:pt>
                <c:pt idx="12">
                  <c:v>2</c:v>
                </c:pt>
                <c:pt idx="13">
                  <c:v>2</c:v>
                </c:pt>
                <c:pt idx="14">
                  <c:v>0</c:v>
                </c:pt>
                <c:pt idx="15">
                  <c:v>0</c:v>
                </c:pt>
                <c:pt idx="16">
                  <c:v>1</c:v>
                </c:pt>
              </c:numCache>
            </c:numRef>
          </c:val>
          <c:extLst>
            <c:ext xmlns:c16="http://schemas.microsoft.com/office/drawing/2014/chart" uri="{C3380CC4-5D6E-409C-BE32-E72D297353CC}">
              <c16:uniqueId val="{00000001-E3C5-40B9-AE7F-CA7B4DB9C914}"/>
            </c:ext>
          </c:extLst>
        </c:ser>
        <c:dLbls>
          <c:showLegendKey val="0"/>
          <c:showVal val="0"/>
          <c:showCatName val="0"/>
          <c:showSerName val="0"/>
          <c:showPercent val="0"/>
          <c:showBubbleSize val="0"/>
        </c:dLbls>
        <c:gapWidth val="150"/>
        <c:axId val="115412992"/>
        <c:axId val="115414912"/>
      </c:barChart>
      <c:catAx>
        <c:axId val="115412992"/>
        <c:scaling>
          <c:orientation val="minMax"/>
        </c:scaling>
        <c:delete val="0"/>
        <c:axPos val="b"/>
        <c:title>
          <c:tx>
            <c:rich>
              <a:bodyPr/>
              <a:lstStyle/>
              <a:p>
                <a:pPr>
                  <a:defRPr/>
                </a:pPr>
                <a:r>
                  <a:rPr lang="en-US"/>
                  <a:t>Cycle Time (Days)</a:t>
                </a:r>
              </a:p>
            </c:rich>
          </c:tx>
          <c:layout>
            <c:manualLayout>
              <c:xMode val="edge"/>
              <c:yMode val="edge"/>
              <c:x val="0.37093288917948847"/>
              <c:y val="0.87447339047349393"/>
            </c:manualLayout>
          </c:layout>
          <c:overlay val="0"/>
        </c:title>
        <c:majorTickMark val="out"/>
        <c:minorTickMark val="none"/>
        <c:tickLblPos val="nextTo"/>
        <c:txPr>
          <a:bodyPr/>
          <a:lstStyle/>
          <a:p>
            <a:pPr>
              <a:defRPr sz="800"/>
            </a:pPr>
            <a:endParaRPr lang="en-US"/>
          </a:p>
        </c:txPr>
        <c:crossAx val="115414912"/>
        <c:crosses val="autoZero"/>
        <c:auto val="1"/>
        <c:lblAlgn val="ctr"/>
        <c:lblOffset val="100"/>
        <c:tickLblSkip val="2"/>
        <c:noMultiLvlLbl val="0"/>
      </c:catAx>
      <c:valAx>
        <c:axId val="115414912"/>
        <c:scaling>
          <c:orientation val="minMax"/>
        </c:scaling>
        <c:delete val="0"/>
        <c:axPos val="l"/>
        <c:majorGridlines/>
        <c:title>
          <c:tx>
            <c:rich>
              <a:bodyPr rot="-5400000" vert="horz"/>
              <a:lstStyle/>
              <a:p>
                <a:pPr>
                  <a:defRPr/>
                </a:pPr>
                <a:r>
                  <a:rPr lang="en-US"/>
                  <a:t>Frequency</a:t>
                </a:r>
              </a:p>
            </c:rich>
          </c:tx>
          <c:layout>
            <c:manualLayout>
              <c:xMode val="edge"/>
              <c:yMode val="edge"/>
              <c:x val="4.7943850578270756E-3"/>
              <c:y val="0.21500609589028524"/>
            </c:manualLayout>
          </c:layout>
          <c:overlay val="0"/>
        </c:title>
        <c:numFmt formatCode="General" sourceLinked="1"/>
        <c:majorTickMark val="out"/>
        <c:minorTickMark val="none"/>
        <c:tickLblPos val="nextTo"/>
        <c:txPr>
          <a:bodyPr/>
          <a:lstStyle/>
          <a:p>
            <a:pPr>
              <a:defRPr sz="800"/>
            </a:pPr>
            <a:endParaRPr lang="en-US"/>
          </a:p>
        </c:txPr>
        <c:crossAx val="115412992"/>
        <c:crosses val="autoZero"/>
        <c:crossBetween val="between"/>
      </c:valAx>
    </c:plotArea>
    <c:legend>
      <c:legendPos val="r"/>
      <c:layout>
        <c:manualLayout>
          <c:xMode val="edge"/>
          <c:yMode val="edge"/>
          <c:x val="0.35828364035014881"/>
          <c:y val="0.19077148410563274"/>
          <c:w val="0.34925887112239967"/>
          <c:h val="9.8835252818544744E-2"/>
        </c:manualLayout>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sz="1400"/>
            </a:pPr>
            <a:r>
              <a:rPr lang="en-US" sz="800" dirty="0"/>
              <a:t>Moving Range Chart</a:t>
            </a:r>
          </a:p>
          <a:p>
            <a:pPr>
              <a:defRPr lang="en-US" sz="1400"/>
            </a:pPr>
            <a:r>
              <a:rPr lang="en-US" sz="800" dirty="0"/>
              <a:t>Jan 1, 2010-April 4, 2011</a:t>
            </a:r>
          </a:p>
          <a:p>
            <a:pPr>
              <a:defRPr lang="en-US" sz="1400"/>
            </a:pPr>
            <a:endParaRPr lang="en-US" sz="1400" dirty="0"/>
          </a:p>
        </c:rich>
      </c:tx>
      <c:layout>
        <c:manualLayout>
          <c:xMode val="edge"/>
          <c:yMode val="edge"/>
          <c:x val="0.34803749531308587"/>
          <c:y val="1.8979669170860222E-3"/>
        </c:manualLayout>
      </c:layout>
      <c:overlay val="0"/>
    </c:title>
    <c:autoTitleDeleted val="0"/>
    <c:plotArea>
      <c:layout/>
      <c:lineChart>
        <c:grouping val="standard"/>
        <c:varyColors val="0"/>
        <c:ser>
          <c:idx val="2"/>
          <c:order val="2"/>
          <c:marker>
            <c:symbol val="none"/>
          </c:marker>
          <c:val>
            <c:numRef>
              <c:f>Sheet2!$K$7:$K$213</c:f>
              <c:numCache>
                <c:formatCode>General</c:formatCode>
                <c:ptCount val="207"/>
                <c:pt idx="0">
                  <c:v>3</c:v>
                </c:pt>
                <c:pt idx="1">
                  <c:v>11</c:v>
                </c:pt>
                <c:pt idx="2">
                  <c:v>86</c:v>
                </c:pt>
                <c:pt idx="3">
                  <c:v>101</c:v>
                </c:pt>
                <c:pt idx="4">
                  <c:v>145</c:v>
                </c:pt>
                <c:pt idx="5">
                  <c:v>154</c:v>
                </c:pt>
                <c:pt idx="6">
                  <c:v>298</c:v>
                </c:pt>
                <c:pt idx="7">
                  <c:v>9</c:v>
                </c:pt>
                <c:pt idx="8">
                  <c:v>10</c:v>
                </c:pt>
                <c:pt idx="9">
                  <c:v>67</c:v>
                </c:pt>
                <c:pt idx="10">
                  <c:v>17</c:v>
                </c:pt>
                <c:pt idx="11">
                  <c:v>10</c:v>
                </c:pt>
                <c:pt idx="12">
                  <c:v>20</c:v>
                </c:pt>
                <c:pt idx="13">
                  <c:v>67</c:v>
                </c:pt>
                <c:pt idx="14">
                  <c:v>150</c:v>
                </c:pt>
                <c:pt idx="15">
                  <c:v>89</c:v>
                </c:pt>
                <c:pt idx="16">
                  <c:v>69</c:v>
                </c:pt>
                <c:pt idx="17">
                  <c:v>51</c:v>
                </c:pt>
                <c:pt idx="18">
                  <c:v>55</c:v>
                </c:pt>
                <c:pt idx="19">
                  <c:v>106</c:v>
                </c:pt>
                <c:pt idx="20">
                  <c:v>131</c:v>
                </c:pt>
                <c:pt idx="21">
                  <c:v>50</c:v>
                </c:pt>
                <c:pt idx="22">
                  <c:v>165</c:v>
                </c:pt>
                <c:pt idx="23">
                  <c:v>199</c:v>
                </c:pt>
                <c:pt idx="24">
                  <c:v>212</c:v>
                </c:pt>
                <c:pt idx="25">
                  <c:v>177</c:v>
                </c:pt>
                <c:pt idx="26">
                  <c:v>19</c:v>
                </c:pt>
                <c:pt idx="27">
                  <c:v>118</c:v>
                </c:pt>
                <c:pt idx="28">
                  <c:v>5</c:v>
                </c:pt>
                <c:pt idx="29">
                  <c:v>19</c:v>
                </c:pt>
                <c:pt idx="30">
                  <c:v>8</c:v>
                </c:pt>
                <c:pt idx="31">
                  <c:v>27</c:v>
                </c:pt>
                <c:pt idx="32">
                  <c:v>13</c:v>
                </c:pt>
                <c:pt idx="33">
                  <c:v>67</c:v>
                </c:pt>
                <c:pt idx="34">
                  <c:v>65</c:v>
                </c:pt>
                <c:pt idx="35">
                  <c:v>120</c:v>
                </c:pt>
                <c:pt idx="36">
                  <c:v>28</c:v>
                </c:pt>
                <c:pt idx="37">
                  <c:v>188</c:v>
                </c:pt>
                <c:pt idx="38">
                  <c:v>7</c:v>
                </c:pt>
                <c:pt idx="39">
                  <c:v>167</c:v>
                </c:pt>
                <c:pt idx="40">
                  <c:v>53</c:v>
                </c:pt>
                <c:pt idx="41">
                  <c:v>56</c:v>
                </c:pt>
                <c:pt idx="42">
                  <c:v>100</c:v>
                </c:pt>
                <c:pt idx="43">
                  <c:v>51</c:v>
                </c:pt>
                <c:pt idx="44">
                  <c:v>8</c:v>
                </c:pt>
                <c:pt idx="45">
                  <c:v>131</c:v>
                </c:pt>
                <c:pt idx="46">
                  <c:v>46</c:v>
                </c:pt>
                <c:pt idx="47">
                  <c:v>73</c:v>
                </c:pt>
                <c:pt idx="48">
                  <c:v>60</c:v>
                </c:pt>
                <c:pt idx="49">
                  <c:v>106</c:v>
                </c:pt>
                <c:pt idx="50">
                  <c:v>1</c:v>
                </c:pt>
                <c:pt idx="51">
                  <c:v>24</c:v>
                </c:pt>
                <c:pt idx="52">
                  <c:v>93</c:v>
                </c:pt>
                <c:pt idx="53">
                  <c:v>108</c:v>
                </c:pt>
                <c:pt idx="54">
                  <c:v>105</c:v>
                </c:pt>
                <c:pt idx="55">
                  <c:v>153</c:v>
                </c:pt>
                <c:pt idx="56">
                  <c:v>68</c:v>
                </c:pt>
                <c:pt idx="57">
                  <c:v>70</c:v>
                </c:pt>
                <c:pt idx="58">
                  <c:v>119</c:v>
                </c:pt>
                <c:pt idx="59">
                  <c:v>76</c:v>
                </c:pt>
                <c:pt idx="60">
                  <c:v>35</c:v>
                </c:pt>
                <c:pt idx="61">
                  <c:v>126</c:v>
                </c:pt>
                <c:pt idx="62">
                  <c:v>14</c:v>
                </c:pt>
                <c:pt idx="63">
                  <c:v>67</c:v>
                </c:pt>
                <c:pt idx="64">
                  <c:v>258</c:v>
                </c:pt>
                <c:pt idx="65">
                  <c:v>5</c:v>
                </c:pt>
                <c:pt idx="66">
                  <c:v>3</c:v>
                </c:pt>
                <c:pt idx="67">
                  <c:v>4</c:v>
                </c:pt>
                <c:pt idx="68">
                  <c:v>236</c:v>
                </c:pt>
                <c:pt idx="69">
                  <c:v>384</c:v>
                </c:pt>
                <c:pt idx="70">
                  <c:v>563</c:v>
                </c:pt>
                <c:pt idx="71">
                  <c:v>461</c:v>
                </c:pt>
                <c:pt idx="72">
                  <c:v>158</c:v>
                </c:pt>
                <c:pt idx="73">
                  <c:v>89</c:v>
                </c:pt>
                <c:pt idx="74">
                  <c:v>130</c:v>
                </c:pt>
                <c:pt idx="75">
                  <c:v>108</c:v>
                </c:pt>
                <c:pt idx="76">
                  <c:v>18</c:v>
                </c:pt>
                <c:pt idx="77">
                  <c:v>27</c:v>
                </c:pt>
                <c:pt idx="78">
                  <c:v>45</c:v>
                </c:pt>
                <c:pt idx="79">
                  <c:v>136</c:v>
                </c:pt>
                <c:pt idx="80">
                  <c:v>144</c:v>
                </c:pt>
                <c:pt idx="81">
                  <c:v>37</c:v>
                </c:pt>
                <c:pt idx="82">
                  <c:v>50</c:v>
                </c:pt>
                <c:pt idx="83">
                  <c:v>100</c:v>
                </c:pt>
                <c:pt idx="84">
                  <c:v>9</c:v>
                </c:pt>
                <c:pt idx="85">
                  <c:v>35</c:v>
                </c:pt>
                <c:pt idx="86">
                  <c:v>151</c:v>
                </c:pt>
                <c:pt idx="87">
                  <c:v>19</c:v>
                </c:pt>
                <c:pt idx="88">
                  <c:v>185</c:v>
                </c:pt>
                <c:pt idx="89">
                  <c:v>161</c:v>
                </c:pt>
                <c:pt idx="90">
                  <c:v>95</c:v>
                </c:pt>
                <c:pt idx="91">
                  <c:v>174</c:v>
                </c:pt>
                <c:pt idx="92">
                  <c:v>163</c:v>
                </c:pt>
                <c:pt idx="93">
                  <c:v>161</c:v>
                </c:pt>
                <c:pt idx="94">
                  <c:v>2</c:v>
                </c:pt>
                <c:pt idx="95">
                  <c:v>31</c:v>
                </c:pt>
                <c:pt idx="96">
                  <c:v>59</c:v>
                </c:pt>
                <c:pt idx="97">
                  <c:v>13</c:v>
                </c:pt>
                <c:pt idx="98">
                  <c:v>339</c:v>
                </c:pt>
                <c:pt idx="99">
                  <c:v>50</c:v>
                </c:pt>
                <c:pt idx="100">
                  <c:v>245</c:v>
                </c:pt>
                <c:pt idx="101">
                  <c:v>353</c:v>
                </c:pt>
                <c:pt idx="102">
                  <c:v>247</c:v>
                </c:pt>
                <c:pt idx="103">
                  <c:v>610</c:v>
                </c:pt>
                <c:pt idx="104">
                  <c:v>103</c:v>
                </c:pt>
                <c:pt idx="105">
                  <c:v>273</c:v>
                </c:pt>
                <c:pt idx="106">
                  <c:v>225</c:v>
                </c:pt>
                <c:pt idx="107">
                  <c:v>97</c:v>
                </c:pt>
                <c:pt idx="108">
                  <c:v>131</c:v>
                </c:pt>
                <c:pt idx="109">
                  <c:v>601</c:v>
                </c:pt>
                <c:pt idx="110">
                  <c:v>594</c:v>
                </c:pt>
                <c:pt idx="111">
                  <c:v>300</c:v>
                </c:pt>
                <c:pt idx="113">
                  <c:v>44</c:v>
                </c:pt>
                <c:pt idx="114">
                  <c:v>263</c:v>
                </c:pt>
                <c:pt idx="115">
                  <c:v>34</c:v>
                </c:pt>
                <c:pt idx="116">
                  <c:v>372</c:v>
                </c:pt>
                <c:pt idx="117">
                  <c:v>198</c:v>
                </c:pt>
                <c:pt idx="118">
                  <c:v>320</c:v>
                </c:pt>
                <c:pt idx="119">
                  <c:v>731</c:v>
                </c:pt>
                <c:pt idx="120">
                  <c:v>131</c:v>
                </c:pt>
                <c:pt idx="121">
                  <c:v>67</c:v>
                </c:pt>
                <c:pt idx="122">
                  <c:v>525</c:v>
                </c:pt>
                <c:pt idx="123">
                  <c:v>541</c:v>
                </c:pt>
                <c:pt idx="124">
                  <c:v>120</c:v>
                </c:pt>
                <c:pt idx="125">
                  <c:v>674</c:v>
                </c:pt>
                <c:pt idx="126">
                  <c:v>681</c:v>
                </c:pt>
                <c:pt idx="127">
                  <c:v>108</c:v>
                </c:pt>
                <c:pt idx="128">
                  <c:v>450</c:v>
                </c:pt>
                <c:pt idx="129">
                  <c:v>12</c:v>
                </c:pt>
                <c:pt idx="130">
                  <c:v>273</c:v>
                </c:pt>
                <c:pt idx="131">
                  <c:v>243</c:v>
                </c:pt>
                <c:pt idx="132">
                  <c:v>315</c:v>
                </c:pt>
                <c:pt idx="133">
                  <c:v>136</c:v>
                </c:pt>
                <c:pt idx="134">
                  <c:v>163</c:v>
                </c:pt>
                <c:pt idx="135">
                  <c:v>91</c:v>
                </c:pt>
                <c:pt idx="136">
                  <c:v>375</c:v>
                </c:pt>
                <c:pt idx="137">
                  <c:v>339</c:v>
                </c:pt>
                <c:pt idx="138">
                  <c:v>245</c:v>
                </c:pt>
                <c:pt idx="139">
                  <c:v>239</c:v>
                </c:pt>
                <c:pt idx="140">
                  <c:v>101</c:v>
                </c:pt>
                <c:pt idx="141">
                  <c:v>43</c:v>
                </c:pt>
                <c:pt idx="142">
                  <c:v>19</c:v>
                </c:pt>
                <c:pt idx="143">
                  <c:v>350</c:v>
                </c:pt>
                <c:pt idx="144">
                  <c:v>242</c:v>
                </c:pt>
                <c:pt idx="145">
                  <c:v>208</c:v>
                </c:pt>
                <c:pt idx="146">
                  <c:v>329</c:v>
                </c:pt>
                <c:pt idx="147">
                  <c:v>148</c:v>
                </c:pt>
                <c:pt idx="148">
                  <c:v>2</c:v>
                </c:pt>
                <c:pt idx="149">
                  <c:v>533</c:v>
                </c:pt>
                <c:pt idx="150">
                  <c:v>321</c:v>
                </c:pt>
                <c:pt idx="151">
                  <c:v>231</c:v>
                </c:pt>
                <c:pt idx="152">
                  <c:v>43</c:v>
                </c:pt>
                <c:pt idx="153">
                  <c:v>49</c:v>
                </c:pt>
                <c:pt idx="154">
                  <c:v>29</c:v>
                </c:pt>
                <c:pt idx="155">
                  <c:v>253</c:v>
                </c:pt>
                <c:pt idx="156">
                  <c:v>63</c:v>
                </c:pt>
                <c:pt idx="157">
                  <c:v>152</c:v>
                </c:pt>
                <c:pt idx="158">
                  <c:v>209</c:v>
                </c:pt>
                <c:pt idx="159">
                  <c:v>247</c:v>
                </c:pt>
                <c:pt idx="160">
                  <c:v>492</c:v>
                </c:pt>
                <c:pt idx="161">
                  <c:v>316</c:v>
                </c:pt>
                <c:pt idx="162">
                  <c:v>129</c:v>
                </c:pt>
                <c:pt idx="163">
                  <c:v>207</c:v>
                </c:pt>
                <c:pt idx="164">
                  <c:v>238</c:v>
                </c:pt>
                <c:pt idx="165">
                  <c:v>1</c:v>
                </c:pt>
                <c:pt idx="166">
                  <c:v>108</c:v>
                </c:pt>
                <c:pt idx="167">
                  <c:v>56</c:v>
                </c:pt>
                <c:pt idx="168">
                  <c:v>46</c:v>
                </c:pt>
                <c:pt idx="169">
                  <c:v>166</c:v>
                </c:pt>
                <c:pt idx="170">
                  <c:v>294</c:v>
                </c:pt>
                <c:pt idx="171">
                  <c:v>434</c:v>
                </c:pt>
                <c:pt idx="172">
                  <c:v>159</c:v>
                </c:pt>
                <c:pt idx="173">
                  <c:v>34</c:v>
                </c:pt>
                <c:pt idx="174">
                  <c:v>132</c:v>
                </c:pt>
                <c:pt idx="175">
                  <c:v>26</c:v>
                </c:pt>
                <c:pt idx="176">
                  <c:v>64</c:v>
                </c:pt>
                <c:pt idx="177">
                  <c:v>197</c:v>
                </c:pt>
                <c:pt idx="178">
                  <c:v>119</c:v>
                </c:pt>
                <c:pt idx="179">
                  <c:v>83</c:v>
                </c:pt>
                <c:pt idx="180">
                  <c:v>178</c:v>
                </c:pt>
                <c:pt idx="181">
                  <c:v>112</c:v>
                </c:pt>
                <c:pt idx="182">
                  <c:v>47</c:v>
                </c:pt>
                <c:pt idx="183">
                  <c:v>28</c:v>
                </c:pt>
                <c:pt idx="184">
                  <c:v>43</c:v>
                </c:pt>
                <c:pt idx="185">
                  <c:v>131</c:v>
                </c:pt>
                <c:pt idx="186">
                  <c:v>148</c:v>
                </c:pt>
                <c:pt idx="187">
                  <c:v>207</c:v>
                </c:pt>
                <c:pt idx="188">
                  <c:v>78</c:v>
                </c:pt>
                <c:pt idx="189">
                  <c:v>130</c:v>
                </c:pt>
                <c:pt idx="190">
                  <c:v>53</c:v>
                </c:pt>
                <c:pt idx="191">
                  <c:v>45</c:v>
                </c:pt>
                <c:pt idx="192">
                  <c:v>161</c:v>
                </c:pt>
                <c:pt idx="193">
                  <c:v>79</c:v>
                </c:pt>
                <c:pt idx="194">
                  <c:v>65</c:v>
                </c:pt>
                <c:pt idx="195">
                  <c:v>147</c:v>
                </c:pt>
                <c:pt idx="196">
                  <c:v>211</c:v>
                </c:pt>
                <c:pt idx="197">
                  <c:v>269</c:v>
                </c:pt>
                <c:pt idx="198">
                  <c:v>225</c:v>
                </c:pt>
                <c:pt idx="199">
                  <c:v>260</c:v>
                </c:pt>
                <c:pt idx="200">
                  <c:v>196</c:v>
                </c:pt>
                <c:pt idx="201">
                  <c:v>39</c:v>
                </c:pt>
                <c:pt idx="202">
                  <c:v>216</c:v>
                </c:pt>
                <c:pt idx="203">
                  <c:v>362</c:v>
                </c:pt>
                <c:pt idx="204">
                  <c:v>529</c:v>
                </c:pt>
                <c:pt idx="205">
                  <c:v>6</c:v>
                </c:pt>
                <c:pt idx="206">
                  <c:v>214</c:v>
                </c:pt>
              </c:numCache>
            </c:numRef>
          </c:val>
          <c:smooth val="0"/>
          <c:extLst>
            <c:ext xmlns:c16="http://schemas.microsoft.com/office/drawing/2014/chart" uri="{C3380CC4-5D6E-409C-BE32-E72D297353CC}">
              <c16:uniqueId val="{00000000-F65C-42D7-9F23-CD9A840A6DB7}"/>
            </c:ext>
          </c:extLst>
        </c:ser>
        <c:ser>
          <c:idx val="3"/>
          <c:order val="3"/>
          <c:marker>
            <c:symbol val="none"/>
          </c:marker>
          <c:cat>
            <c:strRef>
              <c:f>Sheet2!$A$5:$A$213</c:f>
              <c:strCache>
                <c:ptCount val="209"/>
                <c:pt idx="0">
                  <c:v>1/5/2010</c:v>
                </c:pt>
                <c:pt idx="1">
                  <c:v>1/6/2010</c:v>
                </c:pt>
                <c:pt idx="2">
                  <c:v>1/7/2010</c:v>
                </c:pt>
                <c:pt idx="3">
                  <c:v>1/11/2010</c:v>
                </c:pt>
                <c:pt idx="4">
                  <c:v>1/12/2010</c:v>
                </c:pt>
                <c:pt idx="5">
                  <c:v>1/13/2010</c:v>
                </c:pt>
                <c:pt idx="6">
                  <c:v>1/18/2010</c:v>
                </c:pt>
                <c:pt idx="7">
                  <c:v>1/19/2010</c:v>
                </c:pt>
                <c:pt idx="8">
                  <c:v>1/20/2010</c:v>
                </c:pt>
                <c:pt idx="9">
                  <c:v>1/21/2010</c:v>
                </c:pt>
                <c:pt idx="10">
                  <c:v>1/25/2010</c:v>
                </c:pt>
                <c:pt idx="11">
                  <c:v>1/26/2010</c:v>
                </c:pt>
                <c:pt idx="12">
                  <c:v>1/27/2010</c:v>
                </c:pt>
                <c:pt idx="13">
                  <c:v>1/28/2010</c:v>
                </c:pt>
                <c:pt idx="14">
                  <c:v>2/1/2010</c:v>
                </c:pt>
                <c:pt idx="15">
                  <c:v>2/2/2010</c:v>
                </c:pt>
                <c:pt idx="16">
                  <c:v>2/3/2010</c:v>
                </c:pt>
                <c:pt idx="17">
                  <c:v>2/4/2010</c:v>
                </c:pt>
                <c:pt idx="18">
                  <c:v>2/8/2010</c:v>
                </c:pt>
                <c:pt idx="19">
                  <c:v>2/15/2010</c:v>
                </c:pt>
                <c:pt idx="20">
                  <c:v>2/17/2010</c:v>
                </c:pt>
                <c:pt idx="21">
                  <c:v>2/22/2010</c:v>
                </c:pt>
                <c:pt idx="22">
                  <c:v>2/23/2010</c:v>
                </c:pt>
                <c:pt idx="23">
                  <c:v>2/24/2010</c:v>
                </c:pt>
                <c:pt idx="24">
                  <c:v>2/25/2010</c:v>
                </c:pt>
                <c:pt idx="25">
                  <c:v>3/1/2010</c:v>
                </c:pt>
                <c:pt idx="26">
                  <c:v>3/2/2010</c:v>
                </c:pt>
                <c:pt idx="27">
                  <c:v>3/18/2010</c:v>
                </c:pt>
                <c:pt idx="28">
                  <c:v>3/22/2010</c:v>
                </c:pt>
                <c:pt idx="29">
                  <c:v>3/23/2010</c:v>
                </c:pt>
                <c:pt idx="30">
                  <c:v>3/25/2010</c:v>
                </c:pt>
                <c:pt idx="31">
                  <c:v>3/29/2010</c:v>
                </c:pt>
                <c:pt idx="32">
                  <c:v>3/30/2010</c:v>
                </c:pt>
                <c:pt idx="33">
                  <c:v>3/31/2010</c:v>
                </c:pt>
                <c:pt idx="34">
                  <c:v>4/1/2010</c:v>
                </c:pt>
                <c:pt idx="35">
                  <c:v>4/5/2010</c:v>
                </c:pt>
                <c:pt idx="36">
                  <c:v>4/6/2010</c:v>
                </c:pt>
                <c:pt idx="37">
                  <c:v>4/7/2010</c:v>
                </c:pt>
                <c:pt idx="38">
                  <c:v>4/8/2010</c:v>
                </c:pt>
                <c:pt idx="39">
                  <c:v>4/12/2010</c:v>
                </c:pt>
                <c:pt idx="40">
                  <c:v>4/13/2010</c:v>
                </c:pt>
                <c:pt idx="41">
                  <c:v>4/14/2010</c:v>
                </c:pt>
                <c:pt idx="42">
                  <c:v>4/15/2010</c:v>
                </c:pt>
                <c:pt idx="43">
                  <c:v>4/19/2010</c:v>
                </c:pt>
                <c:pt idx="44">
                  <c:v>4/20/2010</c:v>
                </c:pt>
                <c:pt idx="45">
                  <c:v>4/21/2010</c:v>
                </c:pt>
                <c:pt idx="46">
                  <c:v>4/22/2010</c:v>
                </c:pt>
                <c:pt idx="47">
                  <c:v>4/26/2010</c:v>
                </c:pt>
                <c:pt idx="48">
                  <c:v>4/27/2010</c:v>
                </c:pt>
                <c:pt idx="49">
                  <c:v>4/28/2010</c:v>
                </c:pt>
                <c:pt idx="50">
                  <c:v>4/29/2010</c:v>
                </c:pt>
                <c:pt idx="51">
                  <c:v>5/3/2010</c:v>
                </c:pt>
                <c:pt idx="52">
                  <c:v>5/4/2010</c:v>
                </c:pt>
                <c:pt idx="53">
                  <c:v>5/5/2010</c:v>
                </c:pt>
                <c:pt idx="54">
                  <c:v>5/6/2010</c:v>
                </c:pt>
                <c:pt idx="55">
                  <c:v>5/10/2010</c:v>
                </c:pt>
                <c:pt idx="56">
                  <c:v>5/11/2010</c:v>
                </c:pt>
                <c:pt idx="57">
                  <c:v>5/12/2010</c:v>
                </c:pt>
                <c:pt idx="58">
                  <c:v>5/13/2010</c:v>
                </c:pt>
                <c:pt idx="59">
                  <c:v>5/17/2010</c:v>
                </c:pt>
                <c:pt idx="60">
                  <c:v>5/18/2010</c:v>
                </c:pt>
                <c:pt idx="61">
                  <c:v>5/24/2010</c:v>
                </c:pt>
                <c:pt idx="62">
                  <c:v>5/25/2010</c:v>
                </c:pt>
                <c:pt idx="63">
                  <c:v>5/26/2010</c:v>
                </c:pt>
                <c:pt idx="64">
                  <c:v>5/27/2010</c:v>
                </c:pt>
                <c:pt idx="65">
                  <c:v>6/1/2010</c:v>
                </c:pt>
                <c:pt idx="66">
                  <c:v>6/2/2010</c:v>
                </c:pt>
                <c:pt idx="67">
                  <c:v>6/3/2010</c:v>
                </c:pt>
                <c:pt idx="68">
                  <c:v>6/7/2010</c:v>
                </c:pt>
                <c:pt idx="69">
                  <c:v>6/8/2010</c:v>
                </c:pt>
                <c:pt idx="70">
                  <c:v>6/9/2010</c:v>
                </c:pt>
                <c:pt idx="71">
                  <c:v>6/10/2010</c:v>
                </c:pt>
                <c:pt idx="72">
                  <c:v>6/14/2010</c:v>
                </c:pt>
                <c:pt idx="73">
                  <c:v>6/15/2010</c:v>
                </c:pt>
                <c:pt idx="74">
                  <c:v>6/16/2010</c:v>
                </c:pt>
                <c:pt idx="75">
                  <c:v>6/17/2010</c:v>
                </c:pt>
                <c:pt idx="76">
                  <c:v>6/21/2010</c:v>
                </c:pt>
                <c:pt idx="77">
                  <c:v>6/22/2010</c:v>
                </c:pt>
                <c:pt idx="78">
                  <c:v>6/23/2010</c:v>
                </c:pt>
                <c:pt idx="79">
                  <c:v>6/24/2010</c:v>
                </c:pt>
                <c:pt idx="80">
                  <c:v>6/28/2010</c:v>
                </c:pt>
                <c:pt idx="81">
                  <c:v>6/30/2010</c:v>
                </c:pt>
                <c:pt idx="82">
                  <c:v>7/1/2010</c:v>
                </c:pt>
                <c:pt idx="83">
                  <c:v>7/6/2010</c:v>
                </c:pt>
                <c:pt idx="84">
                  <c:v>7/7/2010</c:v>
                </c:pt>
                <c:pt idx="85">
                  <c:v>7/8/2010</c:v>
                </c:pt>
                <c:pt idx="86">
                  <c:v>7/12/2010</c:v>
                </c:pt>
                <c:pt idx="87">
                  <c:v>7/13/2010</c:v>
                </c:pt>
                <c:pt idx="88">
                  <c:v>7/14/2010</c:v>
                </c:pt>
                <c:pt idx="89">
                  <c:v>7/20/2010</c:v>
                </c:pt>
                <c:pt idx="90">
                  <c:v>7/21/2010</c:v>
                </c:pt>
                <c:pt idx="91">
                  <c:v>7/22/2010</c:v>
                </c:pt>
                <c:pt idx="92">
                  <c:v>7/26/2010</c:v>
                </c:pt>
                <c:pt idx="93">
                  <c:v>7/27/2010</c:v>
                </c:pt>
                <c:pt idx="94">
                  <c:v>7/28/2010</c:v>
                </c:pt>
                <c:pt idx="95">
                  <c:v>7/29/2010</c:v>
                </c:pt>
                <c:pt idx="96">
                  <c:v>8/3/2010</c:v>
                </c:pt>
                <c:pt idx="97">
                  <c:v>8/4/2010</c:v>
                </c:pt>
                <c:pt idx="98">
                  <c:v>8/5/2010</c:v>
                </c:pt>
                <c:pt idx="99">
                  <c:v>8/9/2010</c:v>
                </c:pt>
                <c:pt idx="100">
                  <c:v>8/19/2010</c:v>
                </c:pt>
                <c:pt idx="101">
                  <c:v>8/23/2010</c:v>
                </c:pt>
                <c:pt idx="102">
                  <c:v>8/24/2010</c:v>
                </c:pt>
                <c:pt idx="103">
                  <c:v>8/25/2010</c:v>
                </c:pt>
                <c:pt idx="104">
                  <c:v>9/1/2010</c:v>
                </c:pt>
                <c:pt idx="105">
                  <c:v>9/2/2010</c:v>
                </c:pt>
                <c:pt idx="106">
                  <c:v>9/7/2010</c:v>
                </c:pt>
                <c:pt idx="107">
                  <c:v>9/8/2010</c:v>
                </c:pt>
                <c:pt idx="108">
                  <c:v>9/9/2010</c:v>
                </c:pt>
                <c:pt idx="109">
                  <c:v>9/15/2010</c:v>
                </c:pt>
                <c:pt idx="110">
                  <c:v>9/16/2010</c:v>
                </c:pt>
                <c:pt idx="111">
                  <c:v>9/22/2010</c:v>
                </c:pt>
                <c:pt idx="112">
                  <c:v>9/23/2010</c:v>
                </c:pt>
                <c:pt idx="113">
                  <c:v>9/27/2010</c:v>
                </c:pt>
                <c:pt idx="114">
                  <c:v>t</c:v>
                </c:pt>
                <c:pt idx="115">
                  <c:v>10/4/2010</c:v>
                </c:pt>
                <c:pt idx="116">
                  <c:v>10/6/2010</c:v>
                </c:pt>
                <c:pt idx="117">
                  <c:v>10/11/2010</c:v>
                </c:pt>
                <c:pt idx="118">
                  <c:v>10/12/2010</c:v>
                </c:pt>
                <c:pt idx="119">
                  <c:v>10/13/2010</c:v>
                </c:pt>
                <c:pt idx="120">
                  <c:v>10/14/2010</c:v>
                </c:pt>
                <c:pt idx="121">
                  <c:v>10/15/2010</c:v>
                </c:pt>
                <c:pt idx="122">
                  <c:v>10/18/2010</c:v>
                </c:pt>
                <c:pt idx="123">
                  <c:v>10/19/2010</c:v>
                </c:pt>
                <c:pt idx="124">
                  <c:v>10/20/2010</c:v>
                </c:pt>
                <c:pt idx="125">
                  <c:v>10/21/2010</c:v>
                </c:pt>
                <c:pt idx="126">
                  <c:v>10/25/2010</c:v>
                </c:pt>
                <c:pt idx="127">
                  <c:v>10/26/2010</c:v>
                </c:pt>
                <c:pt idx="128">
                  <c:v>10/27/2010</c:v>
                </c:pt>
                <c:pt idx="129">
                  <c:v>10/28/2010</c:v>
                </c:pt>
                <c:pt idx="130">
                  <c:v>11/1/2010</c:v>
                </c:pt>
                <c:pt idx="131">
                  <c:v>11/2/2010</c:v>
                </c:pt>
                <c:pt idx="132">
                  <c:v>11/3/2010</c:v>
                </c:pt>
                <c:pt idx="133">
                  <c:v>11/4/2010</c:v>
                </c:pt>
                <c:pt idx="134">
                  <c:v>11/8/2010</c:v>
                </c:pt>
                <c:pt idx="135">
                  <c:v>11/9/2010</c:v>
                </c:pt>
                <c:pt idx="136">
                  <c:v>11/10/2010</c:v>
                </c:pt>
                <c:pt idx="137">
                  <c:v>11/11/2010</c:v>
                </c:pt>
                <c:pt idx="138">
                  <c:v>11/15/2010</c:v>
                </c:pt>
                <c:pt idx="139">
                  <c:v>11/16/2010</c:v>
                </c:pt>
                <c:pt idx="140">
                  <c:v>11/17/2010</c:v>
                </c:pt>
                <c:pt idx="141">
                  <c:v>11/18/2010</c:v>
                </c:pt>
                <c:pt idx="142">
                  <c:v>11/19/2010</c:v>
                </c:pt>
                <c:pt idx="143">
                  <c:v>11/24/2010</c:v>
                </c:pt>
                <c:pt idx="144">
                  <c:v>11/29/2010</c:v>
                </c:pt>
                <c:pt idx="145">
                  <c:v>11/30/2010</c:v>
                </c:pt>
                <c:pt idx="146">
                  <c:v>12/1/2010</c:v>
                </c:pt>
                <c:pt idx="147">
                  <c:v>12/2/2010</c:v>
                </c:pt>
                <c:pt idx="148">
                  <c:v>12/6/2010</c:v>
                </c:pt>
                <c:pt idx="149">
                  <c:v>12/7/2010</c:v>
                </c:pt>
                <c:pt idx="150">
                  <c:v>12/8/2010</c:v>
                </c:pt>
                <c:pt idx="151">
                  <c:v>12/9/2010</c:v>
                </c:pt>
                <c:pt idx="152">
                  <c:v>12/13/2010</c:v>
                </c:pt>
                <c:pt idx="153">
                  <c:v>12/14/2010</c:v>
                </c:pt>
                <c:pt idx="154">
                  <c:v>12/15/2010</c:v>
                </c:pt>
                <c:pt idx="155">
                  <c:v>12/16/2010</c:v>
                </c:pt>
                <c:pt idx="156">
                  <c:v>12/20/2010</c:v>
                </c:pt>
                <c:pt idx="157">
                  <c:v>12/21/2010</c:v>
                </c:pt>
                <c:pt idx="158">
                  <c:v>12/22/2010</c:v>
                </c:pt>
                <c:pt idx="159">
                  <c:v>12/23/2010</c:v>
                </c:pt>
                <c:pt idx="160">
                  <c:v>12/27/2010</c:v>
                </c:pt>
                <c:pt idx="161">
                  <c:v>12/28/2010</c:v>
                </c:pt>
                <c:pt idx="162">
                  <c:v>12/29/2010</c:v>
                </c:pt>
                <c:pt idx="163">
                  <c:v>1/4/2011</c:v>
                </c:pt>
                <c:pt idx="164">
                  <c:v>1/5/2011</c:v>
                </c:pt>
                <c:pt idx="165">
                  <c:v>1/6/2011</c:v>
                </c:pt>
                <c:pt idx="166">
                  <c:v>1/10/2011</c:v>
                </c:pt>
                <c:pt idx="167">
                  <c:v>1/11/2011</c:v>
                </c:pt>
                <c:pt idx="168">
                  <c:v>1/12/2011</c:v>
                </c:pt>
                <c:pt idx="169">
                  <c:v>1/13/2011</c:v>
                </c:pt>
                <c:pt idx="170">
                  <c:v>1/17/2011</c:v>
                </c:pt>
                <c:pt idx="171">
                  <c:v>1/18/2011</c:v>
                </c:pt>
                <c:pt idx="172">
                  <c:v>1/19/2011</c:v>
                </c:pt>
                <c:pt idx="173">
                  <c:v>1/25/2011</c:v>
                </c:pt>
                <c:pt idx="174">
                  <c:v>1/26/2011</c:v>
                </c:pt>
                <c:pt idx="175">
                  <c:v>1/27/2011</c:v>
                </c:pt>
                <c:pt idx="176">
                  <c:v>1/31/2011</c:v>
                </c:pt>
                <c:pt idx="177">
                  <c:v>2/1/2011</c:v>
                </c:pt>
                <c:pt idx="178">
                  <c:v>2/2/2011</c:v>
                </c:pt>
                <c:pt idx="179">
                  <c:v>2/3/2011</c:v>
                </c:pt>
                <c:pt idx="180">
                  <c:v>2/7/2011</c:v>
                </c:pt>
                <c:pt idx="181">
                  <c:v>2/8/2011</c:v>
                </c:pt>
                <c:pt idx="182">
                  <c:v>2/9/2011</c:v>
                </c:pt>
                <c:pt idx="183">
                  <c:v>2/10/2011</c:v>
                </c:pt>
                <c:pt idx="184">
                  <c:v>2/14/2011</c:v>
                </c:pt>
                <c:pt idx="185">
                  <c:v>2/15/2011</c:v>
                </c:pt>
                <c:pt idx="186">
                  <c:v>2/16/2011</c:v>
                </c:pt>
                <c:pt idx="187">
                  <c:v>2/21/2011</c:v>
                </c:pt>
                <c:pt idx="188">
                  <c:v>2/22/2011</c:v>
                </c:pt>
                <c:pt idx="189">
                  <c:v>2/23/2011</c:v>
                </c:pt>
                <c:pt idx="190">
                  <c:v>2/24/2011</c:v>
                </c:pt>
                <c:pt idx="191">
                  <c:v>2/28/2011</c:v>
                </c:pt>
                <c:pt idx="192">
                  <c:v>3/1/2011</c:v>
                </c:pt>
                <c:pt idx="193">
                  <c:v>3/2/2011</c:v>
                </c:pt>
                <c:pt idx="194">
                  <c:v>3/3/2011</c:v>
                </c:pt>
                <c:pt idx="195">
                  <c:v>3/7/2011</c:v>
                </c:pt>
                <c:pt idx="196">
                  <c:v>3/8/2011</c:v>
                </c:pt>
                <c:pt idx="197">
                  <c:v>3/9/2011</c:v>
                </c:pt>
                <c:pt idx="198">
                  <c:v>3/10/2011</c:v>
                </c:pt>
                <c:pt idx="199">
                  <c:v>3/14/2011</c:v>
                </c:pt>
                <c:pt idx="200">
                  <c:v>3/21/2011</c:v>
                </c:pt>
                <c:pt idx="201">
                  <c:v>3/22/2011</c:v>
                </c:pt>
                <c:pt idx="202">
                  <c:v>3/23/2011</c:v>
                </c:pt>
                <c:pt idx="203">
                  <c:v>3/24/2011</c:v>
                </c:pt>
                <c:pt idx="204">
                  <c:v>3/28/2011</c:v>
                </c:pt>
                <c:pt idx="205">
                  <c:v>3/29/2011</c:v>
                </c:pt>
                <c:pt idx="206">
                  <c:v>3/30/2011</c:v>
                </c:pt>
                <c:pt idx="207">
                  <c:v>3/31/2011</c:v>
                </c:pt>
                <c:pt idx="208">
                  <c:v>4/4/2011</c:v>
                </c:pt>
              </c:strCache>
            </c:strRef>
          </c:cat>
          <c:val>
            <c:numRef>
              <c:f>Sheet2!$K$7:$K$213</c:f>
              <c:numCache>
                <c:formatCode>General</c:formatCode>
                <c:ptCount val="207"/>
                <c:pt idx="0">
                  <c:v>3</c:v>
                </c:pt>
                <c:pt idx="1">
                  <c:v>11</c:v>
                </c:pt>
                <c:pt idx="2">
                  <c:v>86</c:v>
                </c:pt>
                <c:pt idx="3">
                  <c:v>101</c:v>
                </c:pt>
                <c:pt idx="4">
                  <c:v>145</c:v>
                </c:pt>
                <c:pt idx="5">
                  <c:v>154</c:v>
                </c:pt>
                <c:pt idx="6">
                  <c:v>298</c:v>
                </c:pt>
                <c:pt idx="7">
                  <c:v>9</c:v>
                </c:pt>
                <c:pt idx="8">
                  <c:v>10</c:v>
                </c:pt>
                <c:pt idx="9">
                  <c:v>67</c:v>
                </c:pt>
                <c:pt idx="10">
                  <c:v>17</c:v>
                </c:pt>
                <c:pt idx="11">
                  <c:v>10</c:v>
                </c:pt>
                <c:pt idx="12">
                  <c:v>20</c:v>
                </c:pt>
                <c:pt idx="13">
                  <c:v>67</c:v>
                </c:pt>
                <c:pt idx="14">
                  <c:v>150</c:v>
                </c:pt>
                <c:pt idx="15">
                  <c:v>89</c:v>
                </c:pt>
                <c:pt idx="16">
                  <c:v>69</c:v>
                </c:pt>
                <c:pt idx="17">
                  <c:v>51</c:v>
                </c:pt>
                <c:pt idx="18">
                  <c:v>55</c:v>
                </c:pt>
                <c:pt idx="19">
                  <c:v>106</c:v>
                </c:pt>
                <c:pt idx="20">
                  <c:v>131</c:v>
                </c:pt>
                <c:pt idx="21">
                  <c:v>50</c:v>
                </c:pt>
                <c:pt idx="22">
                  <c:v>165</c:v>
                </c:pt>
                <c:pt idx="23">
                  <c:v>199</c:v>
                </c:pt>
                <c:pt idx="24">
                  <c:v>212</c:v>
                </c:pt>
                <c:pt idx="25">
                  <c:v>177</c:v>
                </c:pt>
                <c:pt idx="26">
                  <c:v>19</c:v>
                </c:pt>
                <c:pt idx="27">
                  <c:v>118</c:v>
                </c:pt>
                <c:pt idx="28">
                  <c:v>5</c:v>
                </c:pt>
                <c:pt idx="29">
                  <c:v>19</c:v>
                </c:pt>
                <c:pt idx="30">
                  <c:v>8</c:v>
                </c:pt>
                <c:pt idx="31">
                  <c:v>27</c:v>
                </c:pt>
                <c:pt idx="32">
                  <c:v>13</c:v>
                </c:pt>
                <c:pt idx="33">
                  <c:v>67</c:v>
                </c:pt>
                <c:pt idx="34">
                  <c:v>65</c:v>
                </c:pt>
                <c:pt idx="35">
                  <c:v>120</c:v>
                </c:pt>
                <c:pt idx="36">
                  <c:v>28</c:v>
                </c:pt>
                <c:pt idx="37">
                  <c:v>188</c:v>
                </c:pt>
                <c:pt idx="38">
                  <c:v>7</c:v>
                </c:pt>
                <c:pt idx="39">
                  <c:v>167</c:v>
                </c:pt>
                <c:pt idx="40">
                  <c:v>53</c:v>
                </c:pt>
                <c:pt idx="41">
                  <c:v>56</c:v>
                </c:pt>
                <c:pt idx="42">
                  <c:v>100</c:v>
                </c:pt>
                <c:pt idx="43">
                  <c:v>51</c:v>
                </c:pt>
                <c:pt idx="44">
                  <c:v>8</c:v>
                </c:pt>
                <c:pt idx="45">
                  <c:v>131</c:v>
                </c:pt>
                <c:pt idx="46">
                  <c:v>46</c:v>
                </c:pt>
                <c:pt idx="47">
                  <c:v>73</c:v>
                </c:pt>
                <c:pt idx="48">
                  <c:v>60</c:v>
                </c:pt>
                <c:pt idx="49">
                  <c:v>106</c:v>
                </c:pt>
                <c:pt idx="50">
                  <c:v>1</c:v>
                </c:pt>
                <c:pt idx="51">
                  <c:v>24</c:v>
                </c:pt>
                <c:pt idx="52">
                  <c:v>93</c:v>
                </c:pt>
                <c:pt idx="53">
                  <c:v>108</c:v>
                </c:pt>
                <c:pt idx="54">
                  <c:v>105</c:v>
                </c:pt>
                <c:pt idx="55">
                  <c:v>153</c:v>
                </c:pt>
                <c:pt idx="56">
                  <c:v>68</c:v>
                </c:pt>
                <c:pt idx="57">
                  <c:v>70</c:v>
                </c:pt>
                <c:pt idx="58">
                  <c:v>119</c:v>
                </c:pt>
                <c:pt idx="59">
                  <c:v>76</c:v>
                </c:pt>
                <c:pt idx="60">
                  <c:v>35</c:v>
                </c:pt>
                <c:pt idx="61">
                  <c:v>126</c:v>
                </c:pt>
                <c:pt idx="62">
                  <c:v>14</c:v>
                </c:pt>
                <c:pt idx="63">
                  <c:v>67</c:v>
                </c:pt>
                <c:pt idx="64">
                  <c:v>258</c:v>
                </c:pt>
                <c:pt idx="65">
                  <c:v>5</c:v>
                </c:pt>
                <c:pt idx="66">
                  <c:v>3</c:v>
                </c:pt>
                <c:pt idx="67">
                  <c:v>4</c:v>
                </c:pt>
                <c:pt idx="68">
                  <c:v>236</c:v>
                </c:pt>
                <c:pt idx="69">
                  <c:v>384</c:v>
                </c:pt>
                <c:pt idx="70">
                  <c:v>563</c:v>
                </c:pt>
                <c:pt idx="71">
                  <c:v>461</c:v>
                </c:pt>
                <c:pt idx="72">
                  <c:v>158</c:v>
                </c:pt>
                <c:pt idx="73">
                  <c:v>89</c:v>
                </c:pt>
                <c:pt idx="74">
                  <c:v>130</c:v>
                </c:pt>
                <c:pt idx="75">
                  <c:v>108</c:v>
                </c:pt>
                <c:pt idx="76">
                  <c:v>18</c:v>
                </c:pt>
                <c:pt idx="77">
                  <c:v>27</c:v>
                </c:pt>
                <c:pt idx="78">
                  <c:v>45</c:v>
                </c:pt>
                <c:pt idx="79">
                  <c:v>136</c:v>
                </c:pt>
                <c:pt idx="80">
                  <c:v>144</c:v>
                </c:pt>
                <c:pt idx="81">
                  <c:v>37</c:v>
                </c:pt>
                <c:pt idx="82">
                  <c:v>50</c:v>
                </c:pt>
                <c:pt idx="83">
                  <c:v>100</c:v>
                </c:pt>
                <c:pt idx="84">
                  <c:v>9</c:v>
                </c:pt>
                <c:pt idx="85">
                  <c:v>35</c:v>
                </c:pt>
                <c:pt idx="86">
                  <c:v>151</c:v>
                </c:pt>
                <c:pt idx="87">
                  <c:v>19</c:v>
                </c:pt>
                <c:pt idx="88">
                  <c:v>185</c:v>
                </c:pt>
                <c:pt idx="89">
                  <c:v>161</c:v>
                </c:pt>
                <c:pt idx="90">
                  <c:v>95</c:v>
                </c:pt>
                <c:pt idx="91">
                  <c:v>174</c:v>
                </c:pt>
                <c:pt idx="92">
                  <c:v>163</c:v>
                </c:pt>
                <c:pt idx="93">
                  <c:v>161</c:v>
                </c:pt>
                <c:pt idx="94">
                  <c:v>2</c:v>
                </c:pt>
                <c:pt idx="95">
                  <c:v>31</c:v>
                </c:pt>
                <c:pt idx="96">
                  <c:v>59</c:v>
                </c:pt>
                <c:pt idx="97">
                  <c:v>13</c:v>
                </c:pt>
                <c:pt idx="98">
                  <c:v>339</c:v>
                </c:pt>
                <c:pt idx="99">
                  <c:v>50</c:v>
                </c:pt>
                <c:pt idx="100">
                  <c:v>245</c:v>
                </c:pt>
                <c:pt idx="101">
                  <c:v>353</c:v>
                </c:pt>
                <c:pt idx="102">
                  <c:v>247</c:v>
                </c:pt>
                <c:pt idx="103">
                  <c:v>610</c:v>
                </c:pt>
                <c:pt idx="104">
                  <c:v>103</c:v>
                </c:pt>
                <c:pt idx="105">
                  <c:v>273</c:v>
                </c:pt>
                <c:pt idx="106">
                  <c:v>225</c:v>
                </c:pt>
                <c:pt idx="107">
                  <c:v>97</c:v>
                </c:pt>
                <c:pt idx="108">
                  <c:v>131</c:v>
                </c:pt>
                <c:pt idx="109">
                  <c:v>601</c:v>
                </c:pt>
                <c:pt idx="110">
                  <c:v>594</c:v>
                </c:pt>
                <c:pt idx="111">
                  <c:v>300</c:v>
                </c:pt>
                <c:pt idx="113">
                  <c:v>44</c:v>
                </c:pt>
                <c:pt idx="114">
                  <c:v>263</c:v>
                </c:pt>
                <c:pt idx="115">
                  <c:v>34</c:v>
                </c:pt>
                <c:pt idx="116">
                  <c:v>372</c:v>
                </c:pt>
                <c:pt idx="117">
                  <c:v>198</c:v>
                </c:pt>
                <c:pt idx="118">
                  <c:v>320</c:v>
                </c:pt>
                <c:pt idx="119">
                  <c:v>731</c:v>
                </c:pt>
                <c:pt idx="120">
                  <c:v>131</c:v>
                </c:pt>
                <c:pt idx="121">
                  <c:v>67</c:v>
                </c:pt>
                <c:pt idx="122">
                  <c:v>525</c:v>
                </c:pt>
                <c:pt idx="123">
                  <c:v>541</c:v>
                </c:pt>
                <c:pt idx="124">
                  <c:v>120</c:v>
                </c:pt>
                <c:pt idx="125">
                  <c:v>674</c:v>
                </c:pt>
                <c:pt idx="126">
                  <c:v>681</c:v>
                </c:pt>
                <c:pt idx="127">
                  <c:v>108</c:v>
                </c:pt>
                <c:pt idx="128">
                  <c:v>450</c:v>
                </c:pt>
                <c:pt idx="129">
                  <c:v>12</c:v>
                </c:pt>
                <c:pt idx="130">
                  <c:v>273</c:v>
                </c:pt>
                <c:pt idx="131">
                  <c:v>243</c:v>
                </c:pt>
                <c:pt idx="132">
                  <c:v>315</c:v>
                </c:pt>
                <c:pt idx="133">
                  <c:v>136</c:v>
                </c:pt>
                <c:pt idx="134">
                  <c:v>163</c:v>
                </c:pt>
                <c:pt idx="135">
                  <c:v>91</c:v>
                </c:pt>
                <c:pt idx="136">
                  <c:v>375</c:v>
                </c:pt>
                <c:pt idx="137">
                  <c:v>339</c:v>
                </c:pt>
                <c:pt idx="138">
                  <c:v>245</c:v>
                </c:pt>
                <c:pt idx="139">
                  <c:v>239</c:v>
                </c:pt>
                <c:pt idx="140">
                  <c:v>101</c:v>
                </c:pt>
                <c:pt idx="141">
                  <c:v>43</c:v>
                </c:pt>
                <c:pt idx="142">
                  <c:v>19</c:v>
                </c:pt>
                <c:pt idx="143">
                  <c:v>350</c:v>
                </c:pt>
                <c:pt idx="144">
                  <c:v>242</c:v>
                </c:pt>
                <c:pt idx="145">
                  <c:v>208</c:v>
                </c:pt>
                <c:pt idx="146">
                  <c:v>329</c:v>
                </c:pt>
                <c:pt idx="147">
                  <c:v>148</c:v>
                </c:pt>
                <c:pt idx="148">
                  <c:v>2</c:v>
                </c:pt>
                <c:pt idx="149">
                  <c:v>533</c:v>
                </c:pt>
                <c:pt idx="150">
                  <c:v>321</c:v>
                </c:pt>
                <c:pt idx="151">
                  <c:v>231</c:v>
                </c:pt>
                <c:pt idx="152">
                  <c:v>43</c:v>
                </c:pt>
                <c:pt idx="153">
                  <c:v>49</c:v>
                </c:pt>
                <c:pt idx="154">
                  <c:v>29</c:v>
                </c:pt>
                <c:pt idx="155">
                  <c:v>253</c:v>
                </c:pt>
                <c:pt idx="156">
                  <c:v>63</c:v>
                </c:pt>
                <c:pt idx="157">
                  <c:v>152</c:v>
                </c:pt>
                <c:pt idx="158">
                  <c:v>209</c:v>
                </c:pt>
                <c:pt idx="159">
                  <c:v>247</c:v>
                </c:pt>
                <c:pt idx="160">
                  <c:v>492</c:v>
                </c:pt>
                <c:pt idx="161">
                  <c:v>316</c:v>
                </c:pt>
                <c:pt idx="162">
                  <c:v>129</c:v>
                </c:pt>
                <c:pt idx="163">
                  <c:v>207</c:v>
                </c:pt>
                <c:pt idx="164">
                  <c:v>238</c:v>
                </c:pt>
                <c:pt idx="165">
                  <c:v>1</c:v>
                </c:pt>
                <c:pt idx="166">
                  <c:v>108</c:v>
                </c:pt>
                <c:pt idx="167">
                  <c:v>56</c:v>
                </c:pt>
                <c:pt idx="168">
                  <c:v>46</c:v>
                </c:pt>
                <c:pt idx="169">
                  <c:v>166</c:v>
                </c:pt>
                <c:pt idx="170">
                  <c:v>294</c:v>
                </c:pt>
                <c:pt idx="171">
                  <c:v>434</c:v>
                </c:pt>
                <c:pt idx="172">
                  <c:v>159</c:v>
                </c:pt>
                <c:pt idx="173">
                  <c:v>34</c:v>
                </c:pt>
                <c:pt idx="174">
                  <c:v>132</c:v>
                </c:pt>
                <c:pt idx="175">
                  <c:v>26</c:v>
                </c:pt>
                <c:pt idx="176">
                  <c:v>64</c:v>
                </c:pt>
                <c:pt idx="177">
                  <c:v>197</c:v>
                </c:pt>
                <c:pt idx="178">
                  <c:v>119</c:v>
                </c:pt>
                <c:pt idx="179">
                  <c:v>83</c:v>
                </c:pt>
                <c:pt idx="180">
                  <c:v>178</c:v>
                </c:pt>
                <c:pt idx="181">
                  <c:v>112</c:v>
                </c:pt>
                <c:pt idx="182">
                  <c:v>47</c:v>
                </c:pt>
                <c:pt idx="183">
                  <c:v>28</c:v>
                </c:pt>
                <c:pt idx="184">
                  <c:v>43</c:v>
                </c:pt>
                <c:pt idx="185">
                  <c:v>131</c:v>
                </c:pt>
                <c:pt idx="186">
                  <c:v>148</c:v>
                </c:pt>
                <c:pt idx="187">
                  <c:v>207</c:v>
                </c:pt>
                <c:pt idx="188">
                  <c:v>78</c:v>
                </c:pt>
                <c:pt idx="189">
                  <c:v>130</c:v>
                </c:pt>
                <c:pt idx="190">
                  <c:v>53</c:v>
                </c:pt>
                <c:pt idx="191">
                  <c:v>45</c:v>
                </c:pt>
                <c:pt idx="192">
                  <c:v>161</c:v>
                </c:pt>
                <c:pt idx="193">
                  <c:v>79</c:v>
                </c:pt>
                <c:pt idx="194">
                  <c:v>65</c:v>
                </c:pt>
                <c:pt idx="195">
                  <c:v>147</c:v>
                </c:pt>
                <c:pt idx="196">
                  <c:v>211</c:v>
                </c:pt>
                <c:pt idx="197">
                  <c:v>269</c:v>
                </c:pt>
                <c:pt idx="198">
                  <c:v>225</c:v>
                </c:pt>
                <c:pt idx="199">
                  <c:v>260</c:v>
                </c:pt>
                <c:pt idx="200">
                  <c:v>196</c:v>
                </c:pt>
                <c:pt idx="201">
                  <c:v>39</c:v>
                </c:pt>
                <c:pt idx="202">
                  <c:v>216</c:v>
                </c:pt>
                <c:pt idx="203">
                  <c:v>362</c:v>
                </c:pt>
                <c:pt idx="204">
                  <c:v>529</c:v>
                </c:pt>
                <c:pt idx="205">
                  <c:v>6</c:v>
                </c:pt>
                <c:pt idx="206">
                  <c:v>214</c:v>
                </c:pt>
              </c:numCache>
            </c:numRef>
          </c:val>
          <c:smooth val="0"/>
          <c:extLst>
            <c:ext xmlns:c16="http://schemas.microsoft.com/office/drawing/2014/chart" uri="{C3380CC4-5D6E-409C-BE32-E72D297353CC}">
              <c16:uniqueId val="{00000001-F65C-42D7-9F23-CD9A840A6DB7}"/>
            </c:ext>
          </c:extLst>
        </c:ser>
        <c:ser>
          <c:idx val="4"/>
          <c:order val="4"/>
          <c:marker>
            <c:symbol val="none"/>
          </c:marker>
          <c:cat>
            <c:numRef>
              <c:f>(Sheet2!$A$5:$A$118,Sheet2!$A$120:$A$213)</c:f>
              <c:numCache>
                <c:formatCode>m/d/yyyy</c:formatCode>
                <c:ptCount val="208"/>
                <c:pt idx="0">
                  <c:v>40183</c:v>
                </c:pt>
                <c:pt idx="1">
                  <c:v>40184</c:v>
                </c:pt>
                <c:pt idx="2">
                  <c:v>40185</c:v>
                </c:pt>
                <c:pt idx="3">
                  <c:v>40189</c:v>
                </c:pt>
                <c:pt idx="4">
                  <c:v>40190</c:v>
                </c:pt>
                <c:pt idx="5">
                  <c:v>40191</c:v>
                </c:pt>
                <c:pt idx="6">
                  <c:v>40196</c:v>
                </c:pt>
                <c:pt idx="7">
                  <c:v>40197</c:v>
                </c:pt>
                <c:pt idx="8">
                  <c:v>40198</c:v>
                </c:pt>
                <c:pt idx="9">
                  <c:v>40199</c:v>
                </c:pt>
                <c:pt idx="10">
                  <c:v>40203</c:v>
                </c:pt>
                <c:pt idx="11">
                  <c:v>40204</c:v>
                </c:pt>
                <c:pt idx="12">
                  <c:v>40205</c:v>
                </c:pt>
                <c:pt idx="13">
                  <c:v>40206</c:v>
                </c:pt>
                <c:pt idx="14">
                  <c:v>40210</c:v>
                </c:pt>
                <c:pt idx="15">
                  <c:v>40211</c:v>
                </c:pt>
                <c:pt idx="16">
                  <c:v>40212</c:v>
                </c:pt>
                <c:pt idx="17">
                  <c:v>40213</c:v>
                </c:pt>
                <c:pt idx="18">
                  <c:v>40217</c:v>
                </c:pt>
                <c:pt idx="19">
                  <c:v>40224</c:v>
                </c:pt>
                <c:pt idx="20">
                  <c:v>40226</c:v>
                </c:pt>
                <c:pt idx="21">
                  <c:v>40231</c:v>
                </c:pt>
                <c:pt idx="22">
                  <c:v>40232</c:v>
                </c:pt>
                <c:pt idx="23">
                  <c:v>40233</c:v>
                </c:pt>
                <c:pt idx="24">
                  <c:v>40234</c:v>
                </c:pt>
                <c:pt idx="25">
                  <c:v>40238</c:v>
                </c:pt>
                <c:pt idx="26">
                  <c:v>40239</c:v>
                </c:pt>
                <c:pt idx="27">
                  <c:v>40255</c:v>
                </c:pt>
                <c:pt idx="28">
                  <c:v>40259</c:v>
                </c:pt>
                <c:pt idx="29">
                  <c:v>40260</c:v>
                </c:pt>
                <c:pt idx="30">
                  <c:v>40262</c:v>
                </c:pt>
                <c:pt idx="31">
                  <c:v>40266</c:v>
                </c:pt>
                <c:pt idx="32">
                  <c:v>40267</c:v>
                </c:pt>
                <c:pt idx="33">
                  <c:v>40268</c:v>
                </c:pt>
                <c:pt idx="34">
                  <c:v>40269</c:v>
                </c:pt>
                <c:pt idx="35">
                  <c:v>40273</c:v>
                </c:pt>
                <c:pt idx="36">
                  <c:v>40274</c:v>
                </c:pt>
                <c:pt idx="37">
                  <c:v>40275</c:v>
                </c:pt>
                <c:pt idx="38">
                  <c:v>40276</c:v>
                </c:pt>
                <c:pt idx="39">
                  <c:v>40280</c:v>
                </c:pt>
                <c:pt idx="40">
                  <c:v>40281</c:v>
                </c:pt>
                <c:pt idx="41">
                  <c:v>40282</c:v>
                </c:pt>
                <c:pt idx="42">
                  <c:v>40283</c:v>
                </c:pt>
                <c:pt idx="43">
                  <c:v>40287</c:v>
                </c:pt>
                <c:pt idx="44">
                  <c:v>40288</c:v>
                </c:pt>
                <c:pt idx="45">
                  <c:v>40289</c:v>
                </c:pt>
                <c:pt idx="46">
                  <c:v>40290</c:v>
                </c:pt>
                <c:pt idx="47">
                  <c:v>40294</c:v>
                </c:pt>
                <c:pt idx="48">
                  <c:v>40295</c:v>
                </c:pt>
                <c:pt idx="49">
                  <c:v>40296</c:v>
                </c:pt>
                <c:pt idx="50">
                  <c:v>40297</c:v>
                </c:pt>
                <c:pt idx="51">
                  <c:v>40301</c:v>
                </c:pt>
                <c:pt idx="52">
                  <c:v>40302</c:v>
                </c:pt>
                <c:pt idx="53">
                  <c:v>40303</c:v>
                </c:pt>
                <c:pt idx="54">
                  <c:v>40304</c:v>
                </c:pt>
                <c:pt idx="55">
                  <c:v>40308</c:v>
                </c:pt>
                <c:pt idx="56">
                  <c:v>40309</c:v>
                </c:pt>
                <c:pt idx="57">
                  <c:v>40310</c:v>
                </c:pt>
                <c:pt idx="58">
                  <c:v>40311</c:v>
                </c:pt>
                <c:pt idx="59">
                  <c:v>40315</c:v>
                </c:pt>
                <c:pt idx="60">
                  <c:v>40316</c:v>
                </c:pt>
                <c:pt idx="61">
                  <c:v>40322</c:v>
                </c:pt>
                <c:pt idx="62">
                  <c:v>40323</c:v>
                </c:pt>
                <c:pt idx="63">
                  <c:v>40324</c:v>
                </c:pt>
                <c:pt idx="64">
                  <c:v>40325</c:v>
                </c:pt>
                <c:pt idx="65">
                  <c:v>40330</c:v>
                </c:pt>
                <c:pt idx="66">
                  <c:v>40331</c:v>
                </c:pt>
                <c:pt idx="67">
                  <c:v>40332</c:v>
                </c:pt>
                <c:pt idx="68">
                  <c:v>40336</c:v>
                </c:pt>
                <c:pt idx="69">
                  <c:v>40337</c:v>
                </c:pt>
                <c:pt idx="70">
                  <c:v>40338</c:v>
                </c:pt>
                <c:pt idx="71">
                  <c:v>40339</c:v>
                </c:pt>
                <c:pt idx="72">
                  <c:v>40343</c:v>
                </c:pt>
                <c:pt idx="73">
                  <c:v>40344</c:v>
                </c:pt>
                <c:pt idx="74">
                  <c:v>40345</c:v>
                </c:pt>
                <c:pt idx="75">
                  <c:v>40346</c:v>
                </c:pt>
                <c:pt idx="76">
                  <c:v>40350</c:v>
                </c:pt>
                <c:pt idx="77">
                  <c:v>40351</c:v>
                </c:pt>
                <c:pt idx="78">
                  <c:v>40352</c:v>
                </c:pt>
                <c:pt idx="79">
                  <c:v>40353</c:v>
                </c:pt>
                <c:pt idx="80">
                  <c:v>40357</c:v>
                </c:pt>
                <c:pt idx="81">
                  <c:v>40359</c:v>
                </c:pt>
                <c:pt idx="82">
                  <c:v>40360</c:v>
                </c:pt>
                <c:pt idx="83">
                  <c:v>40365</c:v>
                </c:pt>
                <c:pt idx="84">
                  <c:v>40366</c:v>
                </c:pt>
                <c:pt idx="85">
                  <c:v>40367</c:v>
                </c:pt>
                <c:pt idx="86">
                  <c:v>40371</c:v>
                </c:pt>
                <c:pt idx="87">
                  <c:v>40372</c:v>
                </c:pt>
                <c:pt idx="88">
                  <c:v>40373</c:v>
                </c:pt>
                <c:pt idx="89">
                  <c:v>40379</c:v>
                </c:pt>
                <c:pt idx="90">
                  <c:v>40380</c:v>
                </c:pt>
                <c:pt idx="91">
                  <c:v>40381</c:v>
                </c:pt>
                <c:pt idx="92">
                  <c:v>40385</c:v>
                </c:pt>
                <c:pt idx="93">
                  <c:v>40386</c:v>
                </c:pt>
                <c:pt idx="94">
                  <c:v>40387</c:v>
                </c:pt>
                <c:pt idx="95">
                  <c:v>40388</c:v>
                </c:pt>
                <c:pt idx="96">
                  <c:v>40393</c:v>
                </c:pt>
                <c:pt idx="97">
                  <c:v>40394</c:v>
                </c:pt>
                <c:pt idx="98">
                  <c:v>40395</c:v>
                </c:pt>
                <c:pt idx="99">
                  <c:v>40399</c:v>
                </c:pt>
                <c:pt idx="100">
                  <c:v>40409</c:v>
                </c:pt>
                <c:pt idx="101">
                  <c:v>40413</c:v>
                </c:pt>
                <c:pt idx="102">
                  <c:v>40414</c:v>
                </c:pt>
                <c:pt idx="103">
                  <c:v>40415</c:v>
                </c:pt>
                <c:pt idx="104">
                  <c:v>40422</c:v>
                </c:pt>
                <c:pt idx="105">
                  <c:v>40423</c:v>
                </c:pt>
                <c:pt idx="106">
                  <c:v>40428</c:v>
                </c:pt>
                <c:pt idx="107">
                  <c:v>40429</c:v>
                </c:pt>
                <c:pt idx="108">
                  <c:v>40430</c:v>
                </c:pt>
                <c:pt idx="109">
                  <c:v>40436</c:v>
                </c:pt>
                <c:pt idx="110">
                  <c:v>40437</c:v>
                </c:pt>
                <c:pt idx="111">
                  <c:v>40443</c:v>
                </c:pt>
                <c:pt idx="112">
                  <c:v>40444</c:v>
                </c:pt>
                <c:pt idx="113">
                  <c:v>40448</c:v>
                </c:pt>
                <c:pt idx="114">
                  <c:v>40455</c:v>
                </c:pt>
                <c:pt idx="115">
                  <c:v>40457</c:v>
                </c:pt>
                <c:pt idx="116">
                  <c:v>40462</c:v>
                </c:pt>
                <c:pt idx="117">
                  <c:v>40463</c:v>
                </c:pt>
                <c:pt idx="118">
                  <c:v>40464</c:v>
                </c:pt>
                <c:pt idx="119">
                  <c:v>40465</c:v>
                </c:pt>
                <c:pt idx="120">
                  <c:v>40466</c:v>
                </c:pt>
                <c:pt idx="121">
                  <c:v>40469</c:v>
                </c:pt>
                <c:pt idx="122">
                  <c:v>40470</c:v>
                </c:pt>
                <c:pt idx="123">
                  <c:v>40471</c:v>
                </c:pt>
                <c:pt idx="124">
                  <c:v>40472</c:v>
                </c:pt>
                <c:pt idx="125">
                  <c:v>40476</c:v>
                </c:pt>
                <c:pt idx="126">
                  <c:v>40477</c:v>
                </c:pt>
                <c:pt idx="127">
                  <c:v>40478</c:v>
                </c:pt>
                <c:pt idx="128">
                  <c:v>40479</c:v>
                </c:pt>
                <c:pt idx="129">
                  <c:v>40483</c:v>
                </c:pt>
                <c:pt idx="130">
                  <c:v>40484</c:v>
                </c:pt>
                <c:pt idx="131">
                  <c:v>40485</c:v>
                </c:pt>
                <c:pt idx="132">
                  <c:v>40486</c:v>
                </c:pt>
                <c:pt idx="133">
                  <c:v>40490</c:v>
                </c:pt>
                <c:pt idx="134">
                  <c:v>40491</c:v>
                </c:pt>
                <c:pt idx="135">
                  <c:v>40492</c:v>
                </c:pt>
                <c:pt idx="136">
                  <c:v>40493</c:v>
                </c:pt>
                <c:pt idx="137">
                  <c:v>40497</c:v>
                </c:pt>
                <c:pt idx="138">
                  <c:v>40498</c:v>
                </c:pt>
                <c:pt idx="139">
                  <c:v>40499</c:v>
                </c:pt>
                <c:pt idx="140">
                  <c:v>40500</c:v>
                </c:pt>
                <c:pt idx="141">
                  <c:v>40501</c:v>
                </c:pt>
                <c:pt idx="142">
                  <c:v>40506</c:v>
                </c:pt>
                <c:pt idx="143">
                  <c:v>40511</c:v>
                </c:pt>
                <c:pt idx="144">
                  <c:v>40512</c:v>
                </c:pt>
                <c:pt idx="145">
                  <c:v>40513</c:v>
                </c:pt>
                <c:pt idx="146">
                  <c:v>40514</c:v>
                </c:pt>
                <c:pt idx="147">
                  <c:v>40518</c:v>
                </c:pt>
                <c:pt idx="148">
                  <c:v>40519</c:v>
                </c:pt>
                <c:pt idx="149">
                  <c:v>40520</c:v>
                </c:pt>
                <c:pt idx="150">
                  <c:v>40521</c:v>
                </c:pt>
                <c:pt idx="151">
                  <c:v>40525</c:v>
                </c:pt>
                <c:pt idx="152">
                  <c:v>40526</c:v>
                </c:pt>
                <c:pt idx="153">
                  <c:v>40527</c:v>
                </c:pt>
                <c:pt idx="154">
                  <c:v>40528</c:v>
                </c:pt>
                <c:pt idx="155">
                  <c:v>40532</c:v>
                </c:pt>
                <c:pt idx="156">
                  <c:v>40533</c:v>
                </c:pt>
                <c:pt idx="157">
                  <c:v>40534</c:v>
                </c:pt>
                <c:pt idx="158">
                  <c:v>40535</c:v>
                </c:pt>
                <c:pt idx="159">
                  <c:v>40539</c:v>
                </c:pt>
                <c:pt idx="160">
                  <c:v>40540</c:v>
                </c:pt>
                <c:pt idx="161">
                  <c:v>40541</c:v>
                </c:pt>
                <c:pt idx="162">
                  <c:v>40547</c:v>
                </c:pt>
                <c:pt idx="163">
                  <c:v>40548</c:v>
                </c:pt>
                <c:pt idx="164">
                  <c:v>40549</c:v>
                </c:pt>
                <c:pt idx="165">
                  <c:v>40553</c:v>
                </c:pt>
                <c:pt idx="166">
                  <c:v>40554</c:v>
                </c:pt>
                <c:pt idx="167">
                  <c:v>40555</c:v>
                </c:pt>
                <c:pt idx="168">
                  <c:v>40556</c:v>
                </c:pt>
                <c:pt idx="169">
                  <c:v>40560</c:v>
                </c:pt>
                <c:pt idx="170">
                  <c:v>40561</c:v>
                </c:pt>
                <c:pt idx="171">
                  <c:v>40562</c:v>
                </c:pt>
                <c:pt idx="172">
                  <c:v>40568</c:v>
                </c:pt>
                <c:pt idx="173">
                  <c:v>40569</c:v>
                </c:pt>
                <c:pt idx="174">
                  <c:v>40570</c:v>
                </c:pt>
                <c:pt idx="175">
                  <c:v>40574</c:v>
                </c:pt>
                <c:pt idx="176">
                  <c:v>40575</c:v>
                </c:pt>
                <c:pt idx="177">
                  <c:v>40576</c:v>
                </c:pt>
                <c:pt idx="178">
                  <c:v>40577</c:v>
                </c:pt>
                <c:pt idx="179">
                  <c:v>40581</c:v>
                </c:pt>
                <c:pt idx="180">
                  <c:v>40582</c:v>
                </c:pt>
                <c:pt idx="181">
                  <c:v>40583</c:v>
                </c:pt>
                <c:pt idx="182">
                  <c:v>40584</c:v>
                </c:pt>
                <c:pt idx="183">
                  <c:v>40588</c:v>
                </c:pt>
                <c:pt idx="184">
                  <c:v>40589</c:v>
                </c:pt>
                <c:pt idx="185">
                  <c:v>40590</c:v>
                </c:pt>
                <c:pt idx="186">
                  <c:v>40595</c:v>
                </c:pt>
                <c:pt idx="187">
                  <c:v>40596</c:v>
                </c:pt>
                <c:pt idx="188">
                  <c:v>40597</c:v>
                </c:pt>
                <c:pt idx="189">
                  <c:v>40598</c:v>
                </c:pt>
                <c:pt idx="190">
                  <c:v>40602</c:v>
                </c:pt>
                <c:pt idx="191">
                  <c:v>40603</c:v>
                </c:pt>
                <c:pt idx="192">
                  <c:v>40604</c:v>
                </c:pt>
                <c:pt idx="193">
                  <c:v>40605</c:v>
                </c:pt>
                <c:pt idx="194">
                  <c:v>40609</c:v>
                </c:pt>
                <c:pt idx="195">
                  <c:v>40610</c:v>
                </c:pt>
                <c:pt idx="196">
                  <c:v>40611</c:v>
                </c:pt>
                <c:pt idx="197">
                  <c:v>40612</c:v>
                </c:pt>
                <c:pt idx="198">
                  <c:v>40616</c:v>
                </c:pt>
                <c:pt idx="199">
                  <c:v>40623</c:v>
                </c:pt>
                <c:pt idx="200">
                  <c:v>40624</c:v>
                </c:pt>
                <c:pt idx="201">
                  <c:v>40625</c:v>
                </c:pt>
                <c:pt idx="202">
                  <c:v>40626</c:v>
                </c:pt>
                <c:pt idx="203">
                  <c:v>40630</c:v>
                </c:pt>
                <c:pt idx="204">
                  <c:v>40631</c:v>
                </c:pt>
                <c:pt idx="205">
                  <c:v>40632</c:v>
                </c:pt>
                <c:pt idx="206">
                  <c:v>40633</c:v>
                </c:pt>
                <c:pt idx="207">
                  <c:v>40637</c:v>
                </c:pt>
              </c:numCache>
            </c:numRef>
          </c:cat>
          <c:val>
            <c:numRef>
              <c:f>Sheet2!$K$7:$K$213</c:f>
              <c:numCache>
                <c:formatCode>General</c:formatCode>
                <c:ptCount val="207"/>
                <c:pt idx="0">
                  <c:v>3</c:v>
                </c:pt>
                <c:pt idx="1">
                  <c:v>11</c:v>
                </c:pt>
                <c:pt idx="2">
                  <c:v>86</c:v>
                </c:pt>
                <c:pt idx="3">
                  <c:v>101</c:v>
                </c:pt>
                <c:pt idx="4">
                  <c:v>145</c:v>
                </c:pt>
                <c:pt idx="5">
                  <c:v>154</c:v>
                </c:pt>
                <c:pt idx="6">
                  <c:v>298</c:v>
                </c:pt>
                <c:pt idx="7">
                  <c:v>9</c:v>
                </c:pt>
                <c:pt idx="8">
                  <c:v>10</c:v>
                </c:pt>
                <c:pt idx="9">
                  <c:v>67</c:v>
                </c:pt>
                <c:pt idx="10">
                  <c:v>17</c:v>
                </c:pt>
                <c:pt idx="11">
                  <c:v>10</c:v>
                </c:pt>
                <c:pt idx="12">
                  <c:v>20</c:v>
                </c:pt>
                <c:pt idx="13">
                  <c:v>67</c:v>
                </c:pt>
                <c:pt idx="14">
                  <c:v>150</c:v>
                </c:pt>
                <c:pt idx="15">
                  <c:v>89</c:v>
                </c:pt>
                <c:pt idx="16">
                  <c:v>69</c:v>
                </c:pt>
                <c:pt idx="17">
                  <c:v>51</c:v>
                </c:pt>
                <c:pt idx="18">
                  <c:v>55</c:v>
                </c:pt>
                <c:pt idx="19">
                  <c:v>106</c:v>
                </c:pt>
                <c:pt idx="20">
                  <c:v>131</c:v>
                </c:pt>
                <c:pt idx="21">
                  <c:v>50</c:v>
                </c:pt>
                <c:pt idx="22">
                  <c:v>165</c:v>
                </c:pt>
                <c:pt idx="23">
                  <c:v>199</c:v>
                </c:pt>
                <c:pt idx="24">
                  <c:v>212</c:v>
                </c:pt>
                <c:pt idx="25">
                  <c:v>177</c:v>
                </c:pt>
                <c:pt idx="26">
                  <c:v>19</c:v>
                </c:pt>
                <c:pt idx="27">
                  <c:v>118</c:v>
                </c:pt>
                <c:pt idx="28">
                  <c:v>5</c:v>
                </c:pt>
                <c:pt idx="29">
                  <c:v>19</c:v>
                </c:pt>
                <c:pt idx="30">
                  <c:v>8</c:v>
                </c:pt>
                <c:pt idx="31">
                  <c:v>27</c:v>
                </c:pt>
                <c:pt idx="32">
                  <c:v>13</c:v>
                </c:pt>
                <c:pt idx="33">
                  <c:v>67</c:v>
                </c:pt>
                <c:pt idx="34">
                  <c:v>65</c:v>
                </c:pt>
                <c:pt idx="35">
                  <c:v>120</c:v>
                </c:pt>
                <c:pt idx="36">
                  <c:v>28</c:v>
                </c:pt>
                <c:pt idx="37">
                  <c:v>188</c:v>
                </c:pt>
                <c:pt idx="38">
                  <c:v>7</c:v>
                </c:pt>
                <c:pt idx="39">
                  <c:v>167</c:v>
                </c:pt>
                <c:pt idx="40">
                  <c:v>53</c:v>
                </c:pt>
                <c:pt idx="41">
                  <c:v>56</c:v>
                </c:pt>
                <c:pt idx="42">
                  <c:v>100</c:v>
                </c:pt>
                <c:pt idx="43">
                  <c:v>51</c:v>
                </c:pt>
                <c:pt idx="44">
                  <c:v>8</c:v>
                </c:pt>
                <c:pt idx="45">
                  <c:v>131</c:v>
                </c:pt>
                <c:pt idx="46">
                  <c:v>46</c:v>
                </c:pt>
                <c:pt idx="47">
                  <c:v>73</c:v>
                </c:pt>
                <c:pt idx="48">
                  <c:v>60</c:v>
                </c:pt>
                <c:pt idx="49">
                  <c:v>106</c:v>
                </c:pt>
                <c:pt idx="50">
                  <c:v>1</c:v>
                </c:pt>
                <c:pt idx="51">
                  <c:v>24</c:v>
                </c:pt>
                <c:pt idx="52">
                  <c:v>93</c:v>
                </c:pt>
                <c:pt idx="53">
                  <c:v>108</c:v>
                </c:pt>
                <c:pt idx="54">
                  <c:v>105</c:v>
                </c:pt>
                <c:pt idx="55">
                  <c:v>153</c:v>
                </c:pt>
                <c:pt idx="56">
                  <c:v>68</c:v>
                </c:pt>
                <c:pt idx="57">
                  <c:v>70</c:v>
                </c:pt>
                <c:pt idx="58">
                  <c:v>119</c:v>
                </c:pt>
                <c:pt idx="59">
                  <c:v>76</c:v>
                </c:pt>
                <c:pt idx="60">
                  <c:v>35</c:v>
                </c:pt>
                <c:pt idx="61">
                  <c:v>126</c:v>
                </c:pt>
                <c:pt idx="62">
                  <c:v>14</c:v>
                </c:pt>
                <c:pt idx="63">
                  <c:v>67</c:v>
                </c:pt>
                <c:pt idx="64">
                  <c:v>258</c:v>
                </c:pt>
                <c:pt idx="65">
                  <c:v>5</c:v>
                </c:pt>
                <c:pt idx="66">
                  <c:v>3</c:v>
                </c:pt>
                <c:pt idx="67">
                  <c:v>4</c:v>
                </c:pt>
                <c:pt idx="68">
                  <c:v>236</c:v>
                </c:pt>
                <c:pt idx="69">
                  <c:v>384</c:v>
                </c:pt>
                <c:pt idx="70">
                  <c:v>563</c:v>
                </c:pt>
                <c:pt idx="71">
                  <c:v>461</c:v>
                </c:pt>
                <c:pt idx="72">
                  <c:v>158</c:v>
                </c:pt>
                <c:pt idx="73">
                  <c:v>89</c:v>
                </c:pt>
                <c:pt idx="74">
                  <c:v>130</c:v>
                </c:pt>
                <c:pt idx="75">
                  <c:v>108</c:v>
                </c:pt>
                <c:pt idx="76">
                  <c:v>18</c:v>
                </c:pt>
                <c:pt idx="77">
                  <c:v>27</c:v>
                </c:pt>
                <c:pt idx="78">
                  <c:v>45</c:v>
                </c:pt>
                <c:pt idx="79">
                  <c:v>136</c:v>
                </c:pt>
                <c:pt idx="80">
                  <c:v>144</c:v>
                </c:pt>
                <c:pt idx="81">
                  <c:v>37</c:v>
                </c:pt>
                <c:pt idx="82">
                  <c:v>50</c:v>
                </c:pt>
                <c:pt idx="83">
                  <c:v>100</c:v>
                </c:pt>
                <c:pt idx="84">
                  <c:v>9</c:v>
                </c:pt>
                <c:pt idx="85">
                  <c:v>35</c:v>
                </c:pt>
                <c:pt idx="86">
                  <c:v>151</c:v>
                </c:pt>
                <c:pt idx="87">
                  <c:v>19</c:v>
                </c:pt>
                <c:pt idx="88">
                  <c:v>185</c:v>
                </c:pt>
                <c:pt idx="89">
                  <c:v>161</c:v>
                </c:pt>
                <c:pt idx="90">
                  <c:v>95</c:v>
                </c:pt>
                <c:pt idx="91">
                  <c:v>174</c:v>
                </c:pt>
                <c:pt idx="92">
                  <c:v>163</c:v>
                </c:pt>
                <c:pt idx="93">
                  <c:v>161</c:v>
                </c:pt>
                <c:pt idx="94">
                  <c:v>2</c:v>
                </c:pt>
                <c:pt idx="95">
                  <c:v>31</c:v>
                </c:pt>
                <c:pt idx="96">
                  <c:v>59</c:v>
                </c:pt>
                <c:pt idx="97">
                  <c:v>13</c:v>
                </c:pt>
                <c:pt idx="98">
                  <c:v>339</c:v>
                </c:pt>
                <c:pt idx="99">
                  <c:v>50</c:v>
                </c:pt>
                <c:pt idx="100">
                  <c:v>245</c:v>
                </c:pt>
                <c:pt idx="101">
                  <c:v>353</c:v>
                </c:pt>
                <c:pt idx="102">
                  <c:v>247</c:v>
                </c:pt>
                <c:pt idx="103">
                  <c:v>610</c:v>
                </c:pt>
                <c:pt idx="104">
                  <c:v>103</c:v>
                </c:pt>
                <c:pt idx="105">
                  <c:v>273</c:v>
                </c:pt>
                <c:pt idx="106">
                  <c:v>225</c:v>
                </c:pt>
                <c:pt idx="107">
                  <c:v>97</c:v>
                </c:pt>
                <c:pt idx="108">
                  <c:v>131</c:v>
                </c:pt>
                <c:pt idx="109">
                  <c:v>601</c:v>
                </c:pt>
                <c:pt idx="110">
                  <c:v>594</c:v>
                </c:pt>
                <c:pt idx="111">
                  <c:v>300</c:v>
                </c:pt>
                <c:pt idx="113">
                  <c:v>44</c:v>
                </c:pt>
                <c:pt idx="114">
                  <c:v>263</c:v>
                </c:pt>
                <c:pt idx="115">
                  <c:v>34</c:v>
                </c:pt>
                <c:pt idx="116">
                  <c:v>372</c:v>
                </c:pt>
                <c:pt idx="117">
                  <c:v>198</c:v>
                </c:pt>
                <c:pt idx="118">
                  <c:v>320</c:v>
                </c:pt>
                <c:pt idx="119">
                  <c:v>731</c:v>
                </c:pt>
                <c:pt idx="120">
                  <c:v>131</c:v>
                </c:pt>
                <c:pt idx="121">
                  <c:v>67</c:v>
                </c:pt>
                <c:pt idx="122">
                  <c:v>525</c:v>
                </c:pt>
                <c:pt idx="123">
                  <c:v>541</c:v>
                </c:pt>
                <c:pt idx="124">
                  <c:v>120</c:v>
                </c:pt>
                <c:pt idx="125">
                  <c:v>674</c:v>
                </c:pt>
                <c:pt idx="126">
                  <c:v>681</c:v>
                </c:pt>
                <c:pt idx="127">
                  <c:v>108</c:v>
                </c:pt>
                <c:pt idx="128">
                  <c:v>450</c:v>
                </c:pt>
                <c:pt idx="129">
                  <c:v>12</c:v>
                </c:pt>
                <c:pt idx="130">
                  <c:v>273</c:v>
                </c:pt>
                <c:pt idx="131">
                  <c:v>243</c:v>
                </c:pt>
                <c:pt idx="132">
                  <c:v>315</c:v>
                </c:pt>
                <c:pt idx="133">
                  <c:v>136</c:v>
                </c:pt>
                <c:pt idx="134">
                  <c:v>163</c:v>
                </c:pt>
                <c:pt idx="135">
                  <c:v>91</c:v>
                </c:pt>
                <c:pt idx="136">
                  <c:v>375</c:v>
                </c:pt>
                <c:pt idx="137">
                  <c:v>339</c:v>
                </c:pt>
                <c:pt idx="138">
                  <c:v>245</c:v>
                </c:pt>
                <c:pt idx="139">
                  <c:v>239</c:v>
                </c:pt>
                <c:pt idx="140">
                  <c:v>101</c:v>
                </c:pt>
                <c:pt idx="141">
                  <c:v>43</c:v>
                </c:pt>
                <c:pt idx="142">
                  <c:v>19</c:v>
                </c:pt>
                <c:pt idx="143">
                  <c:v>350</c:v>
                </c:pt>
                <c:pt idx="144">
                  <c:v>242</c:v>
                </c:pt>
                <c:pt idx="145">
                  <c:v>208</c:v>
                </c:pt>
                <c:pt idx="146">
                  <c:v>329</c:v>
                </c:pt>
                <c:pt idx="147">
                  <c:v>148</c:v>
                </c:pt>
                <c:pt idx="148">
                  <c:v>2</c:v>
                </c:pt>
                <c:pt idx="149">
                  <c:v>533</c:v>
                </c:pt>
                <c:pt idx="150">
                  <c:v>321</c:v>
                </c:pt>
                <c:pt idx="151">
                  <c:v>231</c:v>
                </c:pt>
                <c:pt idx="152">
                  <c:v>43</c:v>
                </c:pt>
                <c:pt idx="153">
                  <c:v>49</c:v>
                </c:pt>
                <c:pt idx="154">
                  <c:v>29</c:v>
                </c:pt>
                <c:pt idx="155">
                  <c:v>253</c:v>
                </c:pt>
                <c:pt idx="156">
                  <c:v>63</c:v>
                </c:pt>
                <c:pt idx="157">
                  <c:v>152</c:v>
                </c:pt>
                <c:pt idx="158">
                  <c:v>209</c:v>
                </c:pt>
                <c:pt idx="159">
                  <c:v>247</c:v>
                </c:pt>
                <c:pt idx="160">
                  <c:v>492</c:v>
                </c:pt>
                <c:pt idx="161">
                  <c:v>316</c:v>
                </c:pt>
                <c:pt idx="162">
                  <c:v>129</c:v>
                </c:pt>
                <c:pt idx="163">
                  <c:v>207</c:v>
                </c:pt>
                <c:pt idx="164">
                  <c:v>238</c:v>
                </c:pt>
                <c:pt idx="165">
                  <c:v>1</c:v>
                </c:pt>
                <c:pt idx="166">
                  <c:v>108</c:v>
                </c:pt>
                <c:pt idx="167">
                  <c:v>56</c:v>
                </c:pt>
                <c:pt idx="168">
                  <c:v>46</c:v>
                </c:pt>
                <c:pt idx="169">
                  <c:v>166</c:v>
                </c:pt>
                <c:pt idx="170">
                  <c:v>294</c:v>
                </c:pt>
                <c:pt idx="171">
                  <c:v>434</c:v>
                </c:pt>
                <c:pt idx="172">
                  <c:v>159</c:v>
                </c:pt>
                <c:pt idx="173">
                  <c:v>34</c:v>
                </c:pt>
                <c:pt idx="174">
                  <c:v>132</c:v>
                </c:pt>
                <c:pt idx="175">
                  <c:v>26</c:v>
                </c:pt>
                <c:pt idx="176">
                  <c:v>64</c:v>
                </c:pt>
                <c:pt idx="177">
                  <c:v>197</c:v>
                </c:pt>
                <c:pt idx="178">
                  <c:v>119</c:v>
                </c:pt>
                <c:pt idx="179">
                  <c:v>83</c:v>
                </c:pt>
                <c:pt idx="180">
                  <c:v>178</c:v>
                </c:pt>
                <c:pt idx="181">
                  <c:v>112</c:v>
                </c:pt>
                <c:pt idx="182">
                  <c:v>47</c:v>
                </c:pt>
                <c:pt idx="183">
                  <c:v>28</c:v>
                </c:pt>
                <c:pt idx="184">
                  <c:v>43</c:v>
                </c:pt>
                <c:pt idx="185">
                  <c:v>131</c:v>
                </c:pt>
                <c:pt idx="186">
                  <c:v>148</c:v>
                </c:pt>
                <c:pt idx="187">
                  <c:v>207</c:v>
                </c:pt>
                <c:pt idx="188">
                  <c:v>78</c:v>
                </c:pt>
                <c:pt idx="189">
                  <c:v>130</c:v>
                </c:pt>
                <c:pt idx="190">
                  <c:v>53</c:v>
                </c:pt>
                <c:pt idx="191">
                  <c:v>45</c:v>
                </c:pt>
                <c:pt idx="192">
                  <c:v>161</c:v>
                </c:pt>
                <c:pt idx="193">
                  <c:v>79</c:v>
                </c:pt>
                <c:pt idx="194">
                  <c:v>65</c:v>
                </c:pt>
                <c:pt idx="195">
                  <c:v>147</c:v>
                </c:pt>
                <c:pt idx="196">
                  <c:v>211</c:v>
                </c:pt>
                <c:pt idx="197">
                  <c:v>269</c:v>
                </c:pt>
                <c:pt idx="198">
                  <c:v>225</c:v>
                </c:pt>
                <c:pt idx="199">
                  <c:v>260</c:v>
                </c:pt>
                <c:pt idx="200">
                  <c:v>196</c:v>
                </c:pt>
                <c:pt idx="201">
                  <c:v>39</c:v>
                </c:pt>
                <c:pt idx="202">
                  <c:v>216</c:v>
                </c:pt>
                <c:pt idx="203">
                  <c:v>362</c:v>
                </c:pt>
                <c:pt idx="204">
                  <c:v>529</c:v>
                </c:pt>
                <c:pt idx="205">
                  <c:v>6</c:v>
                </c:pt>
                <c:pt idx="206">
                  <c:v>214</c:v>
                </c:pt>
              </c:numCache>
            </c:numRef>
          </c:val>
          <c:smooth val="0"/>
          <c:extLst>
            <c:ext xmlns:c16="http://schemas.microsoft.com/office/drawing/2014/chart" uri="{C3380CC4-5D6E-409C-BE32-E72D297353CC}">
              <c16:uniqueId val="{00000002-F65C-42D7-9F23-CD9A840A6DB7}"/>
            </c:ext>
          </c:extLst>
        </c:ser>
        <c:ser>
          <c:idx val="5"/>
          <c:order val="5"/>
          <c:tx>
            <c:v>UCL</c:v>
          </c:tx>
          <c:marker>
            <c:symbol val="none"/>
          </c:marker>
          <c:val>
            <c:numRef>
              <c:f>Sheet2!$L$5:$L$213</c:f>
              <c:numCache>
                <c:formatCode>General</c:formatCode>
                <c:ptCount val="209"/>
                <c:pt idx="0">
                  <c:v>259.50134328358195</c:v>
                </c:pt>
                <c:pt idx="1">
                  <c:v>259.50134328358195</c:v>
                </c:pt>
                <c:pt idx="2">
                  <c:v>259.50134328358195</c:v>
                </c:pt>
                <c:pt idx="3">
                  <c:v>259.50134328358195</c:v>
                </c:pt>
                <c:pt idx="4">
                  <c:v>259.50134328358195</c:v>
                </c:pt>
                <c:pt idx="5">
                  <c:v>259.50134328358195</c:v>
                </c:pt>
                <c:pt idx="6">
                  <c:v>259.50134328358195</c:v>
                </c:pt>
                <c:pt idx="7">
                  <c:v>259.50134328358195</c:v>
                </c:pt>
                <c:pt idx="8">
                  <c:v>259.50134328358195</c:v>
                </c:pt>
                <c:pt idx="9">
                  <c:v>259.50134328358195</c:v>
                </c:pt>
                <c:pt idx="10">
                  <c:v>259.50134328358195</c:v>
                </c:pt>
                <c:pt idx="11">
                  <c:v>259.50134328358195</c:v>
                </c:pt>
                <c:pt idx="12">
                  <c:v>259.50134328358195</c:v>
                </c:pt>
                <c:pt idx="13">
                  <c:v>259.50134328358195</c:v>
                </c:pt>
                <c:pt idx="14">
                  <c:v>259.50134328358195</c:v>
                </c:pt>
                <c:pt idx="15">
                  <c:v>259.50134328358195</c:v>
                </c:pt>
                <c:pt idx="16">
                  <c:v>259.50134328358195</c:v>
                </c:pt>
                <c:pt idx="17">
                  <c:v>259.50134328358195</c:v>
                </c:pt>
                <c:pt idx="18">
                  <c:v>259.50134328358195</c:v>
                </c:pt>
                <c:pt idx="19">
                  <c:v>259.50134328358195</c:v>
                </c:pt>
                <c:pt idx="20">
                  <c:v>259.50134328358195</c:v>
                </c:pt>
                <c:pt idx="21">
                  <c:v>259.50134328358195</c:v>
                </c:pt>
                <c:pt idx="22">
                  <c:v>259.50134328358195</c:v>
                </c:pt>
                <c:pt idx="23">
                  <c:v>259.50134328358195</c:v>
                </c:pt>
                <c:pt idx="24">
                  <c:v>259.50134328358195</c:v>
                </c:pt>
                <c:pt idx="25">
                  <c:v>259.50134328358195</c:v>
                </c:pt>
                <c:pt idx="26">
                  <c:v>259.50134328358195</c:v>
                </c:pt>
                <c:pt idx="27">
                  <c:v>259.50134328358195</c:v>
                </c:pt>
                <c:pt idx="28">
                  <c:v>259.50134328358195</c:v>
                </c:pt>
                <c:pt idx="29">
                  <c:v>259.50134328358195</c:v>
                </c:pt>
                <c:pt idx="30">
                  <c:v>259.50134328358195</c:v>
                </c:pt>
                <c:pt idx="31">
                  <c:v>259.50134328358195</c:v>
                </c:pt>
                <c:pt idx="32">
                  <c:v>259.50134328358195</c:v>
                </c:pt>
                <c:pt idx="33">
                  <c:v>259.50134328358195</c:v>
                </c:pt>
                <c:pt idx="34">
                  <c:v>259.50134328358195</c:v>
                </c:pt>
                <c:pt idx="35">
                  <c:v>259.50134328358195</c:v>
                </c:pt>
                <c:pt idx="36">
                  <c:v>259.50134328358195</c:v>
                </c:pt>
                <c:pt idx="37">
                  <c:v>259.50134328358195</c:v>
                </c:pt>
                <c:pt idx="38">
                  <c:v>259.50134328358195</c:v>
                </c:pt>
                <c:pt idx="39">
                  <c:v>259.50134328358195</c:v>
                </c:pt>
                <c:pt idx="40">
                  <c:v>259.50134328358195</c:v>
                </c:pt>
                <c:pt idx="41">
                  <c:v>259.50134328358195</c:v>
                </c:pt>
                <c:pt idx="42">
                  <c:v>259.50134328358195</c:v>
                </c:pt>
                <c:pt idx="43">
                  <c:v>259.50134328358195</c:v>
                </c:pt>
                <c:pt idx="44">
                  <c:v>259.50134328358195</c:v>
                </c:pt>
                <c:pt idx="45">
                  <c:v>259.50134328358195</c:v>
                </c:pt>
                <c:pt idx="46">
                  <c:v>259.50134328358195</c:v>
                </c:pt>
                <c:pt idx="47">
                  <c:v>259.50134328358195</c:v>
                </c:pt>
                <c:pt idx="48">
                  <c:v>259.50134328358195</c:v>
                </c:pt>
                <c:pt idx="49">
                  <c:v>259.50134328358195</c:v>
                </c:pt>
                <c:pt idx="50">
                  <c:v>259.50134328358195</c:v>
                </c:pt>
                <c:pt idx="51">
                  <c:v>259.50134328358195</c:v>
                </c:pt>
                <c:pt idx="52">
                  <c:v>259.50134328358195</c:v>
                </c:pt>
                <c:pt idx="53">
                  <c:v>259.50134328358195</c:v>
                </c:pt>
                <c:pt idx="54">
                  <c:v>259.50134328358195</c:v>
                </c:pt>
                <c:pt idx="55">
                  <c:v>259.50134328358195</c:v>
                </c:pt>
                <c:pt idx="56">
                  <c:v>259.50134328358195</c:v>
                </c:pt>
                <c:pt idx="57">
                  <c:v>259.50134328358195</c:v>
                </c:pt>
                <c:pt idx="58">
                  <c:v>259.50134328358195</c:v>
                </c:pt>
                <c:pt idx="59">
                  <c:v>259.50134328358195</c:v>
                </c:pt>
                <c:pt idx="60">
                  <c:v>259.50134328358195</c:v>
                </c:pt>
                <c:pt idx="61">
                  <c:v>259.50134328358195</c:v>
                </c:pt>
                <c:pt idx="62">
                  <c:v>259.50134328358195</c:v>
                </c:pt>
                <c:pt idx="63">
                  <c:v>259.50134328358195</c:v>
                </c:pt>
                <c:pt idx="64">
                  <c:v>259.50134328358195</c:v>
                </c:pt>
                <c:pt idx="65">
                  <c:v>259.50134328358195</c:v>
                </c:pt>
                <c:pt idx="66">
                  <c:v>259.50134328358195</c:v>
                </c:pt>
                <c:pt idx="67">
                  <c:v>259.50134328358195</c:v>
                </c:pt>
                <c:pt idx="68">
                  <c:v>259.50134328358195</c:v>
                </c:pt>
                <c:pt idx="69">
                  <c:v>259.50134328358195</c:v>
                </c:pt>
                <c:pt idx="70">
                  <c:v>259.50134328358195</c:v>
                </c:pt>
                <c:pt idx="71">
                  <c:v>259.50134328358195</c:v>
                </c:pt>
                <c:pt idx="72">
                  <c:v>259.50134328358195</c:v>
                </c:pt>
                <c:pt idx="73">
                  <c:v>259.50134328358195</c:v>
                </c:pt>
                <c:pt idx="74">
                  <c:v>259.50134328358195</c:v>
                </c:pt>
                <c:pt idx="75">
                  <c:v>259.50134328358195</c:v>
                </c:pt>
                <c:pt idx="76">
                  <c:v>259.50134328358195</c:v>
                </c:pt>
                <c:pt idx="77">
                  <c:v>259.50134328358195</c:v>
                </c:pt>
                <c:pt idx="78">
                  <c:v>259.50134328358195</c:v>
                </c:pt>
                <c:pt idx="79">
                  <c:v>259.50134328358195</c:v>
                </c:pt>
                <c:pt idx="80">
                  <c:v>259.50134328358195</c:v>
                </c:pt>
                <c:pt idx="81">
                  <c:v>259.50134328358195</c:v>
                </c:pt>
                <c:pt idx="82">
                  <c:v>259.50134328358195</c:v>
                </c:pt>
                <c:pt idx="83">
                  <c:v>259.50134328358195</c:v>
                </c:pt>
                <c:pt idx="84">
                  <c:v>259.50134328358195</c:v>
                </c:pt>
                <c:pt idx="85">
                  <c:v>259.50134328358195</c:v>
                </c:pt>
                <c:pt idx="86">
                  <c:v>259.50134328358195</c:v>
                </c:pt>
                <c:pt idx="87">
                  <c:v>259.50134328358195</c:v>
                </c:pt>
                <c:pt idx="88">
                  <c:v>259.50134328358195</c:v>
                </c:pt>
                <c:pt idx="89">
                  <c:v>259.50134328358195</c:v>
                </c:pt>
                <c:pt idx="90">
                  <c:v>259.50134328358195</c:v>
                </c:pt>
                <c:pt idx="91">
                  <c:v>259.50134328358195</c:v>
                </c:pt>
                <c:pt idx="92">
                  <c:v>259.50134328358195</c:v>
                </c:pt>
                <c:pt idx="93">
                  <c:v>259.50134328358195</c:v>
                </c:pt>
                <c:pt idx="94">
                  <c:v>259.50134328358195</c:v>
                </c:pt>
                <c:pt idx="95">
                  <c:v>259.50134328358195</c:v>
                </c:pt>
                <c:pt idx="96">
                  <c:v>259.50134328358195</c:v>
                </c:pt>
                <c:pt idx="97">
                  <c:v>259.50134328358195</c:v>
                </c:pt>
                <c:pt idx="98">
                  <c:v>259.50134328358195</c:v>
                </c:pt>
                <c:pt idx="99">
                  <c:v>259.50134328358195</c:v>
                </c:pt>
                <c:pt idx="100">
                  <c:v>259.50134328358195</c:v>
                </c:pt>
                <c:pt idx="101">
                  <c:v>259.50134328358195</c:v>
                </c:pt>
                <c:pt idx="102">
                  <c:v>259.50134328358195</c:v>
                </c:pt>
                <c:pt idx="103">
                  <c:v>259.50134328358195</c:v>
                </c:pt>
                <c:pt idx="104">
                  <c:v>259.50134328358195</c:v>
                </c:pt>
                <c:pt idx="105">
                  <c:v>259.50134328358195</c:v>
                </c:pt>
                <c:pt idx="106">
                  <c:v>259.50134328358195</c:v>
                </c:pt>
                <c:pt idx="107">
                  <c:v>259.50134328358195</c:v>
                </c:pt>
                <c:pt idx="108">
                  <c:v>259.50134328358195</c:v>
                </c:pt>
                <c:pt idx="109">
                  <c:v>259.50134328358195</c:v>
                </c:pt>
                <c:pt idx="110">
                  <c:v>259.50134328358195</c:v>
                </c:pt>
                <c:pt idx="111">
                  <c:v>259.50134328358195</c:v>
                </c:pt>
                <c:pt idx="112">
                  <c:v>259.50134328358195</c:v>
                </c:pt>
                <c:pt idx="113">
                  <c:v>259.50134328358195</c:v>
                </c:pt>
                <c:pt idx="114">
                  <c:v>259.50134328358195</c:v>
                </c:pt>
                <c:pt idx="115">
                  <c:v>259.50134328358195</c:v>
                </c:pt>
                <c:pt idx="116">
                  <c:v>259.50134328358195</c:v>
                </c:pt>
                <c:pt idx="117">
                  <c:v>259.50134328358195</c:v>
                </c:pt>
                <c:pt idx="118">
                  <c:v>259.50134328358195</c:v>
                </c:pt>
                <c:pt idx="119">
                  <c:v>259.50134328358195</c:v>
                </c:pt>
                <c:pt idx="120">
                  <c:v>259.50134328358195</c:v>
                </c:pt>
                <c:pt idx="121">
                  <c:v>259.50134328358195</c:v>
                </c:pt>
                <c:pt idx="122">
                  <c:v>259.50134328358195</c:v>
                </c:pt>
                <c:pt idx="123">
                  <c:v>259.50134328358195</c:v>
                </c:pt>
                <c:pt idx="124">
                  <c:v>259.50134328358195</c:v>
                </c:pt>
                <c:pt idx="125">
                  <c:v>259.50134328358195</c:v>
                </c:pt>
                <c:pt idx="126">
                  <c:v>259.50134328358195</c:v>
                </c:pt>
                <c:pt idx="127">
                  <c:v>259.50134328358195</c:v>
                </c:pt>
                <c:pt idx="128">
                  <c:v>259.50134328358195</c:v>
                </c:pt>
                <c:pt idx="129">
                  <c:v>259.50134328358195</c:v>
                </c:pt>
                <c:pt idx="130">
                  <c:v>259.50134328358195</c:v>
                </c:pt>
                <c:pt idx="131">
                  <c:v>259.50134328358195</c:v>
                </c:pt>
                <c:pt idx="132">
                  <c:v>259.50134328358195</c:v>
                </c:pt>
                <c:pt idx="133">
                  <c:v>259.50134328358195</c:v>
                </c:pt>
                <c:pt idx="134">
                  <c:v>259.50134328358195</c:v>
                </c:pt>
                <c:pt idx="135">
                  <c:v>259.50134328358195</c:v>
                </c:pt>
                <c:pt idx="136">
                  <c:v>259.50134328358195</c:v>
                </c:pt>
                <c:pt idx="137">
                  <c:v>259.50134328358195</c:v>
                </c:pt>
                <c:pt idx="138">
                  <c:v>259.50134328358195</c:v>
                </c:pt>
                <c:pt idx="139">
                  <c:v>259.50134328358195</c:v>
                </c:pt>
                <c:pt idx="140">
                  <c:v>259.50134328358195</c:v>
                </c:pt>
                <c:pt idx="141">
                  <c:v>259.50134328358195</c:v>
                </c:pt>
                <c:pt idx="142">
                  <c:v>259.50134328358195</c:v>
                </c:pt>
                <c:pt idx="143">
                  <c:v>259.50134328358195</c:v>
                </c:pt>
                <c:pt idx="144">
                  <c:v>259.50134328358195</c:v>
                </c:pt>
                <c:pt idx="145">
                  <c:v>259.50134328358195</c:v>
                </c:pt>
                <c:pt idx="146">
                  <c:v>259.50134328358195</c:v>
                </c:pt>
                <c:pt idx="147">
                  <c:v>259.50134328358195</c:v>
                </c:pt>
                <c:pt idx="148">
                  <c:v>259.50134328358195</c:v>
                </c:pt>
                <c:pt idx="149">
                  <c:v>259.50134328358195</c:v>
                </c:pt>
                <c:pt idx="150">
                  <c:v>259.50134328358195</c:v>
                </c:pt>
                <c:pt idx="151">
                  <c:v>259.50134328358195</c:v>
                </c:pt>
                <c:pt idx="152">
                  <c:v>259.50134328358195</c:v>
                </c:pt>
                <c:pt idx="153">
                  <c:v>259.50134328358195</c:v>
                </c:pt>
                <c:pt idx="154">
                  <c:v>259.50134328358195</c:v>
                </c:pt>
                <c:pt idx="155">
                  <c:v>259.50134328358195</c:v>
                </c:pt>
                <c:pt idx="156">
                  <c:v>259.50134328358195</c:v>
                </c:pt>
                <c:pt idx="157">
                  <c:v>259.50134328358195</c:v>
                </c:pt>
                <c:pt idx="158">
                  <c:v>259.50134328358195</c:v>
                </c:pt>
                <c:pt idx="159">
                  <c:v>259.50134328358195</c:v>
                </c:pt>
                <c:pt idx="160">
                  <c:v>259.50134328358195</c:v>
                </c:pt>
                <c:pt idx="161">
                  <c:v>259.50134328358195</c:v>
                </c:pt>
                <c:pt idx="162">
                  <c:v>259.50134328358195</c:v>
                </c:pt>
                <c:pt idx="163">
                  <c:v>259.50134328358195</c:v>
                </c:pt>
                <c:pt idx="164">
                  <c:v>259.50134328358195</c:v>
                </c:pt>
                <c:pt idx="165">
                  <c:v>259.50134328358195</c:v>
                </c:pt>
                <c:pt idx="166">
                  <c:v>259.50134328358195</c:v>
                </c:pt>
                <c:pt idx="167">
                  <c:v>259.50134328358195</c:v>
                </c:pt>
                <c:pt idx="168">
                  <c:v>259.50134328358195</c:v>
                </c:pt>
                <c:pt idx="169">
                  <c:v>259.50134328358195</c:v>
                </c:pt>
                <c:pt idx="170">
                  <c:v>259.50134328358195</c:v>
                </c:pt>
                <c:pt idx="171">
                  <c:v>259.50134328358195</c:v>
                </c:pt>
                <c:pt idx="172">
                  <c:v>259.50134328358195</c:v>
                </c:pt>
                <c:pt idx="173">
                  <c:v>259.50134328358195</c:v>
                </c:pt>
                <c:pt idx="174">
                  <c:v>259.50134328358195</c:v>
                </c:pt>
                <c:pt idx="175">
                  <c:v>259.50134328358195</c:v>
                </c:pt>
                <c:pt idx="176">
                  <c:v>259.50134328358195</c:v>
                </c:pt>
                <c:pt idx="177">
                  <c:v>259.50134328358195</c:v>
                </c:pt>
                <c:pt idx="178">
                  <c:v>259.50134328358195</c:v>
                </c:pt>
                <c:pt idx="179">
                  <c:v>259.50134328358195</c:v>
                </c:pt>
                <c:pt idx="180">
                  <c:v>259.50134328358195</c:v>
                </c:pt>
                <c:pt idx="181">
                  <c:v>259.50134328358195</c:v>
                </c:pt>
                <c:pt idx="182">
                  <c:v>259.50134328358195</c:v>
                </c:pt>
                <c:pt idx="183">
                  <c:v>259.50134328358195</c:v>
                </c:pt>
                <c:pt idx="184">
                  <c:v>259.50134328358195</c:v>
                </c:pt>
                <c:pt idx="185">
                  <c:v>259.50134328358195</c:v>
                </c:pt>
                <c:pt idx="186">
                  <c:v>259.50134328358195</c:v>
                </c:pt>
                <c:pt idx="187">
                  <c:v>259.50134328358195</c:v>
                </c:pt>
                <c:pt idx="188">
                  <c:v>259.50134328358195</c:v>
                </c:pt>
                <c:pt idx="189">
                  <c:v>259.50134328358195</c:v>
                </c:pt>
                <c:pt idx="190">
                  <c:v>259.50134328358195</c:v>
                </c:pt>
                <c:pt idx="191">
                  <c:v>259.50134328358195</c:v>
                </c:pt>
                <c:pt idx="192">
                  <c:v>259.50134328358195</c:v>
                </c:pt>
                <c:pt idx="193">
                  <c:v>259.50134328358195</c:v>
                </c:pt>
                <c:pt idx="194">
                  <c:v>259.50134328358195</c:v>
                </c:pt>
                <c:pt idx="195">
                  <c:v>259.50134328358195</c:v>
                </c:pt>
                <c:pt idx="196">
                  <c:v>259.50134328358195</c:v>
                </c:pt>
                <c:pt idx="197">
                  <c:v>259.50134328358195</c:v>
                </c:pt>
                <c:pt idx="198">
                  <c:v>259.50134328358195</c:v>
                </c:pt>
                <c:pt idx="199">
                  <c:v>259.50134328358195</c:v>
                </c:pt>
                <c:pt idx="200">
                  <c:v>259.50134328358195</c:v>
                </c:pt>
                <c:pt idx="201">
                  <c:v>259.50134328358195</c:v>
                </c:pt>
                <c:pt idx="202">
                  <c:v>259.50134328358195</c:v>
                </c:pt>
                <c:pt idx="203">
                  <c:v>259.50134328358195</c:v>
                </c:pt>
                <c:pt idx="204">
                  <c:v>259.50134328358195</c:v>
                </c:pt>
                <c:pt idx="205">
                  <c:v>259.50134328358195</c:v>
                </c:pt>
                <c:pt idx="206">
                  <c:v>259.50134328358195</c:v>
                </c:pt>
                <c:pt idx="207">
                  <c:v>259.50134328358195</c:v>
                </c:pt>
                <c:pt idx="208">
                  <c:v>259.50134328358195</c:v>
                </c:pt>
              </c:numCache>
            </c:numRef>
          </c:val>
          <c:smooth val="0"/>
          <c:extLst>
            <c:ext xmlns:c16="http://schemas.microsoft.com/office/drawing/2014/chart" uri="{C3380CC4-5D6E-409C-BE32-E72D297353CC}">
              <c16:uniqueId val="{00000003-F65C-42D7-9F23-CD9A840A6DB7}"/>
            </c:ext>
          </c:extLst>
        </c:ser>
        <c:ser>
          <c:idx val="0"/>
          <c:order val="0"/>
          <c:spPr>
            <a:ln>
              <a:solidFill>
                <a:schemeClr val="accent2"/>
              </a:solidFill>
            </a:ln>
          </c:spPr>
          <c:marker>
            <c:symbol val="none"/>
          </c:marker>
          <c:cat>
            <c:numRef>
              <c:f>(Sheet2!$A$5:$A$118,Sheet2!$A$120:$A$213)</c:f>
              <c:numCache>
                <c:formatCode>m/d/yyyy</c:formatCode>
                <c:ptCount val="208"/>
                <c:pt idx="0">
                  <c:v>40183</c:v>
                </c:pt>
                <c:pt idx="1">
                  <c:v>40184</c:v>
                </c:pt>
                <c:pt idx="2">
                  <c:v>40185</c:v>
                </c:pt>
                <c:pt idx="3">
                  <c:v>40189</c:v>
                </c:pt>
                <c:pt idx="4">
                  <c:v>40190</c:v>
                </c:pt>
                <c:pt idx="5">
                  <c:v>40191</c:v>
                </c:pt>
                <c:pt idx="6">
                  <c:v>40196</c:v>
                </c:pt>
                <c:pt idx="7">
                  <c:v>40197</c:v>
                </c:pt>
                <c:pt idx="8">
                  <c:v>40198</c:v>
                </c:pt>
                <c:pt idx="9">
                  <c:v>40199</c:v>
                </c:pt>
                <c:pt idx="10">
                  <c:v>40203</c:v>
                </c:pt>
                <c:pt idx="11">
                  <c:v>40204</c:v>
                </c:pt>
                <c:pt idx="12">
                  <c:v>40205</c:v>
                </c:pt>
                <c:pt idx="13">
                  <c:v>40206</c:v>
                </c:pt>
                <c:pt idx="14">
                  <c:v>40210</c:v>
                </c:pt>
                <c:pt idx="15">
                  <c:v>40211</c:v>
                </c:pt>
                <c:pt idx="16">
                  <c:v>40212</c:v>
                </c:pt>
                <c:pt idx="17">
                  <c:v>40213</c:v>
                </c:pt>
                <c:pt idx="18">
                  <c:v>40217</c:v>
                </c:pt>
                <c:pt idx="19">
                  <c:v>40224</c:v>
                </c:pt>
                <c:pt idx="20">
                  <c:v>40226</c:v>
                </c:pt>
                <c:pt idx="21">
                  <c:v>40231</c:v>
                </c:pt>
                <c:pt idx="22">
                  <c:v>40232</c:v>
                </c:pt>
                <c:pt idx="23">
                  <c:v>40233</c:v>
                </c:pt>
                <c:pt idx="24">
                  <c:v>40234</c:v>
                </c:pt>
                <c:pt idx="25">
                  <c:v>40238</c:v>
                </c:pt>
                <c:pt idx="26">
                  <c:v>40239</c:v>
                </c:pt>
                <c:pt idx="27">
                  <c:v>40255</c:v>
                </c:pt>
                <c:pt idx="28">
                  <c:v>40259</c:v>
                </c:pt>
                <c:pt idx="29">
                  <c:v>40260</c:v>
                </c:pt>
                <c:pt idx="30">
                  <c:v>40262</c:v>
                </c:pt>
                <c:pt idx="31">
                  <c:v>40266</c:v>
                </c:pt>
                <c:pt idx="32">
                  <c:v>40267</c:v>
                </c:pt>
                <c:pt idx="33">
                  <c:v>40268</c:v>
                </c:pt>
                <c:pt idx="34">
                  <c:v>40269</c:v>
                </c:pt>
                <c:pt idx="35">
                  <c:v>40273</c:v>
                </c:pt>
                <c:pt idx="36">
                  <c:v>40274</c:v>
                </c:pt>
                <c:pt idx="37">
                  <c:v>40275</c:v>
                </c:pt>
                <c:pt idx="38">
                  <c:v>40276</c:v>
                </c:pt>
                <c:pt idx="39">
                  <c:v>40280</c:v>
                </c:pt>
                <c:pt idx="40">
                  <c:v>40281</c:v>
                </c:pt>
                <c:pt idx="41">
                  <c:v>40282</c:v>
                </c:pt>
                <c:pt idx="42">
                  <c:v>40283</c:v>
                </c:pt>
                <c:pt idx="43">
                  <c:v>40287</c:v>
                </c:pt>
                <c:pt idx="44">
                  <c:v>40288</c:v>
                </c:pt>
                <c:pt idx="45">
                  <c:v>40289</c:v>
                </c:pt>
                <c:pt idx="46">
                  <c:v>40290</c:v>
                </c:pt>
                <c:pt idx="47">
                  <c:v>40294</c:v>
                </c:pt>
                <c:pt idx="48">
                  <c:v>40295</c:v>
                </c:pt>
                <c:pt idx="49">
                  <c:v>40296</c:v>
                </c:pt>
                <c:pt idx="50">
                  <c:v>40297</c:v>
                </c:pt>
                <c:pt idx="51">
                  <c:v>40301</c:v>
                </c:pt>
                <c:pt idx="52">
                  <c:v>40302</c:v>
                </c:pt>
                <c:pt idx="53">
                  <c:v>40303</c:v>
                </c:pt>
                <c:pt idx="54">
                  <c:v>40304</c:v>
                </c:pt>
                <c:pt idx="55">
                  <c:v>40308</c:v>
                </c:pt>
                <c:pt idx="56">
                  <c:v>40309</c:v>
                </c:pt>
                <c:pt idx="57">
                  <c:v>40310</c:v>
                </c:pt>
                <c:pt idx="58">
                  <c:v>40311</c:v>
                </c:pt>
                <c:pt idx="59">
                  <c:v>40315</c:v>
                </c:pt>
                <c:pt idx="60">
                  <c:v>40316</c:v>
                </c:pt>
                <c:pt idx="61">
                  <c:v>40322</c:v>
                </c:pt>
                <c:pt idx="62">
                  <c:v>40323</c:v>
                </c:pt>
                <c:pt idx="63">
                  <c:v>40324</c:v>
                </c:pt>
                <c:pt idx="64">
                  <c:v>40325</c:v>
                </c:pt>
                <c:pt idx="65">
                  <c:v>40330</c:v>
                </c:pt>
                <c:pt idx="66">
                  <c:v>40331</c:v>
                </c:pt>
                <c:pt idx="67">
                  <c:v>40332</c:v>
                </c:pt>
                <c:pt idx="68">
                  <c:v>40336</c:v>
                </c:pt>
                <c:pt idx="69">
                  <c:v>40337</c:v>
                </c:pt>
                <c:pt idx="70">
                  <c:v>40338</c:v>
                </c:pt>
                <c:pt idx="71">
                  <c:v>40339</c:v>
                </c:pt>
                <c:pt idx="72">
                  <c:v>40343</c:v>
                </c:pt>
                <c:pt idx="73">
                  <c:v>40344</c:v>
                </c:pt>
                <c:pt idx="74">
                  <c:v>40345</c:v>
                </c:pt>
                <c:pt idx="75">
                  <c:v>40346</c:v>
                </c:pt>
                <c:pt idx="76">
                  <c:v>40350</c:v>
                </c:pt>
                <c:pt idx="77">
                  <c:v>40351</c:v>
                </c:pt>
                <c:pt idx="78">
                  <c:v>40352</c:v>
                </c:pt>
                <c:pt idx="79">
                  <c:v>40353</c:v>
                </c:pt>
                <c:pt idx="80">
                  <c:v>40357</c:v>
                </c:pt>
                <c:pt idx="81">
                  <c:v>40359</c:v>
                </c:pt>
                <c:pt idx="82">
                  <c:v>40360</c:v>
                </c:pt>
                <c:pt idx="83">
                  <c:v>40365</c:v>
                </c:pt>
                <c:pt idx="84">
                  <c:v>40366</c:v>
                </c:pt>
                <c:pt idx="85">
                  <c:v>40367</c:v>
                </c:pt>
                <c:pt idx="86">
                  <c:v>40371</c:v>
                </c:pt>
                <c:pt idx="87">
                  <c:v>40372</c:v>
                </c:pt>
                <c:pt idx="88">
                  <c:v>40373</c:v>
                </c:pt>
                <c:pt idx="89">
                  <c:v>40379</c:v>
                </c:pt>
                <c:pt idx="90">
                  <c:v>40380</c:v>
                </c:pt>
                <c:pt idx="91">
                  <c:v>40381</c:v>
                </c:pt>
                <c:pt idx="92">
                  <c:v>40385</c:v>
                </c:pt>
                <c:pt idx="93">
                  <c:v>40386</c:v>
                </c:pt>
                <c:pt idx="94">
                  <c:v>40387</c:v>
                </c:pt>
                <c:pt idx="95">
                  <c:v>40388</c:v>
                </c:pt>
                <c:pt idx="96">
                  <c:v>40393</c:v>
                </c:pt>
                <c:pt idx="97">
                  <c:v>40394</c:v>
                </c:pt>
                <c:pt idx="98">
                  <c:v>40395</c:v>
                </c:pt>
                <c:pt idx="99">
                  <c:v>40399</c:v>
                </c:pt>
                <c:pt idx="100">
                  <c:v>40409</c:v>
                </c:pt>
                <c:pt idx="101">
                  <c:v>40413</c:v>
                </c:pt>
                <c:pt idx="102">
                  <c:v>40414</c:v>
                </c:pt>
                <c:pt idx="103">
                  <c:v>40415</c:v>
                </c:pt>
                <c:pt idx="104">
                  <c:v>40422</c:v>
                </c:pt>
                <c:pt idx="105">
                  <c:v>40423</c:v>
                </c:pt>
                <c:pt idx="106">
                  <c:v>40428</c:v>
                </c:pt>
                <c:pt idx="107">
                  <c:v>40429</c:v>
                </c:pt>
                <c:pt idx="108">
                  <c:v>40430</c:v>
                </c:pt>
                <c:pt idx="109">
                  <c:v>40436</c:v>
                </c:pt>
                <c:pt idx="110">
                  <c:v>40437</c:v>
                </c:pt>
                <c:pt idx="111">
                  <c:v>40443</c:v>
                </c:pt>
                <c:pt idx="112">
                  <c:v>40444</c:v>
                </c:pt>
                <c:pt idx="113">
                  <c:v>40448</c:v>
                </c:pt>
                <c:pt idx="114">
                  <c:v>40455</c:v>
                </c:pt>
                <c:pt idx="115">
                  <c:v>40457</c:v>
                </c:pt>
                <c:pt idx="116">
                  <c:v>40462</c:v>
                </c:pt>
                <c:pt idx="117">
                  <c:v>40463</c:v>
                </c:pt>
                <c:pt idx="118">
                  <c:v>40464</c:v>
                </c:pt>
                <c:pt idx="119">
                  <c:v>40465</c:v>
                </c:pt>
                <c:pt idx="120">
                  <c:v>40466</c:v>
                </c:pt>
                <c:pt idx="121">
                  <c:v>40469</c:v>
                </c:pt>
                <c:pt idx="122">
                  <c:v>40470</c:v>
                </c:pt>
                <c:pt idx="123">
                  <c:v>40471</c:v>
                </c:pt>
                <c:pt idx="124">
                  <c:v>40472</c:v>
                </c:pt>
                <c:pt idx="125">
                  <c:v>40476</c:v>
                </c:pt>
                <c:pt idx="126">
                  <c:v>40477</c:v>
                </c:pt>
                <c:pt idx="127">
                  <c:v>40478</c:v>
                </c:pt>
                <c:pt idx="128">
                  <c:v>40479</c:v>
                </c:pt>
                <c:pt idx="129">
                  <c:v>40483</c:v>
                </c:pt>
                <c:pt idx="130">
                  <c:v>40484</c:v>
                </c:pt>
                <c:pt idx="131">
                  <c:v>40485</c:v>
                </c:pt>
                <c:pt idx="132">
                  <c:v>40486</c:v>
                </c:pt>
                <c:pt idx="133">
                  <c:v>40490</c:v>
                </c:pt>
                <c:pt idx="134">
                  <c:v>40491</c:v>
                </c:pt>
                <c:pt idx="135">
                  <c:v>40492</c:v>
                </c:pt>
                <c:pt idx="136">
                  <c:v>40493</c:v>
                </c:pt>
                <c:pt idx="137">
                  <c:v>40497</c:v>
                </c:pt>
                <c:pt idx="138">
                  <c:v>40498</c:v>
                </c:pt>
                <c:pt idx="139">
                  <c:v>40499</c:v>
                </c:pt>
                <c:pt idx="140">
                  <c:v>40500</c:v>
                </c:pt>
                <c:pt idx="141">
                  <c:v>40501</c:v>
                </c:pt>
                <c:pt idx="142">
                  <c:v>40506</c:v>
                </c:pt>
                <c:pt idx="143">
                  <c:v>40511</c:v>
                </c:pt>
                <c:pt idx="144">
                  <c:v>40512</c:v>
                </c:pt>
                <c:pt idx="145">
                  <c:v>40513</c:v>
                </c:pt>
                <c:pt idx="146">
                  <c:v>40514</c:v>
                </c:pt>
                <c:pt idx="147">
                  <c:v>40518</c:v>
                </c:pt>
                <c:pt idx="148">
                  <c:v>40519</c:v>
                </c:pt>
                <c:pt idx="149">
                  <c:v>40520</c:v>
                </c:pt>
                <c:pt idx="150">
                  <c:v>40521</c:v>
                </c:pt>
                <c:pt idx="151">
                  <c:v>40525</c:v>
                </c:pt>
                <c:pt idx="152">
                  <c:v>40526</c:v>
                </c:pt>
                <c:pt idx="153">
                  <c:v>40527</c:v>
                </c:pt>
                <c:pt idx="154">
                  <c:v>40528</c:v>
                </c:pt>
                <c:pt idx="155">
                  <c:v>40532</c:v>
                </c:pt>
                <c:pt idx="156">
                  <c:v>40533</c:v>
                </c:pt>
                <c:pt idx="157">
                  <c:v>40534</c:v>
                </c:pt>
                <c:pt idx="158">
                  <c:v>40535</c:v>
                </c:pt>
                <c:pt idx="159">
                  <c:v>40539</c:v>
                </c:pt>
                <c:pt idx="160">
                  <c:v>40540</c:v>
                </c:pt>
                <c:pt idx="161">
                  <c:v>40541</c:v>
                </c:pt>
                <c:pt idx="162">
                  <c:v>40547</c:v>
                </c:pt>
                <c:pt idx="163">
                  <c:v>40548</c:v>
                </c:pt>
                <c:pt idx="164">
                  <c:v>40549</c:v>
                </c:pt>
                <c:pt idx="165">
                  <c:v>40553</c:v>
                </c:pt>
                <c:pt idx="166">
                  <c:v>40554</c:v>
                </c:pt>
                <c:pt idx="167">
                  <c:v>40555</c:v>
                </c:pt>
                <c:pt idx="168">
                  <c:v>40556</c:v>
                </c:pt>
                <c:pt idx="169">
                  <c:v>40560</c:v>
                </c:pt>
                <c:pt idx="170">
                  <c:v>40561</c:v>
                </c:pt>
                <c:pt idx="171">
                  <c:v>40562</c:v>
                </c:pt>
                <c:pt idx="172">
                  <c:v>40568</c:v>
                </c:pt>
                <c:pt idx="173">
                  <c:v>40569</c:v>
                </c:pt>
                <c:pt idx="174">
                  <c:v>40570</c:v>
                </c:pt>
                <c:pt idx="175">
                  <c:v>40574</c:v>
                </c:pt>
                <c:pt idx="176">
                  <c:v>40575</c:v>
                </c:pt>
                <c:pt idx="177">
                  <c:v>40576</c:v>
                </c:pt>
                <c:pt idx="178">
                  <c:v>40577</c:v>
                </c:pt>
                <c:pt idx="179">
                  <c:v>40581</c:v>
                </c:pt>
                <c:pt idx="180">
                  <c:v>40582</c:v>
                </c:pt>
                <c:pt idx="181">
                  <c:v>40583</c:v>
                </c:pt>
                <c:pt idx="182">
                  <c:v>40584</c:v>
                </c:pt>
                <c:pt idx="183">
                  <c:v>40588</c:v>
                </c:pt>
                <c:pt idx="184">
                  <c:v>40589</c:v>
                </c:pt>
                <c:pt idx="185">
                  <c:v>40590</c:v>
                </c:pt>
                <c:pt idx="186">
                  <c:v>40595</c:v>
                </c:pt>
                <c:pt idx="187">
                  <c:v>40596</c:v>
                </c:pt>
                <c:pt idx="188">
                  <c:v>40597</c:v>
                </c:pt>
                <c:pt idx="189">
                  <c:v>40598</c:v>
                </c:pt>
                <c:pt idx="190">
                  <c:v>40602</c:v>
                </c:pt>
                <c:pt idx="191">
                  <c:v>40603</c:v>
                </c:pt>
                <c:pt idx="192">
                  <c:v>40604</c:v>
                </c:pt>
                <c:pt idx="193">
                  <c:v>40605</c:v>
                </c:pt>
                <c:pt idx="194">
                  <c:v>40609</c:v>
                </c:pt>
                <c:pt idx="195">
                  <c:v>40610</c:v>
                </c:pt>
                <c:pt idx="196">
                  <c:v>40611</c:v>
                </c:pt>
                <c:pt idx="197">
                  <c:v>40612</c:v>
                </c:pt>
                <c:pt idx="198">
                  <c:v>40616</c:v>
                </c:pt>
                <c:pt idx="199">
                  <c:v>40623</c:v>
                </c:pt>
                <c:pt idx="200">
                  <c:v>40624</c:v>
                </c:pt>
                <c:pt idx="201">
                  <c:v>40625</c:v>
                </c:pt>
                <c:pt idx="202">
                  <c:v>40626</c:v>
                </c:pt>
                <c:pt idx="203">
                  <c:v>40630</c:v>
                </c:pt>
                <c:pt idx="204">
                  <c:v>40631</c:v>
                </c:pt>
                <c:pt idx="205">
                  <c:v>40632</c:v>
                </c:pt>
                <c:pt idx="206">
                  <c:v>40633</c:v>
                </c:pt>
                <c:pt idx="207">
                  <c:v>40637</c:v>
                </c:pt>
              </c:numCache>
            </c:numRef>
          </c:cat>
          <c:val>
            <c:numRef>
              <c:f>Sheet2!$K$7:$K$213</c:f>
              <c:numCache>
                <c:formatCode>General</c:formatCode>
                <c:ptCount val="207"/>
                <c:pt idx="0">
                  <c:v>3</c:v>
                </c:pt>
                <c:pt idx="1">
                  <c:v>11</c:v>
                </c:pt>
                <c:pt idx="2">
                  <c:v>86</c:v>
                </c:pt>
                <c:pt idx="3">
                  <c:v>101</c:v>
                </c:pt>
                <c:pt idx="4">
                  <c:v>145</c:v>
                </c:pt>
                <c:pt idx="5">
                  <c:v>154</c:v>
                </c:pt>
                <c:pt idx="6">
                  <c:v>298</c:v>
                </c:pt>
                <c:pt idx="7">
                  <c:v>9</c:v>
                </c:pt>
                <c:pt idx="8">
                  <c:v>10</c:v>
                </c:pt>
                <c:pt idx="9">
                  <c:v>67</c:v>
                </c:pt>
                <c:pt idx="10">
                  <c:v>17</c:v>
                </c:pt>
                <c:pt idx="11">
                  <c:v>10</c:v>
                </c:pt>
                <c:pt idx="12">
                  <c:v>20</c:v>
                </c:pt>
                <c:pt idx="13">
                  <c:v>67</c:v>
                </c:pt>
                <c:pt idx="14">
                  <c:v>150</c:v>
                </c:pt>
                <c:pt idx="15">
                  <c:v>89</c:v>
                </c:pt>
                <c:pt idx="16">
                  <c:v>69</c:v>
                </c:pt>
                <c:pt idx="17">
                  <c:v>51</c:v>
                </c:pt>
                <c:pt idx="18">
                  <c:v>55</c:v>
                </c:pt>
                <c:pt idx="19">
                  <c:v>106</c:v>
                </c:pt>
                <c:pt idx="20">
                  <c:v>131</c:v>
                </c:pt>
                <c:pt idx="21">
                  <c:v>50</c:v>
                </c:pt>
                <c:pt idx="22">
                  <c:v>165</c:v>
                </c:pt>
                <c:pt idx="23">
                  <c:v>199</c:v>
                </c:pt>
                <c:pt idx="24">
                  <c:v>212</c:v>
                </c:pt>
                <c:pt idx="25">
                  <c:v>177</c:v>
                </c:pt>
                <c:pt idx="26">
                  <c:v>19</c:v>
                </c:pt>
                <c:pt idx="27">
                  <c:v>118</c:v>
                </c:pt>
                <c:pt idx="28">
                  <c:v>5</c:v>
                </c:pt>
                <c:pt idx="29">
                  <c:v>19</c:v>
                </c:pt>
                <c:pt idx="30">
                  <c:v>8</c:v>
                </c:pt>
                <c:pt idx="31">
                  <c:v>27</c:v>
                </c:pt>
                <c:pt idx="32">
                  <c:v>13</c:v>
                </c:pt>
                <c:pt idx="33">
                  <c:v>67</c:v>
                </c:pt>
                <c:pt idx="34">
                  <c:v>65</c:v>
                </c:pt>
                <c:pt idx="35">
                  <c:v>120</c:v>
                </c:pt>
                <c:pt idx="36">
                  <c:v>28</c:v>
                </c:pt>
                <c:pt idx="37">
                  <c:v>188</c:v>
                </c:pt>
                <c:pt idx="38">
                  <c:v>7</c:v>
                </c:pt>
                <c:pt idx="39">
                  <c:v>167</c:v>
                </c:pt>
                <c:pt idx="40">
                  <c:v>53</c:v>
                </c:pt>
                <c:pt idx="41">
                  <c:v>56</c:v>
                </c:pt>
                <c:pt idx="42">
                  <c:v>100</c:v>
                </c:pt>
                <c:pt idx="43">
                  <c:v>51</c:v>
                </c:pt>
                <c:pt idx="44">
                  <c:v>8</c:v>
                </c:pt>
                <c:pt idx="45">
                  <c:v>131</c:v>
                </c:pt>
                <c:pt idx="46">
                  <c:v>46</c:v>
                </c:pt>
                <c:pt idx="47">
                  <c:v>73</c:v>
                </c:pt>
                <c:pt idx="48">
                  <c:v>60</c:v>
                </c:pt>
                <c:pt idx="49">
                  <c:v>106</c:v>
                </c:pt>
                <c:pt idx="50">
                  <c:v>1</c:v>
                </c:pt>
                <c:pt idx="51">
                  <c:v>24</c:v>
                </c:pt>
                <c:pt idx="52">
                  <c:v>93</c:v>
                </c:pt>
                <c:pt idx="53">
                  <c:v>108</c:v>
                </c:pt>
                <c:pt idx="54">
                  <c:v>105</c:v>
                </c:pt>
                <c:pt idx="55">
                  <c:v>153</c:v>
                </c:pt>
                <c:pt idx="56">
                  <c:v>68</c:v>
                </c:pt>
                <c:pt idx="57">
                  <c:v>70</c:v>
                </c:pt>
                <c:pt idx="58">
                  <c:v>119</c:v>
                </c:pt>
                <c:pt idx="59">
                  <c:v>76</c:v>
                </c:pt>
                <c:pt idx="60">
                  <c:v>35</c:v>
                </c:pt>
                <c:pt idx="61">
                  <c:v>126</c:v>
                </c:pt>
                <c:pt idx="62">
                  <c:v>14</c:v>
                </c:pt>
                <c:pt idx="63">
                  <c:v>67</c:v>
                </c:pt>
                <c:pt idx="64">
                  <c:v>258</c:v>
                </c:pt>
                <c:pt idx="65">
                  <c:v>5</c:v>
                </c:pt>
                <c:pt idx="66">
                  <c:v>3</c:v>
                </c:pt>
                <c:pt idx="67">
                  <c:v>4</c:v>
                </c:pt>
                <c:pt idx="68">
                  <c:v>236</c:v>
                </c:pt>
                <c:pt idx="69">
                  <c:v>384</c:v>
                </c:pt>
                <c:pt idx="70">
                  <c:v>563</c:v>
                </c:pt>
                <c:pt idx="71">
                  <c:v>461</c:v>
                </c:pt>
                <c:pt idx="72">
                  <c:v>158</c:v>
                </c:pt>
                <c:pt idx="73">
                  <c:v>89</c:v>
                </c:pt>
                <c:pt idx="74">
                  <c:v>130</c:v>
                </c:pt>
                <c:pt idx="75">
                  <c:v>108</c:v>
                </c:pt>
                <c:pt idx="76">
                  <c:v>18</c:v>
                </c:pt>
                <c:pt idx="77">
                  <c:v>27</c:v>
                </c:pt>
                <c:pt idx="78">
                  <c:v>45</c:v>
                </c:pt>
                <c:pt idx="79">
                  <c:v>136</c:v>
                </c:pt>
                <c:pt idx="80">
                  <c:v>144</c:v>
                </c:pt>
                <c:pt idx="81">
                  <c:v>37</c:v>
                </c:pt>
                <c:pt idx="82">
                  <c:v>50</c:v>
                </c:pt>
                <c:pt idx="83">
                  <c:v>100</c:v>
                </c:pt>
                <c:pt idx="84">
                  <c:v>9</c:v>
                </c:pt>
                <c:pt idx="85">
                  <c:v>35</c:v>
                </c:pt>
                <c:pt idx="86">
                  <c:v>151</c:v>
                </c:pt>
                <c:pt idx="87">
                  <c:v>19</c:v>
                </c:pt>
                <c:pt idx="88">
                  <c:v>185</c:v>
                </c:pt>
                <c:pt idx="89">
                  <c:v>161</c:v>
                </c:pt>
                <c:pt idx="90">
                  <c:v>95</c:v>
                </c:pt>
                <c:pt idx="91">
                  <c:v>174</c:v>
                </c:pt>
                <c:pt idx="92">
                  <c:v>163</c:v>
                </c:pt>
                <c:pt idx="93">
                  <c:v>161</c:v>
                </c:pt>
                <c:pt idx="94">
                  <c:v>2</c:v>
                </c:pt>
                <c:pt idx="95">
                  <c:v>31</c:v>
                </c:pt>
                <c:pt idx="96">
                  <c:v>59</c:v>
                </c:pt>
                <c:pt idx="97">
                  <c:v>13</c:v>
                </c:pt>
                <c:pt idx="98">
                  <c:v>339</c:v>
                </c:pt>
                <c:pt idx="99">
                  <c:v>50</c:v>
                </c:pt>
                <c:pt idx="100">
                  <c:v>245</c:v>
                </c:pt>
                <c:pt idx="101">
                  <c:v>353</c:v>
                </c:pt>
                <c:pt idx="102">
                  <c:v>247</c:v>
                </c:pt>
                <c:pt idx="103">
                  <c:v>610</c:v>
                </c:pt>
                <c:pt idx="104">
                  <c:v>103</c:v>
                </c:pt>
                <c:pt idx="105">
                  <c:v>273</c:v>
                </c:pt>
                <c:pt idx="106">
                  <c:v>225</c:v>
                </c:pt>
                <c:pt idx="107">
                  <c:v>97</c:v>
                </c:pt>
                <c:pt idx="108">
                  <c:v>131</c:v>
                </c:pt>
                <c:pt idx="109">
                  <c:v>601</c:v>
                </c:pt>
                <c:pt idx="110">
                  <c:v>594</c:v>
                </c:pt>
                <c:pt idx="111">
                  <c:v>300</c:v>
                </c:pt>
                <c:pt idx="113">
                  <c:v>44</c:v>
                </c:pt>
                <c:pt idx="114">
                  <c:v>263</c:v>
                </c:pt>
                <c:pt idx="115">
                  <c:v>34</c:v>
                </c:pt>
                <c:pt idx="116">
                  <c:v>372</c:v>
                </c:pt>
                <c:pt idx="117">
                  <c:v>198</c:v>
                </c:pt>
                <c:pt idx="118">
                  <c:v>320</c:v>
                </c:pt>
                <c:pt idx="119">
                  <c:v>731</c:v>
                </c:pt>
                <c:pt idx="120">
                  <c:v>131</c:v>
                </c:pt>
                <c:pt idx="121">
                  <c:v>67</c:v>
                </c:pt>
                <c:pt idx="122">
                  <c:v>525</c:v>
                </c:pt>
                <c:pt idx="123">
                  <c:v>541</c:v>
                </c:pt>
                <c:pt idx="124">
                  <c:v>120</c:v>
                </c:pt>
                <c:pt idx="125">
                  <c:v>674</c:v>
                </c:pt>
                <c:pt idx="126">
                  <c:v>681</c:v>
                </c:pt>
                <c:pt idx="127">
                  <c:v>108</c:v>
                </c:pt>
                <c:pt idx="128">
                  <c:v>450</c:v>
                </c:pt>
                <c:pt idx="129">
                  <c:v>12</c:v>
                </c:pt>
                <c:pt idx="130">
                  <c:v>273</c:v>
                </c:pt>
                <c:pt idx="131">
                  <c:v>243</c:v>
                </c:pt>
                <c:pt idx="132">
                  <c:v>315</c:v>
                </c:pt>
                <c:pt idx="133">
                  <c:v>136</c:v>
                </c:pt>
                <c:pt idx="134">
                  <c:v>163</c:v>
                </c:pt>
                <c:pt idx="135">
                  <c:v>91</c:v>
                </c:pt>
                <c:pt idx="136">
                  <c:v>375</c:v>
                </c:pt>
                <c:pt idx="137">
                  <c:v>339</c:v>
                </c:pt>
                <c:pt idx="138">
                  <c:v>245</c:v>
                </c:pt>
                <c:pt idx="139">
                  <c:v>239</c:v>
                </c:pt>
                <c:pt idx="140">
                  <c:v>101</c:v>
                </c:pt>
                <c:pt idx="141">
                  <c:v>43</c:v>
                </c:pt>
                <c:pt idx="142">
                  <c:v>19</c:v>
                </c:pt>
                <c:pt idx="143">
                  <c:v>350</c:v>
                </c:pt>
                <c:pt idx="144">
                  <c:v>242</c:v>
                </c:pt>
                <c:pt idx="145">
                  <c:v>208</c:v>
                </c:pt>
                <c:pt idx="146">
                  <c:v>329</c:v>
                </c:pt>
                <c:pt idx="147">
                  <c:v>148</c:v>
                </c:pt>
                <c:pt idx="148">
                  <c:v>2</c:v>
                </c:pt>
                <c:pt idx="149">
                  <c:v>533</c:v>
                </c:pt>
                <c:pt idx="150">
                  <c:v>321</c:v>
                </c:pt>
                <c:pt idx="151">
                  <c:v>231</c:v>
                </c:pt>
                <c:pt idx="152">
                  <c:v>43</c:v>
                </c:pt>
                <c:pt idx="153">
                  <c:v>49</c:v>
                </c:pt>
                <c:pt idx="154">
                  <c:v>29</c:v>
                </c:pt>
                <c:pt idx="155">
                  <c:v>253</c:v>
                </c:pt>
                <c:pt idx="156">
                  <c:v>63</c:v>
                </c:pt>
                <c:pt idx="157">
                  <c:v>152</c:v>
                </c:pt>
                <c:pt idx="158">
                  <c:v>209</c:v>
                </c:pt>
                <c:pt idx="159">
                  <c:v>247</c:v>
                </c:pt>
                <c:pt idx="160">
                  <c:v>492</c:v>
                </c:pt>
                <c:pt idx="161">
                  <c:v>316</c:v>
                </c:pt>
                <c:pt idx="162">
                  <c:v>129</c:v>
                </c:pt>
                <c:pt idx="163">
                  <c:v>207</c:v>
                </c:pt>
                <c:pt idx="164">
                  <c:v>238</c:v>
                </c:pt>
                <c:pt idx="165">
                  <c:v>1</c:v>
                </c:pt>
                <c:pt idx="166">
                  <c:v>108</c:v>
                </c:pt>
                <c:pt idx="167">
                  <c:v>56</c:v>
                </c:pt>
                <c:pt idx="168">
                  <c:v>46</c:v>
                </c:pt>
                <c:pt idx="169">
                  <c:v>166</c:v>
                </c:pt>
                <c:pt idx="170">
                  <c:v>294</c:v>
                </c:pt>
                <c:pt idx="171">
                  <c:v>434</c:v>
                </c:pt>
                <c:pt idx="172">
                  <c:v>159</c:v>
                </c:pt>
                <c:pt idx="173">
                  <c:v>34</c:v>
                </c:pt>
                <c:pt idx="174">
                  <c:v>132</c:v>
                </c:pt>
                <c:pt idx="175">
                  <c:v>26</c:v>
                </c:pt>
                <c:pt idx="176">
                  <c:v>64</c:v>
                </c:pt>
                <c:pt idx="177">
                  <c:v>197</c:v>
                </c:pt>
                <c:pt idx="178">
                  <c:v>119</c:v>
                </c:pt>
                <c:pt idx="179">
                  <c:v>83</c:v>
                </c:pt>
                <c:pt idx="180">
                  <c:v>178</c:v>
                </c:pt>
                <c:pt idx="181">
                  <c:v>112</c:v>
                </c:pt>
                <c:pt idx="182">
                  <c:v>47</c:v>
                </c:pt>
                <c:pt idx="183">
                  <c:v>28</c:v>
                </c:pt>
                <c:pt idx="184">
                  <c:v>43</c:v>
                </c:pt>
                <c:pt idx="185">
                  <c:v>131</c:v>
                </c:pt>
                <c:pt idx="186">
                  <c:v>148</c:v>
                </c:pt>
                <c:pt idx="187">
                  <c:v>207</c:v>
                </c:pt>
                <c:pt idx="188">
                  <c:v>78</c:v>
                </c:pt>
                <c:pt idx="189">
                  <c:v>130</c:v>
                </c:pt>
                <c:pt idx="190">
                  <c:v>53</c:v>
                </c:pt>
                <c:pt idx="191">
                  <c:v>45</c:v>
                </c:pt>
                <c:pt idx="192">
                  <c:v>161</c:v>
                </c:pt>
                <c:pt idx="193">
                  <c:v>79</c:v>
                </c:pt>
                <c:pt idx="194">
                  <c:v>65</c:v>
                </c:pt>
                <c:pt idx="195">
                  <c:v>147</c:v>
                </c:pt>
                <c:pt idx="196">
                  <c:v>211</c:v>
                </c:pt>
                <c:pt idx="197">
                  <c:v>269</c:v>
                </c:pt>
                <c:pt idx="198">
                  <c:v>225</c:v>
                </c:pt>
                <c:pt idx="199">
                  <c:v>260</c:v>
                </c:pt>
                <c:pt idx="200">
                  <c:v>196</c:v>
                </c:pt>
                <c:pt idx="201">
                  <c:v>39</c:v>
                </c:pt>
                <c:pt idx="202">
                  <c:v>216</c:v>
                </c:pt>
                <c:pt idx="203">
                  <c:v>362</c:v>
                </c:pt>
                <c:pt idx="204">
                  <c:v>529</c:v>
                </c:pt>
                <c:pt idx="205">
                  <c:v>6</c:v>
                </c:pt>
                <c:pt idx="206">
                  <c:v>214</c:v>
                </c:pt>
              </c:numCache>
            </c:numRef>
          </c:val>
          <c:smooth val="0"/>
          <c:extLst>
            <c:ext xmlns:c16="http://schemas.microsoft.com/office/drawing/2014/chart" uri="{C3380CC4-5D6E-409C-BE32-E72D297353CC}">
              <c16:uniqueId val="{00000004-F65C-42D7-9F23-CD9A840A6DB7}"/>
            </c:ext>
          </c:extLst>
        </c:ser>
        <c:ser>
          <c:idx val="1"/>
          <c:order val="1"/>
          <c:tx>
            <c:v>UCL</c:v>
          </c:tx>
          <c:marker>
            <c:symbol val="none"/>
          </c:marker>
          <c:val>
            <c:numRef>
              <c:f>Sheet2!$L$5:$L$213</c:f>
              <c:numCache>
                <c:formatCode>General</c:formatCode>
                <c:ptCount val="209"/>
                <c:pt idx="0">
                  <c:v>259.50134328358195</c:v>
                </c:pt>
                <c:pt idx="1">
                  <c:v>259.50134328358195</c:v>
                </c:pt>
                <c:pt idx="2">
                  <c:v>259.50134328358195</c:v>
                </c:pt>
                <c:pt idx="3">
                  <c:v>259.50134328358195</c:v>
                </c:pt>
                <c:pt idx="4">
                  <c:v>259.50134328358195</c:v>
                </c:pt>
                <c:pt idx="5">
                  <c:v>259.50134328358195</c:v>
                </c:pt>
                <c:pt idx="6">
                  <c:v>259.50134328358195</c:v>
                </c:pt>
                <c:pt idx="7">
                  <c:v>259.50134328358195</c:v>
                </c:pt>
                <c:pt idx="8">
                  <c:v>259.50134328358195</c:v>
                </c:pt>
                <c:pt idx="9">
                  <c:v>259.50134328358195</c:v>
                </c:pt>
                <c:pt idx="10">
                  <c:v>259.50134328358195</c:v>
                </c:pt>
                <c:pt idx="11">
                  <c:v>259.50134328358195</c:v>
                </c:pt>
                <c:pt idx="12">
                  <c:v>259.50134328358195</c:v>
                </c:pt>
                <c:pt idx="13">
                  <c:v>259.50134328358195</c:v>
                </c:pt>
                <c:pt idx="14">
                  <c:v>259.50134328358195</c:v>
                </c:pt>
                <c:pt idx="15">
                  <c:v>259.50134328358195</c:v>
                </c:pt>
                <c:pt idx="16">
                  <c:v>259.50134328358195</c:v>
                </c:pt>
                <c:pt idx="17">
                  <c:v>259.50134328358195</c:v>
                </c:pt>
                <c:pt idx="18">
                  <c:v>259.50134328358195</c:v>
                </c:pt>
                <c:pt idx="19">
                  <c:v>259.50134328358195</c:v>
                </c:pt>
                <c:pt idx="20">
                  <c:v>259.50134328358195</c:v>
                </c:pt>
                <c:pt idx="21">
                  <c:v>259.50134328358195</c:v>
                </c:pt>
                <c:pt idx="22">
                  <c:v>259.50134328358195</c:v>
                </c:pt>
                <c:pt idx="23">
                  <c:v>259.50134328358195</c:v>
                </c:pt>
                <c:pt idx="24">
                  <c:v>259.50134328358195</c:v>
                </c:pt>
                <c:pt idx="25">
                  <c:v>259.50134328358195</c:v>
                </c:pt>
                <c:pt idx="26">
                  <c:v>259.50134328358195</c:v>
                </c:pt>
                <c:pt idx="27">
                  <c:v>259.50134328358195</c:v>
                </c:pt>
                <c:pt idx="28">
                  <c:v>259.50134328358195</c:v>
                </c:pt>
                <c:pt idx="29">
                  <c:v>259.50134328358195</c:v>
                </c:pt>
                <c:pt idx="30">
                  <c:v>259.50134328358195</c:v>
                </c:pt>
                <c:pt idx="31">
                  <c:v>259.50134328358195</c:v>
                </c:pt>
                <c:pt idx="32">
                  <c:v>259.50134328358195</c:v>
                </c:pt>
                <c:pt idx="33">
                  <c:v>259.50134328358195</c:v>
                </c:pt>
                <c:pt idx="34">
                  <c:v>259.50134328358195</c:v>
                </c:pt>
                <c:pt idx="35">
                  <c:v>259.50134328358195</c:v>
                </c:pt>
                <c:pt idx="36">
                  <c:v>259.50134328358195</c:v>
                </c:pt>
                <c:pt idx="37">
                  <c:v>259.50134328358195</c:v>
                </c:pt>
                <c:pt idx="38">
                  <c:v>259.50134328358195</c:v>
                </c:pt>
                <c:pt idx="39">
                  <c:v>259.50134328358195</c:v>
                </c:pt>
                <c:pt idx="40">
                  <c:v>259.50134328358195</c:v>
                </c:pt>
                <c:pt idx="41">
                  <c:v>259.50134328358195</c:v>
                </c:pt>
                <c:pt idx="42">
                  <c:v>259.50134328358195</c:v>
                </c:pt>
                <c:pt idx="43">
                  <c:v>259.50134328358195</c:v>
                </c:pt>
                <c:pt idx="44">
                  <c:v>259.50134328358195</c:v>
                </c:pt>
                <c:pt idx="45">
                  <c:v>259.50134328358195</c:v>
                </c:pt>
                <c:pt idx="46">
                  <c:v>259.50134328358195</c:v>
                </c:pt>
                <c:pt idx="47">
                  <c:v>259.50134328358195</c:v>
                </c:pt>
                <c:pt idx="48">
                  <c:v>259.50134328358195</c:v>
                </c:pt>
                <c:pt idx="49">
                  <c:v>259.50134328358195</c:v>
                </c:pt>
                <c:pt idx="50">
                  <c:v>259.50134328358195</c:v>
                </c:pt>
                <c:pt idx="51">
                  <c:v>259.50134328358195</c:v>
                </c:pt>
                <c:pt idx="52">
                  <c:v>259.50134328358195</c:v>
                </c:pt>
                <c:pt idx="53">
                  <c:v>259.50134328358195</c:v>
                </c:pt>
                <c:pt idx="54">
                  <c:v>259.50134328358195</c:v>
                </c:pt>
                <c:pt idx="55">
                  <c:v>259.50134328358195</c:v>
                </c:pt>
                <c:pt idx="56">
                  <c:v>259.50134328358195</c:v>
                </c:pt>
                <c:pt idx="57">
                  <c:v>259.50134328358195</c:v>
                </c:pt>
                <c:pt idx="58">
                  <c:v>259.50134328358195</c:v>
                </c:pt>
                <c:pt idx="59">
                  <c:v>259.50134328358195</c:v>
                </c:pt>
                <c:pt idx="60">
                  <c:v>259.50134328358195</c:v>
                </c:pt>
                <c:pt idx="61">
                  <c:v>259.50134328358195</c:v>
                </c:pt>
                <c:pt idx="62">
                  <c:v>259.50134328358195</c:v>
                </c:pt>
                <c:pt idx="63">
                  <c:v>259.50134328358195</c:v>
                </c:pt>
                <c:pt idx="64">
                  <c:v>259.50134328358195</c:v>
                </c:pt>
                <c:pt idx="65">
                  <c:v>259.50134328358195</c:v>
                </c:pt>
                <c:pt idx="66">
                  <c:v>259.50134328358195</c:v>
                </c:pt>
                <c:pt idx="67">
                  <c:v>259.50134328358195</c:v>
                </c:pt>
                <c:pt idx="68">
                  <c:v>259.50134328358195</c:v>
                </c:pt>
                <c:pt idx="69">
                  <c:v>259.50134328358195</c:v>
                </c:pt>
                <c:pt idx="70">
                  <c:v>259.50134328358195</c:v>
                </c:pt>
                <c:pt idx="71">
                  <c:v>259.50134328358195</c:v>
                </c:pt>
                <c:pt idx="72">
                  <c:v>259.50134328358195</c:v>
                </c:pt>
                <c:pt idx="73">
                  <c:v>259.50134328358195</c:v>
                </c:pt>
                <c:pt idx="74">
                  <c:v>259.50134328358195</c:v>
                </c:pt>
                <c:pt idx="75">
                  <c:v>259.50134328358195</c:v>
                </c:pt>
                <c:pt idx="76">
                  <c:v>259.50134328358195</c:v>
                </c:pt>
                <c:pt idx="77">
                  <c:v>259.50134328358195</c:v>
                </c:pt>
                <c:pt idx="78">
                  <c:v>259.50134328358195</c:v>
                </c:pt>
                <c:pt idx="79">
                  <c:v>259.50134328358195</c:v>
                </c:pt>
                <c:pt idx="80">
                  <c:v>259.50134328358195</c:v>
                </c:pt>
                <c:pt idx="81">
                  <c:v>259.50134328358195</c:v>
                </c:pt>
                <c:pt idx="82">
                  <c:v>259.50134328358195</c:v>
                </c:pt>
                <c:pt idx="83">
                  <c:v>259.50134328358195</c:v>
                </c:pt>
                <c:pt idx="84">
                  <c:v>259.50134328358195</c:v>
                </c:pt>
                <c:pt idx="85">
                  <c:v>259.50134328358195</c:v>
                </c:pt>
                <c:pt idx="86">
                  <c:v>259.50134328358195</c:v>
                </c:pt>
                <c:pt idx="87">
                  <c:v>259.50134328358195</c:v>
                </c:pt>
                <c:pt idx="88">
                  <c:v>259.50134328358195</c:v>
                </c:pt>
                <c:pt idx="89">
                  <c:v>259.50134328358195</c:v>
                </c:pt>
                <c:pt idx="90">
                  <c:v>259.50134328358195</c:v>
                </c:pt>
                <c:pt idx="91">
                  <c:v>259.50134328358195</c:v>
                </c:pt>
                <c:pt idx="92">
                  <c:v>259.50134328358195</c:v>
                </c:pt>
                <c:pt idx="93">
                  <c:v>259.50134328358195</c:v>
                </c:pt>
                <c:pt idx="94">
                  <c:v>259.50134328358195</c:v>
                </c:pt>
                <c:pt idx="95">
                  <c:v>259.50134328358195</c:v>
                </c:pt>
                <c:pt idx="96">
                  <c:v>259.50134328358195</c:v>
                </c:pt>
                <c:pt idx="97">
                  <c:v>259.50134328358195</c:v>
                </c:pt>
                <c:pt idx="98">
                  <c:v>259.50134328358195</c:v>
                </c:pt>
                <c:pt idx="99">
                  <c:v>259.50134328358195</c:v>
                </c:pt>
                <c:pt idx="100">
                  <c:v>259.50134328358195</c:v>
                </c:pt>
                <c:pt idx="101">
                  <c:v>259.50134328358195</c:v>
                </c:pt>
                <c:pt idx="102">
                  <c:v>259.50134328358195</c:v>
                </c:pt>
                <c:pt idx="103">
                  <c:v>259.50134328358195</c:v>
                </c:pt>
                <c:pt idx="104">
                  <c:v>259.50134328358195</c:v>
                </c:pt>
                <c:pt idx="105">
                  <c:v>259.50134328358195</c:v>
                </c:pt>
                <c:pt idx="106">
                  <c:v>259.50134328358195</c:v>
                </c:pt>
                <c:pt idx="107">
                  <c:v>259.50134328358195</c:v>
                </c:pt>
                <c:pt idx="108">
                  <c:v>259.50134328358195</c:v>
                </c:pt>
                <c:pt idx="109">
                  <c:v>259.50134328358195</c:v>
                </c:pt>
                <c:pt idx="110">
                  <c:v>259.50134328358195</c:v>
                </c:pt>
                <c:pt idx="111">
                  <c:v>259.50134328358195</c:v>
                </c:pt>
                <c:pt idx="112">
                  <c:v>259.50134328358195</c:v>
                </c:pt>
                <c:pt idx="113">
                  <c:v>259.50134328358195</c:v>
                </c:pt>
                <c:pt idx="114">
                  <c:v>259.50134328358195</c:v>
                </c:pt>
                <c:pt idx="115">
                  <c:v>259.50134328358195</c:v>
                </c:pt>
                <c:pt idx="116">
                  <c:v>259.50134328358195</c:v>
                </c:pt>
                <c:pt idx="117">
                  <c:v>259.50134328358195</c:v>
                </c:pt>
                <c:pt idx="118">
                  <c:v>259.50134328358195</c:v>
                </c:pt>
                <c:pt idx="119">
                  <c:v>259.50134328358195</c:v>
                </c:pt>
                <c:pt idx="120">
                  <c:v>259.50134328358195</c:v>
                </c:pt>
                <c:pt idx="121">
                  <c:v>259.50134328358195</c:v>
                </c:pt>
                <c:pt idx="122">
                  <c:v>259.50134328358195</c:v>
                </c:pt>
                <c:pt idx="123">
                  <c:v>259.50134328358195</c:v>
                </c:pt>
                <c:pt idx="124">
                  <c:v>259.50134328358195</c:v>
                </c:pt>
                <c:pt idx="125">
                  <c:v>259.50134328358195</c:v>
                </c:pt>
                <c:pt idx="126">
                  <c:v>259.50134328358195</c:v>
                </c:pt>
                <c:pt idx="127">
                  <c:v>259.50134328358195</c:v>
                </c:pt>
                <c:pt idx="128">
                  <c:v>259.50134328358195</c:v>
                </c:pt>
                <c:pt idx="129">
                  <c:v>259.50134328358195</c:v>
                </c:pt>
                <c:pt idx="130">
                  <c:v>259.50134328358195</c:v>
                </c:pt>
                <c:pt idx="131">
                  <c:v>259.50134328358195</c:v>
                </c:pt>
                <c:pt idx="132">
                  <c:v>259.50134328358195</c:v>
                </c:pt>
                <c:pt idx="133">
                  <c:v>259.50134328358195</c:v>
                </c:pt>
                <c:pt idx="134">
                  <c:v>259.50134328358195</c:v>
                </c:pt>
                <c:pt idx="135">
                  <c:v>259.50134328358195</c:v>
                </c:pt>
                <c:pt idx="136">
                  <c:v>259.50134328358195</c:v>
                </c:pt>
                <c:pt idx="137">
                  <c:v>259.50134328358195</c:v>
                </c:pt>
                <c:pt idx="138">
                  <c:v>259.50134328358195</c:v>
                </c:pt>
                <c:pt idx="139">
                  <c:v>259.50134328358195</c:v>
                </c:pt>
                <c:pt idx="140">
                  <c:v>259.50134328358195</c:v>
                </c:pt>
                <c:pt idx="141">
                  <c:v>259.50134328358195</c:v>
                </c:pt>
                <c:pt idx="142">
                  <c:v>259.50134328358195</c:v>
                </c:pt>
                <c:pt idx="143">
                  <c:v>259.50134328358195</c:v>
                </c:pt>
                <c:pt idx="144">
                  <c:v>259.50134328358195</c:v>
                </c:pt>
                <c:pt idx="145">
                  <c:v>259.50134328358195</c:v>
                </c:pt>
                <c:pt idx="146">
                  <c:v>259.50134328358195</c:v>
                </c:pt>
                <c:pt idx="147">
                  <c:v>259.50134328358195</c:v>
                </c:pt>
                <c:pt idx="148">
                  <c:v>259.50134328358195</c:v>
                </c:pt>
                <c:pt idx="149">
                  <c:v>259.50134328358195</c:v>
                </c:pt>
                <c:pt idx="150">
                  <c:v>259.50134328358195</c:v>
                </c:pt>
                <c:pt idx="151">
                  <c:v>259.50134328358195</c:v>
                </c:pt>
                <c:pt idx="152">
                  <c:v>259.50134328358195</c:v>
                </c:pt>
                <c:pt idx="153">
                  <c:v>259.50134328358195</c:v>
                </c:pt>
                <c:pt idx="154">
                  <c:v>259.50134328358195</c:v>
                </c:pt>
                <c:pt idx="155">
                  <c:v>259.50134328358195</c:v>
                </c:pt>
                <c:pt idx="156">
                  <c:v>259.50134328358195</c:v>
                </c:pt>
                <c:pt idx="157">
                  <c:v>259.50134328358195</c:v>
                </c:pt>
                <c:pt idx="158">
                  <c:v>259.50134328358195</c:v>
                </c:pt>
                <c:pt idx="159">
                  <c:v>259.50134328358195</c:v>
                </c:pt>
                <c:pt idx="160">
                  <c:v>259.50134328358195</c:v>
                </c:pt>
                <c:pt idx="161">
                  <c:v>259.50134328358195</c:v>
                </c:pt>
                <c:pt idx="162">
                  <c:v>259.50134328358195</c:v>
                </c:pt>
                <c:pt idx="163">
                  <c:v>259.50134328358195</c:v>
                </c:pt>
                <c:pt idx="164">
                  <c:v>259.50134328358195</c:v>
                </c:pt>
                <c:pt idx="165">
                  <c:v>259.50134328358195</c:v>
                </c:pt>
                <c:pt idx="166">
                  <c:v>259.50134328358195</c:v>
                </c:pt>
                <c:pt idx="167">
                  <c:v>259.50134328358195</c:v>
                </c:pt>
                <c:pt idx="168">
                  <c:v>259.50134328358195</c:v>
                </c:pt>
                <c:pt idx="169">
                  <c:v>259.50134328358195</c:v>
                </c:pt>
                <c:pt idx="170">
                  <c:v>259.50134328358195</c:v>
                </c:pt>
                <c:pt idx="171">
                  <c:v>259.50134328358195</c:v>
                </c:pt>
                <c:pt idx="172">
                  <c:v>259.50134328358195</c:v>
                </c:pt>
                <c:pt idx="173">
                  <c:v>259.50134328358195</c:v>
                </c:pt>
                <c:pt idx="174">
                  <c:v>259.50134328358195</c:v>
                </c:pt>
                <c:pt idx="175">
                  <c:v>259.50134328358195</c:v>
                </c:pt>
                <c:pt idx="176">
                  <c:v>259.50134328358195</c:v>
                </c:pt>
                <c:pt idx="177">
                  <c:v>259.50134328358195</c:v>
                </c:pt>
                <c:pt idx="178">
                  <c:v>259.50134328358195</c:v>
                </c:pt>
                <c:pt idx="179">
                  <c:v>259.50134328358195</c:v>
                </c:pt>
                <c:pt idx="180">
                  <c:v>259.50134328358195</c:v>
                </c:pt>
                <c:pt idx="181">
                  <c:v>259.50134328358195</c:v>
                </c:pt>
                <c:pt idx="182">
                  <c:v>259.50134328358195</c:v>
                </c:pt>
                <c:pt idx="183">
                  <c:v>259.50134328358195</c:v>
                </c:pt>
                <c:pt idx="184">
                  <c:v>259.50134328358195</c:v>
                </c:pt>
                <c:pt idx="185">
                  <c:v>259.50134328358195</c:v>
                </c:pt>
                <c:pt idx="186">
                  <c:v>259.50134328358195</c:v>
                </c:pt>
                <c:pt idx="187">
                  <c:v>259.50134328358195</c:v>
                </c:pt>
                <c:pt idx="188">
                  <c:v>259.50134328358195</c:v>
                </c:pt>
                <c:pt idx="189">
                  <c:v>259.50134328358195</c:v>
                </c:pt>
                <c:pt idx="190">
                  <c:v>259.50134328358195</c:v>
                </c:pt>
                <c:pt idx="191">
                  <c:v>259.50134328358195</c:v>
                </c:pt>
                <c:pt idx="192">
                  <c:v>259.50134328358195</c:v>
                </c:pt>
                <c:pt idx="193">
                  <c:v>259.50134328358195</c:v>
                </c:pt>
                <c:pt idx="194">
                  <c:v>259.50134328358195</c:v>
                </c:pt>
                <c:pt idx="195">
                  <c:v>259.50134328358195</c:v>
                </c:pt>
                <c:pt idx="196">
                  <c:v>259.50134328358195</c:v>
                </c:pt>
                <c:pt idx="197">
                  <c:v>259.50134328358195</c:v>
                </c:pt>
                <c:pt idx="198">
                  <c:v>259.50134328358195</c:v>
                </c:pt>
                <c:pt idx="199">
                  <c:v>259.50134328358195</c:v>
                </c:pt>
                <c:pt idx="200">
                  <c:v>259.50134328358195</c:v>
                </c:pt>
                <c:pt idx="201">
                  <c:v>259.50134328358195</c:v>
                </c:pt>
                <c:pt idx="202">
                  <c:v>259.50134328358195</c:v>
                </c:pt>
                <c:pt idx="203">
                  <c:v>259.50134328358195</c:v>
                </c:pt>
                <c:pt idx="204">
                  <c:v>259.50134328358195</c:v>
                </c:pt>
                <c:pt idx="205">
                  <c:v>259.50134328358195</c:v>
                </c:pt>
                <c:pt idx="206">
                  <c:v>259.50134328358195</c:v>
                </c:pt>
                <c:pt idx="207">
                  <c:v>259.50134328358195</c:v>
                </c:pt>
                <c:pt idx="208">
                  <c:v>259.50134328358195</c:v>
                </c:pt>
              </c:numCache>
            </c:numRef>
          </c:val>
          <c:smooth val="0"/>
          <c:extLst>
            <c:ext xmlns:c16="http://schemas.microsoft.com/office/drawing/2014/chart" uri="{C3380CC4-5D6E-409C-BE32-E72D297353CC}">
              <c16:uniqueId val="{00000005-F65C-42D7-9F23-CD9A840A6DB7}"/>
            </c:ext>
          </c:extLst>
        </c:ser>
        <c:dLbls>
          <c:showLegendKey val="0"/>
          <c:showVal val="0"/>
          <c:showCatName val="0"/>
          <c:showSerName val="0"/>
          <c:showPercent val="0"/>
          <c:showBubbleSize val="0"/>
        </c:dLbls>
        <c:smooth val="0"/>
        <c:axId val="126939520"/>
        <c:axId val="126941056"/>
      </c:lineChart>
      <c:catAx>
        <c:axId val="126939520"/>
        <c:scaling>
          <c:orientation val="minMax"/>
        </c:scaling>
        <c:delete val="0"/>
        <c:axPos val="b"/>
        <c:numFmt formatCode="m/d/yyyy" sourceLinked="1"/>
        <c:majorTickMark val="out"/>
        <c:minorTickMark val="none"/>
        <c:tickLblPos val="nextTo"/>
        <c:txPr>
          <a:bodyPr/>
          <a:lstStyle/>
          <a:p>
            <a:pPr>
              <a:defRPr lang="en-US" sz="700"/>
            </a:pPr>
            <a:endParaRPr lang="en-US"/>
          </a:p>
        </c:txPr>
        <c:crossAx val="126941056"/>
        <c:crosses val="autoZero"/>
        <c:auto val="1"/>
        <c:lblAlgn val="ctr"/>
        <c:lblOffset val="100"/>
        <c:noMultiLvlLbl val="0"/>
      </c:catAx>
      <c:valAx>
        <c:axId val="126941056"/>
        <c:scaling>
          <c:orientation val="minMax"/>
        </c:scaling>
        <c:delete val="0"/>
        <c:axPos val="l"/>
        <c:majorGridlines/>
        <c:numFmt formatCode="General" sourceLinked="1"/>
        <c:majorTickMark val="out"/>
        <c:minorTickMark val="none"/>
        <c:tickLblPos val="nextTo"/>
        <c:txPr>
          <a:bodyPr/>
          <a:lstStyle/>
          <a:p>
            <a:pPr>
              <a:defRPr lang="en-US" sz="800"/>
            </a:pPr>
            <a:endParaRPr lang="en-US"/>
          </a:p>
        </c:txPr>
        <c:crossAx val="126939520"/>
        <c:crosses val="autoZero"/>
        <c:crossBetween val="between"/>
      </c:valAx>
    </c:plotArea>
    <c:plotVisOnly val="1"/>
    <c:dispBlanksAs val="gap"/>
    <c:showDLblsOverMax val="0"/>
  </c:chart>
  <c:spPr>
    <a:ln>
      <a:solidFill>
        <a:srgbClr val="0316A1"/>
      </a:solidFill>
    </a:ln>
  </c:spPr>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sz="800"/>
            </a:pPr>
            <a:r>
              <a:rPr lang="en-GB" sz="800" dirty="0"/>
              <a:t>Pareto Chart of Defects</a:t>
            </a:r>
          </a:p>
          <a:p>
            <a:pPr>
              <a:defRPr lang="en-US" sz="800"/>
            </a:pPr>
            <a:r>
              <a:rPr lang="en-GB" sz="800" dirty="0"/>
              <a:t>Oct</a:t>
            </a:r>
            <a:r>
              <a:rPr lang="en-GB" sz="800" baseline="0" dirty="0"/>
              <a:t> 4,2010 -April 4, 2011</a:t>
            </a:r>
            <a:endParaRPr lang="en-GB" sz="800" dirty="0"/>
          </a:p>
        </c:rich>
      </c:tx>
      <c:overlay val="0"/>
    </c:title>
    <c:autoTitleDeleted val="0"/>
    <c:plotArea>
      <c:layout/>
      <c:barChart>
        <c:barDir val="bar"/>
        <c:grouping val="clustered"/>
        <c:varyColors val="0"/>
        <c:ser>
          <c:idx val="1"/>
          <c:order val="1"/>
          <c:tx>
            <c:strRef>
              <c:f>'100410'!$D$17</c:f>
            </c:strRef>
          </c:tx>
          <c:invertIfNegative val="0"/>
          <c:cat>
            <c:multiLvlStrRef>
              <c:f>'100410'!$A$18:$A$23</c:f>
            </c:multiLvlStrRef>
          </c:cat>
          <c:val>
            <c:numRef>
              <c:f>'100410'!$D$18:$D$23</c:f>
            </c:numRef>
          </c:val>
          <c:extLst>
            <c:ext xmlns:c16="http://schemas.microsoft.com/office/drawing/2014/chart" uri="{C3380CC4-5D6E-409C-BE32-E72D297353CC}">
              <c16:uniqueId val="{00000000-C809-4143-96E9-96068A7E13FD}"/>
            </c:ext>
          </c:extLst>
        </c:ser>
        <c:ser>
          <c:idx val="0"/>
          <c:order val="0"/>
          <c:tx>
            <c:strRef>
              <c:f>'[DataAnalysis_062911_Range_Oct42010_to_April42011.xlsx]100410'!$B$45</c:f>
              <c:strCache>
                <c:ptCount val="1"/>
                <c:pt idx="0">
                  <c:v>%</c:v>
                </c:pt>
              </c:strCache>
            </c:strRef>
          </c:tx>
          <c:spPr>
            <a:solidFill>
              <a:schemeClr val="accent2"/>
            </a:solidFill>
            <a:ln w="38100" cap="flat" cmpd="sng" algn="ctr">
              <a:solidFill>
                <a:schemeClr val="lt1"/>
              </a:solidFill>
              <a:prstDash val="solid"/>
            </a:ln>
            <a:effectLst>
              <a:outerShdw blurRad="40000" dist="20000" dir="5400000" rotWithShape="0">
                <a:srgbClr val="000000">
                  <a:alpha val="38000"/>
                </a:srgbClr>
              </a:outerShdw>
            </a:effectLst>
          </c:spPr>
          <c:invertIfNegative val="0"/>
          <c:cat>
            <c:strRef>
              <c:f>'[DataAnalysis_062911_Range_Oct42010_to_April42011.xlsx]100410'!$A$46:$A$51</c:f>
              <c:strCache>
                <c:ptCount val="6"/>
                <c:pt idx="0">
                  <c:v>Frequency</c:v>
                </c:pt>
                <c:pt idx="1">
                  <c:v>Pattern</c:v>
                </c:pt>
                <c:pt idx="2">
                  <c:v>Contaminates</c:v>
                </c:pt>
                <c:pt idx="3">
                  <c:v>Quartz</c:v>
                </c:pt>
                <c:pt idx="4">
                  <c:v>Marks/Scratches</c:v>
                </c:pt>
                <c:pt idx="5">
                  <c:v>Low Activity</c:v>
                </c:pt>
              </c:strCache>
            </c:strRef>
          </c:cat>
          <c:val>
            <c:numRef>
              <c:f>'[DataAnalysis_062911_Range_Oct42010_to_April42011.xlsx]100410'!$B$46:$B$51</c:f>
              <c:numCache>
                <c:formatCode>0.00%</c:formatCode>
                <c:ptCount val="6"/>
                <c:pt idx="0">
                  <c:v>7.6510948546739982E-2</c:v>
                </c:pt>
                <c:pt idx="1">
                  <c:v>3.7423900235663915E-2</c:v>
                </c:pt>
                <c:pt idx="2">
                  <c:v>3.3146357030636293E-2</c:v>
                </c:pt>
                <c:pt idx="3">
                  <c:v>3.2913148075412547E-2</c:v>
                </c:pt>
                <c:pt idx="4">
                  <c:v>9.1534514925373268E-3</c:v>
                </c:pt>
                <c:pt idx="5">
                  <c:v>2.4578996465043309E-3</c:v>
                </c:pt>
              </c:numCache>
            </c:numRef>
          </c:val>
          <c:extLst>
            <c:ext xmlns:c16="http://schemas.microsoft.com/office/drawing/2014/chart" uri="{C3380CC4-5D6E-409C-BE32-E72D297353CC}">
              <c16:uniqueId val="{00000001-C809-4143-96E9-96068A7E13FD}"/>
            </c:ext>
          </c:extLst>
        </c:ser>
        <c:dLbls>
          <c:showLegendKey val="0"/>
          <c:showVal val="0"/>
          <c:showCatName val="0"/>
          <c:showSerName val="0"/>
          <c:showPercent val="0"/>
          <c:showBubbleSize val="0"/>
        </c:dLbls>
        <c:gapWidth val="150"/>
        <c:axId val="126968576"/>
        <c:axId val="126970112"/>
      </c:barChart>
      <c:catAx>
        <c:axId val="126968576"/>
        <c:scaling>
          <c:orientation val="maxMin"/>
        </c:scaling>
        <c:delete val="0"/>
        <c:axPos val="l"/>
        <c:numFmt formatCode="General" sourceLinked="0"/>
        <c:majorTickMark val="out"/>
        <c:minorTickMark val="none"/>
        <c:tickLblPos val="nextTo"/>
        <c:txPr>
          <a:bodyPr/>
          <a:lstStyle/>
          <a:p>
            <a:pPr>
              <a:defRPr lang="en-US" sz="700"/>
            </a:pPr>
            <a:endParaRPr lang="en-US"/>
          </a:p>
        </c:txPr>
        <c:crossAx val="126970112"/>
        <c:crosses val="autoZero"/>
        <c:auto val="1"/>
        <c:lblAlgn val="ctr"/>
        <c:lblOffset val="100"/>
        <c:noMultiLvlLbl val="0"/>
      </c:catAx>
      <c:valAx>
        <c:axId val="126970112"/>
        <c:scaling>
          <c:orientation val="minMax"/>
        </c:scaling>
        <c:delete val="0"/>
        <c:axPos val="t"/>
        <c:majorGridlines/>
        <c:numFmt formatCode="0.00%" sourceLinked="1"/>
        <c:majorTickMark val="out"/>
        <c:minorTickMark val="none"/>
        <c:tickLblPos val="nextTo"/>
        <c:txPr>
          <a:bodyPr/>
          <a:lstStyle/>
          <a:p>
            <a:pPr>
              <a:defRPr lang="en-US" sz="600"/>
            </a:pPr>
            <a:endParaRPr lang="en-US"/>
          </a:p>
        </c:txPr>
        <c:crossAx val="126968576"/>
        <c:crosses val="autoZero"/>
        <c:crossBetween val="between"/>
      </c:valAx>
    </c:plotArea>
    <c:plotVisOnly val="1"/>
    <c:dispBlanksAs val="gap"/>
    <c:showDLblsOverMax val="0"/>
  </c:chart>
  <c:spPr>
    <a:ln>
      <a:solidFill>
        <a:srgbClr val="0316A1"/>
      </a:solidFill>
    </a:ln>
  </c:sp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sz="800"/>
            </a:pPr>
            <a:r>
              <a:rPr lang="en-US" sz="800" dirty="0"/>
              <a:t>Range Chart - Vendor A</a:t>
            </a:r>
          </a:p>
        </c:rich>
      </c:tx>
      <c:layout>
        <c:manualLayout>
          <c:xMode val="edge"/>
          <c:yMode val="edge"/>
          <c:x val="0.3045600029163022"/>
          <c:y val="0"/>
        </c:manualLayout>
      </c:layout>
      <c:overlay val="0"/>
    </c:title>
    <c:autoTitleDeleted val="0"/>
    <c:plotArea>
      <c:layout>
        <c:manualLayout>
          <c:layoutTarget val="inner"/>
          <c:xMode val="edge"/>
          <c:yMode val="edge"/>
          <c:x val="0.15915099154272389"/>
          <c:y val="0.21725926091561248"/>
          <c:w val="0.84084900845727639"/>
          <c:h val="0.59951660083791436"/>
        </c:manualLayout>
      </c:layout>
      <c:lineChart>
        <c:grouping val="standard"/>
        <c:varyColors val="0"/>
        <c:ser>
          <c:idx val="3"/>
          <c:order val="3"/>
          <c:tx>
            <c:strRef>
              <c:f>Sheet1!$D$1</c:f>
            </c:strRef>
          </c:tx>
          <c:marker>
            <c:symbol val="none"/>
          </c:marker>
          <c:val>
            <c:numRef>
              <c:f>Sheet1!$D$2:$D$490</c:f>
            </c:numRef>
          </c:val>
          <c:smooth val="0"/>
          <c:extLst>
            <c:ext xmlns:c16="http://schemas.microsoft.com/office/drawing/2014/chart" uri="{C3380CC4-5D6E-409C-BE32-E72D297353CC}">
              <c16:uniqueId val="{00000000-6993-40C6-92BF-CC2EC1201C4F}"/>
            </c:ext>
          </c:extLst>
        </c:ser>
        <c:ser>
          <c:idx val="4"/>
          <c:order val="4"/>
          <c:tx>
            <c:strRef>
              <c:f>Sheet1!$E$1</c:f>
            </c:strRef>
          </c:tx>
          <c:marker>
            <c:symbol val="none"/>
          </c:marker>
          <c:val>
            <c:numRef>
              <c:f>Sheet1!$E$2:$E$490</c:f>
            </c:numRef>
          </c:val>
          <c:smooth val="0"/>
          <c:extLst>
            <c:ext xmlns:c16="http://schemas.microsoft.com/office/drawing/2014/chart" uri="{C3380CC4-5D6E-409C-BE32-E72D297353CC}">
              <c16:uniqueId val="{00000001-6993-40C6-92BF-CC2EC1201C4F}"/>
            </c:ext>
          </c:extLst>
        </c:ser>
        <c:ser>
          <c:idx val="5"/>
          <c:order val="5"/>
          <c:tx>
            <c:strRef>
              <c:f>Sheet1!$F$1</c:f>
            </c:strRef>
          </c:tx>
          <c:spPr>
            <a:ln>
              <a:solidFill>
                <a:srgbClr val="FF0000"/>
              </a:solidFill>
            </a:ln>
          </c:spPr>
          <c:marker>
            <c:symbol val="none"/>
          </c:marker>
          <c:val>
            <c:numRef>
              <c:f>Sheet1!$F$2:$F$490</c:f>
            </c:numRef>
          </c:val>
          <c:smooth val="0"/>
          <c:extLst>
            <c:ext xmlns:c16="http://schemas.microsoft.com/office/drawing/2014/chart" uri="{C3380CC4-5D6E-409C-BE32-E72D297353CC}">
              <c16:uniqueId val="{00000002-6993-40C6-92BF-CC2EC1201C4F}"/>
            </c:ext>
          </c:extLst>
        </c:ser>
        <c:ser>
          <c:idx val="0"/>
          <c:order val="0"/>
          <c:tx>
            <c:strRef>
              <c:f>Sheet1!$D$1</c:f>
              <c:strCache>
                <c:ptCount val="1"/>
                <c:pt idx="0">
                  <c:v>Range</c:v>
                </c:pt>
              </c:strCache>
            </c:strRef>
          </c:tx>
          <c:spPr>
            <a:ln w="15875">
              <a:solidFill>
                <a:srgbClr val="0316A1"/>
              </a:solidFill>
            </a:ln>
          </c:spPr>
          <c:marker>
            <c:symbol val="none"/>
          </c:marker>
          <c:val>
            <c:numRef>
              <c:f>Sheet1!$D$2:$D$490</c:f>
              <c:numCache>
                <c:formatCode>0.00</c:formatCode>
                <c:ptCount val="489"/>
                <c:pt idx="1">
                  <c:v>566.13959331437945</c:v>
                </c:pt>
                <c:pt idx="2">
                  <c:v>1148.9631465012208</c:v>
                </c:pt>
                <c:pt idx="3">
                  <c:v>642.82631179224472</c:v>
                </c:pt>
                <c:pt idx="4">
                  <c:v>1314.9670589584857</c:v>
                </c:pt>
                <c:pt idx="5">
                  <c:v>764.83090483117849</c:v>
                </c:pt>
                <c:pt idx="6">
                  <c:v>2090.2343315975772</c:v>
                </c:pt>
                <c:pt idx="7">
                  <c:v>2196.1310041276738</c:v>
                </c:pt>
                <c:pt idx="8">
                  <c:v>3616.744953927584</c:v>
                </c:pt>
                <c:pt idx="9">
                  <c:v>1134.0246035968878</c:v>
                </c:pt>
                <c:pt idx="10">
                  <c:v>617.4442016314714</c:v>
                </c:pt>
                <c:pt idx="11">
                  <c:v>487.43602272029796</c:v>
                </c:pt>
                <c:pt idx="12">
                  <c:v>1400.5513333789968</c:v>
                </c:pt>
                <c:pt idx="13">
                  <c:v>1166.8628924656659</c:v>
                </c:pt>
                <c:pt idx="14">
                  <c:v>3360.7284865658639</c:v>
                </c:pt>
                <c:pt idx="15">
                  <c:v>3769.4768259627663</c:v>
                </c:pt>
                <c:pt idx="16">
                  <c:v>285.52862182911485</c:v>
                </c:pt>
                <c:pt idx="17">
                  <c:v>673.54744068719458</c:v>
                </c:pt>
                <c:pt idx="18">
                  <c:v>572.33259943499843</c:v>
                </c:pt>
                <c:pt idx="19">
                  <c:v>742.44175599701703</c:v>
                </c:pt>
                <c:pt idx="20">
                  <c:v>139.04751233290878</c:v>
                </c:pt>
                <c:pt idx="21">
                  <c:v>2205.9966349089518</c:v>
                </c:pt>
                <c:pt idx="22">
                  <c:v>677.01737811975181</c:v>
                </c:pt>
                <c:pt idx="23">
                  <c:v>2369.573558243932</c:v>
                </c:pt>
                <c:pt idx="24">
                  <c:v>2562.2573941703922</c:v>
                </c:pt>
                <c:pt idx="25">
                  <c:v>1652.5974559830511</c:v>
                </c:pt>
                <c:pt idx="26">
                  <c:v>2631.6791008655055</c:v>
                </c:pt>
                <c:pt idx="27">
                  <c:v>2088.7596445176737</c:v>
                </c:pt>
                <c:pt idx="28">
                  <c:v>1409.1188388913827</c:v>
                </c:pt>
                <c:pt idx="29">
                  <c:v>1268.7176573369661</c:v>
                </c:pt>
                <c:pt idx="30">
                  <c:v>1062.0314848665148</c:v>
                </c:pt>
                <c:pt idx="31">
                  <c:v>1340.8830579463392</c:v>
                </c:pt>
                <c:pt idx="32">
                  <c:v>1361.5990408323644</c:v>
                </c:pt>
                <c:pt idx="33">
                  <c:v>2348.9088237620808</c:v>
                </c:pt>
                <c:pt idx="34">
                  <c:v>1033.8396732807203</c:v>
                </c:pt>
                <c:pt idx="35">
                  <c:v>1343.8209799043834</c:v>
                </c:pt>
                <c:pt idx="36">
                  <c:v>4358.5895953746485</c:v>
                </c:pt>
                <c:pt idx="37">
                  <c:v>5256.9426809465485</c:v>
                </c:pt>
                <c:pt idx="38">
                  <c:v>3157.1737860832372</c:v>
                </c:pt>
                <c:pt idx="39">
                  <c:v>1777.1602690787986</c:v>
                </c:pt>
                <c:pt idx="40">
                  <c:v>3977.8116238452626</c:v>
                </c:pt>
                <c:pt idx="41">
                  <c:v>681.18390081077814</c:v>
                </c:pt>
                <c:pt idx="42">
                  <c:v>729.8771299170329</c:v>
                </c:pt>
                <c:pt idx="43">
                  <c:v>1238.3590331459418</c:v>
                </c:pt>
                <c:pt idx="44">
                  <c:v>2488.6712319478402</c:v>
                </c:pt>
                <c:pt idx="45">
                  <c:v>233.15923945419507</c:v>
                </c:pt>
                <c:pt idx="46">
                  <c:v>1675.6403727577999</c:v>
                </c:pt>
                <c:pt idx="47">
                  <c:v>791.92809327598661</c:v>
                </c:pt>
                <c:pt idx="48">
                  <c:v>5119.5304338345295</c:v>
                </c:pt>
                <c:pt idx="49">
                  <c:v>5880.8909069141373</c:v>
                </c:pt>
                <c:pt idx="50">
                  <c:v>3992.7231138851607</c:v>
                </c:pt>
                <c:pt idx="51">
                  <c:v>2191.1245608916497</c:v>
                </c:pt>
                <c:pt idx="52">
                  <c:v>1493.9607729157433</c:v>
                </c:pt>
                <c:pt idx="53">
                  <c:v>3336.5851194383622</c:v>
                </c:pt>
                <c:pt idx="54">
                  <c:v>2594.4358088495292</c:v>
                </c:pt>
                <c:pt idx="55">
                  <c:v>1237.2633781954646</c:v>
                </c:pt>
                <c:pt idx="56">
                  <c:v>1978.4663267266005</c:v>
                </c:pt>
                <c:pt idx="57">
                  <c:v>687.51964989304315</c:v>
                </c:pt>
                <c:pt idx="58">
                  <c:v>84.111228748224676</c:v>
                </c:pt>
                <c:pt idx="59">
                  <c:v>1126.4437897354364</c:v>
                </c:pt>
                <c:pt idx="60">
                  <c:v>2195.8425590759152</c:v>
                </c:pt>
                <c:pt idx="61">
                  <c:v>1762.8474740600209</c:v>
                </c:pt>
                <c:pt idx="62">
                  <c:v>237.73228075448424</c:v>
                </c:pt>
                <c:pt idx="63">
                  <c:v>1979.3449612129448</c:v>
                </c:pt>
                <c:pt idx="64">
                  <c:v>5266.4380740057704</c:v>
                </c:pt>
                <c:pt idx="65">
                  <c:v>6005.1999443527466</c:v>
                </c:pt>
                <c:pt idx="66">
                  <c:v>3163.0341978082524</c:v>
                </c:pt>
                <c:pt idx="67">
                  <c:v>1938.2518202448248</c:v>
                </c:pt>
                <c:pt idx="68">
                  <c:v>1970.9460924286411</c:v>
                </c:pt>
                <c:pt idx="69">
                  <c:v>2731.5217568921039</c:v>
                </c:pt>
                <c:pt idx="70">
                  <c:v>5323.7831115052104</c:v>
                </c:pt>
                <c:pt idx="71">
                  <c:v>5345.3005076088011</c:v>
                </c:pt>
                <c:pt idx="72">
                  <c:v>2715.6619235090911</c:v>
                </c:pt>
                <c:pt idx="73">
                  <c:v>1845.93349546846</c:v>
                </c:pt>
                <c:pt idx="74">
                  <c:v>2715.9532915400418</c:v>
                </c:pt>
                <c:pt idx="75">
                  <c:v>4186.8872876502573</c:v>
                </c:pt>
                <c:pt idx="76">
                  <c:v>61.035163725726306</c:v>
                </c:pt>
                <c:pt idx="77">
                  <c:v>1.0179816866293503</c:v>
                </c:pt>
                <c:pt idx="78">
                  <c:v>1504.3369178632281</c:v>
                </c:pt>
                <c:pt idx="79">
                  <c:v>5030.4468913031715</c:v>
                </c:pt>
                <c:pt idx="80">
                  <c:v>9316.2757387077436</c:v>
                </c:pt>
                <c:pt idx="81">
                  <c:v>7626.6956871952934</c:v>
                </c:pt>
                <c:pt idx="82">
                  <c:v>5178.5232659913654</c:v>
                </c:pt>
                <c:pt idx="83">
                  <c:v>5194.3847995474944</c:v>
                </c:pt>
                <c:pt idx="84">
                  <c:v>303.28820115234703</c:v>
                </c:pt>
                <c:pt idx="85">
                  <c:v>716.59315183199942</c:v>
                </c:pt>
                <c:pt idx="86">
                  <c:v>2264.985387487337</c:v>
                </c:pt>
                <c:pt idx="87">
                  <c:v>1539.755751256831</c:v>
                </c:pt>
                <c:pt idx="88">
                  <c:v>283.99902540258887</c:v>
                </c:pt>
                <c:pt idx="89">
                  <c:v>8788.1275497758761</c:v>
                </c:pt>
                <c:pt idx="90">
                  <c:v>762.43974201567471</c:v>
                </c:pt>
                <c:pt idx="91">
                  <c:v>6183.8479652032256</c:v>
                </c:pt>
                <c:pt idx="92">
                  <c:v>2291.8317440608516</c:v>
                </c:pt>
                <c:pt idx="93">
                  <c:v>4374.0520685566853</c:v>
                </c:pt>
                <c:pt idx="94">
                  <c:v>3113.3958513010302</c:v>
                </c:pt>
                <c:pt idx="95">
                  <c:v>1161.6640715599008</c:v>
                </c:pt>
                <c:pt idx="96">
                  <c:v>2336.5070290472358</c:v>
                </c:pt>
                <c:pt idx="97">
                  <c:v>5735.7532846257154</c:v>
                </c:pt>
                <c:pt idx="98">
                  <c:v>1.6275375224649906</c:v>
                </c:pt>
                <c:pt idx="99">
                  <c:v>4667.3351464411244</c:v>
                </c:pt>
                <c:pt idx="100">
                  <c:v>1107.8365564448761</c:v>
                </c:pt>
                <c:pt idx="101">
                  <c:v>925.25288713071438</c:v>
                </c:pt>
                <c:pt idx="102">
                  <c:v>1662.7049437807912</c:v>
                </c:pt>
                <c:pt idx="103">
                  <c:v>288.30208997800929</c:v>
                </c:pt>
                <c:pt idx="104">
                  <c:v>214.61896897666156</c:v>
                </c:pt>
                <c:pt idx="105">
                  <c:v>987.80231428146249</c:v>
                </c:pt>
                <c:pt idx="106">
                  <c:v>287.11930623557419</c:v>
                </c:pt>
                <c:pt idx="107">
                  <c:v>2019.4867572495752</c:v>
                </c:pt>
                <c:pt idx="108">
                  <c:v>3370.5317590283262</c:v>
                </c:pt>
                <c:pt idx="109">
                  <c:v>2136.7452173903612</c:v>
                </c:pt>
                <c:pt idx="110">
                  <c:v>1732.5067053362761</c:v>
                </c:pt>
                <c:pt idx="111">
                  <c:v>2151.7121060900422</c:v>
                </c:pt>
                <c:pt idx="112">
                  <c:v>1079.2364426897839</c:v>
                </c:pt>
                <c:pt idx="113">
                  <c:v>101.91790424473623</c:v>
                </c:pt>
                <c:pt idx="114">
                  <c:v>655.12936081085343</c:v>
                </c:pt>
                <c:pt idx="115">
                  <c:v>2175.6556348232552</c:v>
                </c:pt>
                <c:pt idx="116">
                  <c:v>5357.9244884969694</c:v>
                </c:pt>
                <c:pt idx="117">
                  <c:v>989.93163823708892</c:v>
                </c:pt>
                <c:pt idx="118">
                  <c:v>46.806851240806274</c:v>
                </c:pt>
                <c:pt idx="119">
                  <c:v>17.465003385208529</c:v>
                </c:pt>
                <c:pt idx="120">
                  <c:v>3093.2475660117343</c:v>
                </c:pt>
                <c:pt idx="121">
                  <c:v>0.92838698904961092</c:v>
                </c:pt>
                <c:pt idx="122">
                  <c:v>2382.5564074171707</c:v>
                </c:pt>
                <c:pt idx="123">
                  <c:v>6.4449554821476394</c:v>
                </c:pt>
                <c:pt idx="124">
                  <c:v>1613.5476710256232</c:v>
                </c:pt>
                <c:pt idx="125">
                  <c:v>436.41307944338644</c:v>
                </c:pt>
                <c:pt idx="126">
                  <c:v>1615.2470798911531</c:v>
                </c:pt>
                <c:pt idx="127">
                  <c:v>1272.8977893982083</c:v>
                </c:pt>
                <c:pt idx="128">
                  <c:v>488.60280477162451</c:v>
                </c:pt>
                <c:pt idx="129">
                  <c:v>2748.4269961407408</c:v>
                </c:pt>
                <c:pt idx="130">
                  <c:v>1966.3845448633608</c:v>
                </c:pt>
                <c:pt idx="131">
                  <c:v>27.661784581840028</c:v>
                </c:pt>
                <c:pt idx="132">
                  <c:v>1.2707809833809733</c:v>
                </c:pt>
                <c:pt idx="133">
                  <c:v>4656.1598484274054</c:v>
                </c:pt>
                <c:pt idx="134">
                  <c:v>2840.9199034925628</c:v>
                </c:pt>
                <c:pt idx="135">
                  <c:v>0.91436124686151743</c:v>
                </c:pt>
                <c:pt idx="136">
                  <c:v>0.13297399040311575</c:v>
                </c:pt>
                <c:pt idx="137">
                  <c:v>5267.4174541896209</c:v>
                </c:pt>
                <c:pt idx="138">
                  <c:v>3857.0277207102627</c:v>
                </c:pt>
                <c:pt idx="139">
                  <c:v>904.01452909037448</c:v>
                </c:pt>
                <c:pt idx="140">
                  <c:v>246.27952921949318</c:v>
                </c:pt>
                <c:pt idx="141">
                  <c:v>1072.6597181176758</c:v>
                </c:pt>
                <c:pt idx="142">
                  <c:v>748.32977549638792</c:v>
                </c:pt>
                <c:pt idx="143">
                  <c:v>580.62348061148271</c:v>
                </c:pt>
                <c:pt idx="144">
                  <c:v>1624.8724785810298</c:v>
                </c:pt>
                <c:pt idx="145">
                  <c:v>2022.8701363177931</c:v>
                </c:pt>
                <c:pt idx="146">
                  <c:v>5401.5318173272381</c:v>
                </c:pt>
                <c:pt idx="147">
                  <c:v>2718.3611105550217</c:v>
                </c:pt>
                <c:pt idx="148">
                  <c:v>2141.3352151298895</c:v>
                </c:pt>
                <c:pt idx="149">
                  <c:v>3285.5757846450442</c:v>
                </c:pt>
                <c:pt idx="150">
                  <c:v>2.1642169943079352</c:v>
                </c:pt>
                <c:pt idx="151">
                  <c:v>2565.3698156224564</c:v>
                </c:pt>
                <c:pt idx="152">
                  <c:v>591.88325213920291</c:v>
                </c:pt>
                <c:pt idx="153">
                  <c:v>267.62492790818169</c:v>
                </c:pt>
                <c:pt idx="154">
                  <c:v>433.69439978897447</c:v>
                </c:pt>
                <c:pt idx="155">
                  <c:v>2146.3589566694645</c:v>
                </c:pt>
                <c:pt idx="156">
                  <c:v>1963.646475719288</c:v>
                </c:pt>
                <c:pt idx="157">
                  <c:v>1522.7586065959179</c:v>
                </c:pt>
                <c:pt idx="158">
                  <c:v>494.47966308426214</c:v>
                </c:pt>
                <c:pt idx="159">
                  <c:v>101.14449350815266</c:v>
                </c:pt>
                <c:pt idx="160">
                  <c:v>3024.2569403089583</c:v>
                </c:pt>
                <c:pt idx="161">
                  <c:v>158.80663986224681</c:v>
                </c:pt>
                <c:pt idx="162">
                  <c:v>160.58385385945439</c:v>
                </c:pt>
                <c:pt idx="163">
                  <c:v>269.90076521225194</c:v>
                </c:pt>
                <c:pt idx="164">
                  <c:v>1.4678511526435614</c:v>
                </c:pt>
                <c:pt idx="165">
                  <c:v>625.96681820880622</c:v>
                </c:pt>
                <c:pt idx="166">
                  <c:v>406.44062743801635</c:v>
                </c:pt>
                <c:pt idx="167">
                  <c:v>1449.4082992272461</c:v>
                </c:pt>
                <c:pt idx="168">
                  <c:v>368.27811486273879</c:v>
                </c:pt>
                <c:pt idx="169">
                  <c:v>174.72297740075737</c:v>
                </c:pt>
                <c:pt idx="170">
                  <c:v>2361.8506619371474</c:v>
                </c:pt>
                <c:pt idx="171">
                  <c:v>4798.1779869273305</c:v>
                </c:pt>
                <c:pt idx="172">
                  <c:v>1788.7586295036601</c:v>
                </c:pt>
                <c:pt idx="173">
                  <c:v>2436.1359963277355</c:v>
                </c:pt>
                <c:pt idx="174">
                  <c:v>2536.7421957394108</c:v>
                </c:pt>
                <c:pt idx="175">
                  <c:v>6052.2846159990877</c:v>
                </c:pt>
                <c:pt idx="176">
                  <c:v>425.09962061978973</c:v>
                </c:pt>
                <c:pt idx="177">
                  <c:v>996.94583350326866</c:v>
                </c:pt>
                <c:pt idx="178">
                  <c:v>340.33804996497815</c:v>
                </c:pt>
                <c:pt idx="179">
                  <c:v>2234.6832734215996</c:v>
                </c:pt>
                <c:pt idx="180">
                  <c:v>45.078408589586594</c:v>
                </c:pt>
                <c:pt idx="181">
                  <c:v>97.909764428623021</c:v>
                </c:pt>
                <c:pt idx="182">
                  <c:v>757.20101538207348</c:v>
                </c:pt>
                <c:pt idx="183">
                  <c:v>3495.4792212201282</c:v>
                </c:pt>
                <c:pt idx="184">
                  <c:v>776.5518575301395</c:v>
                </c:pt>
                <c:pt idx="185">
                  <c:v>1828.8409021552652</c:v>
                </c:pt>
                <c:pt idx="186">
                  <c:v>1578.2776223421101</c:v>
                </c:pt>
                <c:pt idx="187">
                  <c:v>1254.7971880566329</c:v>
                </c:pt>
                <c:pt idx="188">
                  <c:v>4570.2374600544572</c:v>
                </c:pt>
                <c:pt idx="189">
                  <c:v>3988.1061481656393</c:v>
                </c:pt>
                <c:pt idx="190">
                  <c:v>204.84295824449509</c:v>
                </c:pt>
                <c:pt idx="191">
                  <c:v>1770.7629879582673</c:v>
                </c:pt>
                <c:pt idx="192">
                  <c:v>6301.5212610252511</c:v>
                </c:pt>
                <c:pt idx="193">
                  <c:v>6028.3023810386658</c:v>
                </c:pt>
                <c:pt idx="194">
                  <c:v>2285.0813515558852</c:v>
                </c:pt>
                <c:pt idx="195">
                  <c:v>2940.3417042065521</c:v>
                </c:pt>
                <c:pt idx="196">
                  <c:v>4335.4548309380007</c:v>
                </c:pt>
                <c:pt idx="197">
                  <c:v>3.8400823250412937</c:v>
                </c:pt>
                <c:pt idx="198">
                  <c:v>403.96227860078216</c:v>
                </c:pt>
                <c:pt idx="199">
                  <c:v>6232.011470313184</c:v>
                </c:pt>
                <c:pt idx="200">
                  <c:v>70.213476415723548</c:v>
                </c:pt>
                <c:pt idx="201">
                  <c:v>3355.6969179501762</c:v>
                </c:pt>
                <c:pt idx="202">
                  <c:v>9975.0869895266042</c:v>
                </c:pt>
                <c:pt idx="203">
                  <c:v>2614.6973876226693</c:v>
                </c:pt>
                <c:pt idx="204">
                  <c:v>1949.6472343150476</c:v>
                </c:pt>
                <c:pt idx="205">
                  <c:v>1480.0515207368878</c:v>
                </c:pt>
                <c:pt idx="206">
                  <c:v>112.99638399947436</c:v>
                </c:pt>
                <c:pt idx="207">
                  <c:v>796.39266542345013</c:v>
                </c:pt>
                <c:pt idx="208">
                  <c:v>2334.6937090158463</c:v>
                </c:pt>
                <c:pt idx="209">
                  <c:v>4219.8487908318639</c:v>
                </c:pt>
                <c:pt idx="210">
                  <c:v>3097.5350145874677</c:v>
                </c:pt>
                <c:pt idx="211">
                  <c:v>187.70601552072912</c:v>
                </c:pt>
                <c:pt idx="212">
                  <c:v>347.69547073170548</c:v>
                </c:pt>
                <c:pt idx="213">
                  <c:v>4947.4181267498134</c:v>
                </c:pt>
                <c:pt idx="214">
                  <c:v>4194.5651194099628</c:v>
                </c:pt>
                <c:pt idx="215">
                  <c:v>116.1670337151736</c:v>
                </c:pt>
                <c:pt idx="216">
                  <c:v>3569.6253073979169</c:v>
                </c:pt>
                <c:pt idx="217">
                  <c:v>4989.9060937743634</c:v>
                </c:pt>
                <c:pt idx="218">
                  <c:v>687.73875906877458</c:v>
                </c:pt>
                <c:pt idx="219">
                  <c:v>2487.4870624737814</c:v>
                </c:pt>
                <c:pt idx="220">
                  <c:v>2050.8668842418097</c:v>
                </c:pt>
                <c:pt idx="221">
                  <c:v>321.52467081602708</c:v>
                </c:pt>
                <c:pt idx="222">
                  <c:v>1513.1088922126198</c:v>
                </c:pt>
                <c:pt idx="223">
                  <c:v>653.30852582584839</c:v>
                </c:pt>
                <c:pt idx="224">
                  <c:v>1499.4656545305631</c:v>
                </c:pt>
                <c:pt idx="225">
                  <c:v>1915.6306299343698</c:v>
                </c:pt>
                <c:pt idx="226">
                  <c:v>649.78380862251163</c:v>
                </c:pt>
                <c:pt idx="227">
                  <c:v>797.12418541405339</c:v>
                </c:pt>
                <c:pt idx="228">
                  <c:v>763.46694870944827</c:v>
                </c:pt>
                <c:pt idx="229">
                  <c:v>1609.5360276047161</c:v>
                </c:pt>
                <c:pt idx="230">
                  <c:v>4226.4886571792886</c:v>
                </c:pt>
                <c:pt idx="231">
                  <c:v>2293.6338979899892</c:v>
                </c:pt>
                <c:pt idx="232">
                  <c:v>1852.2439361810684</c:v>
                </c:pt>
                <c:pt idx="233">
                  <c:v>2094.8535083802549</c:v>
                </c:pt>
                <c:pt idx="234">
                  <c:v>2688.3498683599737</c:v>
                </c:pt>
                <c:pt idx="235">
                  <c:v>3658.3467045845546</c:v>
                </c:pt>
                <c:pt idx="236">
                  <c:v>2164.1226849602454</c:v>
                </c:pt>
                <c:pt idx="237">
                  <c:v>23.665707750245929</c:v>
                </c:pt>
                <c:pt idx="238">
                  <c:v>844.86237320862801</c:v>
                </c:pt>
                <c:pt idx="239">
                  <c:v>984.55266146734346</c:v>
                </c:pt>
                <c:pt idx="240">
                  <c:v>706.70004182960861</c:v>
                </c:pt>
                <c:pt idx="241">
                  <c:v>2164.2292263843119</c:v>
                </c:pt>
                <c:pt idx="242">
                  <c:v>3919.617837658152</c:v>
                </c:pt>
                <c:pt idx="243">
                  <c:v>1339.5098535213619</c:v>
                </c:pt>
                <c:pt idx="244">
                  <c:v>1352.6500440556513</c:v>
                </c:pt>
                <c:pt idx="245">
                  <c:v>1320.4000114975511</c:v>
                </c:pt>
                <c:pt idx="246">
                  <c:v>3611.4517143061498</c:v>
                </c:pt>
                <c:pt idx="247">
                  <c:v>3345.0806435812265</c:v>
                </c:pt>
                <c:pt idx="248">
                  <c:v>3309.4949725372849</c:v>
                </c:pt>
                <c:pt idx="249">
                  <c:v>1349.7946378644556</c:v>
                </c:pt>
                <c:pt idx="250">
                  <c:v>2276.3920640219003</c:v>
                </c:pt>
                <c:pt idx="251">
                  <c:v>1391.6808238029478</c:v>
                </c:pt>
                <c:pt idx="252">
                  <c:v>3930.2708705561236</c:v>
                </c:pt>
                <c:pt idx="253">
                  <c:v>1243.162403368387</c:v>
                </c:pt>
                <c:pt idx="254">
                  <c:v>4070.9763676785014</c:v>
                </c:pt>
                <c:pt idx="255">
                  <c:v>2799.3140229927376</c:v>
                </c:pt>
                <c:pt idx="256">
                  <c:v>1249.934949089773</c:v>
                </c:pt>
                <c:pt idx="257">
                  <c:v>2355.5853762710599</c:v>
                </c:pt>
                <c:pt idx="258">
                  <c:v>211.54002831596881</c:v>
                </c:pt>
                <c:pt idx="259">
                  <c:v>3321.5310590323152</c:v>
                </c:pt>
                <c:pt idx="260">
                  <c:v>2572.6121544828652</c:v>
                </c:pt>
                <c:pt idx="261">
                  <c:v>345.24558993801469</c:v>
                </c:pt>
                <c:pt idx="262">
                  <c:v>5440.5403056330979</c:v>
                </c:pt>
                <c:pt idx="263">
                  <c:v>3409.045465464691</c:v>
                </c:pt>
                <c:pt idx="264">
                  <c:v>2.0023802891373652</c:v>
                </c:pt>
                <c:pt idx="265">
                  <c:v>0.2663378287106753</c:v>
                </c:pt>
                <c:pt idx="266">
                  <c:v>1603.1717444313645</c:v>
                </c:pt>
                <c:pt idx="267">
                  <c:v>2781.6002438440919</c:v>
                </c:pt>
                <c:pt idx="268">
                  <c:v>1345.2083602575578</c:v>
                </c:pt>
                <c:pt idx="269">
                  <c:v>2497.245881514611</c:v>
                </c:pt>
                <c:pt idx="270">
                  <c:v>2798.6883937036587</c:v>
                </c:pt>
                <c:pt idx="271">
                  <c:v>2544.1740676406757</c:v>
                </c:pt>
                <c:pt idx="272">
                  <c:v>717.05730830039829</c:v>
                </c:pt>
                <c:pt idx="273">
                  <c:v>3690.7072031488638</c:v>
                </c:pt>
                <c:pt idx="274">
                  <c:v>2519.0785154541954</c:v>
                </c:pt>
                <c:pt idx="275">
                  <c:v>3018.8074600892141</c:v>
                </c:pt>
                <c:pt idx="276">
                  <c:v>1750.2665872629761</c:v>
                </c:pt>
                <c:pt idx="277">
                  <c:v>663.91441786289215</c:v>
                </c:pt>
                <c:pt idx="278">
                  <c:v>2138.6618479546137</c:v>
                </c:pt>
                <c:pt idx="279">
                  <c:v>1472.1866231439635</c:v>
                </c:pt>
                <c:pt idx="280">
                  <c:v>234.60920083522797</c:v>
                </c:pt>
                <c:pt idx="281">
                  <c:v>3378.4091848423777</c:v>
                </c:pt>
                <c:pt idx="282">
                  <c:v>355.73583380691696</c:v>
                </c:pt>
                <c:pt idx="283">
                  <c:v>1205.2659022472801</c:v>
                </c:pt>
                <c:pt idx="284">
                  <c:v>611.23999808914959</c:v>
                </c:pt>
                <c:pt idx="285">
                  <c:v>292.19560120906732</c:v>
                </c:pt>
                <c:pt idx="286">
                  <c:v>743.19905922375654</c:v>
                </c:pt>
                <c:pt idx="287">
                  <c:v>24.345984253101026</c:v>
                </c:pt>
                <c:pt idx="288">
                  <c:v>1479.0173576455563</c:v>
                </c:pt>
                <c:pt idx="289">
                  <c:v>1905.8610213669008</c:v>
                </c:pt>
                <c:pt idx="290">
                  <c:v>4.5083836168050766</c:v>
                </c:pt>
                <c:pt idx="291">
                  <c:v>3877.2376961130649</c:v>
                </c:pt>
                <c:pt idx="292">
                  <c:v>6214.6673553083065</c:v>
                </c:pt>
                <c:pt idx="293">
                  <c:v>2942.255546846437</c:v>
                </c:pt>
                <c:pt idx="294">
                  <c:v>1204.2437016768379</c:v>
                </c:pt>
                <c:pt idx="295">
                  <c:v>4478.7762080226094</c:v>
                </c:pt>
                <c:pt idx="296">
                  <c:v>1941.5160636417631</c:v>
                </c:pt>
                <c:pt idx="297">
                  <c:v>1812.7650472735986</c:v>
                </c:pt>
                <c:pt idx="298">
                  <c:v>1323.8192285597283</c:v>
                </c:pt>
                <c:pt idx="299">
                  <c:v>345.858926134184</c:v>
                </c:pt>
                <c:pt idx="300">
                  <c:v>430.68970178160816</c:v>
                </c:pt>
                <c:pt idx="301">
                  <c:v>10.47190243098885</c:v>
                </c:pt>
                <c:pt idx="302">
                  <c:v>109.77756122872233</c:v>
                </c:pt>
                <c:pt idx="303">
                  <c:v>2503.4048331929357</c:v>
                </c:pt>
                <c:pt idx="304">
                  <c:v>1120.0179935311901</c:v>
                </c:pt>
                <c:pt idx="305">
                  <c:v>891.8220530403778</c:v>
                </c:pt>
                <c:pt idx="306">
                  <c:v>1892.5649384362598</c:v>
                </c:pt>
                <c:pt idx="307">
                  <c:v>1734.7868880378078</c:v>
                </c:pt>
                <c:pt idx="308">
                  <c:v>297.53742670454085</c:v>
                </c:pt>
                <c:pt idx="309">
                  <c:v>1702.1861590575427</c:v>
                </c:pt>
                <c:pt idx="310">
                  <c:v>1.8704289849847591</c:v>
                </c:pt>
                <c:pt idx="311">
                  <c:v>4463.5823523523286</c:v>
                </c:pt>
                <c:pt idx="312">
                  <c:v>4018.4885978130624</c:v>
                </c:pt>
                <c:pt idx="313">
                  <c:v>662.09509867709403</c:v>
                </c:pt>
                <c:pt idx="314">
                  <c:v>1129.636957203038</c:v>
                </c:pt>
                <c:pt idx="315">
                  <c:v>2615.8075707163662</c:v>
                </c:pt>
                <c:pt idx="316">
                  <c:v>1218.2964349668448</c:v>
                </c:pt>
                <c:pt idx="317">
                  <c:v>1787.85500547383</c:v>
                </c:pt>
                <c:pt idx="318">
                  <c:v>159.11293539125472</c:v>
                </c:pt>
                <c:pt idx="319">
                  <c:v>1528.4202870083973</c:v>
                </c:pt>
                <c:pt idx="320">
                  <c:v>1565.4524073312059</c:v>
                </c:pt>
                <c:pt idx="321">
                  <c:v>663.9892040407284</c:v>
                </c:pt>
                <c:pt idx="322">
                  <c:v>851.09527001716435</c:v>
                </c:pt>
                <c:pt idx="323">
                  <c:v>384.05807220935878</c:v>
                </c:pt>
                <c:pt idx="324">
                  <c:v>336.41077655274393</c:v>
                </c:pt>
                <c:pt idx="325">
                  <c:v>1833.4088877597874</c:v>
                </c:pt>
                <c:pt idx="326">
                  <c:v>905.3319228123853</c:v>
                </c:pt>
                <c:pt idx="327">
                  <c:v>503.55159690696729</c:v>
                </c:pt>
                <c:pt idx="328">
                  <c:v>3377.7435328532097</c:v>
                </c:pt>
                <c:pt idx="329">
                  <c:v>745.70365271903574</c:v>
                </c:pt>
                <c:pt idx="330">
                  <c:v>3229.1257034111768</c:v>
                </c:pt>
                <c:pt idx="331">
                  <c:v>502.09176149312395</c:v>
                </c:pt>
                <c:pt idx="332">
                  <c:v>2006.9214896550402</c:v>
                </c:pt>
                <c:pt idx="333">
                  <c:v>259.2331955824032</c:v>
                </c:pt>
                <c:pt idx="334">
                  <c:v>2189.5381955616167</c:v>
                </c:pt>
                <c:pt idx="335">
                  <c:v>1246.775952892378</c:v>
                </c:pt>
                <c:pt idx="336">
                  <c:v>388.35612866468699</c:v>
                </c:pt>
                <c:pt idx="337">
                  <c:v>472.01000432111334</c:v>
                </c:pt>
                <c:pt idx="338">
                  <c:v>1060.5553910164158</c:v>
                </c:pt>
                <c:pt idx="339">
                  <c:v>316.62681777402759</c:v>
                </c:pt>
                <c:pt idx="340">
                  <c:v>1103.7633288036998</c:v>
                </c:pt>
                <c:pt idx="341">
                  <c:v>3458.4909388385845</c:v>
                </c:pt>
                <c:pt idx="342">
                  <c:v>2.6512588774785377</c:v>
                </c:pt>
                <c:pt idx="343">
                  <c:v>1294.9868123587221</c:v>
                </c:pt>
                <c:pt idx="344">
                  <c:v>1926.2661664066861</c:v>
                </c:pt>
                <c:pt idx="345">
                  <c:v>110.25673343148058</c:v>
                </c:pt>
                <c:pt idx="346">
                  <c:v>535.54204091988504</c:v>
                </c:pt>
                <c:pt idx="347">
                  <c:v>1295.9036713661674</c:v>
                </c:pt>
                <c:pt idx="348">
                  <c:v>1638.9085711296723</c:v>
                </c:pt>
                <c:pt idx="349">
                  <c:v>4120.5004518311471</c:v>
                </c:pt>
                <c:pt idx="350">
                  <c:v>3196.8912875987612</c:v>
                </c:pt>
                <c:pt idx="351">
                  <c:v>3088.4788103718311</c:v>
                </c:pt>
                <c:pt idx="352">
                  <c:v>592.59428394679219</c:v>
                </c:pt>
                <c:pt idx="353">
                  <c:v>1119.4349913690239</c:v>
                </c:pt>
                <c:pt idx="354">
                  <c:v>662.14509731344799</c:v>
                </c:pt>
                <c:pt idx="355">
                  <c:v>4507.2955984408036</c:v>
                </c:pt>
                <c:pt idx="356">
                  <c:v>2939.6761522824077</c:v>
                </c:pt>
                <c:pt idx="357">
                  <c:v>973.17578074522351</c:v>
                </c:pt>
                <c:pt idx="358">
                  <c:v>1709.6146829901259</c:v>
                </c:pt>
                <c:pt idx="359">
                  <c:v>2589.3346063280478</c:v>
                </c:pt>
                <c:pt idx="360">
                  <c:v>2118.3324715318172</c:v>
                </c:pt>
                <c:pt idx="361">
                  <c:v>2223.7201018752562</c:v>
                </c:pt>
                <c:pt idx="362">
                  <c:v>8903.4606655109674</c:v>
                </c:pt>
                <c:pt idx="363">
                  <c:v>1034.7762642577291</c:v>
                </c:pt>
                <c:pt idx="364">
                  <c:v>4592.9375134557504</c:v>
                </c:pt>
                <c:pt idx="365">
                  <c:v>840.23135589528749</c:v>
                </c:pt>
                <c:pt idx="366">
                  <c:v>820.41370972711832</c:v>
                </c:pt>
                <c:pt idx="367">
                  <c:v>1890.2874391423538</c:v>
                </c:pt>
                <c:pt idx="368">
                  <c:v>488.73981505911769</c:v>
                </c:pt>
                <c:pt idx="369">
                  <c:v>2215.5398552753072</c:v>
                </c:pt>
                <c:pt idx="370">
                  <c:v>4552.6857907725498</c:v>
                </c:pt>
                <c:pt idx="371">
                  <c:v>1059.9340900182724</c:v>
                </c:pt>
                <c:pt idx="372">
                  <c:v>2580.8982459306717</c:v>
                </c:pt>
                <c:pt idx="373">
                  <c:v>4564.2935555456206</c:v>
                </c:pt>
                <c:pt idx="374">
                  <c:v>3015.6397543046623</c:v>
                </c:pt>
                <c:pt idx="375">
                  <c:v>144.06971481814978</c:v>
                </c:pt>
                <c:pt idx="376">
                  <c:v>46.038190727122213</c:v>
                </c:pt>
                <c:pt idx="377">
                  <c:v>1646.0249200258365</c:v>
                </c:pt>
                <c:pt idx="378">
                  <c:v>1259.5958798555657</c:v>
                </c:pt>
                <c:pt idx="379">
                  <c:v>435.38898155279429</c:v>
                </c:pt>
                <c:pt idx="380">
                  <c:v>473.24880441650743</c:v>
                </c:pt>
                <c:pt idx="381">
                  <c:v>496.07979864627123</c:v>
                </c:pt>
                <c:pt idx="382">
                  <c:v>268.49631003755928</c:v>
                </c:pt>
                <c:pt idx="383">
                  <c:v>703.72541316878051</c:v>
                </c:pt>
                <c:pt idx="384">
                  <c:v>2096.2991247894242</c:v>
                </c:pt>
                <c:pt idx="385">
                  <c:v>1211.5149198863649</c:v>
                </c:pt>
                <c:pt idx="386">
                  <c:v>4501.5163582935929</c:v>
                </c:pt>
                <c:pt idx="387">
                  <c:v>2701.7936055995524</c:v>
                </c:pt>
                <c:pt idx="388">
                  <c:v>1047.3897155085579</c:v>
                </c:pt>
                <c:pt idx="389">
                  <c:v>3806.6805087523535</c:v>
                </c:pt>
                <c:pt idx="390">
                  <c:v>4387.2980764694685</c:v>
                </c:pt>
                <c:pt idx="391">
                  <c:v>3292.2012692084536</c:v>
                </c:pt>
                <c:pt idx="392">
                  <c:v>1828.8555824579671</c:v>
                </c:pt>
                <c:pt idx="393">
                  <c:v>833.11600160133094</c:v>
                </c:pt>
                <c:pt idx="394">
                  <c:v>2165.9721020078368</c:v>
                </c:pt>
                <c:pt idx="395">
                  <c:v>1243.8245848948095</c:v>
                </c:pt>
                <c:pt idx="396">
                  <c:v>1549.9145753961061</c:v>
                </c:pt>
                <c:pt idx="397">
                  <c:v>477.41826822701825</c:v>
                </c:pt>
                <c:pt idx="398">
                  <c:v>1632.7419079290703</c:v>
                </c:pt>
                <c:pt idx="399">
                  <c:v>714.81972284242295</c:v>
                </c:pt>
                <c:pt idx="400">
                  <c:v>949.53976555820554</c:v>
                </c:pt>
                <c:pt idx="401">
                  <c:v>1182.6096750255681</c:v>
                </c:pt>
                <c:pt idx="402">
                  <c:v>1079.1339396182448</c:v>
                </c:pt>
                <c:pt idx="403">
                  <c:v>481.59365563094678</c:v>
                </c:pt>
                <c:pt idx="404">
                  <c:v>3497.2086933050232</c:v>
                </c:pt>
                <c:pt idx="405">
                  <c:v>1383.2556605236643</c:v>
                </c:pt>
                <c:pt idx="406">
                  <c:v>828.1915714694187</c:v>
                </c:pt>
                <c:pt idx="407">
                  <c:v>1591.5712065035448</c:v>
                </c:pt>
                <c:pt idx="408">
                  <c:v>893.81508535984904</c:v>
                </c:pt>
                <c:pt idx="409">
                  <c:v>393.16763665061444</c:v>
                </c:pt>
                <c:pt idx="410">
                  <c:v>258.01433188933902</c:v>
                </c:pt>
                <c:pt idx="411">
                  <c:v>107.97372560855001</c:v>
                </c:pt>
                <c:pt idx="412">
                  <c:v>1134.5644416613468</c:v>
                </c:pt>
                <c:pt idx="413">
                  <c:v>717.55249178502436</c:v>
                </c:pt>
                <c:pt idx="414">
                  <c:v>26.28191032260662</c:v>
                </c:pt>
                <c:pt idx="415">
                  <c:v>95.560526939108996</c:v>
                </c:pt>
                <c:pt idx="416">
                  <c:v>645.47800004016892</c:v>
                </c:pt>
                <c:pt idx="417">
                  <c:v>668.91981598362327</c:v>
                </c:pt>
                <c:pt idx="418">
                  <c:v>1299.4153492450714</c:v>
                </c:pt>
                <c:pt idx="419">
                  <c:v>3712.0202054930837</c:v>
                </c:pt>
                <c:pt idx="420">
                  <c:v>4900.1478675799444</c:v>
                </c:pt>
                <c:pt idx="421">
                  <c:v>2978.655004712753</c:v>
                </c:pt>
                <c:pt idx="422">
                  <c:v>2256.7921931175515</c:v>
                </c:pt>
                <c:pt idx="423">
                  <c:v>2977.2182001965107</c:v>
                </c:pt>
                <c:pt idx="424">
                  <c:v>4414.0456520076841</c:v>
                </c:pt>
                <c:pt idx="425">
                  <c:v>4128.9241432622084</c:v>
                </c:pt>
                <c:pt idx="426">
                  <c:v>1255.5228250212967</c:v>
                </c:pt>
                <c:pt idx="427">
                  <c:v>2176.5733756693112</c:v>
                </c:pt>
                <c:pt idx="428">
                  <c:v>1043.4426938341931</c:v>
                </c:pt>
                <c:pt idx="429">
                  <c:v>957.56018500868254</c:v>
                </c:pt>
                <c:pt idx="430">
                  <c:v>5390.9408865654841</c:v>
                </c:pt>
                <c:pt idx="431">
                  <c:v>2288.7767027281207</c:v>
                </c:pt>
                <c:pt idx="432">
                  <c:v>1372.8591423733101</c:v>
                </c:pt>
                <c:pt idx="433">
                  <c:v>833.08858125657241</c:v>
                </c:pt>
                <c:pt idx="434">
                  <c:v>1535.460516667925</c:v>
                </c:pt>
                <c:pt idx="435">
                  <c:v>4699.8109100619513</c:v>
                </c:pt>
                <c:pt idx="436">
                  <c:v>1245.7132992651314</c:v>
                </c:pt>
                <c:pt idx="437">
                  <c:v>5718.5475984858531</c:v>
                </c:pt>
                <c:pt idx="438">
                  <c:v>2814.5300055658445</c:v>
                </c:pt>
                <c:pt idx="439">
                  <c:v>836.95785991940647</c:v>
                </c:pt>
                <c:pt idx="440">
                  <c:v>2214.4823736706762</c:v>
                </c:pt>
                <c:pt idx="441">
                  <c:v>1412.6483156727627</c:v>
                </c:pt>
                <c:pt idx="442">
                  <c:v>1180.0047918166958</c:v>
                </c:pt>
                <c:pt idx="443">
                  <c:v>1783.1210740962997</c:v>
                </c:pt>
                <c:pt idx="444">
                  <c:v>29.780281001701866</c:v>
                </c:pt>
                <c:pt idx="445">
                  <c:v>1102.2240217337385</c:v>
                </c:pt>
                <c:pt idx="446">
                  <c:v>711.5561352064833</c:v>
                </c:pt>
                <c:pt idx="447">
                  <c:v>511.94489461556242</c:v>
                </c:pt>
                <c:pt idx="448">
                  <c:v>1602.4330641282731</c:v>
                </c:pt>
                <c:pt idx="449">
                  <c:v>1903.7410570681111</c:v>
                </c:pt>
                <c:pt idx="450">
                  <c:v>643.0958043439316</c:v>
                </c:pt>
                <c:pt idx="451">
                  <c:v>1183.1811930220574</c:v>
                </c:pt>
                <c:pt idx="452">
                  <c:v>3422.6587322754917</c:v>
                </c:pt>
                <c:pt idx="453">
                  <c:v>531.36836723238252</c:v>
                </c:pt>
                <c:pt idx="454">
                  <c:v>313.90723154041899</c:v>
                </c:pt>
                <c:pt idx="455">
                  <c:v>2194.6457781176987</c:v>
                </c:pt>
                <c:pt idx="456">
                  <c:v>678.4529448421672</c:v>
                </c:pt>
                <c:pt idx="457">
                  <c:v>3008.4463562537012</c:v>
                </c:pt>
                <c:pt idx="458">
                  <c:v>267.25774230062962</c:v>
                </c:pt>
                <c:pt idx="459">
                  <c:v>2374.6768888095394</c:v>
                </c:pt>
                <c:pt idx="460">
                  <c:v>7353.7668783096624</c:v>
                </c:pt>
                <c:pt idx="461">
                  <c:v>2245.5332034733224</c:v>
                </c:pt>
                <c:pt idx="462">
                  <c:v>1776.6879618456587</c:v>
                </c:pt>
                <c:pt idx="463">
                  <c:v>307.23577219620324</c:v>
                </c:pt>
                <c:pt idx="464">
                  <c:v>860.98501982260439</c:v>
                </c:pt>
                <c:pt idx="465">
                  <c:v>1073.6329272277649</c:v>
                </c:pt>
                <c:pt idx="466">
                  <c:v>1024.7364566652111</c:v>
                </c:pt>
                <c:pt idx="467">
                  <c:v>415.7485651737091</c:v>
                </c:pt>
                <c:pt idx="468">
                  <c:v>104.17107603885192</c:v>
                </c:pt>
                <c:pt idx="469">
                  <c:v>2163.6048038350418</c:v>
                </c:pt>
                <c:pt idx="470">
                  <c:v>1131.1678391750902</c:v>
                </c:pt>
                <c:pt idx="471">
                  <c:v>1389.7301090154797</c:v>
                </c:pt>
                <c:pt idx="472">
                  <c:v>2314.2617123043246</c:v>
                </c:pt>
                <c:pt idx="473">
                  <c:v>1162.2547732163198</c:v>
                </c:pt>
                <c:pt idx="474">
                  <c:v>600.88849139679303</c:v>
                </c:pt>
                <c:pt idx="475">
                  <c:v>825.7157935285976</c:v>
                </c:pt>
                <c:pt idx="476">
                  <c:v>3397.6400317382067</c:v>
                </c:pt>
                <c:pt idx="477">
                  <c:v>2826.3726368136722</c:v>
                </c:pt>
                <c:pt idx="478">
                  <c:v>3376.534274853766</c:v>
                </c:pt>
                <c:pt idx="479">
                  <c:v>1582.8778486112128</c:v>
                </c:pt>
                <c:pt idx="480">
                  <c:v>189.17401009891137</c:v>
                </c:pt>
                <c:pt idx="481">
                  <c:v>3660.9499664306641</c:v>
                </c:pt>
                <c:pt idx="482">
                  <c:v>5197.1167293880144</c:v>
                </c:pt>
                <c:pt idx="483">
                  <c:v>5426.4762596897854</c:v>
                </c:pt>
                <c:pt idx="484">
                  <c:v>1279.8973903330004</c:v>
                </c:pt>
                <c:pt idx="485">
                  <c:v>1041.6198561778292</c:v>
                </c:pt>
                <c:pt idx="486">
                  <c:v>495.8599937055269</c:v>
                </c:pt>
                <c:pt idx="487">
                  <c:v>1346.6391770169128</c:v>
                </c:pt>
                <c:pt idx="488">
                  <c:v>33.633057288825512</c:v>
                </c:pt>
              </c:numCache>
            </c:numRef>
          </c:val>
          <c:smooth val="0"/>
          <c:extLst>
            <c:ext xmlns:c16="http://schemas.microsoft.com/office/drawing/2014/chart" uri="{C3380CC4-5D6E-409C-BE32-E72D297353CC}">
              <c16:uniqueId val="{00000003-6993-40C6-92BF-CC2EC1201C4F}"/>
            </c:ext>
          </c:extLst>
        </c:ser>
        <c:ser>
          <c:idx val="1"/>
          <c:order val="1"/>
          <c:tx>
            <c:strRef>
              <c:f>Sheet1!$E$1</c:f>
              <c:strCache>
                <c:ptCount val="1"/>
                <c:pt idx="0">
                  <c:v>Mean Range</c:v>
                </c:pt>
              </c:strCache>
            </c:strRef>
          </c:tx>
          <c:spPr>
            <a:ln>
              <a:solidFill>
                <a:srgbClr val="00B050"/>
              </a:solidFill>
            </a:ln>
          </c:spPr>
          <c:marker>
            <c:symbol val="none"/>
          </c:marker>
          <c:val>
            <c:numRef>
              <c:f>Sheet1!$E$2:$E$490</c:f>
              <c:numCache>
                <c:formatCode>0.00</c:formatCode>
                <c:ptCount val="489"/>
                <c:pt idx="0">
                  <c:v>1916.55484823141</c:v>
                </c:pt>
                <c:pt idx="1">
                  <c:v>1916.55484823141</c:v>
                </c:pt>
                <c:pt idx="2">
                  <c:v>1916.55484823141</c:v>
                </c:pt>
                <c:pt idx="3">
                  <c:v>1916.55484823141</c:v>
                </c:pt>
                <c:pt idx="4">
                  <c:v>1916.55484823141</c:v>
                </c:pt>
                <c:pt idx="5">
                  <c:v>1916.55484823141</c:v>
                </c:pt>
                <c:pt idx="6">
                  <c:v>1916.55484823141</c:v>
                </c:pt>
                <c:pt idx="7">
                  <c:v>1916.55484823141</c:v>
                </c:pt>
                <c:pt idx="8">
                  <c:v>1916.55484823141</c:v>
                </c:pt>
                <c:pt idx="9">
                  <c:v>1916.55484823141</c:v>
                </c:pt>
                <c:pt idx="10">
                  <c:v>1916.55484823141</c:v>
                </c:pt>
                <c:pt idx="11">
                  <c:v>1916.55484823141</c:v>
                </c:pt>
                <c:pt idx="12">
                  <c:v>1916.55484823141</c:v>
                </c:pt>
                <c:pt idx="13">
                  <c:v>1916.55484823141</c:v>
                </c:pt>
                <c:pt idx="14">
                  <c:v>1916.55484823141</c:v>
                </c:pt>
                <c:pt idx="15">
                  <c:v>1916.55484823141</c:v>
                </c:pt>
                <c:pt idx="16">
                  <c:v>1916.55484823141</c:v>
                </c:pt>
                <c:pt idx="17">
                  <c:v>1916.55484823141</c:v>
                </c:pt>
                <c:pt idx="18">
                  <c:v>1916.55484823141</c:v>
                </c:pt>
                <c:pt idx="19">
                  <c:v>1916.55484823141</c:v>
                </c:pt>
                <c:pt idx="20">
                  <c:v>1916.55484823141</c:v>
                </c:pt>
                <c:pt idx="21">
                  <c:v>1916.55484823141</c:v>
                </c:pt>
                <c:pt idx="22">
                  <c:v>1916.55484823141</c:v>
                </c:pt>
                <c:pt idx="23">
                  <c:v>1916.55484823141</c:v>
                </c:pt>
                <c:pt idx="24">
                  <c:v>1916.55484823141</c:v>
                </c:pt>
                <c:pt idx="25">
                  <c:v>1916.55484823141</c:v>
                </c:pt>
                <c:pt idx="26">
                  <c:v>1916.55484823141</c:v>
                </c:pt>
                <c:pt idx="27">
                  <c:v>1916.55484823141</c:v>
                </c:pt>
                <c:pt idx="28">
                  <c:v>1916.55484823141</c:v>
                </c:pt>
                <c:pt idx="29">
                  <c:v>1916.55484823141</c:v>
                </c:pt>
                <c:pt idx="30">
                  <c:v>1916.55484823141</c:v>
                </c:pt>
                <c:pt idx="31">
                  <c:v>1916.55484823141</c:v>
                </c:pt>
                <c:pt idx="32">
                  <c:v>1916.55484823141</c:v>
                </c:pt>
                <c:pt idx="33">
                  <c:v>1916.55484823141</c:v>
                </c:pt>
                <c:pt idx="34">
                  <c:v>1916.55484823141</c:v>
                </c:pt>
                <c:pt idx="35">
                  <c:v>1916.55484823141</c:v>
                </c:pt>
                <c:pt idx="36">
                  <c:v>1916.55484823141</c:v>
                </c:pt>
                <c:pt idx="37">
                  <c:v>1916.55484823141</c:v>
                </c:pt>
                <c:pt idx="38">
                  <c:v>1916.55484823141</c:v>
                </c:pt>
                <c:pt idx="39">
                  <c:v>1916.55484823141</c:v>
                </c:pt>
                <c:pt idx="40">
                  <c:v>1916.55484823141</c:v>
                </c:pt>
                <c:pt idx="41">
                  <c:v>1916.55484823141</c:v>
                </c:pt>
                <c:pt idx="42">
                  <c:v>1916.55484823141</c:v>
                </c:pt>
                <c:pt idx="43">
                  <c:v>1916.55484823141</c:v>
                </c:pt>
                <c:pt idx="44">
                  <c:v>1916.55484823141</c:v>
                </c:pt>
                <c:pt idx="45">
                  <c:v>1916.55484823141</c:v>
                </c:pt>
                <c:pt idx="46">
                  <c:v>1916.55484823141</c:v>
                </c:pt>
                <c:pt idx="47">
                  <c:v>1916.55484823141</c:v>
                </c:pt>
                <c:pt idx="48">
                  <c:v>1916.55484823141</c:v>
                </c:pt>
                <c:pt idx="49">
                  <c:v>1916.55484823141</c:v>
                </c:pt>
                <c:pt idx="50">
                  <c:v>1916.55484823141</c:v>
                </c:pt>
                <c:pt idx="51">
                  <c:v>1916.55484823141</c:v>
                </c:pt>
                <c:pt idx="52">
                  <c:v>1916.55484823141</c:v>
                </c:pt>
                <c:pt idx="53">
                  <c:v>1916.55484823141</c:v>
                </c:pt>
                <c:pt idx="54">
                  <c:v>1916.55484823141</c:v>
                </c:pt>
                <c:pt idx="55">
                  <c:v>1916.55484823141</c:v>
                </c:pt>
                <c:pt idx="56">
                  <c:v>1916.55484823141</c:v>
                </c:pt>
                <c:pt idx="57">
                  <c:v>1916.55484823141</c:v>
                </c:pt>
                <c:pt idx="58">
                  <c:v>1916.55484823141</c:v>
                </c:pt>
                <c:pt idx="59">
                  <c:v>1916.55484823141</c:v>
                </c:pt>
                <c:pt idx="60">
                  <c:v>1916.55484823141</c:v>
                </c:pt>
                <c:pt idx="61">
                  <c:v>1916.55484823141</c:v>
                </c:pt>
                <c:pt idx="62">
                  <c:v>1916.55484823141</c:v>
                </c:pt>
                <c:pt idx="63">
                  <c:v>1916.55484823141</c:v>
                </c:pt>
                <c:pt idx="64">
                  <c:v>1916.55484823141</c:v>
                </c:pt>
                <c:pt idx="65">
                  <c:v>1916.55484823141</c:v>
                </c:pt>
                <c:pt idx="66">
                  <c:v>1916.55484823141</c:v>
                </c:pt>
                <c:pt idx="67">
                  <c:v>1916.55484823141</c:v>
                </c:pt>
                <c:pt idx="68">
                  <c:v>1916.55484823141</c:v>
                </c:pt>
                <c:pt idx="69">
                  <c:v>1916.55484823141</c:v>
                </c:pt>
                <c:pt idx="70">
                  <c:v>1916.55484823141</c:v>
                </c:pt>
                <c:pt idx="71">
                  <c:v>1916.55484823141</c:v>
                </c:pt>
                <c:pt idx="72">
                  <c:v>1916.55484823141</c:v>
                </c:pt>
                <c:pt idx="73">
                  <c:v>1916.55484823141</c:v>
                </c:pt>
                <c:pt idx="74">
                  <c:v>1916.55484823141</c:v>
                </c:pt>
                <c:pt idx="75">
                  <c:v>1916.55484823141</c:v>
                </c:pt>
                <c:pt idx="76">
                  <c:v>1916.55484823141</c:v>
                </c:pt>
                <c:pt idx="77">
                  <c:v>1916.55484823141</c:v>
                </c:pt>
                <c:pt idx="78">
                  <c:v>1916.55484823141</c:v>
                </c:pt>
                <c:pt idx="79">
                  <c:v>1916.55484823141</c:v>
                </c:pt>
                <c:pt idx="80">
                  <c:v>1916.55484823141</c:v>
                </c:pt>
                <c:pt idx="81">
                  <c:v>1916.55484823141</c:v>
                </c:pt>
                <c:pt idx="82">
                  <c:v>1916.55484823141</c:v>
                </c:pt>
                <c:pt idx="83">
                  <c:v>1916.55484823141</c:v>
                </c:pt>
                <c:pt idx="84">
                  <c:v>1916.55484823141</c:v>
                </c:pt>
                <c:pt idx="85">
                  <c:v>1916.55484823141</c:v>
                </c:pt>
                <c:pt idx="86">
                  <c:v>1916.55484823141</c:v>
                </c:pt>
                <c:pt idx="87">
                  <c:v>1916.55484823141</c:v>
                </c:pt>
                <c:pt idx="88">
                  <c:v>1916.55484823141</c:v>
                </c:pt>
                <c:pt idx="89">
                  <c:v>1916.55484823141</c:v>
                </c:pt>
                <c:pt idx="90">
                  <c:v>1916.55484823141</c:v>
                </c:pt>
                <c:pt idx="91">
                  <c:v>1916.55484823141</c:v>
                </c:pt>
                <c:pt idx="92">
                  <c:v>1916.55484823141</c:v>
                </c:pt>
                <c:pt idx="93">
                  <c:v>1916.55484823141</c:v>
                </c:pt>
                <c:pt idx="94">
                  <c:v>1916.55484823141</c:v>
                </c:pt>
                <c:pt idx="95">
                  <c:v>1916.55484823141</c:v>
                </c:pt>
                <c:pt idx="96">
                  <c:v>1916.55484823141</c:v>
                </c:pt>
                <c:pt idx="97">
                  <c:v>1916.55484823141</c:v>
                </c:pt>
                <c:pt idx="98">
                  <c:v>1916.55484823141</c:v>
                </c:pt>
                <c:pt idx="99">
                  <c:v>1916.55484823141</c:v>
                </c:pt>
                <c:pt idx="100">
                  <c:v>1916.55484823141</c:v>
                </c:pt>
                <c:pt idx="101">
                  <c:v>1916.55484823141</c:v>
                </c:pt>
                <c:pt idx="102">
                  <c:v>1916.55484823141</c:v>
                </c:pt>
                <c:pt idx="103">
                  <c:v>1916.55484823141</c:v>
                </c:pt>
                <c:pt idx="104">
                  <c:v>1916.55484823141</c:v>
                </c:pt>
                <c:pt idx="105">
                  <c:v>1916.55484823141</c:v>
                </c:pt>
                <c:pt idx="106">
                  <c:v>1916.55484823141</c:v>
                </c:pt>
                <c:pt idx="107">
                  <c:v>1916.55484823141</c:v>
                </c:pt>
                <c:pt idx="108">
                  <c:v>1916.55484823141</c:v>
                </c:pt>
                <c:pt idx="109">
                  <c:v>1916.55484823141</c:v>
                </c:pt>
                <c:pt idx="110">
                  <c:v>1916.55484823141</c:v>
                </c:pt>
                <c:pt idx="111">
                  <c:v>1916.55484823141</c:v>
                </c:pt>
                <c:pt idx="112">
                  <c:v>1916.55484823141</c:v>
                </c:pt>
                <c:pt idx="113">
                  <c:v>1916.55484823141</c:v>
                </c:pt>
                <c:pt idx="114">
                  <c:v>1916.55484823141</c:v>
                </c:pt>
                <c:pt idx="115">
                  <c:v>1916.55484823141</c:v>
                </c:pt>
                <c:pt idx="116">
                  <c:v>1916.55484823141</c:v>
                </c:pt>
                <c:pt idx="117">
                  <c:v>1916.55484823141</c:v>
                </c:pt>
                <c:pt idx="118">
                  <c:v>1916.55484823141</c:v>
                </c:pt>
                <c:pt idx="119">
                  <c:v>1916.55484823141</c:v>
                </c:pt>
                <c:pt idx="120">
                  <c:v>1916.55484823141</c:v>
                </c:pt>
                <c:pt idx="121">
                  <c:v>1916.55484823141</c:v>
                </c:pt>
                <c:pt idx="122">
                  <c:v>1916.55484823141</c:v>
                </c:pt>
                <c:pt idx="123">
                  <c:v>1916.55484823141</c:v>
                </c:pt>
                <c:pt idx="124">
                  <c:v>1916.55484823141</c:v>
                </c:pt>
                <c:pt idx="125">
                  <c:v>1916.55484823141</c:v>
                </c:pt>
                <c:pt idx="126">
                  <c:v>1916.55484823141</c:v>
                </c:pt>
                <c:pt idx="127">
                  <c:v>1916.55484823141</c:v>
                </c:pt>
                <c:pt idx="128">
                  <c:v>1916.55484823141</c:v>
                </c:pt>
                <c:pt idx="129">
                  <c:v>1916.55484823141</c:v>
                </c:pt>
                <c:pt idx="130">
                  <c:v>1916.55484823141</c:v>
                </c:pt>
                <c:pt idx="131">
                  <c:v>1916.55484823141</c:v>
                </c:pt>
                <c:pt idx="132">
                  <c:v>1916.55484823141</c:v>
                </c:pt>
                <c:pt idx="133">
                  <c:v>1916.55484823141</c:v>
                </c:pt>
                <c:pt idx="134">
                  <c:v>1916.55484823141</c:v>
                </c:pt>
                <c:pt idx="135">
                  <c:v>1916.55484823141</c:v>
                </c:pt>
                <c:pt idx="136">
                  <c:v>1916.55484823141</c:v>
                </c:pt>
                <c:pt idx="137">
                  <c:v>1916.55484823141</c:v>
                </c:pt>
                <c:pt idx="138">
                  <c:v>1916.55484823141</c:v>
                </c:pt>
                <c:pt idx="139">
                  <c:v>1916.55484823141</c:v>
                </c:pt>
                <c:pt idx="140">
                  <c:v>1916.55484823141</c:v>
                </c:pt>
                <c:pt idx="141">
                  <c:v>1916.55484823141</c:v>
                </c:pt>
                <c:pt idx="142">
                  <c:v>1916.55484823141</c:v>
                </c:pt>
                <c:pt idx="143">
                  <c:v>1916.55484823141</c:v>
                </c:pt>
                <c:pt idx="144">
                  <c:v>1916.55484823141</c:v>
                </c:pt>
                <c:pt idx="145">
                  <c:v>1916.55484823141</c:v>
                </c:pt>
                <c:pt idx="146">
                  <c:v>1916.55484823141</c:v>
                </c:pt>
                <c:pt idx="147">
                  <c:v>1916.55484823141</c:v>
                </c:pt>
                <c:pt idx="148">
                  <c:v>1916.55484823141</c:v>
                </c:pt>
                <c:pt idx="149">
                  <c:v>1916.55484823141</c:v>
                </c:pt>
                <c:pt idx="150">
                  <c:v>1916.55484823141</c:v>
                </c:pt>
                <c:pt idx="151">
                  <c:v>1916.55484823141</c:v>
                </c:pt>
                <c:pt idx="152">
                  <c:v>1916.55484823141</c:v>
                </c:pt>
                <c:pt idx="153">
                  <c:v>1916.55484823141</c:v>
                </c:pt>
                <c:pt idx="154">
                  <c:v>1916.55484823141</c:v>
                </c:pt>
                <c:pt idx="155">
                  <c:v>1916.55484823141</c:v>
                </c:pt>
                <c:pt idx="156">
                  <c:v>1916.55484823141</c:v>
                </c:pt>
                <c:pt idx="157">
                  <c:v>1916.55484823141</c:v>
                </c:pt>
                <c:pt idx="158">
                  <c:v>1916.55484823141</c:v>
                </c:pt>
                <c:pt idx="159">
                  <c:v>1916.55484823141</c:v>
                </c:pt>
                <c:pt idx="160">
                  <c:v>1916.55484823141</c:v>
                </c:pt>
                <c:pt idx="161">
                  <c:v>1916.55484823141</c:v>
                </c:pt>
                <c:pt idx="162">
                  <c:v>1916.55484823141</c:v>
                </c:pt>
                <c:pt idx="163">
                  <c:v>1916.55484823141</c:v>
                </c:pt>
                <c:pt idx="164">
                  <c:v>1916.55484823141</c:v>
                </c:pt>
                <c:pt idx="165">
                  <c:v>1916.55484823141</c:v>
                </c:pt>
                <c:pt idx="166">
                  <c:v>1916.55484823141</c:v>
                </c:pt>
                <c:pt idx="167">
                  <c:v>1916.55484823141</c:v>
                </c:pt>
                <c:pt idx="168">
                  <c:v>1916.55484823141</c:v>
                </c:pt>
                <c:pt idx="169">
                  <c:v>1916.55484823141</c:v>
                </c:pt>
                <c:pt idx="170">
                  <c:v>1916.55484823141</c:v>
                </c:pt>
                <c:pt idx="171">
                  <c:v>1916.55484823141</c:v>
                </c:pt>
                <c:pt idx="172">
                  <c:v>1916.55484823141</c:v>
                </c:pt>
                <c:pt idx="173">
                  <c:v>1916.55484823141</c:v>
                </c:pt>
                <c:pt idx="174">
                  <c:v>1916.55484823141</c:v>
                </c:pt>
                <c:pt idx="175">
                  <c:v>1916.55484823141</c:v>
                </c:pt>
                <c:pt idx="176">
                  <c:v>1916.55484823141</c:v>
                </c:pt>
                <c:pt idx="177">
                  <c:v>1916.55484823141</c:v>
                </c:pt>
                <c:pt idx="178">
                  <c:v>1916.55484823141</c:v>
                </c:pt>
                <c:pt idx="179">
                  <c:v>1916.55484823141</c:v>
                </c:pt>
                <c:pt idx="180">
                  <c:v>1916.55484823141</c:v>
                </c:pt>
                <c:pt idx="181">
                  <c:v>1916.55484823141</c:v>
                </c:pt>
                <c:pt idx="182">
                  <c:v>1916.55484823141</c:v>
                </c:pt>
                <c:pt idx="183">
                  <c:v>1916.55484823141</c:v>
                </c:pt>
                <c:pt idx="184">
                  <c:v>1916.55484823141</c:v>
                </c:pt>
                <c:pt idx="185">
                  <c:v>1916.55484823141</c:v>
                </c:pt>
                <c:pt idx="186">
                  <c:v>1916.55484823141</c:v>
                </c:pt>
                <c:pt idx="187">
                  <c:v>1916.55484823141</c:v>
                </c:pt>
                <c:pt idx="188">
                  <c:v>1916.55484823141</c:v>
                </c:pt>
                <c:pt idx="189">
                  <c:v>1916.55484823141</c:v>
                </c:pt>
                <c:pt idx="190">
                  <c:v>1916.55484823141</c:v>
                </c:pt>
                <c:pt idx="191">
                  <c:v>1916.55484823141</c:v>
                </c:pt>
                <c:pt idx="192">
                  <c:v>1916.55484823141</c:v>
                </c:pt>
                <c:pt idx="193">
                  <c:v>1916.55484823141</c:v>
                </c:pt>
                <c:pt idx="194">
                  <c:v>1916.55484823141</c:v>
                </c:pt>
                <c:pt idx="195">
                  <c:v>1916.55484823141</c:v>
                </c:pt>
                <c:pt idx="196">
                  <c:v>1916.55484823141</c:v>
                </c:pt>
                <c:pt idx="197">
                  <c:v>1916.55484823141</c:v>
                </c:pt>
                <c:pt idx="198">
                  <c:v>1916.55484823141</c:v>
                </c:pt>
                <c:pt idx="199">
                  <c:v>1916.55484823141</c:v>
                </c:pt>
                <c:pt idx="200">
                  <c:v>1916.55484823141</c:v>
                </c:pt>
                <c:pt idx="201">
                  <c:v>1916.55484823141</c:v>
                </c:pt>
                <c:pt idx="202">
                  <c:v>1916.55484823141</c:v>
                </c:pt>
                <c:pt idx="203">
                  <c:v>1916.55484823141</c:v>
                </c:pt>
                <c:pt idx="204">
                  <c:v>1916.55484823141</c:v>
                </c:pt>
                <c:pt idx="205">
                  <c:v>1916.55484823141</c:v>
                </c:pt>
                <c:pt idx="206">
                  <c:v>1916.55484823141</c:v>
                </c:pt>
                <c:pt idx="207">
                  <c:v>1916.55484823141</c:v>
                </c:pt>
                <c:pt idx="208">
                  <c:v>1916.55484823141</c:v>
                </c:pt>
                <c:pt idx="209">
                  <c:v>1916.55484823141</c:v>
                </c:pt>
                <c:pt idx="210">
                  <c:v>1916.55484823141</c:v>
                </c:pt>
                <c:pt idx="211">
                  <c:v>1916.55484823141</c:v>
                </c:pt>
                <c:pt idx="212">
                  <c:v>1916.55484823141</c:v>
                </c:pt>
                <c:pt idx="213">
                  <c:v>1916.55484823141</c:v>
                </c:pt>
                <c:pt idx="214">
                  <c:v>1916.55484823141</c:v>
                </c:pt>
                <c:pt idx="215">
                  <c:v>1916.55484823141</c:v>
                </c:pt>
                <c:pt idx="216">
                  <c:v>1916.55484823141</c:v>
                </c:pt>
                <c:pt idx="217">
                  <c:v>1916.55484823141</c:v>
                </c:pt>
                <c:pt idx="218">
                  <c:v>1916.55484823141</c:v>
                </c:pt>
                <c:pt idx="219">
                  <c:v>1916.55484823141</c:v>
                </c:pt>
                <c:pt idx="220">
                  <c:v>1916.55484823141</c:v>
                </c:pt>
                <c:pt idx="221">
                  <c:v>1916.55484823141</c:v>
                </c:pt>
                <c:pt idx="222">
                  <c:v>1916.55484823141</c:v>
                </c:pt>
                <c:pt idx="223">
                  <c:v>1916.55484823141</c:v>
                </c:pt>
                <c:pt idx="224">
                  <c:v>1916.55484823141</c:v>
                </c:pt>
                <c:pt idx="225">
                  <c:v>1916.55484823141</c:v>
                </c:pt>
                <c:pt idx="226">
                  <c:v>1916.55484823141</c:v>
                </c:pt>
                <c:pt idx="227">
                  <c:v>1916.55484823141</c:v>
                </c:pt>
                <c:pt idx="228">
                  <c:v>1916.55484823141</c:v>
                </c:pt>
                <c:pt idx="229">
                  <c:v>1916.55484823141</c:v>
                </c:pt>
                <c:pt idx="230">
                  <c:v>1916.55484823141</c:v>
                </c:pt>
                <c:pt idx="231">
                  <c:v>1916.55484823141</c:v>
                </c:pt>
                <c:pt idx="232">
                  <c:v>1916.55484823141</c:v>
                </c:pt>
                <c:pt idx="233">
                  <c:v>1916.55484823141</c:v>
                </c:pt>
                <c:pt idx="234">
                  <c:v>1916.55484823141</c:v>
                </c:pt>
                <c:pt idx="235">
                  <c:v>1916.55484823141</c:v>
                </c:pt>
                <c:pt idx="236">
                  <c:v>1916.55484823141</c:v>
                </c:pt>
                <c:pt idx="237">
                  <c:v>1916.55484823141</c:v>
                </c:pt>
                <c:pt idx="238">
                  <c:v>1916.55484823141</c:v>
                </c:pt>
                <c:pt idx="239">
                  <c:v>1916.55484823141</c:v>
                </c:pt>
                <c:pt idx="240">
                  <c:v>1916.55484823141</c:v>
                </c:pt>
                <c:pt idx="241">
                  <c:v>1916.55484823141</c:v>
                </c:pt>
                <c:pt idx="242">
                  <c:v>1916.55484823141</c:v>
                </c:pt>
                <c:pt idx="243">
                  <c:v>1916.55484823141</c:v>
                </c:pt>
                <c:pt idx="244">
                  <c:v>1916.55484823141</c:v>
                </c:pt>
                <c:pt idx="245">
                  <c:v>1916.55484823141</c:v>
                </c:pt>
                <c:pt idx="246">
                  <c:v>1916.55484823141</c:v>
                </c:pt>
                <c:pt idx="247">
                  <c:v>1916.55484823141</c:v>
                </c:pt>
                <c:pt idx="248">
                  <c:v>1916.55484823141</c:v>
                </c:pt>
                <c:pt idx="249">
                  <c:v>1916.55484823141</c:v>
                </c:pt>
                <c:pt idx="250">
                  <c:v>1916.55484823141</c:v>
                </c:pt>
                <c:pt idx="251">
                  <c:v>1916.55484823141</c:v>
                </c:pt>
                <c:pt idx="252">
                  <c:v>1916.55484823141</c:v>
                </c:pt>
                <c:pt idx="253">
                  <c:v>1916.55484823141</c:v>
                </c:pt>
                <c:pt idx="254">
                  <c:v>1916.55484823141</c:v>
                </c:pt>
                <c:pt idx="255">
                  <c:v>1916.55484823141</c:v>
                </c:pt>
                <c:pt idx="256">
                  <c:v>1916.55484823141</c:v>
                </c:pt>
                <c:pt idx="257">
                  <c:v>1916.55484823141</c:v>
                </c:pt>
                <c:pt idx="258">
                  <c:v>1916.55484823141</c:v>
                </c:pt>
                <c:pt idx="259">
                  <c:v>1916.55484823141</c:v>
                </c:pt>
                <c:pt idx="260">
                  <c:v>1916.55484823141</c:v>
                </c:pt>
                <c:pt idx="261">
                  <c:v>1916.55484823141</c:v>
                </c:pt>
                <c:pt idx="262">
                  <c:v>1916.55484823141</c:v>
                </c:pt>
                <c:pt idx="263">
                  <c:v>1916.55484823141</c:v>
                </c:pt>
                <c:pt idx="264">
                  <c:v>1916.55484823141</c:v>
                </c:pt>
                <c:pt idx="265">
                  <c:v>1916.55484823141</c:v>
                </c:pt>
                <c:pt idx="266">
                  <c:v>1916.55484823141</c:v>
                </c:pt>
                <c:pt idx="267">
                  <c:v>1916.55484823141</c:v>
                </c:pt>
                <c:pt idx="268">
                  <c:v>1916.55484823141</c:v>
                </c:pt>
                <c:pt idx="269">
                  <c:v>1916.55484823141</c:v>
                </c:pt>
                <c:pt idx="270">
                  <c:v>1916.55484823141</c:v>
                </c:pt>
                <c:pt idx="271">
                  <c:v>1916.55484823141</c:v>
                </c:pt>
                <c:pt idx="272">
                  <c:v>1916.55484823141</c:v>
                </c:pt>
                <c:pt idx="273">
                  <c:v>1916.55484823141</c:v>
                </c:pt>
                <c:pt idx="274">
                  <c:v>1916.55484823141</c:v>
                </c:pt>
                <c:pt idx="275">
                  <c:v>1916.55484823141</c:v>
                </c:pt>
                <c:pt idx="276">
                  <c:v>1916.55484823141</c:v>
                </c:pt>
                <c:pt idx="277">
                  <c:v>1916.55484823141</c:v>
                </c:pt>
                <c:pt idx="278">
                  <c:v>1916.55484823141</c:v>
                </c:pt>
                <c:pt idx="279">
                  <c:v>1916.55484823141</c:v>
                </c:pt>
                <c:pt idx="280">
                  <c:v>1916.55484823141</c:v>
                </c:pt>
                <c:pt idx="281">
                  <c:v>1916.55484823141</c:v>
                </c:pt>
                <c:pt idx="282">
                  <c:v>1916.55484823141</c:v>
                </c:pt>
                <c:pt idx="283">
                  <c:v>1916.55484823141</c:v>
                </c:pt>
                <c:pt idx="284">
                  <c:v>1916.55484823141</c:v>
                </c:pt>
                <c:pt idx="285">
                  <c:v>1916.55484823141</c:v>
                </c:pt>
                <c:pt idx="286">
                  <c:v>1916.55484823141</c:v>
                </c:pt>
                <c:pt idx="287">
                  <c:v>1916.55484823141</c:v>
                </c:pt>
                <c:pt idx="288">
                  <c:v>1916.55484823141</c:v>
                </c:pt>
                <c:pt idx="289">
                  <c:v>1916.55484823141</c:v>
                </c:pt>
                <c:pt idx="290">
                  <c:v>1916.55484823141</c:v>
                </c:pt>
                <c:pt idx="291">
                  <c:v>1916.55484823141</c:v>
                </c:pt>
                <c:pt idx="292">
                  <c:v>1916.55484823141</c:v>
                </c:pt>
                <c:pt idx="293">
                  <c:v>1916.55484823141</c:v>
                </c:pt>
                <c:pt idx="294">
                  <c:v>1916.55484823141</c:v>
                </c:pt>
                <c:pt idx="295">
                  <c:v>1916.55484823141</c:v>
                </c:pt>
                <c:pt idx="296">
                  <c:v>1916.55484823141</c:v>
                </c:pt>
                <c:pt idx="297">
                  <c:v>1916.55484823141</c:v>
                </c:pt>
                <c:pt idx="298">
                  <c:v>1916.55484823141</c:v>
                </c:pt>
                <c:pt idx="299">
                  <c:v>1916.55484823141</c:v>
                </c:pt>
                <c:pt idx="300">
                  <c:v>1916.55484823141</c:v>
                </c:pt>
                <c:pt idx="301">
                  <c:v>1916.55484823141</c:v>
                </c:pt>
                <c:pt idx="302">
                  <c:v>1916.55484823141</c:v>
                </c:pt>
                <c:pt idx="303">
                  <c:v>1916.55484823141</c:v>
                </c:pt>
                <c:pt idx="304">
                  <c:v>1916.55484823141</c:v>
                </c:pt>
                <c:pt idx="305">
                  <c:v>1916.55484823141</c:v>
                </c:pt>
                <c:pt idx="306">
                  <c:v>1916.55484823141</c:v>
                </c:pt>
                <c:pt idx="307">
                  <c:v>1916.55484823141</c:v>
                </c:pt>
                <c:pt idx="308">
                  <c:v>1916.55484823141</c:v>
                </c:pt>
                <c:pt idx="309">
                  <c:v>1916.55484823141</c:v>
                </c:pt>
                <c:pt idx="310">
                  <c:v>1916.55484823141</c:v>
                </c:pt>
                <c:pt idx="311">
                  <c:v>1916.55484823141</c:v>
                </c:pt>
                <c:pt idx="312">
                  <c:v>1916.55484823141</c:v>
                </c:pt>
                <c:pt idx="313">
                  <c:v>1916.55484823141</c:v>
                </c:pt>
                <c:pt idx="314">
                  <c:v>1916.55484823141</c:v>
                </c:pt>
                <c:pt idx="315">
                  <c:v>1916.55484823141</c:v>
                </c:pt>
                <c:pt idx="316">
                  <c:v>1916.55484823141</c:v>
                </c:pt>
                <c:pt idx="317">
                  <c:v>1916.55484823141</c:v>
                </c:pt>
                <c:pt idx="318">
                  <c:v>1916.55484823141</c:v>
                </c:pt>
                <c:pt idx="319">
                  <c:v>1916.55484823141</c:v>
                </c:pt>
                <c:pt idx="320">
                  <c:v>1916.55484823141</c:v>
                </c:pt>
                <c:pt idx="321">
                  <c:v>1916.55484823141</c:v>
                </c:pt>
                <c:pt idx="322">
                  <c:v>1916.55484823141</c:v>
                </c:pt>
                <c:pt idx="323">
                  <c:v>1916.55484823141</c:v>
                </c:pt>
                <c:pt idx="324">
                  <c:v>1916.55484823141</c:v>
                </c:pt>
                <c:pt idx="325">
                  <c:v>1916.55484823141</c:v>
                </c:pt>
                <c:pt idx="326">
                  <c:v>1916.55484823141</c:v>
                </c:pt>
                <c:pt idx="327">
                  <c:v>1916.55484823141</c:v>
                </c:pt>
                <c:pt idx="328">
                  <c:v>1916.55484823141</c:v>
                </c:pt>
                <c:pt idx="329">
                  <c:v>1916.55484823141</c:v>
                </c:pt>
                <c:pt idx="330">
                  <c:v>1916.55484823141</c:v>
                </c:pt>
                <c:pt idx="331">
                  <c:v>1916.55484823141</c:v>
                </c:pt>
                <c:pt idx="332">
                  <c:v>1916.55484823141</c:v>
                </c:pt>
                <c:pt idx="333">
                  <c:v>1916.55484823141</c:v>
                </c:pt>
                <c:pt idx="334">
                  <c:v>1916.55484823141</c:v>
                </c:pt>
                <c:pt idx="335">
                  <c:v>1916.55484823141</c:v>
                </c:pt>
                <c:pt idx="336">
                  <c:v>1916.55484823141</c:v>
                </c:pt>
                <c:pt idx="337">
                  <c:v>1916.55484823141</c:v>
                </c:pt>
                <c:pt idx="338">
                  <c:v>1916.55484823141</c:v>
                </c:pt>
                <c:pt idx="339">
                  <c:v>1916.55484823141</c:v>
                </c:pt>
                <c:pt idx="340">
                  <c:v>1916.55484823141</c:v>
                </c:pt>
                <c:pt idx="341">
                  <c:v>1916.55484823141</c:v>
                </c:pt>
                <c:pt idx="342">
                  <c:v>1916.55484823141</c:v>
                </c:pt>
                <c:pt idx="343">
                  <c:v>1916.55484823141</c:v>
                </c:pt>
                <c:pt idx="344">
                  <c:v>1916.55484823141</c:v>
                </c:pt>
                <c:pt idx="345">
                  <c:v>1916.55484823141</c:v>
                </c:pt>
                <c:pt idx="346">
                  <c:v>1916.55484823141</c:v>
                </c:pt>
                <c:pt idx="347">
                  <c:v>1916.55484823141</c:v>
                </c:pt>
                <c:pt idx="348">
                  <c:v>1916.55484823141</c:v>
                </c:pt>
                <c:pt idx="349">
                  <c:v>1916.55484823141</c:v>
                </c:pt>
                <c:pt idx="350">
                  <c:v>1916.55484823141</c:v>
                </c:pt>
                <c:pt idx="351">
                  <c:v>1916.55484823141</c:v>
                </c:pt>
                <c:pt idx="352">
                  <c:v>1916.55484823141</c:v>
                </c:pt>
                <c:pt idx="353">
                  <c:v>1916.55484823141</c:v>
                </c:pt>
                <c:pt idx="354">
                  <c:v>1916.55484823141</c:v>
                </c:pt>
                <c:pt idx="355">
                  <c:v>1916.55484823141</c:v>
                </c:pt>
                <c:pt idx="356">
                  <c:v>1916.55484823141</c:v>
                </c:pt>
                <c:pt idx="357">
                  <c:v>1916.55484823141</c:v>
                </c:pt>
                <c:pt idx="358">
                  <c:v>1916.55484823141</c:v>
                </c:pt>
                <c:pt idx="359">
                  <c:v>1916.55484823141</c:v>
                </c:pt>
                <c:pt idx="360">
                  <c:v>1916.55484823141</c:v>
                </c:pt>
                <c:pt idx="361">
                  <c:v>1916.55484823141</c:v>
                </c:pt>
                <c:pt idx="362">
                  <c:v>1916.55484823141</c:v>
                </c:pt>
                <c:pt idx="363">
                  <c:v>1916.55484823141</c:v>
                </c:pt>
                <c:pt idx="364">
                  <c:v>1916.55484823141</c:v>
                </c:pt>
                <c:pt idx="365">
                  <c:v>1916.55484823141</c:v>
                </c:pt>
                <c:pt idx="366">
                  <c:v>1916.55484823141</c:v>
                </c:pt>
                <c:pt idx="367">
                  <c:v>1916.55484823141</c:v>
                </c:pt>
                <c:pt idx="368">
                  <c:v>1916.55484823141</c:v>
                </c:pt>
                <c:pt idx="369">
                  <c:v>1916.55484823141</c:v>
                </c:pt>
                <c:pt idx="370">
                  <c:v>1916.55484823141</c:v>
                </c:pt>
                <c:pt idx="371">
                  <c:v>1916.55484823141</c:v>
                </c:pt>
                <c:pt idx="372">
                  <c:v>1916.55484823141</c:v>
                </c:pt>
                <c:pt idx="373">
                  <c:v>1916.55484823141</c:v>
                </c:pt>
                <c:pt idx="374">
                  <c:v>1916.55484823141</c:v>
                </c:pt>
                <c:pt idx="375">
                  <c:v>1916.55484823141</c:v>
                </c:pt>
                <c:pt idx="376">
                  <c:v>1916.55484823141</c:v>
                </c:pt>
                <c:pt idx="377">
                  <c:v>1916.55484823141</c:v>
                </c:pt>
                <c:pt idx="378">
                  <c:v>1916.55484823141</c:v>
                </c:pt>
                <c:pt idx="379">
                  <c:v>1916.55484823141</c:v>
                </c:pt>
                <c:pt idx="380">
                  <c:v>1916.55484823141</c:v>
                </c:pt>
                <c:pt idx="381">
                  <c:v>1916.55484823141</c:v>
                </c:pt>
                <c:pt idx="382">
                  <c:v>1916.55484823141</c:v>
                </c:pt>
                <c:pt idx="383">
                  <c:v>1916.55484823141</c:v>
                </c:pt>
                <c:pt idx="384">
                  <c:v>1916.55484823141</c:v>
                </c:pt>
                <c:pt idx="385">
                  <c:v>1916.55484823141</c:v>
                </c:pt>
                <c:pt idx="386">
                  <c:v>1916.55484823141</c:v>
                </c:pt>
                <c:pt idx="387">
                  <c:v>1916.55484823141</c:v>
                </c:pt>
                <c:pt idx="388">
                  <c:v>1916.55484823141</c:v>
                </c:pt>
                <c:pt idx="389">
                  <c:v>1916.55484823141</c:v>
                </c:pt>
                <c:pt idx="390">
                  <c:v>1916.55484823141</c:v>
                </c:pt>
                <c:pt idx="391">
                  <c:v>1916.55484823141</c:v>
                </c:pt>
                <c:pt idx="392">
                  <c:v>1916.55484823141</c:v>
                </c:pt>
                <c:pt idx="393">
                  <c:v>1916.55484823141</c:v>
                </c:pt>
                <c:pt idx="394">
                  <c:v>1916.55484823141</c:v>
                </c:pt>
                <c:pt idx="395">
                  <c:v>1916.55484823141</c:v>
                </c:pt>
                <c:pt idx="396">
                  <c:v>1916.55484823141</c:v>
                </c:pt>
                <c:pt idx="397">
                  <c:v>1916.55484823141</c:v>
                </c:pt>
                <c:pt idx="398">
                  <c:v>1916.55484823141</c:v>
                </c:pt>
                <c:pt idx="399">
                  <c:v>1916.55484823141</c:v>
                </c:pt>
                <c:pt idx="400">
                  <c:v>1916.55484823141</c:v>
                </c:pt>
                <c:pt idx="401">
                  <c:v>1916.55484823141</c:v>
                </c:pt>
                <c:pt idx="402">
                  <c:v>1916.55484823141</c:v>
                </c:pt>
                <c:pt idx="403">
                  <c:v>1916.55484823141</c:v>
                </c:pt>
                <c:pt idx="404">
                  <c:v>1916.55484823141</c:v>
                </c:pt>
                <c:pt idx="405">
                  <c:v>1916.55484823141</c:v>
                </c:pt>
                <c:pt idx="406">
                  <c:v>1916.55484823141</c:v>
                </c:pt>
                <c:pt idx="407">
                  <c:v>1916.55484823141</c:v>
                </c:pt>
                <c:pt idx="408">
                  <c:v>1916.55484823141</c:v>
                </c:pt>
                <c:pt idx="409">
                  <c:v>1916.55484823141</c:v>
                </c:pt>
                <c:pt idx="410">
                  <c:v>1916.55484823141</c:v>
                </c:pt>
                <c:pt idx="411">
                  <c:v>1916.55484823141</c:v>
                </c:pt>
                <c:pt idx="412">
                  <c:v>1916.55484823141</c:v>
                </c:pt>
                <c:pt idx="413">
                  <c:v>1916.55484823141</c:v>
                </c:pt>
                <c:pt idx="414">
                  <c:v>1916.55484823141</c:v>
                </c:pt>
                <c:pt idx="415">
                  <c:v>1916.55484823141</c:v>
                </c:pt>
                <c:pt idx="416">
                  <c:v>1916.55484823141</c:v>
                </c:pt>
                <c:pt idx="417">
                  <c:v>1916.55484823141</c:v>
                </c:pt>
                <c:pt idx="418">
                  <c:v>1916.55484823141</c:v>
                </c:pt>
                <c:pt idx="419">
                  <c:v>1916.55484823141</c:v>
                </c:pt>
                <c:pt idx="420">
                  <c:v>1916.55484823141</c:v>
                </c:pt>
                <c:pt idx="421">
                  <c:v>1916.55484823141</c:v>
                </c:pt>
                <c:pt idx="422">
                  <c:v>1916.55484823141</c:v>
                </c:pt>
                <c:pt idx="423">
                  <c:v>1916.55484823141</c:v>
                </c:pt>
                <c:pt idx="424">
                  <c:v>1916.55484823141</c:v>
                </c:pt>
                <c:pt idx="425">
                  <c:v>1916.55484823141</c:v>
                </c:pt>
                <c:pt idx="426">
                  <c:v>1916.55484823141</c:v>
                </c:pt>
                <c:pt idx="427">
                  <c:v>1916.55484823141</c:v>
                </c:pt>
                <c:pt idx="428">
                  <c:v>1916.55484823141</c:v>
                </c:pt>
                <c:pt idx="429">
                  <c:v>1916.55484823141</c:v>
                </c:pt>
                <c:pt idx="430">
                  <c:v>1916.55484823141</c:v>
                </c:pt>
                <c:pt idx="431">
                  <c:v>1916.55484823141</c:v>
                </c:pt>
                <c:pt idx="432">
                  <c:v>1916.55484823141</c:v>
                </c:pt>
                <c:pt idx="433">
                  <c:v>1916.55484823141</c:v>
                </c:pt>
                <c:pt idx="434">
                  <c:v>1916.55484823141</c:v>
                </c:pt>
                <c:pt idx="435">
                  <c:v>1916.55484823141</c:v>
                </c:pt>
                <c:pt idx="436">
                  <c:v>1916.55484823141</c:v>
                </c:pt>
                <c:pt idx="437">
                  <c:v>1916.55484823141</c:v>
                </c:pt>
                <c:pt idx="438">
                  <c:v>1916.55484823141</c:v>
                </c:pt>
                <c:pt idx="439">
                  <c:v>1916.55484823141</c:v>
                </c:pt>
                <c:pt idx="440">
                  <c:v>1916.55484823141</c:v>
                </c:pt>
                <c:pt idx="441">
                  <c:v>1916.55484823141</c:v>
                </c:pt>
                <c:pt idx="442">
                  <c:v>1916.55484823141</c:v>
                </c:pt>
                <c:pt idx="443">
                  <c:v>1916.55484823141</c:v>
                </c:pt>
                <c:pt idx="444">
                  <c:v>1916.55484823141</c:v>
                </c:pt>
                <c:pt idx="445">
                  <c:v>1916.55484823141</c:v>
                </c:pt>
                <c:pt idx="446">
                  <c:v>1916.55484823141</c:v>
                </c:pt>
                <c:pt idx="447">
                  <c:v>1916.55484823141</c:v>
                </c:pt>
                <c:pt idx="448">
                  <c:v>1916.55484823141</c:v>
                </c:pt>
                <c:pt idx="449">
                  <c:v>1916.55484823141</c:v>
                </c:pt>
                <c:pt idx="450">
                  <c:v>1916.55484823141</c:v>
                </c:pt>
                <c:pt idx="451">
                  <c:v>1916.55484823141</c:v>
                </c:pt>
                <c:pt idx="452">
                  <c:v>1916.55484823141</c:v>
                </c:pt>
                <c:pt idx="453">
                  <c:v>1916.55484823141</c:v>
                </c:pt>
                <c:pt idx="454">
                  <c:v>1916.55484823141</c:v>
                </c:pt>
                <c:pt idx="455">
                  <c:v>1916.55484823141</c:v>
                </c:pt>
                <c:pt idx="456">
                  <c:v>1916.55484823141</c:v>
                </c:pt>
                <c:pt idx="457">
                  <c:v>1916.55484823141</c:v>
                </c:pt>
                <c:pt idx="458">
                  <c:v>1916.55484823141</c:v>
                </c:pt>
                <c:pt idx="459">
                  <c:v>1916.55484823141</c:v>
                </c:pt>
                <c:pt idx="460">
                  <c:v>1916.55484823141</c:v>
                </c:pt>
                <c:pt idx="461">
                  <c:v>1916.55484823141</c:v>
                </c:pt>
                <c:pt idx="462">
                  <c:v>1916.55484823141</c:v>
                </c:pt>
                <c:pt idx="463">
                  <c:v>1916.55484823141</c:v>
                </c:pt>
                <c:pt idx="464">
                  <c:v>1916.55484823141</c:v>
                </c:pt>
                <c:pt idx="465">
                  <c:v>1916.55484823141</c:v>
                </c:pt>
                <c:pt idx="466">
                  <c:v>1916.55484823141</c:v>
                </c:pt>
                <c:pt idx="467">
                  <c:v>1916.55484823141</c:v>
                </c:pt>
                <c:pt idx="468">
                  <c:v>1916.55484823141</c:v>
                </c:pt>
                <c:pt idx="469">
                  <c:v>1916.55484823141</c:v>
                </c:pt>
                <c:pt idx="470">
                  <c:v>1916.55484823141</c:v>
                </c:pt>
                <c:pt idx="471">
                  <c:v>1916.55484823141</c:v>
                </c:pt>
                <c:pt idx="472">
                  <c:v>1916.55484823141</c:v>
                </c:pt>
                <c:pt idx="473">
                  <c:v>1916.55484823141</c:v>
                </c:pt>
                <c:pt idx="474">
                  <c:v>1916.55484823141</c:v>
                </c:pt>
                <c:pt idx="475">
                  <c:v>1916.55484823141</c:v>
                </c:pt>
                <c:pt idx="476">
                  <c:v>1916.55484823141</c:v>
                </c:pt>
                <c:pt idx="477">
                  <c:v>1916.55484823141</c:v>
                </c:pt>
                <c:pt idx="478">
                  <c:v>1916.55484823141</c:v>
                </c:pt>
                <c:pt idx="479">
                  <c:v>1916.55484823141</c:v>
                </c:pt>
                <c:pt idx="480">
                  <c:v>1916.55484823141</c:v>
                </c:pt>
                <c:pt idx="481">
                  <c:v>1916.55484823141</c:v>
                </c:pt>
                <c:pt idx="482">
                  <c:v>1916.55484823141</c:v>
                </c:pt>
                <c:pt idx="483">
                  <c:v>1916.55484823141</c:v>
                </c:pt>
                <c:pt idx="484">
                  <c:v>1916.55484823141</c:v>
                </c:pt>
                <c:pt idx="485">
                  <c:v>1916.55484823141</c:v>
                </c:pt>
                <c:pt idx="486">
                  <c:v>1916.55484823141</c:v>
                </c:pt>
                <c:pt idx="487">
                  <c:v>1916.55484823141</c:v>
                </c:pt>
                <c:pt idx="488">
                  <c:v>1916.55484823141</c:v>
                </c:pt>
              </c:numCache>
            </c:numRef>
          </c:val>
          <c:smooth val="0"/>
          <c:extLst>
            <c:ext xmlns:c16="http://schemas.microsoft.com/office/drawing/2014/chart" uri="{C3380CC4-5D6E-409C-BE32-E72D297353CC}">
              <c16:uniqueId val="{00000004-6993-40C6-92BF-CC2EC1201C4F}"/>
            </c:ext>
          </c:extLst>
        </c:ser>
        <c:ser>
          <c:idx val="2"/>
          <c:order val="2"/>
          <c:tx>
            <c:strRef>
              <c:f>Sheet1!$F$1</c:f>
              <c:strCache>
                <c:ptCount val="1"/>
                <c:pt idx="0">
                  <c:v>URL</c:v>
                </c:pt>
              </c:strCache>
            </c:strRef>
          </c:tx>
          <c:spPr>
            <a:ln>
              <a:solidFill>
                <a:srgbClr val="FF0000"/>
              </a:solidFill>
            </a:ln>
          </c:spPr>
          <c:marker>
            <c:symbol val="none"/>
          </c:marker>
          <c:val>
            <c:numRef>
              <c:f>Sheet1!$F$2:$F$490</c:f>
              <c:numCache>
                <c:formatCode>General</c:formatCode>
                <c:ptCount val="489"/>
                <c:pt idx="0">
                  <c:v>6267.1343537167295</c:v>
                </c:pt>
                <c:pt idx="1">
                  <c:v>6267.1343537167295</c:v>
                </c:pt>
                <c:pt idx="2">
                  <c:v>6267.1343537167295</c:v>
                </c:pt>
                <c:pt idx="3">
                  <c:v>6267.1343537167295</c:v>
                </c:pt>
                <c:pt idx="4">
                  <c:v>6267.1343537167295</c:v>
                </c:pt>
                <c:pt idx="5">
                  <c:v>6267.1343537167295</c:v>
                </c:pt>
                <c:pt idx="6">
                  <c:v>6267.1343537167295</c:v>
                </c:pt>
                <c:pt idx="7">
                  <c:v>6267.1343537167295</c:v>
                </c:pt>
                <c:pt idx="8">
                  <c:v>6267.1343537167295</c:v>
                </c:pt>
                <c:pt idx="9">
                  <c:v>6267.1343537167295</c:v>
                </c:pt>
                <c:pt idx="10">
                  <c:v>6267.1343537167295</c:v>
                </c:pt>
                <c:pt idx="11">
                  <c:v>6267.1343537167295</c:v>
                </c:pt>
                <c:pt idx="12">
                  <c:v>6267.1343537167295</c:v>
                </c:pt>
                <c:pt idx="13">
                  <c:v>6267.1343537167295</c:v>
                </c:pt>
                <c:pt idx="14">
                  <c:v>6267.1343537167295</c:v>
                </c:pt>
                <c:pt idx="15">
                  <c:v>6267.1343537167295</c:v>
                </c:pt>
                <c:pt idx="16">
                  <c:v>6267.1343537167295</c:v>
                </c:pt>
                <c:pt idx="17">
                  <c:v>6267.1343537167295</c:v>
                </c:pt>
                <c:pt idx="18">
                  <c:v>6267.1343537167295</c:v>
                </c:pt>
                <c:pt idx="19">
                  <c:v>6267.1343537167295</c:v>
                </c:pt>
                <c:pt idx="20">
                  <c:v>6267.1343537167295</c:v>
                </c:pt>
                <c:pt idx="21">
                  <c:v>6267.1343537167295</c:v>
                </c:pt>
                <c:pt idx="22">
                  <c:v>6267.1343537167295</c:v>
                </c:pt>
                <c:pt idx="23">
                  <c:v>6267.1343537167295</c:v>
                </c:pt>
                <c:pt idx="24">
                  <c:v>6267.1343537167295</c:v>
                </c:pt>
                <c:pt idx="25">
                  <c:v>6267.1343537167295</c:v>
                </c:pt>
                <c:pt idx="26">
                  <c:v>6267.1343537167295</c:v>
                </c:pt>
                <c:pt idx="27">
                  <c:v>6267.1343537167295</c:v>
                </c:pt>
                <c:pt idx="28">
                  <c:v>6267.1343537167295</c:v>
                </c:pt>
                <c:pt idx="29">
                  <c:v>6267.1343537167295</c:v>
                </c:pt>
                <c:pt idx="30">
                  <c:v>6267.1343537167295</c:v>
                </c:pt>
                <c:pt idx="31">
                  <c:v>6267.1343537167295</c:v>
                </c:pt>
                <c:pt idx="32">
                  <c:v>6267.1343537167295</c:v>
                </c:pt>
                <c:pt idx="33">
                  <c:v>6267.1343537167295</c:v>
                </c:pt>
                <c:pt idx="34">
                  <c:v>6267.1343537167295</c:v>
                </c:pt>
                <c:pt idx="35">
                  <c:v>6267.1343537167295</c:v>
                </c:pt>
                <c:pt idx="36">
                  <c:v>6267.1343537167295</c:v>
                </c:pt>
                <c:pt idx="37">
                  <c:v>6267.1343537167295</c:v>
                </c:pt>
                <c:pt idx="38">
                  <c:v>6267.1343537167295</c:v>
                </c:pt>
                <c:pt idx="39">
                  <c:v>6267.1343537167295</c:v>
                </c:pt>
                <c:pt idx="40">
                  <c:v>6267.1343537167295</c:v>
                </c:pt>
                <c:pt idx="41">
                  <c:v>6267.1343537167295</c:v>
                </c:pt>
                <c:pt idx="42">
                  <c:v>6267.1343537167295</c:v>
                </c:pt>
                <c:pt idx="43">
                  <c:v>6267.1343537167295</c:v>
                </c:pt>
                <c:pt idx="44">
                  <c:v>6267.1343537167295</c:v>
                </c:pt>
                <c:pt idx="45">
                  <c:v>6267.1343537167295</c:v>
                </c:pt>
                <c:pt idx="46">
                  <c:v>6267.1343537167295</c:v>
                </c:pt>
                <c:pt idx="47">
                  <c:v>6267.1343537167295</c:v>
                </c:pt>
                <c:pt idx="48">
                  <c:v>6267.1343537167295</c:v>
                </c:pt>
                <c:pt idx="49">
                  <c:v>6267.1343537167295</c:v>
                </c:pt>
                <c:pt idx="50">
                  <c:v>6267.1343537167295</c:v>
                </c:pt>
                <c:pt idx="51">
                  <c:v>6267.1343537167295</c:v>
                </c:pt>
                <c:pt idx="52">
                  <c:v>6267.1343537167295</c:v>
                </c:pt>
                <c:pt idx="53">
                  <c:v>6267.1343537167295</c:v>
                </c:pt>
                <c:pt idx="54">
                  <c:v>6267.1343537167295</c:v>
                </c:pt>
                <c:pt idx="55">
                  <c:v>6267.1343537167295</c:v>
                </c:pt>
                <c:pt idx="56">
                  <c:v>6267.1343537167295</c:v>
                </c:pt>
                <c:pt idx="57">
                  <c:v>6267.1343537167295</c:v>
                </c:pt>
                <c:pt idx="58">
                  <c:v>6267.1343537167295</c:v>
                </c:pt>
                <c:pt idx="59">
                  <c:v>6267.1343537167295</c:v>
                </c:pt>
                <c:pt idx="60">
                  <c:v>6267.1343537167295</c:v>
                </c:pt>
                <c:pt idx="61">
                  <c:v>6267.1343537167295</c:v>
                </c:pt>
                <c:pt idx="62">
                  <c:v>6267.1343537167295</c:v>
                </c:pt>
                <c:pt idx="63">
                  <c:v>6267.1343537167295</c:v>
                </c:pt>
                <c:pt idx="64">
                  <c:v>6267.1343537167295</c:v>
                </c:pt>
                <c:pt idx="65">
                  <c:v>6267.1343537167295</c:v>
                </c:pt>
                <c:pt idx="66">
                  <c:v>6267.1343537167295</c:v>
                </c:pt>
                <c:pt idx="67">
                  <c:v>6267.1343537167295</c:v>
                </c:pt>
                <c:pt idx="68">
                  <c:v>6267.1343537167295</c:v>
                </c:pt>
                <c:pt idx="69">
                  <c:v>6267.1343537167295</c:v>
                </c:pt>
                <c:pt idx="70">
                  <c:v>6267.1343537167295</c:v>
                </c:pt>
                <c:pt idx="71">
                  <c:v>6267.1343537167295</c:v>
                </c:pt>
                <c:pt idx="72">
                  <c:v>6267.1343537167295</c:v>
                </c:pt>
                <c:pt idx="73">
                  <c:v>6267.1343537167295</c:v>
                </c:pt>
                <c:pt idx="74">
                  <c:v>6267.1343537167295</c:v>
                </c:pt>
                <c:pt idx="75">
                  <c:v>6267.1343537167295</c:v>
                </c:pt>
                <c:pt idx="76">
                  <c:v>6267.1343537167295</c:v>
                </c:pt>
                <c:pt idx="77">
                  <c:v>6267.1343537167295</c:v>
                </c:pt>
                <c:pt idx="78">
                  <c:v>6267.1343537167295</c:v>
                </c:pt>
                <c:pt idx="79">
                  <c:v>6267.1343537167295</c:v>
                </c:pt>
                <c:pt idx="80">
                  <c:v>6267.1343537167295</c:v>
                </c:pt>
                <c:pt idx="81">
                  <c:v>6267.1343537167295</c:v>
                </c:pt>
                <c:pt idx="82">
                  <c:v>6267.1343537167295</c:v>
                </c:pt>
                <c:pt idx="83">
                  <c:v>6267.1343537167295</c:v>
                </c:pt>
                <c:pt idx="84">
                  <c:v>6267.1343537167295</c:v>
                </c:pt>
                <c:pt idx="85">
                  <c:v>6267.1343537167295</c:v>
                </c:pt>
                <c:pt idx="86">
                  <c:v>6267.1343537167295</c:v>
                </c:pt>
                <c:pt idx="87">
                  <c:v>6267.1343537167295</c:v>
                </c:pt>
                <c:pt idx="88">
                  <c:v>6267.1343537167295</c:v>
                </c:pt>
                <c:pt idx="89">
                  <c:v>6267.1343537167295</c:v>
                </c:pt>
                <c:pt idx="90">
                  <c:v>6267.1343537167295</c:v>
                </c:pt>
                <c:pt idx="91">
                  <c:v>6267.1343537167295</c:v>
                </c:pt>
                <c:pt idx="92">
                  <c:v>6267.1343537167295</c:v>
                </c:pt>
                <c:pt idx="93">
                  <c:v>6267.1343537167295</c:v>
                </c:pt>
                <c:pt idx="94">
                  <c:v>6267.1343537167295</c:v>
                </c:pt>
                <c:pt idx="95">
                  <c:v>6267.1343537167295</c:v>
                </c:pt>
                <c:pt idx="96">
                  <c:v>6267.1343537167295</c:v>
                </c:pt>
                <c:pt idx="97">
                  <c:v>6267.1343537167295</c:v>
                </c:pt>
                <c:pt idx="98">
                  <c:v>6267.1343537167295</c:v>
                </c:pt>
                <c:pt idx="99">
                  <c:v>6267.1343537167295</c:v>
                </c:pt>
                <c:pt idx="100">
                  <c:v>6267.1343537167295</c:v>
                </c:pt>
                <c:pt idx="101">
                  <c:v>6267.1343537167295</c:v>
                </c:pt>
                <c:pt idx="102">
                  <c:v>6267.1343537167295</c:v>
                </c:pt>
                <c:pt idx="103">
                  <c:v>6267.1343537167295</c:v>
                </c:pt>
                <c:pt idx="104">
                  <c:v>6267.1343537167295</c:v>
                </c:pt>
                <c:pt idx="105">
                  <c:v>6267.1343537167295</c:v>
                </c:pt>
                <c:pt idx="106">
                  <c:v>6267.1343537167295</c:v>
                </c:pt>
                <c:pt idx="107">
                  <c:v>6267.1343537167295</c:v>
                </c:pt>
                <c:pt idx="108">
                  <c:v>6267.1343537167295</c:v>
                </c:pt>
                <c:pt idx="109">
                  <c:v>6267.1343537167295</c:v>
                </c:pt>
                <c:pt idx="110">
                  <c:v>6267.1343537167295</c:v>
                </c:pt>
                <c:pt idx="111">
                  <c:v>6267.1343537167295</c:v>
                </c:pt>
                <c:pt idx="112">
                  <c:v>6267.1343537167295</c:v>
                </c:pt>
                <c:pt idx="113">
                  <c:v>6267.1343537167295</c:v>
                </c:pt>
                <c:pt idx="114">
                  <c:v>6267.1343537167295</c:v>
                </c:pt>
                <c:pt idx="115">
                  <c:v>6267.1343537167295</c:v>
                </c:pt>
                <c:pt idx="116">
                  <c:v>6267.1343537167295</c:v>
                </c:pt>
                <c:pt idx="117">
                  <c:v>6267.1343537167295</c:v>
                </c:pt>
                <c:pt idx="118">
                  <c:v>6267.1343537167295</c:v>
                </c:pt>
                <c:pt idx="119">
                  <c:v>6267.1343537167295</c:v>
                </c:pt>
                <c:pt idx="120">
                  <c:v>6267.1343537167295</c:v>
                </c:pt>
                <c:pt idx="121">
                  <c:v>6267.1343537167295</c:v>
                </c:pt>
                <c:pt idx="122">
                  <c:v>6267.1343537167295</c:v>
                </c:pt>
                <c:pt idx="123">
                  <c:v>6267.1343537167295</c:v>
                </c:pt>
                <c:pt idx="124">
                  <c:v>6267.1343537167295</c:v>
                </c:pt>
                <c:pt idx="125">
                  <c:v>6267.1343537167295</c:v>
                </c:pt>
                <c:pt idx="126">
                  <c:v>6267.1343537167295</c:v>
                </c:pt>
                <c:pt idx="127">
                  <c:v>6267.1343537167295</c:v>
                </c:pt>
                <c:pt idx="128">
                  <c:v>6267.1343537167295</c:v>
                </c:pt>
                <c:pt idx="129">
                  <c:v>6267.1343537167295</c:v>
                </c:pt>
                <c:pt idx="130">
                  <c:v>6267.1343537167295</c:v>
                </c:pt>
                <c:pt idx="131">
                  <c:v>6267.1343537167295</c:v>
                </c:pt>
                <c:pt idx="132">
                  <c:v>6267.1343537167295</c:v>
                </c:pt>
                <c:pt idx="133">
                  <c:v>6267.1343537167295</c:v>
                </c:pt>
                <c:pt idx="134">
                  <c:v>6267.1343537167295</c:v>
                </c:pt>
                <c:pt idx="135">
                  <c:v>6267.1343537167295</c:v>
                </c:pt>
                <c:pt idx="136">
                  <c:v>6267.1343537167295</c:v>
                </c:pt>
                <c:pt idx="137">
                  <c:v>6267.1343537167295</c:v>
                </c:pt>
                <c:pt idx="138">
                  <c:v>6267.1343537167295</c:v>
                </c:pt>
                <c:pt idx="139">
                  <c:v>6267.1343537167295</c:v>
                </c:pt>
                <c:pt idx="140">
                  <c:v>6267.1343537167295</c:v>
                </c:pt>
                <c:pt idx="141">
                  <c:v>6267.1343537167295</c:v>
                </c:pt>
                <c:pt idx="142">
                  <c:v>6267.1343537167295</c:v>
                </c:pt>
                <c:pt idx="143">
                  <c:v>6267.1343537167295</c:v>
                </c:pt>
                <c:pt idx="144">
                  <c:v>6267.1343537167295</c:v>
                </c:pt>
                <c:pt idx="145">
                  <c:v>6267.1343537167295</c:v>
                </c:pt>
                <c:pt idx="146">
                  <c:v>6267.1343537167295</c:v>
                </c:pt>
                <c:pt idx="147">
                  <c:v>6267.1343537167295</c:v>
                </c:pt>
                <c:pt idx="148">
                  <c:v>6267.1343537167295</c:v>
                </c:pt>
                <c:pt idx="149">
                  <c:v>6267.1343537167295</c:v>
                </c:pt>
                <c:pt idx="150">
                  <c:v>6267.1343537167295</c:v>
                </c:pt>
                <c:pt idx="151">
                  <c:v>6267.1343537167295</c:v>
                </c:pt>
                <c:pt idx="152">
                  <c:v>6267.1343537167295</c:v>
                </c:pt>
                <c:pt idx="153">
                  <c:v>6267.1343537167295</c:v>
                </c:pt>
                <c:pt idx="154">
                  <c:v>6267.1343537167295</c:v>
                </c:pt>
                <c:pt idx="155">
                  <c:v>6267.1343537167295</c:v>
                </c:pt>
                <c:pt idx="156">
                  <c:v>6267.1343537167295</c:v>
                </c:pt>
                <c:pt idx="157">
                  <c:v>6267.1343537167295</c:v>
                </c:pt>
                <c:pt idx="158">
                  <c:v>6267.1343537167295</c:v>
                </c:pt>
                <c:pt idx="159">
                  <c:v>6267.1343537167295</c:v>
                </c:pt>
                <c:pt idx="160">
                  <c:v>6267.1343537167295</c:v>
                </c:pt>
                <c:pt idx="161">
                  <c:v>6267.1343537167295</c:v>
                </c:pt>
                <c:pt idx="162">
                  <c:v>6267.1343537167295</c:v>
                </c:pt>
                <c:pt idx="163">
                  <c:v>6267.1343537167295</c:v>
                </c:pt>
                <c:pt idx="164">
                  <c:v>6267.1343537167295</c:v>
                </c:pt>
                <c:pt idx="165">
                  <c:v>6267.1343537167295</c:v>
                </c:pt>
                <c:pt idx="166">
                  <c:v>6267.1343537167295</c:v>
                </c:pt>
                <c:pt idx="167">
                  <c:v>6267.1343537167295</c:v>
                </c:pt>
                <c:pt idx="168">
                  <c:v>6267.1343537167295</c:v>
                </c:pt>
                <c:pt idx="169">
                  <c:v>6267.1343537167295</c:v>
                </c:pt>
                <c:pt idx="170">
                  <c:v>6267.1343537167295</c:v>
                </c:pt>
                <c:pt idx="171">
                  <c:v>6267.1343537167295</c:v>
                </c:pt>
                <c:pt idx="172">
                  <c:v>6267.1343537167295</c:v>
                </c:pt>
                <c:pt idx="173">
                  <c:v>6267.1343537167295</c:v>
                </c:pt>
                <c:pt idx="174">
                  <c:v>6267.1343537167295</c:v>
                </c:pt>
                <c:pt idx="175">
                  <c:v>6267.1343537167295</c:v>
                </c:pt>
                <c:pt idx="176">
                  <c:v>6267.1343537167295</c:v>
                </c:pt>
                <c:pt idx="177">
                  <c:v>6267.1343537167295</c:v>
                </c:pt>
                <c:pt idx="178">
                  <c:v>6267.1343537167295</c:v>
                </c:pt>
                <c:pt idx="179">
                  <c:v>6267.1343537167295</c:v>
                </c:pt>
                <c:pt idx="180">
                  <c:v>6267.1343537167295</c:v>
                </c:pt>
                <c:pt idx="181">
                  <c:v>6267.1343537167295</c:v>
                </c:pt>
                <c:pt idx="182">
                  <c:v>6267.1343537167295</c:v>
                </c:pt>
                <c:pt idx="183">
                  <c:v>6267.1343537167295</c:v>
                </c:pt>
                <c:pt idx="184">
                  <c:v>6267.1343537167295</c:v>
                </c:pt>
                <c:pt idx="185">
                  <c:v>6267.1343537167295</c:v>
                </c:pt>
                <c:pt idx="186">
                  <c:v>6267.1343537167295</c:v>
                </c:pt>
                <c:pt idx="187">
                  <c:v>6267.1343537167295</c:v>
                </c:pt>
                <c:pt idx="188">
                  <c:v>6267.1343537167295</c:v>
                </c:pt>
                <c:pt idx="189">
                  <c:v>6267.1343537167295</c:v>
                </c:pt>
                <c:pt idx="190">
                  <c:v>6267.1343537167295</c:v>
                </c:pt>
                <c:pt idx="191">
                  <c:v>6267.1343537167295</c:v>
                </c:pt>
                <c:pt idx="192">
                  <c:v>6267.1343537167295</c:v>
                </c:pt>
                <c:pt idx="193">
                  <c:v>6267.1343537167295</c:v>
                </c:pt>
                <c:pt idx="194">
                  <c:v>6267.1343537167295</c:v>
                </c:pt>
                <c:pt idx="195">
                  <c:v>6267.1343537167295</c:v>
                </c:pt>
                <c:pt idx="196">
                  <c:v>6267.1343537167295</c:v>
                </c:pt>
                <c:pt idx="197">
                  <c:v>6267.1343537167295</c:v>
                </c:pt>
                <c:pt idx="198">
                  <c:v>6267.1343537167295</c:v>
                </c:pt>
                <c:pt idx="199">
                  <c:v>6267.1343537167295</c:v>
                </c:pt>
                <c:pt idx="200">
                  <c:v>6267.1343537167295</c:v>
                </c:pt>
                <c:pt idx="201">
                  <c:v>6267.1343537167295</c:v>
                </c:pt>
                <c:pt idx="202">
                  <c:v>6267.1343537167295</c:v>
                </c:pt>
                <c:pt idx="203">
                  <c:v>6267.1343537167295</c:v>
                </c:pt>
                <c:pt idx="204">
                  <c:v>6267.1343537167295</c:v>
                </c:pt>
                <c:pt idx="205">
                  <c:v>6267.1343537167295</c:v>
                </c:pt>
                <c:pt idx="206">
                  <c:v>6267.1343537167295</c:v>
                </c:pt>
                <c:pt idx="207">
                  <c:v>6267.1343537167295</c:v>
                </c:pt>
                <c:pt idx="208">
                  <c:v>6267.1343537167295</c:v>
                </c:pt>
                <c:pt idx="209">
                  <c:v>6267.1343537167295</c:v>
                </c:pt>
                <c:pt idx="210">
                  <c:v>6267.1343537167295</c:v>
                </c:pt>
                <c:pt idx="211">
                  <c:v>6267.1343537167295</c:v>
                </c:pt>
                <c:pt idx="212">
                  <c:v>6267.1343537167295</c:v>
                </c:pt>
                <c:pt idx="213">
                  <c:v>6267.1343537167295</c:v>
                </c:pt>
                <c:pt idx="214">
                  <c:v>6267.1343537167295</c:v>
                </c:pt>
                <c:pt idx="215">
                  <c:v>6267.1343537167295</c:v>
                </c:pt>
                <c:pt idx="216">
                  <c:v>6267.1343537167295</c:v>
                </c:pt>
                <c:pt idx="217">
                  <c:v>6267.1343537167295</c:v>
                </c:pt>
                <c:pt idx="218">
                  <c:v>6267.1343537167295</c:v>
                </c:pt>
                <c:pt idx="219">
                  <c:v>6267.1343537167295</c:v>
                </c:pt>
                <c:pt idx="220">
                  <c:v>6267.1343537167295</c:v>
                </c:pt>
                <c:pt idx="221">
                  <c:v>6267.1343537167295</c:v>
                </c:pt>
                <c:pt idx="222">
                  <c:v>6267.1343537167295</c:v>
                </c:pt>
                <c:pt idx="223">
                  <c:v>6267.1343537167295</c:v>
                </c:pt>
                <c:pt idx="224">
                  <c:v>6267.1343537167295</c:v>
                </c:pt>
                <c:pt idx="225">
                  <c:v>6267.1343537167295</c:v>
                </c:pt>
                <c:pt idx="226">
                  <c:v>6267.1343537167295</c:v>
                </c:pt>
                <c:pt idx="227">
                  <c:v>6267.1343537167295</c:v>
                </c:pt>
                <c:pt idx="228">
                  <c:v>6267.1343537167295</c:v>
                </c:pt>
                <c:pt idx="229">
                  <c:v>6267.1343537167295</c:v>
                </c:pt>
                <c:pt idx="230">
                  <c:v>6267.1343537167295</c:v>
                </c:pt>
                <c:pt idx="231">
                  <c:v>6267.1343537167295</c:v>
                </c:pt>
                <c:pt idx="232">
                  <c:v>6267.1343537167295</c:v>
                </c:pt>
                <c:pt idx="233">
                  <c:v>6267.1343537167295</c:v>
                </c:pt>
                <c:pt idx="234">
                  <c:v>6267.1343537167295</c:v>
                </c:pt>
                <c:pt idx="235">
                  <c:v>6267.1343537167295</c:v>
                </c:pt>
                <c:pt idx="236">
                  <c:v>6267.1343537167295</c:v>
                </c:pt>
                <c:pt idx="237">
                  <c:v>6267.1343537167295</c:v>
                </c:pt>
                <c:pt idx="238">
                  <c:v>6267.1343537167295</c:v>
                </c:pt>
                <c:pt idx="239">
                  <c:v>6267.1343537167295</c:v>
                </c:pt>
                <c:pt idx="240">
                  <c:v>6267.1343537167295</c:v>
                </c:pt>
                <c:pt idx="241">
                  <c:v>6267.1343537167295</c:v>
                </c:pt>
                <c:pt idx="242">
                  <c:v>6267.1343537167295</c:v>
                </c:pt>
                <c:pt idx="243">
                  <c:v>6267.1343537167295</c:v>
                </c:pt>
                <c:pt idx="244">
                  <c:v>6267.1343537167295</c:v>
                </c:pt>
                <c:pt idx="245">
                  <c:v>6267.1343537167295</c:v>
                </c:pt>
                <c:pt idx="246">
                  <c:v>6267.1343537167295</c:v>
                </c:pt>
                <c:pt idx="247">
                  <c:v>6267.1343537167295</c:v>
                </c:pt>
                <c:pt idx="248">
                  <c:v>6267.1343537167295</c:v>
                </c:pt>
                <c:pt idx="249">
                  <c:v>6267.1343537167295</c:v>
                </c:pt>
                <c:pt idx="250">
                  <c:v>6267.1343537167295</c:v>
                </c:pt>
                <c:pt idx="251">
                  <c:v>6267.1343537167295</c:v>
                </c:pt>
                <c:pt idx="252">
                  <c:v>6267.1343537167295</c:v>
                </c:pt>
                <c:pt idx="253">
                  <c:v>6267.1343537167295</c:v>
                </c:pt>
                <c:pt idx="254">
                  <c:v>6267.1343537167295</c:v>
                </c:pt>
                <c:pt idx="255">
                  <c:v>6267.1343537167295</c:v>
                </c:pt>
                <c:pt idx="256">
                  <c:v>6267.1343537167295</c:v>
                </c:pt>
                <c:pt idx="257">
                  <c:v>6267.1343537167295</c:v>
                </c:pt>
                <c:pt idx="258">
                  <c:v>6267.1343537167295</c:v>
                </c:pt>
                <c:pt idx="259">
                  <c:v>6267.1343537167295</c:v>
                </c:pt>
                <c:pt idx="260">
                  <c:v>6267.1343537167295</c:v>
                </c:pt>
                <c:pt idx="261">
                  <c:v>6267.1343537167295</c:v>
                </c:pt>
                <c:pt idx="262">
                  <c:v>6267.1343537167295</c:v>
                </c:pt>
                <c:pt idx="263">
                  <c:v>6267.1343537167295</c:v>
                </c:pt>
                <c:pt idx="264">
                  <c:v>6267.1343537167295</c:v>
                </c:pt>
                <c:pt idx="265">
                  <c:v>6267.1343537167295</c:v>
                </c:pt>
                <c:pt idx="266">
                  <c:v>6267.1343537167295</c:v>
                </c:pt>
                <c:pt idx="267">
                  <c:v>6267.1343537167295</c:v>
                </c:pt>
                <c:pt idx="268">
                  <c:v>6267.1343537167295</c:v>
                </c:pt>
                <c:pt idx="269">
                  <c:v>6267.1343537167295</c:v>
                </c:pt>
                <c:pt idx="270">
                  <c:v>6267.1343537167295</c:v>
                </c:pt>
                <c:pt idx="271">
                  <c:v>6267.1343537167295</c:v>
                </c:pt>
                <c:pt idx="272">
                  <c:v>6267.1343537167295</c:v>
                </c:pt>
                <c:pt idx="273">
                  <c:v>6267.1343537167295</c:v>
                </c:pt>
                <c:pt idx="274">
                  <c:v>6267.1343537167295</c:v>
                </c:pt>
                <c:pt idx="275">
                  <c:v>6267.1343537167295</c:v>
                </c:pt>
                <c:pt idx="276">
                  <c:v>6267.1343537167295</c:v>
                </c:pt>
                <c:pt idx="277">
                  <c:v>6267.1343537167295</c:v>
                </c:pt>
                <c:pt idx="278">
                  <c:v>6267.1343537167295</c:v>
                </c:pt>
                <c:pt idx="279">
                  <c:v>6267.1343537167295</c:v>
                </c:pt>
                <c:pt idx="280">
                  <c:v>6267.1343537167295</c:v>
                </c:pt>
                <c:pt idx="281">
                  <c:v>6267.1343537167295</c:v>
                </c:pt>
                <c:pt idx="282">
                  <c:v>6267.1343537167295</c:v>
                </c:pt>
                <c:pt idx="283">
                  <c:v>6267.1343537167295</c:v>
                </c:pt>
                <c:pt idx="284">
                  <c:v>6267.1343537167295</c:v>
                </c:pt>
                <c:pt idx="285">
                  <c:v>6267.1343537167295</c:v>
                </c:pt>
                <c:pt idx="286">
                  <c:v>6267.1343537167295</c:v>
                </c:pt>
                <c:pt idx="287">
                  <c:v>6267.1343537167295</c:v>
                </c:pt>
                <c:pt idx="288">
                  <c:v>6267.1343537167295</c:v>
                </c:pt>
                <c:pt idx="289">
                  <c:v>6267.1343537167295</c:v>
                </c:pt>
                <c:pt idx="290">
                  <c:v>6267.1343537167295</c:v>
                </c:pt>
                <c:pt idx="291">
                  <c:v>6267.1343537167295</c:v>
                </c:pt>
                <c:pt idx="292">
                  <c:v>6267.1343537167295</c:v>
                </c:pt>
                <c:pt idx="293">
                  <c:v>6267.1343537167295</c:v>
                </c:pt>
                <c:pt idx="294">
                  <c:v>6267.1343537167295</c:v>
                </c:pt>
                <c:pt idx="295">
                  <c:v>6267.1343537167295</c:v>
                </c:pt>
                <c:pt idx="296">
                  <c:v>6267.1343537167295</c:v>
                </c:pt>
                <c:pt idx="297">
                  <c:v>6267.1343537167295</c:v>
                </c:pt>
                <c:pt idx="298">
                  <c:v>6267.1343537167295</c:v>
                </c:pt>
                <c:pt idx="299">
                  <c:v>6267.1343537167295</c:v>
                </c:pt>
                <c:pt idx="300">
                  <c:v>6267.1343537167295</c:v>
                </c:pt>
                <c:pt idx="301">
                  <c:v>6267.1343537167295</c:v>
                </c:pt>
                <c:pt idx="302">
                  <c:v>6267.1343537167295</c:v>
                </c:pt>
                <c:pt idx="303">
                  <c:v>6267.1343537167295</c:v>
                </c:pt>
                <c:pt idx="304">
                  <c:v>6267.1343537167295</c:v>
                </c:pt>
                <c:pt idx="305">
                  <c:v>6267.1343537167295</c:v>
                </c:pt>
                <c:pt idx="306">
                  <c:v>6267.1343537167295</c:v>
                </c:pt>
                <c:pt idx="307">
                  <c:v>6267.1343537167295</c:v>
                </c:pt>
                <c:pt idx="308">
                  <c:v>6267.1343537167295</c:v>
                </c:pt>
                <c:pt idx="309">
                  <c:v>6267.1343537167295</c:v>
                </c:pt>
                <c:pt idx="310">
                  <c:v>6267.1343537167295</c:v>
                </c:pt>
                <c:pt idx="311">
                  <c:v>6267.1343537167295</c:v>
                </c:pt>
                <c:pt idx="312">
                  <c:v>6267.1343537167295</c:v>
                </c:pt>
                <c:pt idx="313">
                  <c:v>6267.1343537167295</c:v>
                </c:pt>
                <c:pt idx="314">
                  <c:v>6267.1343537167295</c:v>
                </c:pt>
                <c:pt idx="315">
                  <c:v>6267.1343537167295</c:v>
                </c:pt>
                <c:pt idx="316">
                  <c:v>6267.1343537167295</c:v>
                </c:pt>
                <c:pt idx="317">
                  <c:v>6267.1343537167295</c:v>
                </c:pt>
                <c:pt idx="318">
                  <c:v>6267.1343537167295</c:v>
                </c:pt>
                <c:pt idx="319">
                  <c:v>6267.1343537167295</c:v>
                </c:pt>
                <c:pt idx="320">
                  <c:v>6267.1343537167295</c:v>
                </c:pt>
                <c:pt idx="321">
                  <c:v>6267.1343537167295</c:v>
                </c:pt>
                <c:pt idx="322">
                  <c:v>6267.1343537167295</c:v>
                </c:pt>
                <c:pt idx="323">
                  <c:v>6267.1343537167295</c:v>
                </c:pt>
                <c:pt idx="324">
                  <c:v>6267.1343537167295</c:v>
                </c:pt>
                <c:pt idx="325">
                  <c:v>6267.1343537167295</c:v>
                </c:pt>
                <c:pt idx="326">
                  <c:v>6267.1343537167295</c:v>
                </c:pt>
                <c:pt idx="327">
                  <c:v>6267.1343537167295</c:v>
                </c:pt>
                <c:pt idx="328">
                  <c:v>6267.1343537167295</c:v>
                </c:pt>
                <c:pt idx="329">
                  <c:v>6267.1343537167295</c:v>
                </c:pt>
                <c:pt idx="330">
                  <c:v>6267.1343537167295</c:v>
                </c:pt>
                <c:pt idx="331">
                  <c:v>6267.1343537167295</c:v>
                </c:pt>
                <c:pt idx="332">
                  <c:v>6267.1343537167295</c:v>
                </c:pt>
                <c:pt idx="333">
                  <c:v>6267.1343537167295</c:v>
                </c:pt>
                <c:pt idx="334">
                  <c:v>6267.1343537167295</c:v>
                </c:pt>
                <c:pt idx="335">
                  <c:v>6267.1343537167295</c:v>
                </c:pt>
                <c:pt idx="336">
                  <c:v>6267.1343537167295</c:v>
                </c:pt>
                <c:pt idx="337">
                  <c:v>6267.1343537167295</c:v>
                </c:pt>
                <c:pt idx="338">
                  <c:v>6267.1343537167295</c:v>
                </c:pt>
                <c:pt idx="339">
                  <c:v>6267.1343537167295</c:v>
                </c:pt>
                <c:pt idx="340">
                  <c:v>6267.1343537167295</c:v>
                </c:pt>
                <c:pt idx="341">
                  <c:v>6267.1343537167295</c:v>
                </c:pt>
                <c:pt idx="342">
                  <c:v>6267.1343537167295</c:v>
                </c:pt>
                <c:pt idx="343">
                  <c:v>6267.1343537167295</c:v>
                </c:pt>
                <c:pt idx="344">
                  <c:v>6267.1343537167295</c:v>
                </c:pt>
                <c:pt idx="345">
                  <c:v>6267.1343537167295</c:v>
                </c:pt>
                <c:pt idx="346">
                  <c:v>6267.1343537167295</c:v>
                </c:pt>
                <c:pt idx="347">
                  <c:v>6267.1343537167295</c:v>
                </c:pt>
                <c:pt idx="348">
                  <c:v>6267.1343537167295</c:v>
                </c:pt>
                <c:pt idx="349">
                  <c:v>6267.1343537167295</c:v>
                </c:pt>
                <c:pt idx="350">
                  <c:v>6267.1343537167295</c:v>
                </c:pt>
                <c:pt idx="351">
                  <c:v>6267.1343537167295</c:v>
                </c:pt>
                <c:pt idx="352">
                  <c:v>6267.1343537167295</c:v>
                </c:pt>
                <c:pt idx="353">
                  <c:v>6267.1343537167295</c:v>
                </c:pt>
                <c:pt idx="354">
                  <c:v>6267.1343537167295</c:v>
                </c:pt>
                <c:pt idx="355">
                  <c:v>6267.1343537167295</c:v>
                </c:pt>
                <c:pt idx="356">
                  <c:v>6267.1343537167295</c:v>
                </c:pt>
                <c:pt idx="357">
                  <c:v>6267.1343537167295</c:v>
                </c:pt>
                <c:pt idx="358">
                  <c:v>6267.1343537167295</c:v>
                </c:pt>
                <c:pt idx="359">
                  <c:v>6267.1343537167295</c:v>
                </c:pt>
                <c:pt idx="360">
                  <c:v>6267.1343537167295</c:v>
                </c:pt>
                <c:pt idx="361">
                  <c:v>6267.1343537167295</c:v>
                </c:pt>
                <c:pt idx="362">
                  <c:v>6267.1343537167295</c:v>
                </c:pt>
                <c:pt idx="363">
                  <c:v>6267.1343537167295</c:v>
                </c:pt>
                <c:pt idx="364">
                  <c:v>6267.1343537167295</c:v>
                </c:pt>
                <c:pt idx="365">
                  <c:v>6267.1343537167295</c:v>
                </c:pt>
                <c:pt idx="366">
                  <c:v>6267.1343537167295</c:v>
                </c:pt>
                <c:pt idx="367">
                  <c:v>6267.1343537167295</c:v>
                </c:pt>
                <c:pt idx="368">
                  <c:v>6267.1343537167295</c:v>
                </c:pt>
                <c:pt idx="369">
                  <c:v>6267.1343537167295</c:v>
                </c:pt>
                <c:pt idx="370">
                  <c:v>6267.1343537167295</c:v>
                </c:pt>
                <c:pt idx="371">
                  <c:v>6267.1343537167295</c:v>
                </c:pt>
                <c:pt idx="372">
                  <c:v>6267.1343537167295</c:v>
                </c:pt>
                <c:pt idx="373">
                  <c:v>6267.1343537167295</c:v>
                </c:pt>
                <c:pt idx="374">
                  <c:v>6267.1343537167295</c:v>
                </c:pt>
                <c:pt idx="375">
                  <c:v>6267.1343537167295</c:v>
                </c:pt>
                <c:pt idx="376">
                  <c:v>6267.1343537167295</c:v>
                </c:pt>
                <c:pt idx="377">
                  <c:v>6267.1343537167295</c:v>
                </c:pt>
                <c:pt idx="378">
                  <c:v>6267.1343537167295</c:v>
                </c:pt>
                <c:pt idx="379">
                  <c:v>6267.1343537167295</c:v>
                </c:pt>
                <c:pt idx="380">
                  <c:v>6267.1343537167295</c:v>
                </c:pt>
                <c:pt idx="381">
                  <c:v>6267.1343537167295</c:v>
                </c:pt>
                <c:pt idx="382">
                  <c:v>6267.1343537167295</c:v>
                </c:pt>
                <c:pt idx="383">
                  <c:v>6267.1343537167295</c:v>
                </c:pt>
                <c:pt idx="384">
                  <c:v>6267.1343537167295</c:v>
                </c:pt>
                <c:pt idx="385">
                  <c:v>6267.1343537167295</c:v>
                </c:pt>
                <c:pt idx="386">
                  <c:v>6267.1343537167295</c:v>
                </c:pt>
                <c:pt idx="387">
                  <c:v>6267.1343537167295</c:v>
                </c:pt>
                <c:pt idx="388">
                  <c:v>6267.1343537167295</c:v>
                </c:pt>
                <c:pt idx="389">
                  <c:v>6267.1343537167295</c:v>
                </c:pt>
                <c:pt idx="390">
                  <c:v>6267.1343537167295</c:v>
                </c:pt>
                <c:pt idx="391">
                  <c:v>6267.1343537167295</c:v>
                </c:pt>
                <c:pt idx="392">
                  <c:v>6267.1343537167295</c:v>
                </c:pt>
                <c:pt idx="393">
                  <c:v>6267.1343537167295</c:v>
                </c:pt>
                <c:pt idx="394">
                  <c:v>6267.1343537167295</c:v>
                </c:pt>
                <c:pt idx="395">
                  <c:v>6267.1343537167295</c:v>
                </c:pt>
                <c:pt idx="396">
                  <c:v>6267.1343537167295</c:v>
                </c:pt>
                <c:pt idx="397">
                  <c:v>6267.1343537167295</c:v>
                </c:pt>
                <c:pt idx="398">
                  <c:v>6267.1343537167295</c:v>
                </c:pt>
                <c:pt idx="399">
                  <c:v>6267.1343537167295</c:v>
                </c:pt>
                <c:pt idx="400">
                  <c:v>6267.1343537167295</c:v>
                </c:pt>
                <c:pt idx="401">
                  <c:v>6267.1343537167295</c:v>
                </c:pt>
                <c:pt idx="402">
                  <c:v>6267.1343537167295</c:v>
                </c:pt>
                <c:pt idx="403">
                  <c:v>6267.1343537167295</c:v>
                </c:pt>
                <c:pt idx="404">
                  <c:v>6267.1343537167295</c:v>
                </c:pt>
                <c:pt idx="405">
                  <c:v>6267.1343537167295</c:v>
                </c:pt>
                <c:pt idx="406">
                  <c:v>6267.1343537167295</c:v>
                </c:pt>
                <c:pt idx="407">
                  <c:v>6267.1343537167295</c:v>
                </c:pt>
                <c:pt idx="408">
                  <c:v>6267.1343537167295</c:v>
                </c:pt>
                <c:pt idx="409">
                  <c:v>6267.1343537167295</c:v>
                </c:pt>
                <c:pt idx="410">
                  <c:v>6267.1343537167295</c:v>
                </c:pt>
                <c:pt idx="411">
                  <c:v>6267.1343537167295</c:v>
                </c:pt>
                <c:pt idx="412">
                  <c:v>6267.1343537167295</c:v>
                </c:pt>
                <c:pt idx="413">
                  <c:v>6267.1343537167295</c:v>
                </c:pt>
                <c:pt idx="414">
                  <c:v>6267.1343537167295</c:v>
                </c:pt>
                <c:pt idx="415">
                  <c:v>6267.1343537167295</c:v>
                </c:pt>
                <c:pt idx="416">
                  <c:v>6267.1343537167295</c:v>
                </c:pt>
                <c:pt idx="417">
                  <c:v>6267.1343537167295</c:v>
                </c:pt>
                <c:pt idx="418">
                  <c:v>6267.1343537167295</c:v>
                </c:pt>
                <c:pt idx="419">
                  <c:v>6267.1343537167295</c:v>
                </c:pt>
                <c:pt idx="420">
                  <c:v>6267.1343537167295</c:v>
                </c:pt>
                <c:pt idx="421">
                  <c:v>6267.1343537167295</c:v>
                </c:pt>
                <c:pt idx="422">
                  <c:v>6267.1343537167295</c:v>
                </c:pt>
                <c:pt idx="423">
                  <c:v>6267.1343537167295</c:v>
                </c:pt>
                <c:pt idx="424">
                  <c:v>6267.1343537167295</c:v>
                </c:pt>
                <c:pt idx="425">
                  <c:v>6267.1343537167295</c:v>
                </c:pt>
                <c:pt idx="426">
                  <c:v>6267.1343537167295</c:v>
                </c:pt>
                <c:pt idx="427">
                  <c:v>6267.1343537167295</c:v>
                </c:pt>
                <c:pt idx="428">
                  <c:v>6267.1343537167295</c:v>
                </c:pt>
                <c:pt idx="429">
                  <c:v>6267.1343537167295</c:v>
                </c:pt>
                <c:pt idx="430">
                  <c:v>6267.1343537167295</c:v>
                </c:pt>
                <c:pt idx="431">
                  <c:v>6267.1343537167295</c:v>
                </c:pt>
                <c:pt idx="432">
                  <c:v>6267.1343537167295</c:v>
                </c:pt>
                <c:pt idx="433">
                  <c:v>6267.1343537167295</c:v>
                </c:pt>
                <c:pt idx="434">
                  <c:v>6267.1343537167295</c:v>
                </c:pt>
                <c:pt idx="435">
                  <c:v>6267.1343537167295</c:v>
                </c:pt>
                <c:pt idx="436">
                  <c:v>6267.1343537167295</c:v>
                </c:pt>
                <c:pt idx="437">
                  <c:v>6267.1343537167295</c:v>
                </c:pt>
                <c:pt idx="438">
                  <c:v>6267.1343537167295</c:v>
                </c:pt>
                <c:pt idx="439">
                  <c:v>6267.1343537167295</c:v>
                </c:pt>
                <c:pt idx="440">
                  <c:v>6267.1343537167295</c:v>
                </c:pt>
                <c:pt idx="441">
                  <c:v>6267.1343537167295</c:v>
                </c:pt>
                <c:pt idx="442">
                  <c:v>6267.1343537167295</c:v>
                </c:pt>
                <c:pt idx="443">
                  <c:v>6267.1343537167295</c:v>
                </c:pt>
                <c:pt idx="444">
                  <c:v>6267.1343537167295</c:v>
                </c:pt>
                <c:pt idx="445">
                  <c:v>6267.1343537167295</c:v>
                </c:pt>
                <c:pt idx="446">
                  <c:v>6267.1343537167295</c:v>
                </c:pt>
                <c:pt idx="447">
                  <c:v>6267.1343537167295</c:v>
                </c:pt>
                <c:pt idx="448">
                  <c:v>6267.1343537167295</c:v>
                </c:pt>
                <c:pt idx="449">
                  <c:v>6267.1343537167295</c:v>
                </c:pt>
                <c:pt idx="450">
                  <c:v>6267.1343537167295</c:v>
                </c:pt>
                <c:pt idx="451">
                  <c:v>6267.1343537167295</c:v>
                </c:pt>
                <c:pt idx="452">
                  <c:v>6267.1343537167295</c:v>
                </c:pt>
                <c:pt idx="453">
                  <c:v>6267.1343537167295</c:v>
                </c:pt>
                <c:pt idx="454">
                  <c:v>6267.1343537167295</c:v>
                </c:pt>
                <c:pt idx="455">
                  <c:v>6267.1343537167295</c:v>
                </c:pt>
                <c:pt idx="456">
                  <c:v>6267.1343537167295</c:v>
                </c:pt>
                <c:pt idx="457">
                  <c:v>6267.1343537167295</c:v>
                </c:pt>
                <c:pt idx="458">
                  <c:v>6267.1343537167295</c:v>
                </c:pt>
                <c:pt idx="459">
                  <c:v>6267.1343537167295</c:v>
                </c:pt>
                <c:pt idx="460">
                  <c:v>6267.1343537167295</c:v>
                </c:pt>
                <c:pt idx="461">
                  <c:v>6267.1343537167295</c:v>
                </c:pt>
                <c:pt idx="462">
                  <c:v>6267.1343537167295</c:v>
                </c:pt>
                <c:pt idx="463">
                  <c:v>6267.1343537167295</c:v>
                </c:pt>
                <c:pt idx="464">
                  <c:v>6267.1343537167295</c:v>
                </c:pt>
                <c:pt idx="465">
                  <c:v>6267.1343537167295</c:v>
                </c:pt>
                <c:pt idx="466">
                  <c:v>6267.1343537167295</c:v>
                </c:pt>
                <c:pt idx="467">
                  <c:v>6267.1343537167295</c:v>
                </c:pt>
                <c:pt idx="468">
                  <c:v>6267.1343537167295</c:v>
                </c:pt>
                <c:pt idx="469">
                  <c:v>6267.1343537167295</c:v>
                </c:pt>
                <c:pt idx="470">
                  <c:v>6267.1343537167295</c:v>
                </c:pt>
                <c:pt idx="471">
                  <c:v>6267.1343537167295</c:v>
                </c:pt>
                <c:pt idx="472">
                  <c:v>6267.1343537167295</c:v>
                </c:pt>
                <c:pt idx="473">
                  <c:v>6267.1343537167295</c:v>
                </c:pt>
                <c:pt idx="474">
                  <c:v>6267.1343537167295</c:v>
                </c:pt>
                <c:pt idx="475">
                  <c:v>6267.1343537167295</c:v>
                </c:pt>
                <c:pt idx="476">
                  <c:v>6267.1343537167295</c:v>
                </c:pt>
                <c:pt idx="477">
                  <c:v>6267.1343537167295</c:v>
                </c:pt>
                <c:pt idx="478">
                  <c:v>6267.1343537167295</c:v>
                </c:pt>
                <c:pt idx="479">
                  <c:v>6267.1343537167295</c:v>
                </c:pt>
                <c:pt idx="480">
                  <c:v>6267.1343537167295</c:v>
                </c:pt>
                <c:pt idx="481">
                  <c:v>6267.1343537167295</c:v>
                </c:pt>
                <c:pt idx="482">
                  <c:v>6267.1343537167295</c:v>
                </c:pt>
                <c:pt idx="483">
                  <c:v>6267.1343537167295</c:v>
                </c:pt>
                <c:pt idx="484">
                  <c:v>6267.1343537167295</c:v>
                </c:pt>
                <c:pt idx="485">
                  <c:v>6267.1343537167295</c:v>
                </c:pt>
                <c:pt idx="486">
                  <c:v>6267.1343537167295</c:v>
                </c:pt>
                <c:pt idx="487">
                  <c:v>6267.1343537167295</c:v>
                </c:pt>
                <c:pt idx="488">
                  <c:v>6267.1343537167295</c:v>
                </c:pt>
              </c:numCache>
            </c:numRef>
          </c:val>
          <c:smooth val="0"/>
          <c:extLst>
            <c:ext xmlns:c16="http://schemas.microsoft.com/office/drawing/2014/chart" uri="{C3380CC4-5D6E-409C-BE32-E72D297353CC}">
              <c16:uniqueId val="{00000005-6993-40C6-92BF-CC2EC1201C4F}"/>
            </c:ext>
          </c:extLst>
        </c:ser>
        <c:dLbls>
          <c:showLegendKey val="0"/>
          <c:showVal val="0"/>
          <c:showCatName val="0"/>
          <c:showSerName val="0"/>
          <c:showPercent val="0"/>
          <c:showBubbleSize val="0"/>
        </c:dLbls>
        <c:smooth val="0"/>
        <c:axId val="136306048"/>
        <c:axId val="136307840"/>
      </c:lineChart>
      <c:catAx>
        <c:axId val="136306048"/>
        <c:scaling>
          <c:orientation val="minMax"/>
        </c:scaling>
        <c:delete val="0"/>
        <c:axPos val="b"/>
        <c:majorTickMark val="out"/>
        <c:minorTickMark val="none"/>
        <c:tickLblPos val="nextTo"/>
        <c:txPr>
          <a:bodyPr/>
          <a:lstStyle/>
          <a:p>
            <a:pPr>
              <a:defRPr lang="en-US" sz="700"/>
            </a:pPr>
            <a:endParaRPr lang="en-US"/>
          </a:p>
        </c:txPr>
        <c:crossAx val="136307840"/>
        <c:crosses val="autoZero"/>
        <c:auto val="1"/>
        <c:lblAlgn val="ctr"/>
        <c:lblOffset val="100"/>
        <c:noMultiLvlLbl val="0"/>
      </c:catAx>
      <c:valAx>
        <c:axId val="136307840"/>
        <c:scaling>
          <c:orientation val="minMax"/>
          <c:max val="11500"/>
          <c:min val="0"/>
        </c:scaling>
        <c:delete val="0"/>
        <c:axPos val="l"/>
        <c:majorGridlines/>
        <c:numFmt formatCode="0.00" sourceLinked="1"/>
        <c:majorTickMark val="out"/>
        <c:minorTickMark val="none"/>
        <c:tickLblPos val="nextTo"/>
        <c:txPr>
          <a:bodyPr/>
          <a:lstStyle/>
          <a:p>
            <a:pPr>
              <a:defRPr lang="en-US" sz="500"/>
            </a:pPr>
            <a:endParaRPr lang="en-US"/>
          </a:p>
        </c:txPr>
        <c:crossAx val="136306048"/>
        <c:crosses val="autoZero"/>
        <c:crossBetween val="between"/>
      </c:valAx>
    </c:plotArea>
    <c:plotVisOnly val="1"/>
    <c:dispBlanksAs val="gap"/>
    <c:showDLblsOverMax val="0"/>
  </c:chart>
  <c:spPr>
    <a:solidFill>
      <a:srgbClr val="FFFFFF"/>
    </a:solidFill>
    <a:ln w="12700" cmpd="sng">
      <a:solidFill>
        <a:schemeClr val="tx1"/>
      </a:solidFill>
    </a:ln>
  </c:sp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drawing1.xml><?xml version="1.0" encoding="utf-8"?>
<c:userShapes xmlns:c="http://schemas.openxmlformats.org/drawingml/2006/chart">
  <cdr:relSizeAnchor xmlns:cdr="http://schemas.openxmlformats.org/drawingml/2006/chartDrawing">
    <cdr:from>
      <cdr:x>0.41935</cdr:x>
      <cdr:y>0.33333</cdr:y>
    </cdr:from>
    <cdr:to>
      <cdr:x>0.41935</cdr:x>
      <cdr:y>0.73333</cdr:y>
    </cdr:to>
    <cdr:sp macro="" textlink="">
      <cdr:nvSpPr>
        <cdr:cNvPr id="5" name="Straight Connector 3"/>
        <cdr:cNvSpPr/>
      </cdr:nvSpPr>
      <cdr:spPr>
        <a:xfrm xmlns:a="http://schemas.openxmlformats.org/drawingml/2006/main" rot="5400000">
          <a:off x="624840" y="975360"/>
          <a:ext cx="731520" cy="0"/>
        </a:xfrm>
        <a:prstGeom xmlns:a="http://schemas.openxmlformats.org/drawingml/2006/main" prst="line">
          <a:avLst/>
        </a:prstGeom>
        <a:noFill xmlns:a="http://schemas.openxmlformats.org/drawingml/2006/main"/>
        <a:ln xmlns:a="http://schemas.openxmlformats.org/drawingml/2006/main" w="34925" cap="flat" cmpd="sng" algn="ctr">
          <a:solidFill>
            <a:srgbClr val="FF0000"/>
          </a:solidFill>
          <a:prstDash val="dash"/>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dirty="0">
            <a:ln>
              <a:solidFill>
                <a:sysClr val="windowText" lastClr="000000"/>
              </a:solidFill>
            </a:ln>
          </a:endParaRPr>
        </a:p>
      </cdr:txBody>
    </cdr:sp>
  </cdr:relSizeAnchor>
  <cdr:relSizeAnchor xmlns:cdr="http://schemas.openxmlformats.org/drawingml/2006/chartDrawing">
    <cdr:from>
      <cdr:x>0.09677</cdr:x>
      <cdr:y>0.16667</cdr:y>
    </cdr:from>
    <cdr:to>
      <cdr:x>0.31108</cdr:x>
      <cdr:y>0.32051</cdr:y>
    </cdr:to>
    <cdr:sp macro="" textlink="">
      <cdr:nvSpPr>
        <cdr:cNvPr id="12" name="TextBox 4"/>
        <cdr:cNvSpPr txBox="1"/>
      </cdr:nvSpPr>
      <cdr:spPr>
        <a:xfrm xmlns:a="http://schemas.openxmlformats.org/drawingml/2006/main">
          <a:off x="228600" y="304800"/>
          <a:ext cx="506243" cy="281343"/>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GB" sz="500" dirty="0"/>
            <a:t>Began</a:t>
          </a:r>
          <a:r>
            <a:rPr lang="en-GB" sz="600" dirty="0"/>
            <a:t> testin</a:t>
          </a:r>
          <a:r>
            <a:rPr lang="en-GB" sz="600" baseline="0" dirty="0"/>
            <a:t>g new material</a:t>
          </a:r>
        </a:p>
        <a:p xmlns:a="http://schemas.openxmlformats.org/drawingml/2006/main">
          <a:pPr algn="l"/>
          <a:r>
            <a:rPr lang="en-GB" sz="600" baseline="0" dirty="0"/>
            <a:t>June 7,2010</a:t>
          </a:r>
          <a:endParaRPr lang="en-GB" sz="600" dirty="0"/>
        </a:p>
      </cdr:txBody>
    </cdr:sp>
  </cdr:relSizeAnchor>
  <cdr:relSizeAnchor xmlns:cdr="http://schemas.openxmlformats.org/drawingml/2006/chartDrawing">
    <cdr:from>
      <cdr:x>0.22581</cdr:x>
      <cdr:y>0.33333</cdr:y>
    </cdr:from>
    <cdr:to>
      <cdr:x>0.38081</cdr:x>
      <cdr:y>0.45833</cdr:y>
    </cdr:to>
    <cdr:sp macro="" textlink="">
      <cdr:nvSpPr>
        <cdr:cNvPr id="15" name="Right Arrow 7"/>
        <cdr:cNvSpPr/>
      </cdr:nvSpPr>
      <cdr:spPr>
        <a:xfrm xmlns:a="http://schemas.openxmlformats.org/drawingml/2006/main">
          <a:off x="533400" y="609600"/>
          <a:ext cx="366146" cy="228600"/>
        </a:xfrm>
        <a:prstGeom xmlns:a="http://schemas.openxmlformats.org/drawingml/2006/main" prst="rightArrow">
          <a:avLst/>
        </a:prstGeom>
        <a:ln xmlns:a="http://schemas.openxmlformats.org/drawingml/2006/main"/>
      </cdr:spPr>
      <cdr:style>
        <a:lnRef xmlns:a="http://schemas.openxmlformats.org/drawingml/2006/main" idx="3">
          <a:schemeClr val="lt1"/>
        </a:lnRef>
        <a:fillRef xmlns:a="http://schemas.openxmlformats.org/drawingml/2006/main" idx="1">
          <a:schemeClr val="accent2"/>
        </a:fillRef>
        <a:effectRef xmlns:a="http://schemas.openxmlformats.org/drawingml/2006/main" idx="1">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lvl1pPr>
          </a:lstStyle>
          <a:p>
            <a:pPr>
              <a:defRPr/>
            </a:pPr>
            <a:endParaRPr lang="en-US"/>
          </a:p>
        </p:txBody>
      </p:sp>
      <p:sp>
        <p:nvSpPr>
          <p:cNvPr id="15363" name="Rectangle 1027"/>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smtClean="0"/>
            </a:lvl1pPr>
          </a:lstStyle>
          <a:p>
            <a:pPr>
              <a:defRPr/>
            </a:pPr>
            <a:endParaRPr lang="en-US"/>
          </a:p>
        </p:txBody>
      </p:sp>
      <p:sp>
        <p:nvSpPr>
          <p:cNvPr id="15364" name="Rectangle 1028"/>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smtClean="0"/>
            </a:lvl1pPr>
          </a:lstStyle>
          <a:p>
            <a:pPr>
              <a:defRPr/>
            </a:pPr>
            <a:endParaRPr lang="en-US"/>
          </a:p>
        </p:txBody>
      </p:sp>
      <p:sp>
        <p:nvSpPr>
          <p:cNvPr id="15365" name="Rectangle 1029"/>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18590B-08A9-4553-A1B7-6876ACAC2D6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863">
              <a:defRPr sz="1200" dirty="0" smtClean="0"/>
            </a:lvl1pPr>
          </a:lstStyle>
          <a:p>
            <a:pPr>
              <a:defRPr/>
            </a:pPr>
            <a:endParaRPr lang="en-US"/>
          </a:p>
        </p:txBody>
      </p:sp>
      <p:sp>
        <p:nvSpPr>
          <p:cNvPr id="5123" name="Rectangle 3"/>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863">
              <a:defRPr sz="1200" dirty="0" smtClean="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842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0075"/>
            <a:ext cx="5140325" cy="4176713"/>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0150"/>
            <a:ext cx="3036888" cy="463550"/>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863">
              <a:defRPr sz="1200" dirty="0" smtClean="0"/>
            </a:lvl1pPr>
          </a:lstStyle>
          <a:p>
            <a:pPr>
              <a:defRPr/>
            </a:pPr>
            <a:endParaRPr lang="en-US"/>
          </a:p>
        </p:txBody>
      </p:sp>
      <p:sp>
        <p:nvSpPr>
          <p:cNvPr id="5127" name="Rectangle 7"/>
          <p:cNvSpPr>
            <a:spLocks noGrp="1" noChangeArrowheads="1"/>
          </p:cNvSpPr>
          <p:nvPr>
            <p:ph type="sldNum" sz="quarter" idx="5"/>
          </p:nvPr>
        </p:nvSpPr>
        <p:spPr bwMode="auto">
          <a:xfrm>
            <a:off x="3973513" y="8820150"/>
            <a:ext cx="3036887" cy="463550"/>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863">
              <a:defRPr sz="1200"/>
            </a:lvl1pPr>
          </a:lstStyle>
          <a:p>
            <a:fld id="{CABA8314-F738-4031-BB79-98CC7BA569E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40CDEAD-7058-4F56-81B1-E1D63DEF8F89}"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xfrm>
            <a:off x="874713" y="231775"/>
            <a:ext cx="5260975" cy="3946525"/>
          </a:xfrm>
          <a:ln/>
        </p:spPr>
      </p:sp>
      <p:sp>
        <p:nvSpPr>
          <p:cNvPr id="5124" name="Rectangle 3"/>
          <p:cNvSpPr>
            <a:spLocks noGrp="1" noChangeArrowheads="1"/>
          </p:cNvSpPr>
          <p:nvPr>
            <p:ph type="body" idx="1"/>
          </p:nvPr>
        </p:nvSpPr>
        <p:spPr>
          <a:xfrm>
            <a:off x="5999163" y="4410075"/>
            <a:ext cx="101123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83" tIns="46142" rIns="92283" bIns="46142"/>
          <a:lstStyle/>
          <a:p>
            <a:endParaRPr lang="es-E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710211C-8CDE-4C7C-A512-36063C33BFB8}" type="slidenum">
              <a:rPr lang="en-US" altLang="en-US" sz="1200"/>
              <a:pPr/>
              <a:t>2</a:t>
            </a:fld>
            <a:endParaRPr lang="en-US" altLang="en-US" sz="1200"/>
          </a:p>
        </p:txBody>
      </p:sp>
      <p:sp>
        <p:nvSpPr>
          <p:cNvPr id="6147"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6148"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1DE2ECAC-35B8-4C66-B5A9-9858EB9612D9}" type="slidenum">
              <a:rPr lang="en-US" altLang="en-US" sz="1200"/>
              <a:pPr/>
              <a:t>3</a:t>
            </a:fld>
            <a:endParaRPr lang="en-US" altLang="en-US" sz="1200"/>
          </a:p>
        </p:txBody>
      </p:sp>
      <p:sp>
        <p:nvSpPr>
          <p:cNvPr id="9219"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9220"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284511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94D4DE6-0A48-42B8-A03E-63644BC61BA1}" type="slidenum">
              <a:rPr lang="en-US" altLang="en-US" sz="1200"/>
              <a:pPr/>
              <a:t>4</a:t>
            </a:fld>
            <a:endParaRPr lang="en-US" altLang="en-US" sz="1200"/>
          </a:p>
        </p:txBody>
      </p:sp>
      <p:sp>
        <p:nvSpPr>
          <p:cNvPr id="10243"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0244"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121963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B1BEA56-99D8-4297-89D0-409C397B911A}" type="slidenum">
              <a:rPr lang="en-US" altLang="en-US" sz="1200"/>
              <a:pPr/>
              <a:t>5</a:t>
            </a:fld>
            <a:endParaRPr lang="en-US" altLang="en-US" sz="1200"/>
          </a:p>
        </p:txBody>
      </p:sp>
      <p:sp>
        <p:nvSpPr>
          <p:cNvPr id="11267"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1268"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186841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1FB8021-0A73-4703-AE11-B9E109EB7864}" type="slidenum">
              <a:rPr lang="en-US" altLang="en-US" sz="1200"/>
              <a:pPr/>
              <a:t>6</a:t>
            </a:fld>
            <a:endParaRPr lang="en-US" altLang="en-US" sz="1200"/>
          </a:p>
        </p:txBody>
      </p:sp>
      <p:sp>
        <p:nvSpPr>
          <p:cNvPr id="12291"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2292"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399738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2F6D4D0-02AE-4672-9462-EEA228A80FCF}" type="slidenum">
              <a:rPr lang="en-US" altLang="en-US" sz="1200"/>
              <a:pPr/>
              <a:t>7</a:t>
            </a:fld>
            <a:endParaRPr lang="en-US" altLang="en-US" sz="1200"/>
          </a:p>
        </p:txBody>
      </p:sp>
      <p:sp>
        <p:nvSpPr>
          <p:cNvPr id="13315"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3316" name="Rectangle 3"/>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158253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5725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67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83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45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06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35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276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35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680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315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94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082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198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0" y="6629400"/>
            <a:ext cx="9144000" cy="228600"/>
          </a:xfrm>
          <a:prstGeom prst="rect">
            <a:avLst/>
          </a:prstGeom>
          <a:solidFill>
            <a:srgbClr val="E80000"/>
          </a:solidFill>
          <a:ln w="9525">
            <a:noFill/>
            <a:miter lim="800000"/>
            <a:headEnd/>
            <a:tailEnd/>
          </a:ln>
          <a:effectLst/>
        </p:spPr>
        <p:txBody>
          <a:bodyPr wrap="none" anchor="ctr"/>
          <a:lstStyle/>
          <a:p>
            <a:pPr algn="ctr">
              <a:defRPr/>
            </a:pPr>
            <a:endParaRPr lang="en-US" altLang="en-US" dirty="0"/>
          </a:p>
        </p:txBody>
      </p:sp>
      <p:sp>
        <p:nvSpPr>
          <p:cNvPr id="1027"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hyperlink" Target="http://www.eureka-moment-books.com/home/eurekahp.gif" TargetMode="External"/><Relationship Id="rId13" Type="http://schemas.openxmlformats.org/officeDocument/2006/relationships/hyperlink" Target="http://images.google.com/imgres?imgurl=http://www.wpclipart.com/signs_symbol/safety_signs/danger_sign.png&amp;imgrefurl=http://www.wpclipart.com/signs_symbol/safety_signs/&amp;h=724&amp;w=1136&amp;sz=34&amp;hl=en&amp;start=186&amp;tbnid=C6BoUHkP3qXFWM:&amp;tbnh=96&amp;tbnw=150&amp;prev=/images?q%3Ddanger%26start%3D180%26gbv%3D2%26ndsp%3D20%26svnum%3D10%26hl%3Den%26sa%3DN" TargetMode="External"/><Relationship Id="rId3" Type="http://schemas.openxmlformats.org/officeDocument/2006/relationships/hyperlink" Target="http://www.convergingsystems.com/img/stopwatch.gif" TargetMode="External"/><Relationship Id="rId7" Type="http://schemas.openxmlformats.org/officeDocument/2006/relationships/image" Target="../media/image8.emf"/><Relationship Id="rId12"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emf"/><Relationship Id="rId11" Type="http://schemas.openxmlformats.org/officeDocument/2006/relationships/image" Target="../media/image11.emf"/><Relationship Id="rId5" Type="http://schemas.openxmlformats.org/officeDocument/2006/relationships/image" Target="../media/image6.emf"/><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jpeg"/><Relationship Id="rId14"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hart" Target="../charts/chart1.xml"/><Relationship Id="rId5" Type="http://schemas.openxmlformats.org/officeDocument/2006/relationships/image" Target="../media/image16.wmf"/><Relationship Id="rId4" Type="http://schemas.openxmlformats.org/officeDocument/2006/relationships/image" Target="../media/image15.jpeg"/><Relationship Id="rId9"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hyperlink" Target="http://www.convergingsystems.com/img/stopwatch.gif" TargetMode="External"/><Relationship Id="rId7" Type="http://schemas.openxmlformats.org/officeDocument/2006/relationships/chart" Target="../charts/chart4.xml"/><Relationship Id="rId12"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chart" Target="../charts/chart3.xml"/><Relationship Id="rId11" Type="http://schemas.openxmlformats.org/officeDocument/2006/relationships/image" Target="../media/image23.wmf"/><Relationship Id="rId5" Type="http://schemas.openxmlformats.org/officeDocument/2006/relationships/image" Target="../media/image19.wmf"/><Relationship Id="rId10" Type="http://schemas.openxmlformats.org/officeDocument/2006/relationships/image" Target="../media/image22.wmf"/><Relationship Id="rId4" Type="http://schemas.openxmlformats.org/officeDocument/2006/relationships/image" Target="../media/image5.jpeg"/><Relationship Id="rId9" Type="http://schemas.openxmlformats.org/officeDocument/2006/relationships/image" Target="../media/image21.png"/><Relationship Id="rId14"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7.xml"/><Relationship Id="rId7" Type="http://schemas.openxmlformats.org/officeDocument/2006/relationships/chart" Target="../charts/chart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chart" Target="../charts/chart5.xml"/><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chart" Target="../charts/chart7.xml"/><Relationship Id="rId11" Type="http://schemas.openxmlformats.org/officeDocument/2006/relationships/image" Target="../media/image35.png"/><Relationship Id="rId5" Type="http://schemas.openxmlformats.org/officeDocument/2006/relationships/image" Target="../media/image33.jpeg"/><Relationship Id="rId10" Type="http://schemas.openxmlformats.org/officeDocument/2006/relationships/image" Target="../media/image34.png"/><Relationship Id="rId4" Type="http://schemas.openxmlformats.org/officeDocument/2006/relationships/image" Target="../media/image30.wmf"/><Relationship Id="rId9" Type="http://schemas.openxmlformats.org/officeDocument/2006/relationships/chart" Target="../charts/chart8.xml"/><Relationship Id="rId1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228600"/>
            <a:ext cx="7772400" cy="1143000"/>
          </a:xfrm>
        </p:spPr>
        <p:txBody>
          <a:bodyPr/>
          <a:lstStyle/>
          <a:p>
            <a:r>
              <a:rPr lang="en-US" altLang="en-US">
                <a:latin typeface="Arial" panose="020B0604020202020204" pitchFamily="34" charset="0"/>
              </a:rPr>
              <a:t>Storyboard Objective</a:t>
            </a:r>
          </a:p>
        </p:txBody>
      </p:sp>
      <p:sp>
        <p:nvSpPr>
          <p:cNvPr id="2051" name="Rectangle 3"/>
          <p:cNvSpPr>
            <a:spLocks noGrp="1" noChangeArrowheads="1"/>
          </p:cNvSpPr>
          <p:nvPr>
            <p:ph type="body" idx="1"/>
          </p:nvPr>
        </p:nvSpPr>
        <p:spPr>
          <a:xfrm>
            <a:off x="304800" y="1447800"/>
            <a:ext cx="8518525" cy="4638675"/>
          </a:xfrm>
        </p:spPr>
        <p:txBody>
          <a:bodyPr/>
          <a:lstStyle/>
          <a:p>
            <a:pPr marL="293688" indent="-293688">
              <a:lnSpc>
                <a:spcPct val="80000"/>
              </a:lnSpc>
              <a:buFontTx/>
              <a:buNone/>
              <a:tabLst>
                <a:tab pos="1831975" algn="l"/>
              </a:tabLst>
            </a:pPr>
            <a:r>
              <a:rPr lang="en-US" altLang="en-US" sz="2000" dirty="0">
                <a:latin typeface="Arial" panose="020B0604020202020204" pitchFamily="34" charset="0"/>
              </a:rPr>
              <a:t>Each Storyboard should:</a:t>
            </a:r>
          </a:p>
          <a:p>
            <a:pPr marL="293688" indent="-293688">
              <a:lnSpc>
                <a:spcPct val="80000"/>
              </a:lnSpc>
              <a:buFontTx/>
              <a:buNone/>
              <a:tabLst>
                <a:tab pos="1831975" algn="l"/>
              </a:tabLst>
            </a:pPr>
            <a:endParaRPr lang="en-US" altLang="en-US" sz="2000" dirty="0">
              <a:latin typeface="Arial" panose="020B0604020202020204" pitchFamily="34" charset="0"/>
            </a:endParaRPr>
          </a:p>
          <a:p>
            <a:pPr marL="649288" lvl="1" indent="-241300">
              <a:lnSpc>
                <a:spcPct val="80000"/>
              </a:lnSpc>
              <a:tabLst>
                <a:tab pos="1831975" algn="l"/>
              </a:tabLst>
            </a:pPr>
            <a:r>
              <a:rPr lang="en-US" altLang="en-US" sz="2000" dirty="0">
                <a:latin typeface="Arial" panose="020B0604020202020204" pitchFamily="34" charset="0"/>
              </a:rPr>
              <a:t>Include the problem statement</a:t>
            </a:r>
          </a:p>
          <a:p>
            <a:pPr marL="649288" lvl="1" indent="-241300">
              <a:lnSpc>
                <a:spcPct val="80000"/>
              </a:lnSpc>
              <a:tabLst>
                <a:tab pos="1831975" algn="l"/>
              </a:tabLst>
            </a:pPr>
            <a:r>
              <a:rPr lang="en-US" altLang="en-US" sz="2000" dirty="0">
                <a:latin typeface="Arial" panose="020B0604020202020204" pitchFamily="34" charset="0"/>
              </a:rPr>
              <a:t>Tell a story</a:t>
            </a:r>
          </a:p>
          <a:p>
            <a:pPr marL="649288" lvl="1" indent="-241300">
              <a:lnSpc>
                <a:spcPct val="80000"/>
              </a:lnSpc>
              <a:tabLst>
                <a:tab pos="1831975" algn="l"/>
              </a:tabLst>
            </a:pPr>
            <a:r>
              <a:rPr lang="en-US" altLang="en-US" sz="2000" dirty="0">
                <a:latin typeface="Arial" panose="020B0604020202020204" pitchFamily="34" charset="0"/>
              </a:rPr>
              <a:t>Follow the DMAIC process </a:t>
            </a:r>
          </a:p>
          <a:p>
            <a:pPr marL="649288" lvl="1" indent="-241300">
              <a:lnSpc>
                <a:spcPct val="80000"/>
              </a:lnSpc>
              <a:tabLst>
                <a:tab pos="1831975" algn="l"/>
              </a:tabLst>
            </a:pPr>
            <a:r>
              <a:rPr lang="en-US" altLang="en-US" sz="2000" dirty="0">
                <a:latin typeface="Arial" panose="020B0604020202020204" pitchFamily="34" charset="0"/>
              </a:rPr>
              <a:t>Organize the tools used</a:t>
            </a:r>
          </a:p>
          <a:p>
            <a:pPr marL="649288" lvl="1" indent="-241300">
              <a:lnSpc>
                <a:spcPct val="80000"/>
              </a:lnSpc>
              <a:tabLst>
                <a:tab pos="1831975" algn="l"/>
              </a:tabLst>
            </a:pPr>
            <a:r>
              <a:rPr lang="en-US" altLang="en-US" sz="2000" dirty="0">
                <a:latin typeface="Arial" panose="020B0604020202020204" pitchFamily="34" charset="0"/>
              </a:rPr>
              <a:t>Be readable; summarize and condense exhibits where necessary</a:t>
            </a:r>
          </a:p>
          <a:p>
            <a:pPr marL="649288" lvl="1" indent="-241300">
              <a:lnSpc>
                <a:spcPct val="80000"/>
              </a:lnSpc>
              <a:tabLst>
                <a:tab pos="1831975" algn="l"/>
              </a:tabLst>
            </a:pPr>
            <a:r>
              <a:rPr lang="en-US" altLang="en-US" sz="2000" dirty="0">
                <a:latin typeface="Arial" panose="020B0604020202020204" pitchFamily="34" charset="0"/>
              </a:rPr>
              <a:t>Use arrows, call out boxes, and balloons to highlight questions and key learnings</a:t>
            </a:r>
          </a:p>
          <a:p>
            <a:pPr marL="649288" lvl="1" indent="-241300">
              <a:lnSpc>
                <a:spcPct val="80000"/>
              </a:lnSpc>
              <a:tabLst>
                <a:tab pos="1831975" algn="l"/>
              </a:tabLst>
            </a:pPr>
            <a:r>
              <a:rPr lang="en-US" altLang="en-US" sz="2000" dirty="0">
                <a:latin typeface="Arial" panose="020B0604020202020204" pitchFamily="34" charset="0"/>
              </a:rPr>
              <a:t>Display data supporting findings and conclusions</a:t>
            </a:r>
          </a:p>
          <a:p>
            <a:pPr marL="649288" lvl="1" indent="-241300">
              <a:lnSpc>
                <a:spcPct val="80000"/>
              </a:lnSpc>
              <a:tabLst>
                <a:tab pos="1831975" algn="l"/>
              </a:tabLst>
            </a:pPr>
            <a:r>
              <a:rPr lang="en-US" altLang="en-US" sz="2000" dirty="0">
                <a:latin typeface="Arial" panose="020B0604020202020204" pitchFamily="34" charset="0"/>
              </a:rPr>
              <a:t>Show expected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990600"/>
            <a:ext cx="9144000" cy="381000"/>
          </a:xfrm>
          <a:prstGeom prst="rect">
            <a:avLst/>
          </a:prstGeom>
          <a:solidFill>
            <a:srgbClr val="0316A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5" name="Line 9"/>
          <p:cNvSpPr>
            <a:spLocks noChangeShapeType="1"/>
          </p:cNvSpPr>
          <p:nvPr/>
        </p:nvSpPr>
        <p:spPr bwMode="auto">
          <a:xfrm>
            <a:off x="4203700" y="1397000"/>
            <a:ext cx="0" cy="4673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 name="Line 10"/>
          <p:cNvSpPr>
            <a:spLocks noChangeShapeType="1"/>
          </p:cNvSpPr>
          <p:nvPr/>
        </p:nvSpPr>
        <p:spPr bwMode="auto">
          <a:xfrm>
            <a:off x="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p:cNvSpPr>
            <a:spLocks noChangeArrowheads="1"/>
          </p:cNvSpPr>
          <p:nvPr/>
        </p:nvSpPr>
        <p:spPr bwMode="auto">
          <a:xfrm>
            <a:off x="508000"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p:cNvSpPr>
            <a:spLocks noChangeArrowheads="1"/>
          </p:cNvSpPr>
          <p:nvPr/>
        </p:nvSpPr>
        <p:spPr bwMode="auto">
          <a:xfrm>
            <a:off x="2451100"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3079" name="Rectangle 13"/>
          <p:cNvSpPr>
            <a:spLocks noChangeArrowheads="1"/>
          </p:cNvSpPr>
          <p:nvPr/>
        </p:nvSpPr>
        <p:spPr bwMode="auto">
          <a:xfrm>
            <a:off x="3965575" y="1430338"/>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0" name="Rectangle 14"/>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1" name="Rectangle 15"/>
          <p:cNvSpPr>
            <a:spLocks noChangeArrowheads="1"/>
          </p:cNvSpPr>
          <p:nvPr/>
        </p:nvSpPr>
        <p:spPr bwMode="auto">
          <a:xfrm>
            <a:off x="6059488"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2" name="Text Box 16"/>
          <p:cNvSpPr txBox="1">
            <a:spLocks noChangeArrowheads="1"/>
          </p:cNvSpPr>
          <p:nvPr/>
        </p:nvSpPr>
        <p:spPr bwMode="auto">
          <a:xfrm>
            <a:off x="1955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b="1">
                <a:solidFill>
                  <a:srgbClr val="0316A1"/>
                </a:solidFill>
                <a:latin typeface="Arial" panose="020B0604020202020204" pitchFamily="34" charset="0"/>
              </a:rPr>
              <a:t>Name of your project</a:t>
            </a:r>
          </a:p>
        </p:txBody>
      </p:sp>
      <p:sp>
        <p:nvSpPr>
          <p:cNvPr id="3083" name="Text Box 17"/>
          <p:cNvSpPr txBox="1">
            <a:spLocks noChangeArrowheads="1"/>
          </p:cNvSpPr>
          <p:nvPr/>
        </p:nvSpPr>
        <p:spPr bwMode="auto">
          <a:xfrm>
            <a:off x="1295400" y="974725"/>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Team </a:t>
            </a:r>
          </a:p>
          <a:p>
            <a:r>
              <a:rPr lang="en-US" altLang="en-US" sz="1000" b="1">
                <a:solidFill>
                  <a:schemeClr val="bg1"/>
                </a:solidFill>
                <a:latin typeface="Arial" panose="020B0604020202020204" pitchFamily="34" charset="0"/>
              </a:rPr>
              <a:t>Launch</a:t>
            </a:r>
            <a:endParaRPr lang="en-US" altLang="en-US" sz="1000">
              <a:latin typeface="Arial" panose="020B0604020202020204" pitchFamily="34" charset="0"/>
            </a:endParaRPr>
          </a:p>
        </p:txBody>
      </p:sp>
      <p:sp>
        <p:nvSpPr>
          <p:cNvPr id="3084" name="Rectangle 19"/>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5" name="Rectangle 20"/>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6" name="Text Box 21"/>
          <p:cNvSpPr txBox="1">
            <a:spLocks noChangeArrowheads="1"/>
          </p:cNvSpPr>
          <p:nvPr/>
        </p:nvSpPr>
        <p:spPr bwMode="auto">
          <a:xfrm>
            <a:off x="2438400" y="974725"/>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Define</a:t>
            </a:r>
          </a:p>
          <a:p>
            <a:endParaRPr lang="en-US" altLang="en-US" sz="1000">
              <a:latin typeface="Arial" panose="020B0604020202020204" pitchFamily="34" charset="0"/>
            </a:endParaRPr>
          </a:p>
        </p:txBody>
      </p:sp>
      <p:sp>
        <p:nvSpPr>
          <p:cNvPr id="3087" name="Text Box 22"/>
          <p:cNvSpPr txBox="1">
            <a:spLocks noChangeArrowheads="1"/>
          </p:cNvSpPr>
          <p:nvPr/>
        </p:nvSpPr>
        <p:spPr bwMode="auto">
          <a:xfrm>
            <a:off x="3733800" y="974725"/>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Measure</a:t>
            </a:r>
          </a:p>
          <a:p>
            <a:endParaRPr lang="en-US" altLang="en-US" sz="1000">
              <a:latin typeface="Arial" panose="020B0604020202020204" pitchFamily="34" charset="0"/>
            </a:endParaRPr>
          </a:p>
        </p:txBody>
      </p:sp>
      <p:sp>
        <p:nvSpPr>
          <p:cNvPr id="3088" name="Text Box 23"/>
          <p:cNvSpPr txBox="1">
            <a:spLocks noChangeArrowheads="1"/>
          </p:cNvSpPr>
          <p:nvPr/>
        </p:nvSpPr>
        <p:spPr bwMode="auto">
          <a:xfrm>
            <a:off x="5105400" y="9747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Analyze</a:t>
            </a:r>
          </a:p>
          <a:p>
            <a:endParaRPr lang="en-US" altLang="en-US" sz="1000">
              <a:latin typeface="Arial" panose="020B0604020202020204" pitchFamily="34" charset="0"/>
            </a:endParaRPr>
          </a:p>
        </p:txBody>
      </p:sp>
      <p:sp>
        <p:nvSpPr>
          <p:cNvPr id="3089" name="Text Box 24"/>
          <p:cNvSpPr txBox="1">
            <a:spLocks noChangeArrowheads="1"/>
          </p:cNvSpPr>
          <p:nvPr/>
        </p:nvSpPr>
        <p:spPr bwMode="auto">
          <a:xfrm>
            <a:off x="7696200" y="9747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Control</a:t>
            </a:r>
          </a:p>
          <a:p>
            <a:endParaRPr lang="en-US" altLang="en-US" sz="1000">
              <a:solidFill>
                <a:schemeClr val="bg1"/>
              </a:solidFill>
              <a:latin typeface="Arial" panose="020B0604020202020204" pitchFamily="34" charset="0"/>
            </a:endParaRPr>
          </a:p>
        </p:txBody>
      </p:sp>
      <p:sp>
        <p:nvSpPr>
          <p:cNvPr id="3090" name="Text Box 25"/>
          <p:cNvSpPr txBox="1">
            <a:spLocks noChangeArrowheads="1"/>
          </p:cNvSpPr>
          <p:nvPr/>
        </p:nvSpPr>
        <p:spPr bwMode="auto">
          <a:xfrm>
            <a:off x="6400800" y="9747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Improve</a:t>
            </a:r>
          </a:p>
          <a:p>
            <a:endParaRPr lang="en-US" altLang="en-US" sz="1000">
              <a:solidFill>
                <a:schemeClr val="bg1"/>
              </a:solidFill>
              <a:latin typeface="Arial" panose="020B0604020202020204" pitchFamily="34" charset="0"/>
            </a:endParaRPr>
          </a:p>
        </p:txBody>
      </p:sp>
      <p:sp>
        <p:nvSpPr>
          <p:cNvPr id="3091" name="Text Box 31"/>
          <p:cNvSpPr txBox="1">
            <a:spLocks noChangeArrowheads="1"/>
          </p:cNvSpPr>
          <p:nvPr/>
        </p:nvSpPr>
        <p:spPr bwMode="auto">
          <a:xfrm>
            <a:off x="76200" y="1050925"/>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3092" name="Line 32"/>
          <p:cNvSpPr>
            <a:spLocks noChangeShapeType="1"/>
          </p:cNvSpPr>
          <p:nvPr/>
        </p:nvSpPr>
        <p:spPr bwMode="auto">
          <a:xfrm>
            <a:off x="2362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3" name="Line 33"/>
          <p:cNvSpPr>
            <a:spLocks noChangeShapeType="1"/>
          </p:cNvSpPr>
          <p:nvPr/>
        </p:nvSpPr>
        <p:spPr bwMode="auto">
          <a:xfrm>
            <a:off x="769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4" name="Line 34"/>
          <p:cNvSpPr>
            <a:spLocks noChangeShapeType="1"/>
          </p:cNvSpPr>
          <p:nvPr/>
        </p:nvSpPr>
        <p:spPr bwMode="auto">
          <a:xfrm>
            <a:off x="6400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5" name="Line 35"/>
          <p:cNvSpPr>
            <a:spLocks noChangeShapeType="1"/>
          </p:cNvSpPr>
          <p:nvPr/>
        </p:nvSpPr>
        <p:spPr bwMode="auto">
          <a:xfrm>
            <a:off x="5029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6" name="Line 36"/>
          <p:cNvSpPr>
            <a:spLocks noChangeShapeType="1"/>
          </p:cNvSpPr>
          <p:nvPr/>
        </p:nvSpPr>
        <p:spPr bwMode="auto">
          <a:xfrm>
            <a:off x="3657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7" name="WordArt 37"/>
          <p:cNvSpPr>
            <a:spLocks noChangeArrowheads="1" noChangeShapeType="1" noTextEdit="1"/>
          </p:cNvSpPr>
          <p:nvPr/>
        </p:nvSpPr>
        <p:spPr bwMode="auto">
          <a:xfrm>
            <a:off x="152400" y="6124575"/>
            <a:ext cx="8382000" cy="352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a:solidFill>
                  <a:srgbClr val="C0C0C0"/>
                </a:solidFill>
                <a:latin typeface="Andale Mono"/>
              </a:rPr>
              <a:t>TEAM MEMBERS</a:t>
            </a:r>
          </a:p>
        </p:txBody>
      </p:sp>
      <p:sp>
        <p:nvSpPr>
          <p:cNvPr id="19495" name="Rectangle 39"/>
          <p:cNvSpPr>
            <a:spLocks noChangeArrowheads="1"/>
          </p:cNvSpPr>
          <p:nvPr/>
        </p:nvSpPr>
        <p:spPr bwMode="auto">
          <a:xfrm>
            <a:off x="4648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p:cNvSpPr>
            <a:spLocks noChangeArrowheads="1"/>
          </p:cNvSpPr>
          <p:nvPr/>
        </p:nvSpPr>
        <p:spPr bwMode="auto">
          <a:xfrm>
            <a:off x="7162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3100" name="Line 43"/>
          <p:cNvSpPr>
            <a:spLocks noChangeShapeType="1"/>
          </p:cNvSpPr>
          <p:nvPr/>
        </p:nvSpPr>
        <p:spPr bwMode="auto">
          <a:xfrm>
            <a:off x="6477000" y="1447800"/>
            <a:ext cx="38100" cy="4597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Rectangle 45"/>
          <p:cNvSpPr>
            <a:spLocks noChangeArrowheads="1"/>
          </p:cNvSpPr>
          <p:nvPr/>
        </p:nvSpPr>
        <p:spPr bwMode="auto">
          <a:xfrm>
            <a:off x="3327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02" name="Text Box 46"/>
          <p:cNvSpPr txBox="1">
            <a:spLocks noChangeArrowheads="1"/>
          </p:cNvSpPr>
          <p:nvPr/>
        </p:nvSpPr>
        <p:spPr bwMode="auto">
          <a:xfrm>
            <a:off x="3951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200">
                <a:solidFill>
                  <a:schemeClr val="tx2"/>
                </a:solidFill>
                <a:latin typeface="Arial" panose="020B0604020202020204" pitchFamily="34" charset="0"/>
              </a:rPr>
              <a:t>Process owner: or your Name</a:t>
            </a:r>
          </a:p>
        </p:txBody>
      </p:sp>
      <p:sp>
        <p:nvSpPr>
          <p:cNvPr id="3103" name="Line 54"/>
          <p:cNvSpPr>
            <a:spLocks noChangeShapeType="1"/>
          </p:cNvSpPr>
          <p:nvPr/>
        </p:nvSpPr>
        <p:spPr bwMode="auto">
          <a:xfrm>
            <a:off x="2108200" y="1346200"/>
            <a:ext cx="0" cy="4724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 name="Text Box 76"/>
          <p:cNvSpPr txBox="1">
            <a:spLocks noChangeArrowheads="1"/>
          </p:cNvSpPr>
          <p:nvPr/>
        </p:nvSpPr>
        <p:spPr bwMode="auto">
          <a:xfrm>
            <a:off x="152400" y="152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latin typeface="Stencil" panose="040409050D0802020404" pitchFamily="82" charset="0"/>
              </a:rPr>
              <a:t>EXAMPLE</a:t>
            </a:r>
          </a:p>
        </p:txBody>
      </p:sp>
      <p:sp>
        <p:nvSpPr>
          <p:cNvPr id="3105" name="Line 77"/>
          <p:cNvSpPr>
            <a:spLocks noChangeShapeType="1"/>
          </p:cNvSpPr>
          <p:nvPr/>
        </p:nvSpPr>
        <p:spPr bwMode="auto">
          <a:xfrm>
            <a:off x="6553200" y="3962400"/>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p:cNvSpPr>
            <a:spLocks noChangeArrowheads="1"/>
          </p:cNvSpPr>
          <p:nvPr/>
        </p:nvSpPr>
        <p:spPr bwMode="auto">
          <a:xfrm>
            <a:off x="7162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84"/>
          <p:cNvGrpSpPr>
            <a:grpSpLocks/>
          </p:cNvGrpSpPr>
          <p:nvPr/>
        </p:nvGrpSpPr>
        <p:grpSpPr bwMode="auto">
          <a:xfrm>
            <a:off x="0" y="76200"/>
            <a:ext cx="9348788" cy="6619875"/>
            <a:chOff x="0" y="64"/>
            <a:chExt cx="5889" cy="4170"/>
          </a:xfrm>
        </p:grpSpPr>
        <p:sp>
          <p:nvSpPr>
            <p:cNvPr id="2052" name="Rectangle 6"/>
            <p:cNvSpPr>
              <a:spLocks noChangeArrowheads="1"/>
            </p:cNvSpPr>
            <p:nvPr/>
          </p:nvSpPr>
          <p:spPr bwMode="auto">
            <a:xfrm>
              <a:off x="0" y="624"/>
              <a:ext cx="5760" cy="240"/>
            </a:xfrm>
            <a:prstGeom prst="rect">
              <a:avLst/>
            </a:prstGeom>
            <a:solidFill>
              <a:srgbClr val="0316A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053" name="Line 9"/>
            <p:cNvSpPr>
              <a:spLocks noChangeShapeType="1"/>
            </p:cNvSpPr>
            <p:nvPr/>
          </p:nvSpPr>
          <p:spPr bwMode="auto">
            <a:xfrm>
              <a:off x="2648" y="880"/>
              <a:ext cx="0" cy="2944"/>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 name="Line 10"/>
            <p:cNvSpPr>
              <a:spLocks noChangeShapeType="1"/>
            </p:cNvSpPr>
            <p:nvPr/>
          </p:nvSpPr>
          <p:spPr bwMode="auto">
            <a:xfrm>
              <a:off x="0" y="3808"/>
              <a:ext cx="576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p:cNvSpPr>
              <a:spLocks noChangeArrowheads="1"/>
            </p:cNvSpPr>
            <p:nvPr/>
          </p:nvSpPr>
          <p:spPr bwMode="auto">
            <a:xfrm>
              <a:off x="320" y="928"/>
              <a:ext cx="912" cy="181"/>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19468" name="Rectangle 12"/>
            <p:cNvSpPr>
              <a:spLocks noChangeArrowheads="1"/>
            </p:cNvSpPr>
            <p:nvPr/>
          </p:nvSpPr>
          <p:spPr bwMode="auto">
            <a:xfrm>
              <a:off x="1544" y="928"/>
              <a:ext cx="864" cy="181"/>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2057" name="Rectangle 13"/>
            <p:cNvSpPr>
              <a:spLocks noChangeArrowheads="1"/>
            </p:cNvSpPr>
            <p:nvPr/>
          </p:nvSpPr>
          <p:spPr bwMode="auto">
            <a:xfrm>
              <a:off x="2498" y="901"/>
              <a:ext cx="6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58" name="Rectangle 14"/>
            <p:cNvSpPr>
              <a:spLocks noChangeArrowheads="1"/>
            </p:cNvSpPr>
            <p:nvPr/>
          </p:nvSpPr>
          <p:spPr bwMode="auto">
            <a:xfrm>
              <a:off x="4856" y="797"/>
              <a:ext cx="50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59" name="Rectangle 15"/>
            <p:cNvSpPr>
              <a:spLocks noChangeArrowheads="1"/>
            </p:cNvSpPr>
            <p:nvPr/>
          </p:nvSpPr>
          <p:spPr bwMode="auto">
            <a:xfrm>
              <a:off x="3817" y="789"/>
              <a:ext cx="50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60" name="Text Box 16"/>
            <p:cNvSpPr txBox="1">
              <a:spLocks noChangeArrowheads="1"/>
            </p:cNvSpPr>
            <p:nvPr/>
          </p:nvSpPr>
          <p:spPr bwMode="auto">
            <a:xfrm>
              <a:off x="1232" y="64"/>
              <a:ext cx="4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a:solidFill>
                    <a:srgbClr val="0316A1"/>
                  </a:solidFill>
                  <a:latin typeface="Arial" panose="020B0604020202020204" pitchFamily="34" charset="0"/>
                </a:rPr>
                <a:t>Web Metrics Cost Reduction</a:t>
              </a:r>
              <a:r>
                <a:rPr lang="en-US" altLang="en-US" sz="2400"/>
                <a:t> </a:t>
              </a:r>
            </a:p>
          </p:txBody>
        </p:sp>
        <p:sp>
          <p:nvSpPr>
            <p:cNvPr id="2061" name="Text Box 17"/>
            <p:cNvSpPr txBox="1">
              <a:spLocks noChangeArrowheads="1"/>
            </p:cNvSpPr>
            <p:nvPr/>
          </p:nvSpPr>
          <p:spPr bwMode="auto">
            <a:xfrm>
              <a:off x="816" y="614"/>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Team </a:t>
              </a:r>
            </a:p>
            <a:p>
              <a:pPr>
                <a:spcBef>
                  <a:spcPct val="0"/>
                </a:spcBef>
                <a:buFontTx/>
                <a:buNone/>
              </a:pPr>
              <a:r>
                <a:rPr lang="en-US" altLang="en-US" sz="1000" b="1">
                  <a:solidFill>
                    <a:schemeClr val="bg1"/>
                  </a:solidFill>
                  <a:latin typeface="Arial" panose="020B0604020202020204" pitchFamily="34" charset="0"/>
                </a:rPr>
                <a:t>Launch</a:t>
              </a:r>
              <a:endParaRPr lang="en-US" altLang="en-US" sz="1000">
                <a:latin typeface="Arial" panose="020B0604020202020204" pitchFamily="34" charset="0"/>
              </a:endParaRPr>
            </a:p>
          </p:txBody>
        </p:sp>
        <p:sp>
          <p:nvSpPr>
            <p:cNvPr id="2062" name="Rectangle 19"/>
            <p:cNvSpPr>
              <a:spLocks noChangeArrowheads="1"/>
            </p:cNvSpPr>
            <p:nvPr/>
          </p:nvSpPr>
          <p:spPr bwMode="auto">
            <a:xfrm>
              <a:off x="5384" y="797"/>
              <a:ext cx="50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63" name="Rectangle 20"/>
            <p:cNvSpPr>
              <a:spLocks noChangeArrowheads="1"/>
            </p:cNvSpPr>
            <p:nvPr/>
          </p:nvSpPr>
          <p:spPr bwMode="auto">
            <a:xfrm>
              <a:off x="5387" y="803"/>
              <a:ext cx="50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64" name="Text Box 21"/>
            <p:cNvSpPr txBox="1">
              <a:spLocks noChangeArrowheads="1"/>
            </p:cNvSpPr>
            <p:nvPr/>
          </p:nvSpPr>
          <p:spPr bwMode="auto">
            <a:xfrm>
              <a:off x="1536" y="614"/>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Define</a:t>
              </a:r>
            </a:p>
            <a:p>
              <a:pPr>
                <a:spcBef>
                  <a:spcPct val="0"/>
                </a:spcBef>
                <a:buFontTx/>
                <a:buNone/>
              </a:pPr>
              <a:endParaRPr lang="en-US" altLang="en-US" sz="1000">
                <a:solidFill>
                  <a:schemeClr val="bg1"/>
                </a:solidFill>
                <a:latin typeface="Arial" panose="020B0604020202020204" pitchFamily="34" charset="0"/>
              </a:endParaRPr>
            </a:p>
          </p:txBody>
        </p:sp>
        <p:sp>
          <p:nvSpPr>
            <p:cNvPr id="2065" name="Text Box 22"/>
            <p:cNvSpPr txBox="1">
              <a:spLocks noChangeArrowheads="1"/>
            </p:cNvSpPr>
            <p:nvPr/>
          </p:nvSpPr>
          <p:spPr bwMode="auto">
            <a:xfrm>
              <a:off x="2352" y="614"/>
              <a:ext cx="4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Measure</a:t>
              </a:r>
            </a:p>
          </p:txBody>
        </p:sp>
        <p:sp>
          <p:nvSpPr>
            <p:cNvPr id="2066" name="Text Box 23"/>
            <p:cNvSpPr txBox="1">
              <a:spLocks noChangeArrowheads="1"/>
            </p:cNvSpPr>
            <p:nvPr/>
          </p:nvSpPr>
          <p:spPr bwMode="auto">
            <a:xfrm>
              <a:off x="3216" y="614"/>
              <a:ext cx="4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Analyze</a:t>
              </a:r>
            </a:p>
            <a:p>
              <a:pPr>
                <a:spcBef>
                  <a:spcPct val="0"/>
                </a:spcBef>
                <a:buFontTx/>
                <a:buNone/>
              </a:pPr>
              <a:endParaRPr lang="en-US" altLang="en-US" sz="1000">
                <a:solidFill>
                  <a:schemeClr val="bg1"/>
                </a:solidFill>
                <a:latin typeface="Arial" panose="020B0604020202020204" pitchFamily="34" charset="0"/>
              </a:endParaRPr>
            </a:p>
          </p:txBody>
        </p:sp>
        <p:sp>
          <p:nvSpPr>
            <p:cNvPr id="2067" name="Text Box 24"/>
            <p:cNvSpPr txBox="1">
              <a:spLocks noChangeArrowheads="1"/>
            </p:cNvSpPr>
            <p:nvPr/>
          </p:nvSpPr>
          <p:spPr bwMode="auto">
            <a:xfrm>
              <a:off x="4848" y="614"/>
              <a:ext cx="4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Control</a:t>
              </a:r>
            </a:p>
            <a:p>
              <a:pPr>
                <a:spcBef>
                  <a:spcPct val="0"/>
                </a:spcBef>
                <a:buFontTx/>
                <a:buNone/>
              </a:pPr>
              <a:endParaRPr lang="en-US" altLang="en-US" sz="1000">
                <a:solidFill>
                  <a:schemeClr val="bg1"/>
                </a:solidFill>
                <a:latin typeface="Arial" panose="020B0604020202020204" pitchFamily="34" charset="0"/>
              </a:endParaRPr>
            </a:p>
          </p:txBody>
        </p:sp>
        <p:sp>
          <p:nvSpPr>
            <p:cNvPr id="2068" name="Text Box 25"/>
            <p:cNvSpPr txBox="1">
              <a:spLocks noChangeArrowheads="1"/>
            </p:cNvSpPr>
            <p:nvPr/>
          </p:nvSpPr>
          <p:spPr bwMode="auto">
            <a:xfrm>
              <a:off x="4032" y="614"/>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Improve</a:t>
              </a:r>
            </a:p>
            <a:p>
              <a:pPr>
                <a:spcBef>
                  <a:spcPct val="0"/>
                </a:spcBef>
                <a:buFontTx/>
                <a:buNone/>
              </a:pPr>
              <a:endParaRPr lang="en-US" altLang="en-US" sz="1000">
                <a:solidFill>
                  <a:schemeClr val="bg1"/>
                </a:solidFill>
                <a:latin typeface="Arial" panose="020B0604020202020204" pitchFamily="34" charset="0"/>
              </a:endParaRPr>
            </a:p>
          </p:txBody>
        </p:sp>
        <p:sp>
          <p:nvSpPr>
            <p:cNvPr id="2069" name="Text Box 31"/>
            <p:cNvSpPr txBox="1">
              <a:spLocks noChangeArrowheads="1"/>
            </p:cNvSpPr>
            <p:nvPr/>
          </p:nvSpPr>
          <p:spPr bwMode="auto">
            <a:xfrm>
              <a:off x="48" y="662"/>
              <a:ext cx="65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2070" name="Line 32"/>
            <p:cNvSpPr>
              <a:spLocks noChangeShapeType="1"/>
            </p:cNvSpPr>
            <p:nvPr/>
          </p:nvSpPr>
          <p:spPr bwMode="auto">
            <a:xfrm>
              <a:off x="1488" y="62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1" name="Line 33"/>
            <p:cNvSpPr>
              <a:spLocks noChangeShapeType="1"/>
            </p:cNvSpPr>
            <p:nvPr/>
          </p:nvSpPr>
          <p:spPr bwMode="auto">
            <a:xfrm>
              <a:off x="4848" y="62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2" name="Line 34"/>
            <p:cNvSpPr>
              <a:spLocks noChangeShapeType="1"/>
            </p:cNvSpPr>
            <p:nvPr/>
          </p:nvSpPr>
          <p:spPr bwMode="auto">
            <a:xfrm>
              <a:off x="4032" y="62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3" name="Line 35"/>
            <p:cNvSpPr>
              <a:spLocks noChangeShapeType="1"/>
            </p:cNvSpPr>
            <p:nvPr/>
          </p:nvSpPr>
          <p:spPr bwMode="auto">
            <a:xfrm>
              <a:off x="3168" y="62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4" name="Line 36"/>
            <p:cNvSpPr>
              <a:spLocks noChangeShapeType="1"/>
            </p:cNvSpPr>
            <p:nvPr/>
          </p:nvSpPr>
          <p:spPr bwMode="auto">
            <a:xfrm>
              <a:off x="2304" y="62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5" name="WordArt 37"/>
            <p:cNvSpPr>
              <a:spLocks noChangeArrowheads="1" noChangeShapeType="1" noTextEdit="1"/>
            </p:cNvSpPr>
            <p:nvPr/>
          </p:nvSpPr>
          <p:spPr bwMode="auto">
            <a:xfrm>
              <a:off x="96" y="3858"/>
              <a:ext cx="5280" cy="22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a:solidFill>
                    <a:srgbClr val="C0C0C0"/>
                  </a:solidFill>
                  <a:latin typeface="Andale Mono"/>
                </a:rPr>
                <a:t>TEAM MEMBERS</a:t>
              </a:r>
            </a:p>
          </p:txBody>
        </p:sp>
        <p:sp>
          <p:nvSpPr>
            <p:cNvPr id="19495" name="Rectangle 39"/>
            <p:cNvSpPr>
              <a:spLocks noChangeArrowheads="1"/>
            </p:cNvSpPr>
            <p:nvPr/>
          </p:nvSpPr>
          <p:spPr bwMode="auto">
            <a:xfrm>
              <a:off x="2928" y="896"/>
              <a:ext cx="864" cy="181"/>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19496" name="Rectangle 40"/>
            <p:cNvSpPr>
              <a:spLocks noChangeArrowheads="1"/>
            </p:cNvSpPr>
            <p:nvPr/>
          </p:nvSpPr>
          <p:spPr bwMode="auto">
            <a:xfrm>
              <a:off x="4512" y="880"/>
              <a:ext cx="864" cy="181"/>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2078" name="Line 43"/>
            <p:cNvSpPr>
              <a:spLocks noChangeShapeType="1"/>
            </p:cNvSpPr>
            <p:nvPr/>
          </p:nvSpPr>
          <p:spPr bwMode="auto">
            <a:xfrm>
              <a:off x="4080" y="912"/>
              <a:ext cx="24" cy="289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9" name="Rectangle 45"/>
            <p:cNvSpPr>
              <a:spLocks noChangeArrowheads="1"/>
            </p:cNvSpPr>
            <p:nvPr/>
          </p:nvSpPr>
          <p:spPr bwMode="auto">
            <a:xfrm>
              <a:off x="2096" y="440"/>
              <a:ext cx="3664" cy="13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80" name="Text Box 46"/>
            <p:cNvSpPr txBox="1">
              <a:spLocks noChangeArrowheads="1"/>
            </p:cNvSpPr>
            <p:nvPr/>
          </p:nvSpPr>
          <p:spPr bwMode="auto">
            <a:xfrm>
              <a:off x="2489" y="384"/>
              <a:ext cx="31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a:solidFill>
                    <a:schemeClr val="tx2"/>
                  </a:solidFill>
                  <a:latin typeface="Arial" panose="020B0604020202020204" pitchFamily="34" charset="0"/>
                </a:rPr>
                <a:t>Process owner: John</a:t>
              </a:r>
            </a:p>
          </p:txBody>
        </p:sp>
        <p:sp>
          <p:nvSpPr>
            <p:cNvPr id="2081" name="Line 54"/>
            <p:cNvSpPr>
              <a:spLocks noChangeShapeType="1"/>
            </p:cNvSpPr>
            <p:nvPr/>
          </p:nvSpPr>
          <p:spPr bwMode="auto">
            <a:xfrm>
              <a:off x="1328" y="848"/>
              <a:ext cx="0" cy="29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2" name="Line 77"/>
            <p:cNvSpPr>
              <a:spLocks noChangeShapeType="1"/>
            </p:cNvSpPr>
            <p:nvPr/>
          </p:nvSpPr>
          <p:spPr bwMode="auto">
            <a:xfrm>
              <a:off x="4128" y="2736"/>
              <a:ext cx="1632"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p:cNvSpPr>
              <a:spLocks noChangeArrowheads="1"/>
            </p:cNvSpPr>
            <p:nvPr/>
          </p:nvSpPr>
          <p:spPr bwMode="auto">
            <a:xfrm>
              <a:off x="4512" y="2736"/>
              <a:ext cx="864" cy="181"/>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sp>
          <p:nvSpPr>
            <p:cNvPr id="2084" name="Text Box 79"/>
            <p:cNvSpPr txBox="1">
              <a:spLocks noChangeArrowheads="1"/>
            </p:cNvSpPr>
            <p:nvPr/>
          </p:nvSpPr>
          <p:spPr bwMode="auto">
            <a:xfrm>
              <a:off x="1872" y="3984"/>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Arial" panose="020B0604020202020204" pitchFamily="34" charset="0"/>
                </a:rPr>
                <a:t>Joe, Pat and Dave</a:t>
              </a:r>
            </a:p>
          </p:txBody>
        </p:sp>
        <p:sp>
          <p:nvSpPr>
            <p:cNvPr id="2085" name="Text Box 81"/>
            <p:cNvSpPr txBox="1">
              <a:spLocks noChangeArrowheads="1"/>
            </p:cNvSpPr>
            <p:nvPr/>
          </p:nvSpPr>
          <p:spPr bwMode="auto">
            <a:xfrm>
              <a:off x="1200" y="672"/>
              <a:ext cx="2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8/28</a:t>
              </a:r>
            </a:p>
          </p:txBody>
        </p:sp>
        <p:sp>
          <p:nvSpPr>
            <p:cNvPr id="2086" name="WordArt 89"/>
            <p:cNvSpPr>
              <a:spLocks noChangeArrowheads="1" noChangeShapeType="1" noTextEdit="1"/>
            </p:cNvSpPr>
            <p:nvPr/>
          </p:nvSpPr>
          <p:spPr bwMode="auto">
            <a:xfrm>
              <a:off x="336" y="1152"/>
              <a:ext cx="564" cy="40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SlantUp">
                <a:avLst>
                  <a:gd name="adj" fmla="val 55556"/>
                </a:avLst>
              </a:prstTxWarp>
            </a:bodyPr>
            <a:lstStyle/>
            <a:p>
              <a:pPr algn="ctr"/>
              <a:r>
                <a:rPr lang="en-US" sz="1600" kern="10">
                  <a:solidFill>
                    <a:srgbClr val="969696"/>
                  </a:solidFill>
                  <a:latin typeface="Arial Black" panose="020B0A04020102020204" pitchFamily="34" charset="0"/>
                </a:rPr>
                <a:t>Problem</a:t>
              </a:r>
            </a:p>
          </p:txBody>
        </p:sp>
        <p:sp>
          <p:nvSpPr>
            <p:cNvPr id="2087" name="Text Box 90"/>
            <p:cNvSpPr txBox="1">
              <a:spLocks noChangeArrowheads="1"/>
            </p:cNvSpPr>
            <p:nvPr/>
          </p:nvSpPr>
          <p:spPr bwMode="auto">
            <a:xfrm>
              <a:off x="96" y="1632"/>
              <a:ext cx="124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latin typeface="Arial" panose="020B0604020202020204" pitchFamily="34" charset="0"/>
                </a:rPr>
                <a:t>Fee for web</a:t>
              </a:r>
            </a:p>
            <a:p>
              <a:pPr>
                <a:spcBef>
                  <a:spcPct val="0"/>
                </a:spcBef>
                <a:buFontTx/>
                <a:buNone/>
              </a:pPr>
              <a:r>
                <a:rPr lang="en-US" altLang="en-US" sz="1600" b="1">
                  <a:latin typeface="Arial" panose="020B0604020202020204" pitchFamily="34" charset="0"/>
                </a:rPr>
                <a:t>Analytics Service up over 20%</a:t>
              </a:r>
            </a:p>
          </p:txBody>
        </p:sp>
        <p:sp>
          <p:nvSpPr>
            <p:cNvPr id="2088" name="AutoShape 91"/>
            <p:cNvSpPr>
              <a:spLocks noChangeArrowheads="1"/>
            </p:cNvSpPr>
            <p:nvPr/>
          </p:nvSpPr>
          <p:spPr bwMode="auto">
            <a:xfrm>
              <a:off x="672" y="2256"/>
              <a:ext cx="288" cy="576"/>
            </a:xfrm>
            <a:prstGeom prst="upArrow">
              <a:avLst>
                <a:gd name="adj1" fmla="val 50000"/>
                <a:gd name="adj2" fmla="val 50000"/>
              </a:avLst>
            </a:prstGeom>
            <a:solidFill>
              <a:srgbClr val="CC33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89" name="Text Box 92"/>
            <p:cNvSpPr txBox="1">
              <a:spLocks noChangeArrowheads="1"/>
            </p:cNvSpPr>
            <p:nvPr/>
          </p:nvSpPr>
          <p:spPr bwMode="auto">
            <a:xfrm>
              <a:off x="192" y="2112"/>
              <a:ext cx="432"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8800" b="1">
                  <a:solidFill>
                    <a:srgbClr val="008000"/>
                  </a:solidFill>
                </a:rPr>
                <a:t>$</a:t>
              </a:r>
            </a:p>
          </p:txBody>
        </p:sp>
        <p:sp>
          <p:nvSpPr>
            <p:cNvPr id="2090" name="Text Box 93"/>
            <p:cNvSpPr txBox="1">
              <a:spLocks noChangeArrowheads="1"/>
            </p:cNvSpPr>
            <p:nvPr/>
          </p:nvSpPr>
          <p:spPr bwMode="auto">
            <a:xfrm>
              <a:off x="0" y="2880"/>
              <a:ext cx="130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latin typeface="Arial" panose="020B0604020202020204" pitchFamily="34" charset="0"/>
                </a:rPr>
                <a:t>Annual Budget</a:t>
              </a:r>
            </a:p>
            <a:p>
              <a:pPr>
                <a:spcBef>
                  <a:spcPct val="0"/>
                </a:spcBef>
                <a:buFontTx/>
                <a:buNone/>
              </a:pPr>
              <a:r>
                <a:rPr lang="en-US" altLang="en-US" sz="1600" b="1">
                  <a:latin typeface="Arial" panose="020B0604020202020204" pitchFamily="34" charset="0"/>
                </a:rPr>
                <a:t>is at risk of overrun</a:t>
              </a:r>
            </a:p>
          </p:txBody>
        </p:sp>
        <p:sp>
          <p:nvSpPr>
            <p:cNvPr id="2091" name="Text Box 94"/>
            <p:cNvSpPr txBox="1">
              <a:spLocks noChangeArrowheads="1"/>
            </p:cNvSpPr>
            <p:nvPr/>
          </p:nvSpPr>
          <p:spPr bwMode="auto">
            <a:xfrm>
              <a:off x="192" y="3312"/>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C</a:t>
              </a:r>
              <a:r>
                <a:rPr lang="en-US" altLang="en-US" sz="1800" b="1" baseline="-25000">
                  <a:latin typeface="Arial" panose="020B0604020202020204" pitchFamily="34" charset="0"/>
                </a:rPr>
                <a:t>pk</a:t>
              </a:r>
              <a:r>
                <a:rPr lang="en-US" altLang="en-US" sz="1800" b="1">
                  <a:latin typeface="Arial" panose="020B0604020202020204" pitchFamily="34" charset="0"/>
                </a:rPr>
                <a:t> = 0.382</a:t>
              </a:r>
              <a:endParaRPr lang="en-US" altLang="en-US" sz="1800" b="1" baseline="-25000">
                <a:latin typeface="Arial" panose="020B0604020202020204" pitchFamily="34" charset="0"/>
              </a:endParaRPr>
            </a:p>
          </p:txBody>
        </p:sp>
        <p:sp>
          <p:nvSpPr>
            <p:cNvPr id="2092" name="Text Box 95"/>
            <p:cNvSpPr txBox="1">
              <a:spLocks noChangeArrowheads="1"/>
            </p:cNvSpPr>
            <p:nvPr/>
          </p:nvSpPr>
          <p:spPr bwMode="auto">
            <a:xfrm>
              <a:off x="1968" y="672"/>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9/3</a:t>
              </a:r>
            </a:p>
          </p:txBody>
        </p:sp>
        <p:sp>
          <p:nvSpPr>
            <p:cNvPr id="2093" name="Text Box 96"/>
            <p:cNvSpPr txBox="1">
              <a:spLocks noChangeArrowheads="1"/>
            </p:cNvSpPr>
            <p:nvPr/>
          </p:nvSpPr>
          <p:spPr bwMode="auto">
            <a:xfrm>
              <a:off x="2784" y="672"/>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9/5</a:t>
              </a:r>
            </a:p>
          </p:txBody>
        </p:sp>
        <p:sp>
          <p:nvSpPr>
            <p:cNvPr id="2094" name="Text Box 97"/>
            <p:cNvSpPr txBox="1">
              <a:spLocks noChangeArrowheads="1"/>
            </p:cNvSpPr>
            <p:nvPr/>
          </p:nvSpPr>
          <p:spPr bwMode="auto">
            <a:xfrm>
              <a:off x="3648" y="672"/>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9/7</a:t>
              </a:r>
            </a:p>
          </p:txBody>
        </p:sp>
        <p:sp>
          <p:nvSpPr>
            <p:cNvPr id="2095" name="Text Box 98"/>
            <p:cNvSpPr txBox="1">
              <a:spLocks noChangeArrowheads="1"/>
            </p:cNvSpPr>
            <p:nvPr/>
          </p:nvSpPr>
          <p:spPr bwMode="auto">
            <a:xfrm>
              <a:off x="4512" y="672"/>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9/7</a:t>
              </a:r>
            </a:p>
          </p:txBody>
        </p:sp>
        <p:pic>
          <p:nvPicPr>
            <p:cNvPr id="2096"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392"/>
              <a:ext cx="1296"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448"/>
              <a:ext cx="1278"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8" name="Picture 2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 y="1872"/>
              <a:ext cx="163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 name="AutoShape 110"/>
            <p:cNvSpPr>
              <a:spLocks noChangeArrowheads="1"/>
            </p:cNvSpPr>
            <p:nvPr/>
          </p:nvSpPr>
          <p:spPr bwMode="auto">
            <a:xfrm>
              <a:off x="1392" y="1152"/>
              <a:ext cx="1200" cy="192"/>
            </a:xfrm>
            <a:prstGeom prst="wedgeRectCallout">
              <a:avLst>
                <a:gd name="adj1" fmla="val -3000"/>
                <a:gd name="adj2" fmla="val 327606"/>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a:latin typeface="Arial" panose="020B0604020202020204" pitchFamily="34" charset="0"/>
                </a:rPr>
                <a:t>Invoice cost increasing</a:t>
              </a:r>
            </a:p>
          </p:txBody>
        </p:sp>
        <p:sp>
          <p:nvSpPr>
            <p:cNvPr id="2100" name="AutoShape 111"/>
            <p:cNvSpPr>
              <a:spLocks noChangeArrowheads="1"/>
            </p:cNvSpPr>
            <p:nvPr/>
          </p:nvSpPr>
          <p:spPr bwMode="auto">
            <a:xfrm>
              <a:off x="1440" y="3456"/>
              <a:ext cx="1152" cy="288"/>
            </a:xfrm>
            <a:prstGeom prst="wedgeRectCallout">
              <a:avLst>
                <a:gd name="adj1" fmla="val -8681"/>
                <a:gd name="adj2" fmla="val -267708"/>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a:latin typeface="Arial" panose="020B0604020202020204" pitchFamily="34" charset="0"/>
                </a:rPr>
                <a:t>Page view volume increasing</a:t>
              </a:r>
            </a:p>
          </p:txBody>
        </p:sp>
        <p:sp>
          <p:nvSpPr>
            <p:cNvPr id="2101" name="AutoShape 268"/>
            <p:cNvSpPr>
              <a:spLocks noChangeArrowheads="1"/>
            </p:cNvSpPr>
            <p:nvPr/>
          </p:nvSpPr>
          <p:spPr bwMode="auto">
            <a:xfrm>
              <a:off x="2736" y="1152"/>
              <a:ext cx="1296" cy="432"/>
            </a:xfrm>
            <a:prstGeom prst="wedgeRectCallout">
              <a:avLst>
                <a:gd name="adj1" fmla="val -35495"/>
                <a:gd name="adj2" fmla="val 123380"/>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Page view volume increase</a:t>
              </a:r>
            </a:p>
            <a:p>
              <a:pPr>
                <a:spcBef>
                  <a:spcPct val="0"/>
                </a:spcBef>
                <a:buFontTx/>
                <a:buNone/>
              </a:pPr>
              <a:r>
                <a:rPr lang="en-US" altLang="en-US" sz="1200">
                  <a:latin typeface="Arial" panose="020B0604020202020204" pitchFamily="34" charset="0"/>
                </a:rPr>
                <a:t>starts with data collector changes</a:t>
              </a:r>
              <a:r>
                <a:rPr lang="en-US" altLang="en-US" sz="1200"/>
                <a:t>  </a:t>
              </a:r>
            </a:p>
          </p:txBody>
        </p:sp>
        <p:sp>
          <p:nvSpPr>
            <p:cNvPr id="2102" name="Text Box 269"/>
            <p:cNvSpPr txBox="1">
              <a:spLocks noChangeArrowheads="1"/>
            </p:cNvSpPr>
            <p:nvPr/>
          </p:nvSpPr>
          <p:spPr bwMode="auto">
            <a:xfrm>
              <a:off x="2688" y="3185"/>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latin typeface="Arial" panose="020B0604020202020204" pitchFamily="34" charset="0"/>
              </a:endParaRPr>
            </a:p>
          </p:txBody>
        </p:sp>
        <p:pic>
          <p:nvPicPr>
            <p:cNvPr id="2103" name="Picture 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1488"/>
              <a:ext cx="1338"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4" name="AutoShape 276"/>
            <p:cNvSpPr>
              <a:spLocks noChangeArrowheads="1"/>
            </p:cNvSpPr>
            <p:nvPr/>
          </p:nvSpPr>
          <p:spPr bwMode="auto">
            <a:xfrm rot="1354196">
              <a:off x="4587" y="869"/>
              <a:ext cx="1104" cy="1008"/>
            </a:xfrm>
            <a:prstGeom prst="irregularSeal1">
              <a:avLst/>
            </a:prstGeom>
            <a:solidFill>
              <a:srgbClr val="FFFF00">
                <a:alpha val="43137"/>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400">
                  <a:latin typeface="Arial" panose="020B0604020202020204" pitchFamily="34" charset="0"/>
                </a:rPr>
                <a:t>One data </a:t>
              </a:r>
            </a:p>
            <a:p>
              <a:pPr algn="ctr">
                <a:spcBef>
                  <a:spcPct val="0"/>
                </a:spcBef>
                <a:buFontTx/>
                <a:buNone/>
              </a:pPr>
              <a:r>
                <a:rPr lang="en-US" altLang="en-US" sz="1400">
                  <a:latin typeface="Arial" panose="020B0604020202020204" pitchFamily="34" charset="0"/>
                </a:rPr>
                <a:t>collector </a:t>
              </a:r>
            </a:p>
            <a:p>
              <a:pPr algn="ctr">
                <a:spcBef>
                  <a:spcPct val="0"/>
                </a:spcBef>
                <a:buFontTx/>
                <a:buNone/>
              </a:pPr>
              <a:r>
                <a:rPr lang="en-US" altLang="en-US" sz="1400">
                  <a:latin typeface="Arial" panose="020B0604020202020204" pitchFamily="34" charset="0"/>
                </a:rPr>
                <a:t>per page</a:t>
              </a:r>
            </a:p>
          </p:txBody>
        </p:sp>
        <p:sp>
          <p:nvSpPr>
            <p:cNvPr id="2105" name="Text Box 278"/>
            <p:cNvSpPr txBox="1">
              <a:spLocks noChangeArrowheads="1"/>
            </p:cNvSpPr>
            <p:nvPr/>
          </p:nvSpPr>
          <p:spPr bwMode="auto">
            <a:xfrm>
              <a:off x="4092" y="2496"/>
              <a:ext cx="16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solidFill>
                    <a:srgbClr val="008000"/>
                  </a:solidFill>
                  <a:latin typeface="Arial" panose="020B0604020202020204" pitchFamily="34" charset="0"/>
                </a:rPr>
                <a:t>Invoice cost lowered 15%</a:t>
              </a:r>
            </a:p>
          </p:txBody>
        </p:sp>
        <p:sp>
          <p:nvSpPr>
            <p:cNvPr id="2106" name="AutoShape 279"/>
            <p:cNvSpPr>
              <a:spLocks noChangeArrowheads="1"/>
            </p:cNvSpPr>
            <p:nvPr/>
          </p:nvSpPr>
          <p:spPr bwMode="auto">
            <a:xfrm>
              <a:off x="5472" y="1872"/>
              <a:ext cx="162" cy="576"/>
            </a:xfrm>
            <a:prstGeom prst="downArrow">
              <a:avLst>
                <a:gd name="adj1" fmla="val 50000"/>
                <a:gd name="adj2" fmla="val 88889"/>
              </a:avLst>
            </a:prstGeom>
            <a:solidFill>
              <a:srgbClr val="0080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107" name="Text Box 280"/>
            <p:cNvSpPr txBox="1">
              <a:spLocks noChangeArrowheads="1"/>
            </p:cNvSpPr>
            <p:nvPr/>
          </p:nvSpPr>
          <p:spPr bwMode="auto">
            <a:xfrm>
              <a:off x="5280" y="672"/>
              <a:ext cx="3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solidFill>
                    <a:schemeClr val="bg1"/>
                  </a:solidFill>
                  <a:latin typeface="Arial" panose="020B0604020202020204" pitchFamily="34" charset="0"/>
                </a:rPr>
                <a:t>10/15</a:t>
              </a:r>
            </a:p>
          </p:txBody>
        </p:sp>
        <p:sp>
          <p:nvSpPr>
            <p:cNvPr id="2108" name="Text Box 281"/>
            <p:cNvSpPr txBox="1">
              <a:spLocks noChangeArrowheads="1"/>
            </p:cNvSpPr>
            <p:nvPr/>
          </p:nvSpPr>
          <p:spPr bwMode="auto">
            <a:xfrm>
              <a:off x="4320" y="292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109" name="Text Box 282"/>
            <p:cNvSpPr txBox="1">
              <a:spLocks noChangeArrowheads="1"/>
            </p:cNvSpPr>
            <p:nvPr/>
          </p:nvSpPr>
          <p:spPr bwMode="auto">
            <a:xfrm>
              <a:off x="4128" y="2928"/>
              <a:ext cx="160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Char char="-"/>
              </a:pPr>
              <a:r>
                <a:rPr lang="en-US" altLang="en-US" sz="1200">
                  <a:latin typeface="Arial" panose="020B0604020202020204" pitchFamily="34" charset="0"/>
                </a:rPr>
                <a:t> Data collector tag instructions </a:t>
              </a:r>
            </a:p>
            <a:p>
              <a:pPr>
                <a:spcBef>
                  <a:spcPct val="0"/>
                </a:spcBef>
                <a:buFontTx/>
                <a:buNone/>
              </a:pPr>
              <a:r>
                <a:rPr lang="en-US" altLang="en-US" sz="1200">
                  <a:latin typeface="Arial" panose="020B0604020202020204" pitchFamily="34" charset="0"/>
                </a:rPr>
                <a:t>added to operational definitions</a:t>
              </a:r>
            </a:p>
            <a:p>
              <a:pPr>
                <a:spcBef>
                  <a:spcPct val="0"/>
                </a:spcBef>
                <a:buFontTx/>
                <a:buChar char="-"/>
              </a:pPr>
              <a:r>
                <a:rPr lang="en-US" altLang="en-US" sz="1200">
                  <a:latin typeface="Arial" panose="020B0604020202020204" pitchFamily="34" charset="0"/>
                </a:rPr>
                <a:t> Page view volumes are reviewed </a:t>
              </a:r>
            </a:p>
            <a:p>
              <a:pPr>
                <a:spcBef>
                  <a:spcPct val="0"/>
                </a:spcBef>
                <a:buFontTx/>
                <a:buNone/>
              </a:pPr>
              <a:r>
                <a:rPr lang="en-US" altLang="en-US" sz="1200">
                  <a:latin typeface="Arial" panose="020B0604020202020204" pitchFamily="34" charset="0"/>
                </a:rPr>
                <a:t>Monthly</a:t>
              </a:r>
            </a:p>
            <a:p>
              <a:pPr>
                <a:spcBef>
                  <a:spcPct val="0"/>
                </a:spcBef>
                <a:buFontTx/>
                <a:buNone/>
              </a:pPr>
              <a:r>
                <a:rPr lang="en-US" altLang="en-US" sz="1200">
                  <a:latin typeface="Arial" panose="020B0604020202020204" pitchFamily="34" charset="0"/>
                </a:rPr>
                <a:t>- Invoices are reviewed monthly</a:t>
              </a:r>
            </a:p>
            <a:p>
              <a:pPr>
                <a:spcBef>
                  <a:spcPct val="0"/>
                </a:spcBef>
                <a:buFontTx/>
                <a:buNone/>
              </a:pPr>
              <a:r>
                <a:rPr lang="en-US" altLang="en-US" sz="1200">
                  <a:latin typeface="Arial" panose="020B0604020202020204" pitchFamily="34" charset="0"/>
                </a:rPr>
                <a:t>- Control charts are maintained </a:t>
              </a:r>
            </a:p>
          </p:txBody>
        </p:sp>
        <p:sp>
          <p:nvSpPr>
            <p:cNvPr id="2110" name="Text Box 283"/>
            <p:cNvSpPr txBox="1">
              <a:spLocks noChangeArrowheads="1"/>
            </p:cNvSpPr>
            <p:nvPr/>
          </p:nvSpPr>
          <p:spPr bwMode="auto">
            <a:xfrm>
              <a:off x="2688" y="2544"/>
              <a:ext cx="1344" cy="534"/>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latin typeface="Arial" panose="020B0604020202020204" pitchFamily="34" charset="0"/>
                </a:rPr>
                <a:t>More than one data collector found on some pages</a:t>
              </a:r>
            </a:p>
          </p:txBody>
        </p:sp>
      </p:grpSp>
      <p:sp>
        <p:nvSpPr>
          <p:cNvPr id="2051" name="Text Box 285"/>
          <p:cNvSpPr txBox="1">
            <a:spLocks noChangeArrowheads="1"/>
          </p:cNvSpPr>
          <p:nvPr/>
        </p:nvSpPr>
        <p:spPr bwMode="auto">
          <a:xfrm>
            <a:off x="152400" y="120650"/>
            <a:ext cx="158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Arial" panose="020B0604020202020204" pitchFamily="34" charset="0"/>
              </a:rPr>
              <a:t>MBC638</a:t>
            </a:r>
          </a:p>
          <a:p>
            <a:pPr>
              <a:spcBef>
                <a:spcPct val="0"/>
              </a:spcBef>
              <a:buFontTx/>
              <a:buNone/>
            </a:pPr>
            <a:r>
              <a:rPr lang="en-US" altLang="en-US" sz="1800">
                <a:latin typeface="Arial" panose="020B0604020202020204" pitchFamily="34" charset="0"/>
              </a:rPr>
              <a:t>Data Analysis</a:t>
            </a:r>
          </a:p>
        </p:txBody>
      </p:sp>
    </p:spTree>
    <p:extLst>
      <p:ext uri="{BB962C8B-B14F-4D97-AF65-F5344CB8AC3E}">
        <p14:creationId xmlns:p14="http://schemas.microsoft.com/office/powerpoint/2010/main" val="17622193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90600"/>
            <a:ext cx="9144000" cy="381000"/>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chemeClr val="bg1"/>
              </a:solidFill>
            </a:endParaRPr>
          </a:p>
        </p:txBody>
      </p:sp>
      <p:sp>
        <p:nvSpPr>
          <p:cNvPr id="3075" name="Line 3"/>
          <p:cNvSpPr>
            <a:spLocks noChangeShapeType="1"/>
          </p:cNvSpPr>
          <p:nvPr/>
        </p:nvSpPr>
        <p:spPr bwMode="auto">
          <a:xfrm flipH="1">
            <a:off x="4191000" y="1397000"/>
            <a:ext cx="12700" cy="4652963"/>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 name="Line 4"/>
          <p:cNvSpPr>
            <a:spLocks noChangeShapeType="1"/>
          </p:cNvSpPr>
          <p:nvPr/>
        </p:nvSpPr>
        <p:spPr bwMode="auto">
          <a:xfrm>
            <a:off x="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Rectangle 5"/>
          <p:cNvSpPr>
            <a:spLocks noChangeArrowheads="1"/>
          </p:cNvSpPr>
          <p:nvPr/>
        </p:nvSpPr>
        <p:spPr bwMode="auto">
          <a:xfrm>
            <a:off x="381000" y="14478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36870" name="Rectangle 6"/>
          <p:cNvSpPr>
            <a:spLocks noChangeArrowheads="1"/>
          </p:cNvSpPr>
          <p:nvPr/>
        </p:nvSpPr>
        <p:spPr bwMode="auto">
          <a:xfrm>
            <a:off x="2438400"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3079" name="Rectangle 7"/>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80" name="Text Box 8"/>
          <p:cNvSpPr txBox="1">
            <a:spLocks noChangeArrowheads="1"/>
          </p:cNvSpPr>
          <p:nvPr/>
        </p:nvSpPr>
        <p:spPr bwMode="auto">
          <a:xfrm>
            <a:off x="1371600" y="1016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a:t>Process Improvement Project – Cycle Time Reduction</a:t>
            </a:r>
          </a:p>
          <a:p>
            <a:pPr algn="r">
              <a:spcBef>
                <a:spcPct val="0"/>
              </a:spcBef>
              <a:buFontTx/>
              <a:buNone/>
            </a:pPr>
            <a:endParaRPr lang="en-US" altLang="en-US" sz="2400" b="1">
              <a:latin typeface="Arial" panose="020B0604020202020204" pitchFamily="34" charset="0"/>
            </a:endParaRPr>
          </a:p>
        </p:txBody>
      </p:sp>
      <p:sp>
        <p:nvSpPr>
          <p:cNvPr id="3081" name="Text Box 9"/>
          <p:cNvSpPr txBox="1">
            <a:spLocks noChangeArrowheads="1"/>
          </p:cNvSpPr>
          <p:nvPr/>
        </p:nvSpPr>
        <p:spPr bwMode="auto">
          <a:xfrm>
            <a:off x="1219200" y="990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u="sng">
                <a:solidFill>
                  <a:srgbClr val="FFFF00"/>
                </a:solidFill>
                <a:latin typeface="Arial" panose="020B0604020202020204" pitchFamily="34" charset="0"/>
              </a:rPr>
              <a:t>Team Launch</a:t>
            </a:r>
          </a:p>
          <a:p>
            <a:pPr algn="ctr">
              <a:spcBef>
                <a:spcPct val="0"/>
              </a:spcBef>
              <a:buFontTx/>
              <a:buNone/>
            </a:pPr>
            <a:r>
              <a:rPr lang="en-US" altLang="en-US" sz="1000" b="1">
                <a:solidFill>
                  <a:srgbClr val="FFFF00"/>
                </a:solidFill>
                <a:latin typeface="Arial" panose="020B0604020202020204" pitchFamily="34" charset="0"/>
              </a:rPr>
              <a:t>8/23</a:t>
            </a:r>
          </a:p>
        </p:txBody>
      </p:sp>
      <p:sp>
        <p:nvSpPr>
          <p:cNvPr id="3082" name="Rectangle 10"/>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83" name="Rectangle 11"/>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84" name="Text Box 12"/>
          <p:cNvSpPr txBox="1">
            <a:spLocks noChangeArrowheads="1"/>
          </p:cNvSpPr>
          <p:nvPr/>
        </p:nvSpPr>
        <p:spPr bwMode="auto">
          <a:xfrm>
            <a:off x="2133600" y="974725"/>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Define</a:t>
            </a:r>
          </a:p>
          <a:p>
            <a:pPr algn="ctr">
              <a:spcBef>
                <a:spcPct val="0"/>
              </a:spcBef>
              <a:buFontTx/>
              <a:buNone/>
            </a:pPr>
            <a:r>
              <a:rPr lang="en-US" altLang="en-US" sz="1000" b="1">
                <a:solidFill>
                  <a:srgbClr val="FFFF00"/>
                </a:solidFill>
                <a:latin typeface="Arial" panose="020B0604020202020204" pitchFamily="34" charset="0"/>
              </a:rPr>
              <a:t>9/08</a:t>
            </a:r>
          </a:p>
          <a:p>
            <a:pPr algn="ctr">
              <a:spcBef>
                <a:spcPct val="0"/>
              </a:spcBef>
              <a:buFontTx/>
              <a:buNone/>
            </a:pPr>
            <a:endParaRPr lang="en-US" altLang="en-US" sz="1000" b="1">
              <a:solidFill>
                <a:srgbClr val="FFFF00"/>
              </a:solidFill>
              <a:latin typeface="Arial" panose="020B0604020202020204" pitchFamily="34" charset="0"/>
            </a:endParaRPr>
          </a:p>
        </p:txBody>
      </p:sp>
      <p:sp>
        <p:nvSpPr>
          <p:cNvPr id="3085" name="Text Box 13"/>
          <p:cNvSpPr txBox="1">
            <a:spLocks noChangeArrowheads="1"/>
          </p:cNvSpPr>
          <p:nvPr/>
        </p:nvSpPr>
        <p:spPr bwMode="auto">
          <a:xfrm>
            <a:off x="3733800" y="97472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Measure</a:t>
            </a:r>
          </a:p>
          <a:p>
            <a:pPr algn="ctr">
              <a:spcBef>
                <a:spcPct val="0"/>
              </a:spcBef>
              <a:buFontTx/>
              <a:buNone/>
            </a:pPr>
            <a:r>
              <a:rPr lang="en-US" altLang="en-US" sz="1000" b="1">
                <a:solidFill>
                  <a:srgbClr val="FFFF00"/>
                </a:solidFill>
                <a:latin typeface="Arial" panose="020B0604020202020204" pitchFamily="34" charset="0"/>
              </a:rPr>
              <a:t>10/16</a:t>
            </a:r>
          </a:p>
        </p:txBody>
      </p:sp>
      <p:sp>
        <p:nvSpPr>
          <p:cNvPr id="3086" name="Text Box 14"/>
          <p:cNvSpPr txBox="1">
            <a:spLocks noChangeArrowheads="1"/>
          </p:cNvSpPr>
          <p:nvPr/>
        </p:nvSpPr>
        <p:spPr bwMode="auto">
          <a:xfrm>
            <a:off x="5105400" y="9747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Analyze</a:t>
            </a:r>
          </a:p>
          <a:p>
            <a:pPr algn="ctr">
              <a:spcBef>
                <a:spcPct val="0"/>
              </a:spcBef>
              <a:buFontTx/>
              <a:buNone/>
            </a:pPr>
            <a:r>
              <a:rPr lang="en-US" altLang="en-US" sz="1000" b="1">
                <a:solidFill>
                  <a:srgbClr val="FFFF00"/>
                </a:solidFill>
                <a:latin typeface="Arial" panose="020B0604020202020204" pitchFamily="34" charset="0"/>
              </a:rPr>
              <a:t>10/24</a:t>
            </a:r>
          </a:p>
        </p:txBody>
      </p:sp>
      <p:sp>
        <p:nvSpPr>
          <p:cNvPr id="3087" name="Text Box 15"/>
          <p:cNvSpPr txBox="1">
            <a:spLocks noChangeArrowheads="1"/>
          </p:cNvSpPr>
          <p:nvPr/>
        </p:nvSpPr>
        <p:spPr bwMode="auto">
          <a:xfrm>
            <a:off x="7696200" y="9747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Control</a:t>
            </a:r>
          </a:p>
          <a:p>
            <a:pPr algn="ctr">
              <a:spcBef>
                <a:spcPct val="0"/>
              </a:spcBef>
              <a:buFontTx/>
              <a:buNone/>
            </a:pPr>
            <a:r>
              <a:rPr lang="en-US" altLang="en-US" sz="1000" b="1">
                <a:solidFill>
                  <a:srgbClr val="FFFF00"/>
                </a:solidFill>
                <a:latin typeface="Arial" panose="020B0604020202020204" pitchFamily="34" charset="0"/>
              </a:rPr>
              <a:t>On-Going</a:t>
            </a:r>
          </a:p>
        </p:txBody>
      </p:sp>
      <p:sp>
        <p:nvSpPr>
          <p:cNvPr id="3088" name="Text Box 16"/>
          <p:cNvSpPr txBox="1">
            <a:spLocks noChangeArrowheads="1"/>
          </p:cNvSpPr>
          <p:nvPr/>
        </p:nvSpPr>
        <p:spPr bwMode="auto">
          <a:xfrm>
            <a:off x="6400800" y="9747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Improve</a:t>
            </a:r>
          </a:p>
          <a:p>
            <a:pPr algn="ctr">
              <a:spcBef>
                <a:spcPct val="0"/>
              </a:spcBef>
              <a:buFontTx/>
              <a:buNone/>
            </a:pPr>
            <a:r>
              <a:rPr lang="en-US" altLang="en-US" sz="1000" b="1">
                <a:solidFill>
                  <a:srgbClr val="FFFF00"/>
                </a:solidFill>
                <a:latin typeface="Arial" panose="020B0604020202020204" pitchFamily="34" charset="0"/>
              </a:rPr>
              <a:t>10/31</a:t>
            </a:r>
          </a:p>
        </p:txBody>
      </p:sp>
      <p:sp>
        <p:nvSpPr>
          <p:cNvPr id="3089" name="Text Box 17"/>
          <p:cNvSpPr txBox="1">
            <a:spLocks noChangeArrowheads="1"/>
          </p:cNvSpPr>
          <p:nvPr/>
        </p:nvSpPr>
        <p:spPr bwMode="auto">
          <a:xfrm>
            <a:off x="76200" y="1038225"/>
            <a:ext cx="1095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FF00"/>
                </a:solidFill>
                <a:latin typeface="Arial" panose="020B0604020202020204" pitchFamily="34" charset="0"/>
              </a:rPr>
              <a:t>Key</a:t>
            </a:r>
            <a:r>
              <a:rPr lang="en-US" altLang="en-US" sz="1000" b="1">
                <a:solidFill>
                  <a:srgbClr val="FFFF00"/>
                </a:solidFill>
                <a:latin typeface="Arial" panose="020B0604020202020204" pitchFamily="34" charset="0"/>
              </a:rPr>
              <a:t> </a:t>
            </a:r>
            <a:r>
              <a:rPr lang="en-US" altLang="en-US" sz="1100" b="1">
                <a:solidFill>
                  <a:srgbClr val="FFFF00"/>
                </a:solidFill>
                <a:latin typeface="Arial" panose="020B0604020202020204" pitchFamily="34" charset="0"/>
              </a:rPr>
              <a:t>Dates</a:t>
            </a:r>
            <a:r>
              <a:rPr lang="en-US" altLang="en-US" sz="1000" b="1">
                <a:solidFill>
                  <a:srgbClr val="FFFF00"/>
                </a:solidFill>
                <a:latin typeface="Arial" panose="020B0604020202020204" pitchFamily="34" charset="0"/>
              </a:rPr>
              <a:t> ---&gt;</a:t>
            </a:r>
          </a:p>
        </p:txBody>
      </p:sp>
      <p:sp>
        <p:nvSpPr>
          <p:cNvPr id="3090" name="Line 18"/>
          <p:cNvSpPr>
            <a:spLocks noChangeShapeType="1"/>
          </p:cNvSpPr>
          <p:nvPr/>
        </p:nvSpPr>
        <p:spPr bwMode="auto">
          <a:xfrm>
            <a:off x="2362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1" name="Line 19"/>
          <p:cNvSpPr>
            <a:spLocks noChangeShapeType="1"/>
          </p:cNvSpPr>
          <p:nvPr/>
        </p:nvSpPr>
        <p:spPr bwMode="auto">
          <a:xfrm>
            <a:off x="769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 name="Line 20"/>
          <p:cNvSpPr>
            <a:spLocks noChangeShapeType="1"/>
          </p:cNvSpPr>
          <p:nvPr/>
        </p:nvSpPr>
        <p:spPr bwMode="auto">
          <a:xfrm>
            <a:off x="6400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3" name="Line 21"/>
          <p:cNvSpPr>
            <a:spLocks noChangeShapeType="1"/>
          </p:cNvSpPr>
          <p:nvPr/>
        </p:nvSpPr>
        <p:spPr bwMode="auto">
          <a:xfrm>
            <a:off x="5029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4" name="Line 22"/>
          <p:cNvSpPr>
            <a:spLocks noChangeShapeType="1"/>
          </p:cNvSpPr>
          <p:nvPr/>
        </p:nvSpPr>
        <p:spPr bwMode="auto">
          <a:xfrm>
            <a:off x="3657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Rectangle 23"/>
          <p:cNvSpPr>
            <a:spLocks noChangeArrowheads="1"/>
          </p:cNvSpPr>
          <p:nvPr/>
        </p:nvSpPr>
        <p:spPr bwMode="auto">
          <a:xfrm>
            <a:off x="4648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6888" name="Rectangle 24"/>
          <p:cNvSpPr>
            <a:spLocks noChangeArrowheads="1"/>
          </p:cNvSpPr>
          <p:nvPr/>
        </p:nvSpPr>
        <p:spPr bwMode="auto">
          <a:xfrm>
            <a:off x="7162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3097" name="Line 25"/>
          <p:cNvSpPr>
            <a:spLocks noChangeShapeType="1"/>
          </p:cNvSpPr>
          <p:nvPr/>
        </p:nvSpPr>
        <p:spPr bwMode="auto">
          <a:xfrm>
            <a:off x="6400800" y="1371600"/>
            <a:ext cx="38100" cy="4673600"/>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8" name="Rectangle 26"/>
          <p:cNvSpPr>
            <a:spLocks noChangeArrowheads="1"/>
          </p:cNvSpPr>
          <p:nvPr/>
        </p:nvSpPr>
        <p:spPr bwMode="auto">
          <a:xfrm>
            <a:off x="3327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99" name="Text Box 27"/>
          <p:cNvSpPr txBox="1">
            <a:spLocks noChangeArrowheads="1"/>
          </p:cNvSpPr>
          <p:nvPr/>
        </p:nvSpPr>
        <p:spPr bwMode="auto">
          <a:xfrm>
            <a:off x="3951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b="1">
                <a:solidFill>
                  <a:schemeClr val="tx2"/>
                </a:solidFill>
                <a:latin typeface="Arial" panose="020B0604020202020204" pitchFamily="34" charset="0"/>
              </a:rPr>
              <a:t>Process owner: Dan</a:t>
            </a:r>
          </a:p>
        </p:txBody>
      </p:sp>
      <p:sp>
        <p:nvSpPr>
          <p:cNvPr id="3100" name="Line 28"/>
          <p:cNvSpPr>
            <a:spLocks noChangeShapeType="1"/>
          </p:cNvSpPr>
          <p:nvPr/>
        </p:nvSpPr>
        <p:spPr bwMode="auto">
          <a:xfrm>
            <a:off x="2108200" y="1346200"/>
            <a:ext cx="0" cy="47244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29"/>
          <p:cNvSpPr>
            <a:spLocks noChangeShapeType="1"/>
          </p:cNvSpPr>
          <p:nvPr/>
        </p:nvSpPr>
        <p:spPr bwMode="auto">
          <a:xfrm>
            <a:off x="6400800" y="3962400"/>
            <a:ext cx="2743200" cy="0"/>
          </a:xfrm>
          <a:prstGeom prst="line">
            <a:avLst/>
          </a:prstGeom>
          <a:noFill/>
          <a:ln w="158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Rectangle 30"/>
          <p:cNvSpPr>
            <a:spLocks noChangeArrowheads="1"/>
          </p:cNvSpPr>
          <p:nvPr/>
        </p:nvSpPr>
        <p:spPr bwMode="auto">
          <a:xfrm>
            <a:off x="7162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sp>
        <p:nvSpPr>
          <p:cNvPr id="36895" name="Text Box 31"/>
          <p:cNvSpPr txBox="1">
            <a:spLocks noChangeArrowheads="1"/>
          </p:cNvSpPr>
          <p:nvPr/>
        </p:nvSpPr>
        <p:spPr bwMode="auto">
          <a:xfrm>
            <a:off x="0" y="6172200"/>
            <a:ext cx="9144000" cy="290513"/>
          </a:xfrm>
          <a:prstGeom prst="rect">
            <a:avLst/>
          </a:prstGeom>
          <a:noFill/>
          <a:ln w="9525">
            <a:noFill/>
            <a:miter lim="800000"/>
            <a:headEnd/>
            <a:tailEnd/>
          </a:ln>
          <a:effectLst/>
        </p:spPr>
        <p:txBody>
          <a:bodyPr>
            <a:spAutoFit/>
          </a:bodyPr>
          <a:lstStyle/>
          <a:p>
            <a:pPr eaLnBrk="1" hangingPunct="1">
              <a:spcBef>
                <a:spcPct val="50000"/>
              </a:spcBef>
              <a:defRPr/>
            </a:pPr>
            <a:r>
              <a:rPr lang="en-US" sz="1300" b="1" u="sng">
                <a:effectLst>
                  <a:outerShdw blurRad="38100" dist="38100" dir="2700000" algn="tl">
                    <a:srgbClr val="C0C0C0"/>
                  </a:outerShdw>
                </a:effectLst>
                <a:latin typeface="Arial" charset="0"/>
              </a:rPr>
              <a:t>PROJECT TEAM</a:t>
            </a:r>
            <a:r>
              <a:rPr lang="en-US" sz="1300" b="1">
                <a:effectLst>
                  <a:outerShdw blurRad="38100" dist="38100" dir="2700000" algn="tl">
                    <a:srgbClr val="C0C0C0"/>
                  </a:outerShdw>
                </a:effectLst>
                <a:latin typeface="Arial" charset="0"/>
              </a:rPr>
              <a:t>:	</a:t>
            </a:r>
            <a:r>
              <a:rPr lang="en-US" sz="1200" b="1">
                <a:latin typeface="Arial" charset="0"/>
              </a:rPr>
              <a:t>		</a:t>
            </a:r>
            <a:r>
              <a:rPr lang="en-US" sz="1200" b="1" i="1">
                <a:latin typeface="Arial" charset="0"/>
              </a:rPr>
              <a:t>Dan  </a:t>
            </a:r>
            <a:r>
              <a:rPr lang="en-US" sz="1200" b="1" i="1">
                <a:latin typeface="Arial" charset="0"/>
                <a:cs typeface="Arial" charset="0"/>
                <a:sym typeface="Symbol" pitchFamily="18" charset="2"/>
              </a:rPr>
              <a:t></a:t>
            </a:r>
            <a:r>
              <a:rPr lang="en-US" sz="1200" b="1" i="1">
                <a:latin typeface="Arial" charset="0"/>
              </a:rPr>
              <a:t> Mary </a:t>
            </a:r>
            <a:r>
              <a:rPr lang="en-US" sz="1200" b="1" i="1">
                <a:latin typeface="Arial" charset="0"/>
                <a:sym typeface="Symbol" pitchFamily="18" charset="2"/>
              </a:rPr>
              <a:t></a:t>
            </a:r>
            <a:r>
              <a:rPr lang="en-US" sz="1200" b="1" i="1">
                <a:latin typeface="Arial" charset="0"/>
              </a:rPr>
              <a:t> Karen </a:t>
            </a:r>
            <a:r>
              <a:rPr lang="en-US" sz="1200" b="1" i="1">
                <a:latin typeface="Arial" charset="0"/>
                <a:sym typeface="Symbol" pitchFamily="18" charset="2"/>
              </a:rPr>
              <a:t></a:t>
            </a:r>
            <a:r>
              <a:rPr lang="en-US" sz="1200">
                <a:latin typeface="Arial" charset="0"/>
              </a:rPr>
              <a:t> </a:t>
            </a:r>
            <a:r>
              <a:rPr lang="en-US" sz="1200" b="1" i="1">
                <a:latin typeface="Arial" charset="0"/>
              </a:rPr>
              <a:t>Linda </a:t>
            </a:r>
            <a:r>
              <a:rPr lang="en-US" sz="1200" b="1" i="1">
                <a:latin typeface="Arial" charset="0"/>
                <a:sym typeface="Symbol" pitchFamily="18" charset="2"/>
              </a:rPr>
              <a:t></a:t>
            </a:r>
            <a:r>
              <a:rPr lang="en-US" sz="1200" b="1" i="1">
                <a:latin typeface="Arial" charset="0"/>
              </a:rPr>
              <a:t> Peter</a:t>
            </a:r>
          </a:p>
        </p:txBody>
      </p:sp>
      <p:sp>
        <p:nvSpPr>
          <p:cNvPr id="36896" name="Rectangle 32"/>
          <p:cNvSpPr>
            <a:spLocks noChangeArrowheads="1"/>
          </p:cNvSpPr>
          <p:nvPr/>
        </p:nvSpPr>
        <p:spPr bwMode="auto">
          <a:xfrm>
            <a:off x="0" y="6629400"/>
            <a:ext cx="9144000" cy="293688"/>
          </a:xfrm>
          <a:prstGeom prst="rect">
            <a:avLst/>
          </a:prstGeom>
          <a:solidFill>
            <a:schemeClr val="accent1"/>
          </a:solidFill>
          <a:ln w="3175">
            <a:solidFill>
              <a:schemeClr val="tx1"/>
            </a:solidFill>
            <a:miter lim="800000"/>
            <a:headEnd/>
            <a:tailEnd/>
          </a:ln>
          <a:effectLst/>
        </p:spPr>
        <p:txBody>
          <a:bodyPr>
            <a:spAutoFit/>
          </a:bodyPr>
          <a:lstStyle/>
          <a:p>
            <a:pPr>
              <a:defRPr/>
            </a:pPr>
            <a:r>
              <a:rPr lang="en-US" sz="1300" b="1" u="sng">
                <a:effectLst>
                  <a:outerShdw blurRad="38100" dist="38100" dir="2700000" algn="tl">
                    <a:srgbClr val="FFFFFF"/>
                  </a:outerShdw>
                </a:effectLst>
                <a:latin typeface="Arial" charset="0"/>
              </a:rPr>
              <a:t>BUSINESS CASE:</a:t>
            </a:r>
            <a:r>
              <a:rPr lang="en-US" sz="1300" b="1">
                <a:latin typeface="Arial" charset="0"/>
              </a:rPr>
              <a:t>	</a:t>
            </a:r>
            <a:r>
              <a:rPr lang="en-US" sz="1200" b="1">
                <a:latin typeface="Arial" charset="0"/>
              </a:rPr>
              <a:t>$54,000 in annual processing costs</a:t>
            </a:r>
          </a:p>
        </p:txBody>
      </p:sp>
      <p:sp>
        <p:nvSpPr>
          <p:cNvPr id="3105" name="Rectangle 33"/>
          <p:cNvSpPr>
            <a:spLocks noChangeArrowheads="1"/>
          </p:cNvSpPr>
          <p:nvPr/>
        </p:nvSpPr>
        <p:spPr bwMode="auto">
          <a:xfrm>
            <a:off x="0" y="1668463"/>
            <a:ext cx="21336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latin typeface="Arial" panose="020B0604020202020204" pitchFamily="34" charset="0"/>
              </a:rPr>
              <a:t>It takes 43 days to process a grant application.  Only 8% of applications are being processed within 30 days of receipt. The time to process the application has lead to unhappy applicants and staff who are finding more and more of their daily work time being devoted to “grant administration.” The funding levels available to applicants and the number of applications are expected to increase in the near future, which has the potential to compound the problem.</a:t>
            </a:r>
          </a:p>
          <a:p>
            <a:pPr>
              <a:spcBef>
                <a:spcPct val="0"/>
              </a:spcBef>
              <a:buFontTx/>
              <a:buNone/>
            </a:pPr>
            <a:endParaRPr lang="en-US" altLang="en-US" sz="800">
              <a:latin typeface="Arial" panose="020B0604020202020204" pitchFamily="34" charset="0"/>
            </a:endParaRPr>
          </a:p>
          <a:p>
            <a:pPr>
              <a:spcBef>
                <a:spcPct val="0"/>
              </a:spcBef>
              <a:buFontTx/>
              <a:buNone/>
            </a:pPr>
            <a:r>
              <a:rPr lang="en-US" altLang="en-US" sz="1100">
                <a:latin typeface="Arial" panose="020B0604020202020204" pitchFamily="34" charset="0"/>
              </a:rPr>
              <a:t>Defects/delays are inherent in the current process.  Current SQL is 1.9</a:t>
            </a:r>
          </a:p>
        </p:txBody>
      </p:sp>
      <p:pic>
        <p:nvPicPr>
          <p:cNvPr id="3106" name="Picture 34" descr="stopwatch">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237163"/>
            <a:ext cx="9144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133600"/>
            <a:ext cx="2057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8" name="Text Box 36"/>
          <p:cNvSpPr txBox="1">
            <a:spLocks noChangeArrowheads="1"/>
          </p:cNvSpPr>
          <p:nvPr/>
        </p:nvSpPr>
        <p:spPr bwMode="auto">
          <a:xfrm>
            <a:off x="2133600" y="1752600"/>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Number of applications received is increasing.</a:t>
            </a:r>
          </a:p>
        </p:txBody>
      </p:sp>
      <p:pic>
        <p:nvPicPr>
          <p:cNvPr id="3109"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962400"/>
            <a:ext cx="1905000" cy="1143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10" name="Text Box 38"/>
          <p:cNvSpPr txBox="1">
            <a:spLocks noChangeArrowheads="1"/>
          </p:cNvSpPr>
          <p:nvPr/>
        </p:nvSpPr>
        <p:spPr bwMode="auto">
          <a:xfrm>
            <a:off x="2133600" y="3505200"/>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time to complete a process cycle is also increasing.</a:t>
            </a:r>
          </a:p>
        </p:txBody>
      </p:sp>
      <p:pic>
        <p:nvPicPr>
          <p:cNvPr id="3111"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955800"/>
            <a:ext cx="2362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2" name="Text Box 41"/>
          <p:cNvSpPr txBox="1">
            <a:spLocks noChangeArrowheads="1"/>
          </p:cNvSpPr>
          <p:nvPr/>
        </p:nvSpPr>
        <p:spPr bwMode="auto">
          <a:xfrm>
            <a:off x="4267200" y="36576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u="sng">
                <a:latin typeface="Arial" panose="020B0604020202020204" pitchFamily="34" charset="0"/>
              </a:rPr>
              <a:t>Problem:</a:t>
            </a:r>
            <a:r>
              <a:rPr lang="en-US" altLang="en-US" sz="1100">
                <a:latin typeface="Arial" panose="020B0604020202020204" pitchFamily="34" charset="0"/>
              </a:rPr>
              <a:t>                      Incomplete and inaccurate applications were identified as the primary factor leading to defects in the process cycle. </a:t>
            </a:r>
          </a:p>
          <a:p>
            <a:pPr>
              <a:spcBef>
                <a:spcPct val="50000"/>
              </a:spcBef>
              <a:buFontTx/>
              <a:buNone/>
            </a:pPr>
            <a:r>
              <a:rPr lang="en-US" altLang="en-US" sz="1100" u="sng">
                <a:latin typeface="Arial" panose="020B0604020202020204" pitchFamily="34" charset="0"/>
              </a:rPr>
              <a:t>Solution:</a:t>
            </a:r>
            <a:r>
              <a:rPr lang="en-US" altLang="en-US" sz="1100">
                <a:latin typeface="Arial" panose="020B0604020202020204" pitchFamily="34" charset="0"/>
              </a:rPr>
              <a:t>                                 New Application process incorporating drop down menus</a:t>
            </a:r>
          </a:p>
        </p:txBody>
      </p:sp>
      <p:pic>
        <p:nvPicPr>
          <p:cNvPr id="3113" name="Picture 42" descr="eurekahp">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5181600"/>
            <a:ext cx="13620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1752600"/>
            <a:ext cx="2209800" cy="14636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15" name="Text Box 44"/>
          <p:cNvSpPr txBox="1">
            <a:spLocks noChangeArrowheads="1"/>
          </p:cNvSpPr>
          <p:nvPr/>
        </p:nvSpPr>
        <p:spPr bwMode="auto">
          <a:xfrm>
            <a:off x="6553200" y="3276600"/>
            <a:ext cx="2590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New Application Procedure =</a:t>
            </a:r>
          </a:p>
          <a:p>
            <a:pPr>
              <a:spcBef>
                <a:spcPct val="50000"/>
              </a:spcBef>
              <a:buFontTx/>
              <a:buNone/>
            </a:pPr>
            <a:r>
              <a:rPr lang="en-US" altLang="en-US" sz="1100">
                <a:latin typeface="Arial" panose="020B0604020202020204" pitchFamily="34" charset="0"/>
              </a:rPr>
              <a:t>Less Mistakes &amp; Quicker Cycle Time</a:t>
            </a:r>
          </a:p>
        </p:txBody>
      </p:sp>
      <p:pic>
        <p:nvPicPr>
          <p:cNvPr id="3116" name="Picture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0" y="457200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4800" y="4724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8" name="Text Box 47"/>
          <p:cNvSpPr txBox="1">
            <a:spLocks noChangeArrowheads="1"/>
          </p:cNvSpPr>
          <p:nvPr/>
        </p:nvSpPr>
        <p:spPr bwMode="auto">
          <a:xfrm>
            <a:off x="6492875" y="4267200"/>
            <a:ext cx="2605088" cy="266700"/>
          </a:xfrm>
          <a:prstGeom prst="rect">
            <a:avLst/>
          </a:prstGeom>
          <a:noFill/>
          <a:ln w="63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100">
                <a:latin typeface="Arial" panose="020B0604020202020204" pitchFamily="34" charset="0"/>
              </a:rPr>
              <a:t>The defect rate reduced from 93% to 32%</a:t>
            </a:r>
          </a:p>
        </p:txBody>
      </p:sp>
      <p:sp>
        <p:nvSpPr>
          <p:cNvPr id="3119" name="Text Box 48"/>
          <p:cNvSpPr txBox="1">
            <a:spLocks noChangeArrowheads="1"/>
          </p:cNvSpPr>
          <p:nvPr/>
        </p:nvSpPr>
        <p:spPr bwMode="auto">
          <a:xfrm>
            <a:off x="6477000" y="5638800"/>
            <a:ext cx="2667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Monthly monitor and review procedure is in place. Out of control signal = action plan.</a:t>
            </a:r>
          </a:p>
        </p:txBody>
      </p:sp>
      <p:sp>
        <p:nvSpPr>
          <p:cNvPr id="3120" name="WordArt 49"/>
          <p:cNvSpPr>
            <a:spLocks noChangeArrowheads="1" noChangeShapeType="1" noTextEdit="1"/>
          </p:cNvSpPr>
          <p:nvPr/>
        </p:nvSpPr>
        <p:spPr bwMode="auto">
          <a:xfrm>
            <a:off x="6705600" y="4648200"/>
            <a:ext cx="457200" cy="385763"/>
          </a:xfrm>
          <a:prstGeom prst="rect">
            <a:avLst/>
          </a:prstGeom>
        </p:spPr>
        <p:txBody>
          <a:bodyPr wrap="none" fromWordArt="1">
            <a:prstTxWarp prst="textSlantUp">
              <a:avLst>
                <a:gd name="adj" fmla="val 55556"/>
              </a:avLst>
            </a:prstTxWarp>
          </a:bodyPr>
          <a:lstStyle/>
          <a:p>
            <a:pPr algn="ctr"/>
            <a:r>
              <a:rPr lang="en-US" sz="1000" kern="10">
                <a:ln w="9525">
                  <a:solidFill>
                    <a:srgbClr val="000000"/>
                  </a:solidFill>
                  <a:round/>
                  <a:headEnd/>
                  <a:tailEnd/>
                </a:ln>
                <a:solidFill>
                  <a:srgbClr val="000000"/>
                </a:solidFill>
                <a:latin typeface="Australian Sunrise"/>
              </a:rPr>
              <a:t>Before</a:t>
            </a:r>
          </a:p>
        </p:txBody>
      </p:sp>
      <p:sp>
        <p:nvSpPr>
          <p:cNvPr id="3121" name="WordArt 50"/>
          <p:cNvSpPr>
            <a:spLocks noChangeArrowheads="1" noChangeShapeType="1" noTextEdit="1"/>
          </p:cNvSpPr>
          <p:nvPr/>
        </p:nvSpPr>
        <p:spPr bwMode="auto">
          <a:xfrm rot="1959048">
            <a:off x="8513763" y="4718050"/>
            <a:ext cx="457200" cy="309563"/>
          </a:xfrm>
          <a:prstGeom prst="rect">
            <a:avLst/>
          </a:prstGeom>
        </p:spPr>
        <p:txBody>
          <a:bodyPr wrap="none" fromWordArt="1">
            <a:prstTxWarp prst="textSlantUp">
              <a:avLst>
                <a:gd name="adj" fmla="val 45681"/>
              </a:avLst>
            </a:prstTxWarp>
          </a:bodyPr>
          <a:lstStyle/>
          <a:p>
            <a:pPr algn="ctr"/>
            <a:r>
              <a:rPr lang="en-US" sz="1000" kern="10">
                <a:ln w="9525">
                  <a:solidFill>
                    <a:srgbClr val="000000"/>
                  </a:solidFill>
                  <a:round/>
                  <a:headEnd/>
                  <a:tailEnd/>
                </a:ln>
                <a:solidFill>
                  <a:srgbClr val="000000"/>
                </a:solidFill>
                <a:latin typeface="Australian Sunrise"/>
              </a:rPr>
              <a:t>After</a:t>
            </a:r>
          </a:p>
        </p:txBody>
      </p:sp>
      <p:pic>
        <p:nvPicPr>
          <p:cNvPr id="3122" name="Picture 51" descr="danger_sign">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5141913"/>
            <a:ext cx="1371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 name="Text Box 52"/>
          <p:cNvSpPr txBox="1">
            <a:spLocks noChangeArrowheads="1"/>
          </p:cNvSpPr>
          <p:nvPr/>
        </p:nvSpPr>
        <p:spPr bwMode="auto">
          <a:xfrm>
            <a:off x="2438400" y="54864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800"/>
              <a:t>   </a:t>
            </a:r>
            <a:r>
              <a:rPr lang="en-US" altLang="en-US" sz="1000"/>
              <a:t>↑ </a:t>
            </a:r>
            <a:r>
              <a:rPr lang="en-US" altLang="en-US" sz="800"/>
              <a:t>Number of Applications     </a:t>
            </a:r>
            <a:r>
              <a:rPr lang="en-US" altLang="en-US" sz="1000">
                <a:cs typeface="Times New Roman" panose="02020603050405020304" pitchFamily="18" charset="0"/>
              </a:rPr>
              <a:t>+</a:t>
            </a:r>
            <a:r>
              <a:rPr lang="en-US" altLang="en-US" sz="800">
                <a:cs typeface="Times New Roman" panose="02020603050405020304" pitchFamily="18" charset="0"/>
              </a:rPr>
              <a:t> </a:t>
            </a:r>
            <a:r>
              <a:rPr lang="en-US" altLang="en-US" sz="1000" u="sng"/>
              <a:t>↑ </a:t>
            </a:r>
            <a:r>
              <a:rPr lang="en-US" altLang="en-US" sz="800" u="sng">
                <a:cs typeface="Times New Roman" panose="02020603050405020304" pitchFamily="18" charset="0"/>
              </a:rPr>
              <a:t>Cycle Process Time              </a:t>
            </a:r>
            <a:r>
              <a:rPr lang="en-US" altLang="en-US" sz="800" u="sng">
                <a:solidFill>
                  <a:schemeClr val="bg1"/>
                </a:solidFill>
                <a:cs typeface="Times New Roman" panose="02020603050405020304" pitchFamily="18" charset="0"/>
              </a:rPr>
              <a:t>__</a:t>
            </a:r>
            <a:r>
              <a:rPr lang="en-US" altLang="en-US" sz="800" b="1"/>
              <a:t>Tough Times Ahead</a:t>
            </a:r>
          </a:p>
        </p:txBody>
      </p:sp>
    </p:spTree>
    <p:extLst>
      <p:ext uri="{BB962C8B-B14F-4D97-AF65-F5344CB8AC3E}">
        <p14:creationId xmlns:p14="http://schemas.microsoft.com/office/powerpoint/2010/main" val="41690209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990600"/>
            <a:ext cx="9144000" cy="381000"/>
          </a:xfrm>
          <a:prstGeom prst="rect">
            <a:avLst/>
          </a:prstGeom>
          <a:solidFill>
            <a:srgbClr val="0316A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099" name="Line 3"/>
          <p:cNvSpPr>
            <a:spLocks noChangeShapeType="1"/>
          </p:cNvSpPr>
          <p:nvPr/>
        </p:nvSpPr>
        <p:spPr bwMode="auto">
          <a:xfrm>
            <a:off x="4203700" y="1397000"/>
            <a:ext cx="0" cy="4673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 name="Line 4"/>
          <p:cNvSpPr>
            <a:spLocks noChangeShapeType="1"/>
          </p:cNvSpPr>
          <p:nvPr/>
        </p:nvSpPr>
        <p:spPr bwMode="auto">
          <a:xfrm>
            <a:off x="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7" name="Rectangle 5"/>
          <p:cNvSpPr>
            <a:spLocks noChangeArrowheads="1"/>
          </p:cNvSpPr>
          <p:nvPr/>
        </p:nvSpPr>
        <p:spPr bwMode="auto">
          <a:xfrm>
            <a:off x="508000"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38918" name="Rectangle 6"/>
          <p:cNvSpPr>
            <a:spLocks noChangeArrowheads="1"/>
          </p:cNvSpPr>
          <p:nvPr/>
        </p:nvSpPr>
        <p:spPr bwMode="auto">
          <a:xfrm>
            <a:off x="2451100"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4103" name="Rectangle 7"/>
          <p:cNvSpPr>
            <a:spLocks noChangeArrowheads="1"/>
          </p:cNvSpPr>
          <p:nvPr/>
        </p:nvSpPr>
        <p:spPr bwMode="auto">
          <a:xfrm>
            <a:off x="3965575" y="1430338"/>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4" name="Rectangle 8"/>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5" name="Rectangle 9"/>
          <p:cNvSpPr>
            <a:spLocks noChangeArrowheads="1"/>
          </p:cNvSpPr>
          <p:nvPr/>
        </p:nvSpPr>
        <p:spPr bwMode="auto">
          <a:xfrm>
            <a:off x="6059488"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6" name="Text Box 10"/>
          <p:cNvSpPr txBox="1">
            <a:spLocks noChangeArrowheads="1"/>
          </p:cNvSpPr>
          <p:nvPr/>
        </p:nvSpPr>
        <p:spPr bwMode="auto">
          <a:xfrm>
            <a:off x="228600" y="1016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a:solidFill>
                  <a:srgbClr val="0316A1"/>
                </a:solidFill>
                <a:latin typeface="Arial" panose="020B0604020202020204" pitchFamily="34" charset="0"/>
              </a:rPr>
              <a:t>Closing the Gap in Incoming Material Analysis</a:t>
            </a:r>
          </a:p>
        </p:txBody>
      </p:sp>
      <p:sp>
        <p:nvSpPr>
          <p:cNvPr id="4107" name="Text Box 11"/>
          <p:cNvSpPr txBox="1">
            <a:spLocks noChangeArrowheads="1"/>
          </p:cNvSpPr>
          <p:nvPr/>
        </p:nvSpPr>
        <p:spPr bwMode="auto">
          <a:xfrm>
            <a:off x="1219200" y="990600"/>
            <a:ext cx="1000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Team Launch</a:t>
            </a:r>
            <a:endParaRPr lang="en-US" altLang="en-US" sz="1000">
              <a:latin typeface="Arial" panose="020B0604020202020204" pitchFamily="34" charset="0"/>
            </a:endParaRPr>
          </a:p>
        </p:txBody>
      </p:sp>
      <p:sp>
        <p:nvSpPr>
          <p:cNvPr id="4108" name="Rectangle 12"/>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9" name="Rectangle 13"/>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10" name="Text Box 14"/>
          <p:cNvSpPr txBox="1">
            <a:spLocks noChangeArrowheads="1"/>
          </p:cNvSpPr>
          <p:nvPr/>
        </p:nvSpPr>
        <p:spPr bwMode="auto">
          <a:xfrm>
            <a:off x="2438400" y="974725"/>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Define</a:t>
            </a:r>
          </a:p>
          <a:p>
            <a:pPr>
              <a:spcBef>
                <a:spcPct val="0"/>
              </a:spcBef>
              <a:buFontTx/>
              <a:buNone/>
            </a:pPr>
            <a:endParaRPr lang="en-US" altLang="en-US" sz="1000">
              <a:latin typeface="Arial" panose="020B0604020202020204" pitchFamily="34" charset="0"/>
            </a:endParaRPr>
          </a:p>
        </p:txBody>
      </p:sp>
      <p:sp>
        <p:nvSpPr>
          <p:cNvPr id="4111" name="Text Box 15"/>
          <p:cNvSpPr txBox="1">
            <a:spLocks noChangeArrowheads="1"/>
          </p:cNvSpPr>
          <p:nvPr/>
        </p:nvSpPr>
        <p:spPr bwMode="auto">
          <a:xfrm>
            <a:off x="3733800" y="974725"/>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Measure</a:t>
            </a:r>
          </a:p>
          <a:p>
            <a:pPr>
              <a:spcBef>
                <a:spcPct val="0"/>
              </a:spcBef>
              <a:buFontTx/>
              <a:buNone/>
            </a:pPr>
            <a:endParaRPr lang="en-US" altLang="en-US" sz="1000">
              <a:latin typeface="Arial" panose="020B0604020202020204" pitchFamily="34" charset="0"/>
            </a:endParaRPr>
          </a:p>
        </p:txBody>
      </p:sp>
      <p:sp>
        <p:nvSpPr>
          <p:cNvPr id="4112" name="Text Box 16"/>
          <p:cNvSpPr txBox="1">
            <a:spLocks noChangeArrowheads="1"/>
          </p:cNvSpPr>
          <p:nvPr/>
        </p:nvSpPr>
        <p:spPr bwMode="auto">
          <a:xfrm>
            <a:off x="5105400" y="9747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Analyze</a:t>
            </a:r>
          </a:p>
          <a:p>
            <a:pPr>
              <a:spcBef>
                <a:spcPct val="0"/>
              </a:spcBef>
              <a:buFontTx/>
              <a:buNone/>
            </a:pPr>
            <a:endParaRPr lang="en-US" altLang="en-US" sz="1000">
              <a:latin typeface="Arial" panose="020B0604020202020204" pitchFamily="34" charset="0"/>
            </a:endParaRPr>
          </a:p>
        </p:txBody>
      </p:sp>
      <p:sp>
        <p:nvSpPr>
          <p:cNvPr id="4113" name="Text Box 17"/>
          <p:cNvSpPr txBox="1">
            <a:spLocks noChangeArrowheads="1"/>
          </p:cNvSpPr>
          <p:nvPr/>
        </p:nvSpPr>
        <p:spPr bwMode="auto">
          <a:xfrm>
            <a:off x="7696200" y="9747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Control</a:t>
            </a:r>
          </a:p>
          <a:p>
            <a:pPr>
              <a:spcBef>
                <a:spcPct val="0"/>
              </a:spcBef>
              <a:buFontTx/>
              <a:buNone/>
            </a:pPr>
            <a:endParaRPr lang="en-US" altLang="en-US" sz="1000">
              <a:solidFill>
                <a:schemeClr val="bg1"/>
              </a:solidFill>
              <a:latin typeface="Arial" panose="020B0604020202020204" pitchFamily="34" charset="0"/>
            </a:endParaRPr>
          </a:p>
        </p:txBody>
      </p:sp>
      <p:sp>
        <p:nvSpPr>
          <p:cNvPr id="4114" name="Text Box 18"/>
          <p:cNvSpPr txBox="1">
            <a:spLocks noChangeArrowheads="1"/>
          </p:cNvSpPr>
          <p:nvPr/>
        </p:nvSpPr>
        <p:spPr bwMode="auto">
          <a:xfrm>
            <a:off x="6400800" y="9747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Improve</a:t>
            </a:r>
          </a:p>
          <a:p>
            <a:pPr>
              <a:spcBef>
                <a:spcPct val="0"/>
              </a:spcBef>
              <a:buFontTx/>
              <a:buNone/>
            </a:pPr>
            <a:endParaRPr lang="en-US" altLang="en-US" sz="1000">
              <a:solidFill>
                <a:schemeClr val="bg1"/>
              </a:solidFill>
              <a:latin typeface="Arial" panose="020B0604020202020204" pitchFamily="34" charset="0"/>
            </a:endParaRPr>
          </a:p>
        </p:txBody>
      </p:sp>
      <p:sp>
        <p:nvSpPr>
          <p:cNvPr id="4115" name="Text Box 19"/>
          <p:cNvSpPr txBox="1">
            <a:spLocks noChangeArrowheads="1"/>
          </p:cNvSpPr>
          <p:nvPr/>
        </p:nvSpPr>
        <p:spPr bwMode="auto">
          <a:xfrm>
            <a:off x="76200" y="1050925"/>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4116" name="Line 20"/>
          <p:cNvSpPr>
            <a:spLocks noChangeShapeType="1"/>
          </p:cNvSpPr>
          <p:nvPr/>
        </p:nvSpPr>
        <p:spPr bwMode="auto">
          <a:xfrm>
            <a:off x="2362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Line 21"/>
          <p:cNvSpPr>
            <a:spLocks noChangeShapeType="1"/>
          </p:cNvSpPr>
          <p:nvPr/>
        </p:nvSpPr>
        <p:spPr bwMode="auto">
          <a:xfrm>
            <a:off x="769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8" name="Line 22"/>
          <p:cNvSpPr>
            <a:spLocks noChangeShapeType="1"/>
          </p:cNvSpPr>
          <p:nvPr/>
        </p:nvSpPr>
        <p:spPr bwMode="auto">
          <a:xfrm>
            <a:off x="6400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029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0" name="Line 24"/>
          <p:cNvSpPr>
            <a:spLocks noChangeShapeType="1"/>
          </p:cNvSpPr>
          <p:nvPr/>
        </p:nvSpPr>
        <p:spPr bwMode="auto">
          <a:xfrm>
            <a:off x="3657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1" name="WordArt 25"/>
          <p:cNvSpPr>
            <a:spLocks noChangeArrowheads="1" noChangeShapeType="1" noTextEdit="1"/>
          </p:cNvSpPr>
          <p:nvPr/>
        </p:nvSpPr>
        <p:spPr bwMode="auto">
          <a:xfrm>
            <a:off x="152400" y="6124575"/>
            <a:ext cx="8382000" cy="352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a:solidFill>
                  <a:srgbClr val="C0C0C0"/>
                </a:solidFill>
                <a:latin typeface="Andale Mono"/>
              </a:rPr>
              <a:t>TEAM MEMBERS</a:t>
            </a:r>
          </a:p>
        </p:txBody>
      </p:sp>
      <p:sp>
        <p:nvSpPr>
          <p:cNvPr id="38938" name="Rectangle 26"/>
          <p:cNvSpPr>
            <a:spLocks noChangeArrowheads="1"/>
          </p:cNvSpPr>
          <p:nvPr/>
        </p:nvSpPr>
        <p:spPr bwMode="auto">
          <a:xfrm>
            <a:off x="4648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8939" name="Rectangle 27"/>
          <p:cNvSpPr>
            <a:spLocks noChangeArrowheads="1"/>
          </p:cNvSpPr>
          <p:nvPr/>
        </p:nvSpPr>
        <p:spPr bwMode="auto">
          <a:xfrm>
            <a:off x="7162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4124" name="Line 28"/>
          <p:cNvSpPr>
            <a:spLocks noChangeShapeType="1"/>
          </p:cNvSpPr>
          <p:nvPr/>
        </p:nvSpPr>
        <p:spPr bwMode="auto">
          <a:xfrm>
            <a:off x="6477000" y="1447800"/>
            <a:ext cx="38100" cy="4597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5" name="Text Box 29"/>
          <p:cNvSpPr txBox="1">
            <a:spLocks noChangeArrowheads="1"/>
          </p:cNvSpPr>
          <p:nvPr/>
        </p:nvSpPr>
        <p:spPr bwMode="auto">
          <a:xfrm>
            <a:off x="6019800" y="609600"/>
            <a:ext cx="297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a:solidFill>
                  <a:schemeClr val="tx2"/>
                </a:solidFill>
                <a:latin typeface="Arial" panose="020B0604020202020204" pitchFamily="34" charset="0"/>
              </a:rPr>
              <a:t>Process owner: Bob</a:t>
            </a:r>
          </a:p>
        </p:txBody>
      </p:sp>
      <p:sp>
        <p:nvSpPr>
          <p:cNvPr id="4126" name="Line 30"/>
          <p:cNvSpPr>
            <a:spLocks noChangeShapeType="1"/>
          </p:cNvSpPr>
          <p:nvPr/>
        </p:nvSpPr>
        <p:spPr bwMode="auto">
          <a:xfrm>
            <a:off x="2108200" y="1346200"/>
            <a:ext cx="0" cy="4724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7" name="Line 31"/>
          <p:cNvSpPr>
            <a:spLocks noChangeShapeType="1"/>
          </p:cNvSpPr>
          <p:nvPr/>
        </p:nvSpPr>
        <p:spPr bwMode="auto">
          <a:xfrm>
            <a:off x="6553200" y="3962400"/>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Rectangle 32"/>
          <p:cNvSpPr>
            <a:spLocks noChangeArrowheads="1"/>
          </p:cNvSpPr>
          <p:nvPr/>
        </p:nvSpPr>
        <p:spPr bwMode="auto">
          <a:xfrm>
            <a:off x="7162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pic>
        <p:nvPicPr>
          <p:cNvPr id="4129" name="Picture 33" descr="MCj029088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0" name="Text Box 34"/>
          <p:cNvSpPr txBox="1">
            <a:spLocks noChangeArrowheads="1"/>
          </p:cNvSpPr>
          <p:nvPr/>
        </p:nvSpPr>
        <p:spPr bwMode="auto">
          <a:xfrm>
            <a:off x="152400" y="6324600"/>
            <a:ext cx="883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t>Buyer (myself), Vendor, Quality, Accounting, Manufacturing</a:t>
            </a:r>
          </a:p>
        </p:txBody>
      </p:sp>
      <p:sp>
        <p:nvSpPr>
          <p:cNvPr id="4131" name="Text Box 35"/>
          <p:cNvSpPr txBox="1">
            <a:spLocks noChangeArrowheads="1"/>
          </p:cNvSpPr>
          <p:nvPr/>
        </p:nvSpPr>
        <p:spPr bwMode="auto">
          <a:xfrm>
            <a:off x="2438400" y="1143000"/>
            <a:ext cx="1257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September 8</a:t>
            </a:r>
          </a:p>
        </p:txBody>
      </p:sp>
      <p:sp>
        <p:nvSpPr>
          <p:cNvPr id="4132" name="Rectangle 36"/>
          <p:cNvSpPr>
            <a:spLocks noChangeArrowheads="1"/>
          </p:cNvSpPr>
          <p:nvPr/>
        </p:nvSpPr>
        <p:spPr bwMode="auto">
          <a:xfrm>
            <a:off x="3733800" y="1143000"/>
            <a:ext cx="788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October 10</a:t>
            </a:r>
          </a:p>
        </p:txBody>
      </p:sp>
      <p:sp>
        <p:nvSpPr>
          <p:cNvPr id="4133" name="Text Box 37"/>
          <p:cNvSpPr txBox="1">
            <a:spLocks noChangeArrowheads="1"/>
          </p:cNvSpPr>
          <p:nvPr/>
        </p:nvSpPr>
        <p:spPr bwMode="auto">
          <a:xfrm>
            <a:off x="5105400" y="1143000"/>
            <a:ext cx="909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November 10</a:t>
            </a:r>
          </a:p>
        </p:txBody>
      </p:sp>
      <p:sp>
        <p:nvSpPr>
          <p:cNvPr id="4134" name="Text Box 38"/>
          <p:cNvSpPr txBox="1">
            <a:spLocks noChangeArrowheads="1"/>
          </p:cNvSpPr>
          <p:nvPr/>
        </p:nvSpPr>
        <p:spPr bwMode="auto">
          <a:xfrm>
            <a:off x="6400800" y="1143000"/>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January 10</a:t>
            </a:r>
          </a:p>
        </p:txBody>
      </p:sp>
      <p:sp>
        <p:nvSpPr>
          <p:cNvPr id="4135" name="Text Box 39"/>
          <p:cNvSpPr txBox="1">
            <a:spLocks noChangeArrowheads="1"/>
          </p:cNvSpPr>
          <p:nvPr/>
        </p:nvSpPr>
        <p:spPr bwMode="auto">
          <a:xfrm>
            <a:off x="1219200" y="1143000"/>
            <a:ext cx="930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September 14</a:t>
            </a:r>
          </a:p>
        </p:txBody>
      </p:sp>
      <p:sp>
        <p:nvSpPr>
          <p:cNvPr id="4136" name="Text Box 40"/>
          <p:cNvSpPr txBox="1">
            <a:spLocks noChangeArrowheads="1"/>
          </p:cNvSpPr>
          <p:nvPr/>
        </p:nvSpPr>
        <p:spPr bwMode="auto">
          <a:xfrm>
            <a:off x="7696200" y="1143000"/>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rPr>
              <a:t>January 15</a:t>
            </a:r>
          </a:p>
        </p:txBody>
      </p:sp>
      <p:sp>
        <p:nvSpPr>
          <p:cNvPr id="4137" name="Text Box 41"/>
          <p:cNvSpPr txBox="1">
            <a:spLocks noChangeArrowheads="1"/>
          </p:cNvSpPr>
          <p:nvPr/>
        </p:nvSpPr>
        <p:spPr bwMode="auto">
          <a:xfrm>
            <a:off x="533400" y="2590800"/>
            <a:ext cx="14478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Ø"/>
            </a:pPr>
            <a:r>
              <a:rPr lang="en-US" altLang="en-US" sz="1400"/>
              <a:t>Longer lead time for vendor payment.</a:t>
            </a:r>
          </a:p>
          <a:p>
            <a:pPr>
              <a:spcBef>
                <a:spcPct val="0"/>
              </a:spcBef>
              <a:buFont typeface="Wingdings" panose="05000000000000000000" pitchFamily="2" charset="2"/>
              <a:buChar char="Ø"/>
            </a:pPr>
            <a:r>
              <a:rPr lang="en-US" altLang="en-US" sz="1400"/>
              <a:t>Additional time reconciling invoices.</a:t>
            </a:r>
          </a:p>
          <a:p>
            <a:pPr>
              <a:spcBef>
                <a:spcPct val="0"/>
              </a:spcBef>
              <a:buFont typeface="Wingdings" panose="05000000000000000000" pitchFamily="2" charset="2"/>
              <a:buChar char="Ø"/>
            </a:pPr>
            <a:r>
              <a:rPr lang="en-US" altLang="en-US" sz="1400"/>
              <a:t>Increased inventory levels waiting for third party analysis.</a:t>
            </a:r>
          </a:p>
          <a:p>
            <a:pPr>
              <a:spcBef>
                <a:spcPct val="0"/>
              </a:spcBef>
              <a:buFont typeface="Wingdings" panose="05000000000000000000" pitchFamily="2" charset="2"/>
              <a:buChar char="Ø"/>
            </a:pPr>
            <a:r>
              <a:rPr lang="en-US" altLang="en-US" sz="1400"/>
              <a:t>Animosity in relationship.</a:t>
            </a:r>
          </a:p>
        </p:txBody>
      </p:sp>
      <p:sp>
        <p:nvSpPr>
          <p:cNvPr id="38954" name="Text Box 42"/>
          <p:cNvSpPr txBox="1">
            <a:spLocks noChangeArrowheads="1"/>
          </p:cNvSpPr>
          <p:nvPr/>
        </p:nvSpPr>
        <p:spPr bwMode="auto">
          <a:xfrm>
            <a:off x="152400" y="1676400"/>
            <a:ext cx="1905000" cy="825500"/>
          </a:xfrm>
          <a:prstGeom prst="rect">
            <a:avLst/>
          </a:prstGeom>
          <a:noFill/>
          <a:ln w="9525">
            <a:noFill/>
            <a:miter lim="800000"/>
            <a:headEnd/>
            <a:tailEnd/>
          </a:ln>
          <a:effectLst/>
        </p:spPr>
        <p:txBody>
          <a:bodyPr>
            <a:spAutoFit/>
          </a:bodyPr>
          <a:lstStyle/>
          <a:p>
            <a:pPr algn="ctr">
              <a:defRPr/>
            </a:pPr>
            <a:r>
              <a:rPr lang="en-US" sz="1600" b="1" i="1">
                <a:solidFill>
                  <a:srgbClr val="6600CC"/>
                </a:solidFill>
                <a:effectLst>
                  <a:outerShdw blurRad="38100" dist="38100" dir="2700000" algn="tl">
                    <a:srgbClr val="C0C0C0"/>
                  </a:outerShdw>
                </a:effectLst>
              </a:rPr>
              <a:t>25% discrepancies between Receiving &amp; Vendor lead to:</a:t>
            </a:r>
          </a:p>
        </p:txBody>
      </p:sp>
      <p:sp>
        <p:nvSpPr>
          <p:cNvPr id="4139" name="WordArt 43" descr="Sand"/>
          <p:cNvSpPr>
            <a:spLocks noChangeArrowheads="1" noChangeShapeType="1" noTextEdit="1"/>
          </p:cNvSpPr>
          <p:nvPr/>
        </p:nvSpPr>
        <p:spPr bwMode="auto">
          <a:xfrm rot="5400000">
            <a:off x="-1066800" y="3886200"/>
            <a:ext cx="2895600" cy="304800"/>
          </a:xfrm>
          <a:prstGeom prst="rect">
            <a:avLst/>
          </a:prstGeom>
        </p:spPr>
        <p:txBody>
          <a:bodyPr vert="wordArtVert" wrap="none" fromWordArt="1">
            <a:prstTxWarp prst="textPlain">
              <a:avLst>
                <a:gd name="adj" fmla="val 50000"/>
              </a:avLst>
            </a:prstTxWarp>
          </a:bodyPr>
          <a:lstStyle/>
          <a:p>
            <a:pPr algn="ctr" fontAlgn="auto"/>
            <a:r>
              <a:rPr lang="en-US" sz="3600" kern="10">
                <a:ln w="12700">
                  <a:solidFill>
                    <a:srgbClr val="808000"/>
                  </a:solidFill>
                  <a:round/>
                  <a:headEnd/>
                  <a:tailEnd/>
                </a:ln>
                <a:blipFill dpi="0" rotWithShape="0">
                  <a:blip r:embed="rId4">
                    <a:alphaModFix amt="20000"/>
                  </a:blip>
                  <a:srcRect/>
                  <a:tile tx="0" ty="0" sx="100000" sy="100000" flip="none" algn="tl"/>
                </a:blipFill>
                <a:effectLst>
                  <a:outerShdw dist="53882" dir="2700000" algn="ctr" rotWithShape="0">
                    <a:srgbClr val="CBCBCB">
                      <a:alpha val="79999"/>
                    </a:srgbClr>
                  </a:outerShdw>
                </a:effectLst>
                <a:cs typeface="Times New Roman" panose="02020603050405020304" pitchFamily="18" charset="0"/>
              </a:rPr>
              <a:t>PAIN</a:t>
            </a:r>
          </a:p>
        </p:txBody>
      </p:sp>
      <p:pic>
        <p:nvPicPr>
          <p:cNvPr id="4140" name="Picture 44" descr="MCj0334376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181600"/>
            <a:ext cx="8715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1" name="Rectangle 46"/>
          <p:cNvSpPr>
            <a:spLocks noChangeArrowheads="1"/>
          </p:cNvSpPr>
          <p:nvPr/>
        </p:nvSpPr>
        <p:spPr bwMode="auto">
          <a:xfrm>
            <a:off x="0" y="201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aphicFrame>
        <p:nvGraphicFramePr>
          <p:cNvPr id="2" name="Object 47"/>
          <p:cNvGraphicFramePr>
            <a:graphicFrameLocks noChangeAspect="1"/>
          </p:cNvGraphicFramePr>
          <p:nvPr/>
        </p:nvGraphicFramePr>
        <p:xfrm>
          <a:off x="2184400" y="4470400"/>
          <a:ext cx="1955800" cy="1462088"/>
        </p:xfrm>
        <a:graphic>
          <a:graphicData uri="http://schemas.openxmlformats.org/drawingml/2006/chart">
            <c:chart xmlns:c="http://schemas.openxmlformats.org/drawingml/2006/chart" xmlns:r="http://schemas.openxmlformats.org/officeDocument/2006/relationships" r:id="rId6"/>
          </a:graphicData>
        </a:graphic>
      </p:graphicFrame>
      <p:grpSp>
        <p:nvGrpSpPr>
          <p:cNvPr id="4143" name="Group 59"/>
          <p:cNvGrpSpPr>
            <a:grpSpLocks/>
          </p:cNvGrpSpPr>
          <p:nvPr/>
        </p:nvGrpSpPr>
        <p:grpSpPr bwMode="auto">
          <a:xfrm>
            <a:off x="2133600" y="1752600"/>
            <a:ext cx="2209800" cy="1930400"/>
            <a:chOff x="1344" y="1104"/>
            <a:chExt cx="1392" cy="1216"/>
          </a:xfrm>
        </p:grpSpPr>
        <p:graphicFrame>
          <p:nvGraphicFramePr>
            <p:cNvPr id="3" name="Object 45"/>
            <p:cNvGraphicFramePr>
              <a:graphicFrameLocks noChangeAspect="1"/>
            </p:cNvGraphicFramePr>
            <p:nvPr/>
          </p:nvGraphicFramePr>
          <p:xfrm>
            <a:off x="1376" y="1376"/>
            <a:ext cx="1232" cy="944"/>
          </p:xfrm>
          <a:graphic>
            <a:graphicData uri="http://schemas.openxmlformats.org/drawingml/2006/chart">
              <c:chart xmlns:c="http://schemas.openxmlformats.org/drawingml/2006/chart" xmlns:r="http://schemas.openxmlformats.org/officeDocument/2006/relationships" r:id="rId7"/>
            </a:graphicData>
          </a:graphic>
        </p:graphicFrame>
        <p:sp>
          <p:nvSpPr>
            <p:cNvPr id="4155" name="AutoShape 49"/>
            <p:cNvSpPr>
              <a:spLocks noChangeArrowheads="1"/>
            </p:cNvSpPr>
            <p:nvPr/>
          </p:nvSpPr>
          <p:spPr bwMode="auto">
            <a:xfrm>
              <a:off x="1344" y="1104"/>
              <a:ext cx="1392" cy="432"/>
            </a:xfrm>
            <a:prstGeom prst="horizontalScroll">
              <a:avLst>
                <a:gd name="adj" fmla="val 12500"/>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400" b="1" i="1">
                  <a:solidFill>
                    <a:schemeClr val="accent2"/>
                  </a:solidFill>
                </a:rPr>
                <a:t>FY08 high volume vendors</a:t>
              </a:r>
            </a:p>
          </p:txBody>
        </p:sp>
      </p:grpSp>
      <p:pic>
        <p:nvPicPr>
          <p:cNvPr id="4144" name="Picture 50" descr="MCj040427300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3276600"/>
            <a:ext cx="1244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5" name="Picture 51" descr="MCj0105086000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1752600"/>
            <a:ext cx="6365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6" name="Text Box 52"/>
          <p:cNvSpPr txBox="1">
            <a:spLocks noChangeArrowheads="1"/>
          </p:cNvSpPr>
          <p:nvPr/>
        </p:nvSpPr>
        <p:spPr bwMode="auto">
          <a:xfrm>
            <a:off x="5029200" y="2286000"/>
            <a:ext cx="1328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t>reproducibility</a:t>
            </a:r>
          </a:p>
        </p:txBody>
      </p:sp>
      <p:sp>
        <p:nvSpPr>
          <p:cNvPr id="4147" name="Text Box 53"/>
          <p:cNvSpPr txBox="1">
            <a:spLocks noChangeArrowheads="1"/>
          </p:cNvSpPr>
          <p:nvPr/>
        </p:nvSpPr>
        <p:spPr bwMode="auto">
          <a:xfrm>
            <a:off x="5334000" y="19050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t>= .0022</a:t>
            </a:r>
          </a:p>
        </p:txBody>
      </p:sp>
      <p:sp>
        <p:nvSpPr>
          <p:cNvPr id="4148" name="Text Box 54"/>
          <p:cNvSpPr txBox="1">
            <a:spLocks noChangeArrowheads="1"/>
          </p:cNvSpPr>
          <p:nvPr/>
        </p:nvSpPr>
        <p:spPr bwMode="auto">
          <a:xfrm>
            <a:off x="4419600" y="2590800"/>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solidFill>
                  <a:srgbClr val="3333CC"/>
                </a:solidFill>
                <a:latin typeface="Script MT Bold" panose="03040602040607080904" pitchFamily="66" charset="0"/>
              </a:rPr>
              <a:t>Precision-to-total ratio = .4315</a:t>
            </a:r>
          </a:p>
        </p:txBody>
      </p:sp>
      <p:sp>
        <p:nvSpPr>
          <p:cNvPr id="38967" name="Text Box 55"/>
          <p:cNvSpPr txBox="1">
            <a:spLocks noChangeArrowheads="1"/>
          </p:cNvSpPr>
          <p:nvPr/>
        </p:nvSpPr>
        <p:spPr bwMode="auto">
          <a:xfrm>
            <a:off x="4343400" y="2879725"/>
            <a:ext cx="2133600" cy="336550"/>
          </a:xfrm>
          <a:prstGeom prst="rect">
            <a:avLst/>
          </a:prstGeom>
          <a:noFill/>
          <a:ln w="9525">
            <a:noFill/>
            <a:miter lim="800000"/>
            <a:headEnd/>
            <a:tailEnd/>
          </a:ln>
          <a:effectLst/>
        </p:spPr>
        <p:txBody>
          <a:bodyPr>
            <a:spAutoFit/>
          </a:bodyPr>
          <a:lstStyle/>
          <a:p>
            <a:pPr>
              <a:defRPr/>
            </a:pPr>
            <a:r>
              <a:rPr lang="en-US" sz="1600" b="1">
                <a:effectLst>
                  <a:outerShdw blurRad="38100" dist="38100" dir="2700000" algn="tl">
                    <a:srgbClr val="C0C0C0"/>
                  </a:outerShdw>
                </a:effectLst>
              </a:rPr>
              <a:t>Capability ratio = .66</a:t>
            </a:r>
          </a:p>
        </p:txBody>
      </p:sp>
      <p:sp>
        <p:nvSpPr>
          <p:cNvPr id="38968" name="Text Box 56"/>
          <p:cNvSpPr txBox="1">
            <a:spLocks noChangeArrowheads="1"/>
          </p:cNvSpPr>
          <p:nvPr/>
        </p:nvSpPr>
        <p:spPr bwMode="auto">
          <a:xfrm>
            <a:off x="4111625" y="4648200"/>
            <a:ext cx="2365375" cy="1373188"/>
          </a:xfrm>
          <a:prstGeom prst="rect">
            <a:avLst/>
          </a:prstGeom>
          <a:noFill/>
          <a:ln w="9525">
            <a:noFill/>
            <a:miter lim="800000"/>
            <a:headEnd/>
            <a:tailEnd/>
          </a:ln>
          <a:effectLst/>
        </p:spPr>
        <p:txBody>
          <a:bodyPr>
            <a:spAutoFit/>
          </a:bodyPr>
          <a:lstStyle/>
          <a:p>
            <a:pPr algn="ctr">
              <a:defRPr/>
            </a:pPr>
            <a:r>
              <a:rPr lang="en-US" sz="2800" b="1" u="sng">
                <a:solidFill>
                  <a:srgbClr val="CCCC00"/>
                </a:solidFill>
                <a:effectLst>
                  <a:outerShdw blurRad="38100" dist="38100" dir="2700000" algn="tl">
                    <a:srgbClr val="C0C0C0"/>
                  </a:outerShdw>
                </a:effectLst>
              </a:rPr>
              <a:t>Unacceptable</a:t>
            </a:r>
          </a:p>
          <a:p>
            <a:pPr algn="ctr">
              <a:defRPr/>
            </a:pPr>
            <a:r>
              <a:rPr lang="en-US" sz="2800" b="1" u="sng">
                <a:solidFill>
                  <a:srgbClr val="CCCC00"/>
                </a:solidFill>
                <a:effectLst>
                  <a:outerShdw blurRad="38100" dist="38100" dir="2700000" algn="tl">
                    <a:srgbClr val="C0C0C0"/>
                  </a:outerShdw>
                </a:effectLst>
              </a:rPr>
              <a:t> Measurement</a:t>
            </a:r>
          </a:p>
          <a:p>
            <a:pPr algn="ctr">
              <a:defRPr/>
            </a:pPr>
            <a:r>
              <a:rPr lang="en-US" sz="2800" b="1" u="sng">
                <a:solidFill>
                  <a:srgbClr val="CCCC00"/>
                </a:solidFill>
                <a:effectLst>
                  <a:outerShdw blurRad="38100" dist="38100" dir="2700000" algn="tl">
                    <a:srgbClr val="C0C0C0"/>
                  </a:outerShdw>
                </a:effectLst>
              </a:rPr>
              <a:t> System</a:t>
            </a:r>
          </a:p>
        </p:txBody>
      </p:sp>
      <p:sp>
        <p:nvSpPr>
          <p:cNvPr id="4151" name="Text Box 57"/>
          <p:cNvSpPr txBox="1">
            <a:spLocks noChangeArrowheads="1"/>
          </p:cNvSpPr>
          <p:nvPr/>
        </p:nvSpPr>
        <p:spPr bwMode="auto">
          <a:xfrm>
            <a:off x="6629400" y="1600200"/>
            <a:ext cx="25146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ü"/>
            </a:pPr>
            <a:r>
              <a:rPr lang="en-US" altLang="en-US" sz="1400" b="1">
                <a:solidFill>
                  <a:srgbClr val="95380F"/>
                </a:solidFill>
              </a:rPr>
              <a:t>Define how much  discrepancy is defined by the process</a:t>
            </a:r>
          </a:p>
          <a:p>
            <a:pPr>
              <a:spcBef>
                <a:spcPct val="0"/>
              </a:spcBef>
              <a:buFont typeface="Wingdings" panose="05000000000000000000" pitchFamily="2" charset="2"/>
              <a:buChar char="ü"/>
            </a:pPr>
            <a:r>
              <a:rPr lang="en-US" altLang="en-US" sz="1400" b="1">
                <a:solidFill>
                  <a:srgbClr val="95380F"/>
                </a:solidFill>
              </a:rPr>
              <a:t>Create clearer operational definitions</a:t>
            </a:r>
          </a:p>
          <a:p>
            <a:pPr>
              <a:spcBef>
                <a:spcPct val="0"/>
              </a:spcBef>
              <a:buFont typeface="Wingdings" panose="05000000000000000000" pitchFamily="2" charset="2"/>
              <a:buChar char="ü"/>
            </a:pPr>
            <a:r>
              <a:rPr lang="en-US" altLang="en-US" sz="1400" b="1">
                <a:solidFill>
                  <a:srgbClr val="95380F"/>
                </a:solidFill>
              </a:rPr>
              <a:t>Modified Process Map to catch defects</a:t>
            </a:r>
          </a:p>
          <a:p>
            <a:pPr>
              <a:spcBef>
                <a:spcPct val="0"/>
              </a:spcBef>
              <a:buFont typeface="Wingdings" panose="05000000000000000000" pitchFamily="2" charset="2"/>
              <a:buChar char="ü"/>
            </a:pPr>
            <a:r>
              <a:rPr lang="en-US" altLang="en-US" sz="1400" b="1">
                <a:solidFill>
                  <a:srgbClr val="95380F"/>
                </a:solidFill>
              </a:rPr>
              <a:t>Create Standard Operating Procedures</a:t>
            </a:r>
          </a:p>
          <a:p>
            <a:pPr>
              <a:spcBef>
                <a:spcPct val="0"/>
              </a:spcBef>
              <a:buFont typeface="Wingdings" panose="05000000000000000000" pitchFamily="2" charset="2"/>
              <a:buChar char="ü"/>
            </a:pPr>
            <a:r>
              <a:rPr lang="en-US" altLang="en-US" sz="1400" b="1">
                <a:solidFill>
                  <a:srgbClr val="95380F"/>
                </a:solidFill>
              </a:rPr>
              <a:t>Expand improvements  to other vendors</a:t>
            </a:r>
          </a:p>
          <a:p>
            <a:pPr>
              <a:spcBef>
                <a:spcPct val="0"/>
              </a:spcBef>
              <a:buFont typeface="Wingdings" panose="05000000000000000000" pitchFamily="2" charset="2"/>
              <a:buChar char="ü"/>
            </a:pPr>
            <a:endParaRPr lang="en-US" altLang="en-US" sz="1400" b="1">
              <a:solidFill>
                <a:srgbClr val="95380F"/>
              </a:solidFill>
            </a:endParaRPr>
          </a:p>
        </p:txBody>
      </p:sp>
      <p:sp>
        <p:nvSpPr>
          <p:cNvPr id="4152" name="Text Box 58"/>
          <p:cNvSpPr txBox="1">
            <a:spLocks noChangeArrowheads="1"/>
          </p:cNvSpPr>
          <p:nvPr/>
        </p:nvSpPr>
        <p:spPr bwMode="auto">
          <a:xfrm>
            <a:off x="6781800" y="4267200"/>
            <a:ext cx="2133600" cy="1631950"/>
          </a:xfrm>
          <a:prstGeom prst="rect">
            <a:avLst/>
          </a:prstGeom>
          <a:solidFill>
            <a:srgbClr val="FFCC99"/>
          </a:solidFill>
          <a:ln w="50800">
            <a:pattFill prst="sphere">
              <a:fgClr>
                <a:schemeClr val="tx1"/>
              </a:fgClr>
              <a:bgClr>
                <a:srgbClr val="FFFFFF"/>
              </a:bgClr>
            </a:patt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solidFill>
                  <a:srgbClr val="6600CC"/>
                </a:solidFill>
              </a:rPr>
              <a:t>Compare analysis on identical samples (DOE)</a:t>
            </a:r>
          </a:p>
          <a:p>
            <a:pPr>
              <a:spcBef>
                <a:spcPct val="0"/>
              </a:spcBef>
              <a:buFontTx/>
              <a:buNone/>
            </a:pPr>
            <a:endParaRPr lang="en-US" altLang="en-US" sz="1400" b="1">
              <a:solidFill>
                <a:srgbClr val="6600CC"/>
              </a:solidFill>
            </a:endParaRPr>
          </a:p>
          <a:p>
            <a:pPr>
              <a:spcBef>
                <a:spcPct val="0"/>
              </a:spcBef>
              <a:buFontTx/>
              <a:buNone/>
            </a:pPr>
            <a:r>
              <a:rPr lang="en-US" altLang="en-US" sz="1400" b="1">
                <a:solidFill>
                  <a:srgbClr val="6600CC"/>
                </a:solidFill>
              </a:rPr>
              <a:t>Maintain lot identity</a:t>
            </a:r>
          </a:p>
          <a:p>
            <a:pPr>
              <a:spcBef>
                <a:spcPct val="0"/>
              </a:spcBef>
              <a:buFontTx/>
              <a:buNone/>
            </a:pPr>
            <a:endParaRPr lang="en-US" altLang="en-US" sz="1400" b="1">
              <a:solidFill>
                <a:srgbClr val="6600CC"/>
              </a:solidFill>
            </a:endParaRPr>
          </a:p>
          <a:p>
            <a:pPr>
              <a:spcBef>
                <a:spcPct val="0"/>
              </a:spcBef>
              <a:buFontTx/>
              <a:buNone/>
            </a:pPr>
            <a:r>
              <a:rPr lang="en-US" altLang="en-US" sz="1400" b="1">
                <a:solidFill>
                  <a:srgbClr val="6600CC"/>
                </a:solidFill>
              </a:rPr>
              <a:t>Standardize sampling and analysis</a:t>
            </a:r>
          </a:p>
        </p:txBody>
      </p:sp>
      <p:sp>
        <p:nvSpPr>
          <p:cNvPr id="4153" name="AutoShape 48"/>
          <p:cNvSpPr>
            <a:spLocks noChangeArrowheads="1"/>
          </p:cNvSpPr>
          <p:nvPr/>
        </p:nvSpPr>
        <p:spPr bwMode="auto">
          <a:xfrm>
            <a:off x="2438400" y="3429000"/>
            <a:ext cx="1981200" cy="1143000"/>
          </a:xfrm>
          <a:prstGeom prst="wedgeEllipseCallout">
            <a:avLst>
              <a:gd name="adj1" fmla="val -16347"/>
              <a:gd name="adj2" fmla="val 88472"/>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400" b="1" i="1">
                <a:solidFill>
                  <a:srgbClr val="3333CC"/>
                </a:solidFill>
              </a:rPr>
              <a:t>The “variation” Receiving found</a:t>
            </a:r>
          </a:p>
        </p:txBody>
      </p:sp>
    </p:spTree>
    <p:extLst>
      <p:ext uri="{BB962C8B-B14F-4D97-AF65-F5344CB8AC3E}">
        <p14:creationId xmlns:p14="http://schemas.microsoft.com/office/powerpoint/2010/main" val="40754364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654050"/>
            <a:ext cx="9144000" cy="381000"/>
          </a:xfrm>
          <a:prstGeom prst="rect">
            <a:avLst/>
          </a:prstGeom>
          <a:solidFill>
            <a:schemeClr val="accent2"/>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chemeClr val="bg1"/>
              </a:solidFill>
            </a:endParaRPr>
          </a:p>
        </p:txBody>
      </p:sp>
      <p:sp>
        <p:nvSpPr>
          <p:cNvPr id="36869" name="Rectangle 5"/>
          <p:cNvSpPr>
            <a:spLocks noChangeArrowheads="1"/>
          </p:cNvSpPr>
          <p:nvPr/>
        </p:nvSpPr>
        <p:spPr bwMode="auto">
          <a:xfrm>
            <a:off x="381000" y="10668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36870" name="Rectangle 6"/>
          <p:cNvSpPr>
            <a:spLocks noChangeArrowheads="1"/>
          </p:cNvSpPr>
          <p:nvPr/>
        </p:nvSpPr>
        <p:spPr bwMode="auto">
          <a:xfrm>
            <a:off x="2438400" y="1066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5125" name="Rectangle 7"/>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26" name="Text Box 8"/>
          <p:cNvSpPr txBox="1">
            <a:spLocks noChangeArrowheads="1"/>
          </p:cNvSpPr>
          <p:nvPr/>
        </p:nvSpPr>
        <p:spPr bwMode="auto">
          <a:xfrm>
            <a:off x="762000" y="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Process Improvement Project – Graphing Time Reduction</a:t>
            </a:r>
          </a:p>
          <a:p>
            <a:pPr>
              <a:spcBef>
                <a:spcPct val="0"/>
              </a:spcBef>
              <a:buFontTx/>
              <a:buNone/>
            </a:pPr>
            <a:r>
              <a:rPr lang="en-US" altLang="en-US" sz="1400" b="1"/>
              <a:t>Mike – MBC 638</a:t>
            </a:r>
          </a:p>
          <a:p>
            <a:pPr algn="ctr">
              <a:spcBef>
                <a:spcPct val="0"/>
              </a:spcBef>
              <a:buFontTx/>
              <a:buNone/>
            </a:pPr>
            <a:endParaRPr lang="en-US" altLang="en-US" sz="1400" b="1">
              <a:latin typeface="Arial" panose="020B0604020202020204" pitchFamily="34" charset="0"/>
            </a:endParaRPr>
          </a:p>
        </p:txBody>
      </p:sp>
      <p:sp>
        <p:nvSpPr>
          <p:cNvPr id="5127" name="Text Box 9"/>
          <p:cNvSpPr txBox="1">
            <a:spLocks noChangeArrowheads="1"/>
          </p:cNvSpPr>
          <p:nvPr/>
        </p:nvSpPr>
        <p:spPr bwMode="auto">
          <a:xfrm>
            <a:off x="1219200" y="62547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u="sng">
                <a:solidFill>
                  <a:srgbClr val="FFFF00"/>
                </a:solidFill>
                <a:latin typeface="Arial" panose="020B0604020202020204" pitchFamily="34" charset="0"/>
              </a:rPr>
              <a:t>Team Launch</a:t>
            </a:r>
          </a:p>
          <a:p>
            <a:pPr algn="ctr">
              <a:spcBef>
                <a:spcPct val="0"/>
              </a:spcBef>
              <a:buFontTx/>
              <a:buNone/>
            </a:pPr>
            <a:r>
              <a:rPr lang="en-US" altLang="en-US" sz="1000" b="1">
                <a:solidFill>
                  <a:srgbClr val="FFFF00"/>
                </a:solidFill>
                <a:latin typeface="Arial" panose="020B0604020202020204" pitchFamily="34" charset="0"/>
              </a:rPr>
              <a:t>5/11/08</a:t>
            </a:r>
          </a:p>
        </p:txBody>
      </p:sp>
      <p:sp>
        <p:nvSpPr>
          <p:cNvPr id="5128" name="Rectangle 10"/>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29" name="Rectangle 11"/>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30" name="Text Box 12"/>
          <p:cNvSpPr txBox="1">
            <a:spLocks noChangeArrowheads="1"/>
          </p:cNvSpPr>
          <p:nvPr/>
        </p:nvSpPr>
        <p:spPr bwMode="auto">
          <a:xfrm>
            <a:off x="2133600" y="609600"/>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Define</a:t>
            </a:r>
          </a:p>
          <a:p>
            <a:pPr algn="ctr">
              <a:spcBef>
                <a:spcPct val="0"/>
              </a:spcBef>
              <a:buFontTx/>
              <a:buNone/>
            </a:pPr>
            <a:r>
              <a:rPr lang="en-US" altLang="en-US" sz="1000" b="1">
                <a:solidFill>
                  <a:srgbClr val="FFFF00"/>
                </a:solidFill>
                <a:latin typeface="Arial" panose="020B0604020202020204" pitchFamily="34" charset="0"/>
              </a:rPr>
              <a:t>5/19/08</a:t>
            </a:r>
          </a:p>
          <a:p>
            <a:pPr algn="ctr">
              <a:spcBef>
                <a:spcPct val="0"/>
              </a:spcBef>
              <a:buFontTx/>
              <a:buNone/>
            </a:pPr>
            <a:endParaRPr lang="en-US" altLang="en-US" sz="1000" b="1">
              <a:solidFill>
                <a:srgbClr val="FFFF00"/>
              </a:solidFill>
              <a:latin typeface="Arial" panose="020B0604020202020204" pitchFamily="34" charset="0"/>
            </a:endParaRPr>
          </a:p>
        </p:txBody>
      </p:sp>
      <p:sp>
        <p:nvSpPr>
          <p:cNvPr id="5131" name="Text Box 13"/>
          <p:cNvSpPr txBox="1">
            <a:spLocks noChangeArrowheads="1"/>
          </p:cNvSpPr>
          <p:nvPr/>
        </p:nvSpPr>
        <p:spPr bwMode="auto">
          <a:xfrm>
            <a:off x="3733800" y="609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Measure</a:t>
            </a:r>
          </a:p>
          <a:p>
            <a:pPr algn="ctr">
              <a:spcBef>
                <a:spcPct val="0"/>
              </a:spcBef>
              <a:buFontTx/>
              <a:buNone/>
            </a:pPr>
            <a:r>
              <a:rPr lang="en-US" altLang="en-US" sz="1000" b="1">
                <a:solidFill>
                  <a:srgbClr val="FFFF00"/>
                </a:solidFill>
                <a:latin typeface="Arial" panose="020B0604020202020204" pitchFamily="34" charset="0"/>
              </a:rPr>
              <a:t>5/26/08</a:t>
            </a:r>
          </a:p>
        </p:txBody>
      </p:sp>
      <p:sp>
        <p:nvSpPr>
          <p:cNvPr id="5132" name="Text Box 14"/>
          <p:cNvSpPr txBox="1">
            <a:spLocks noChangeArrowheads="1"/>
          </p:cNvSpPr>
          <p:nvPr/>
        </p:nvSpPr>
        <p:spPr bwMode="auto">
          <a:xfrm>
            <a:off x="5105400" y="609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Analyze</a:t>
            </a:r>
          </a:p>
          <a:p>
            <a:pPr algn="ctr">
              <a:spcBef>
                <a:spcPct val="0"/>
              </a:spcBef>
              <a:buFontTx/>
              <a:buNone/>
            </a:pPr>
            <a:r>
              <a:rPr lang="en-US" altLang="en-US" sz="1000" b="1">
                <a:solidFill>
                  <a:srgbClr val="FFFF00"/>
                </a:solidFill>
                <a:latin typeface="Arial" panose="020B0604020202020204" pitchFamily="34" charset="0"/>
              </a:rPr>
              <a:t>6/6/08</a:t>
            </a:r>
          </a:p>
        </p:txBody>
      </p:sp>
      <p:sp>
        <p:nvSpPr>
          <p:cNvPr id="5133" name="Text Box 15"/>
          <p:cNvSpPr txBox="1">
            <a:spLocks noChangeArrowheads="1"/>
          </p:cNvSpPr>
          <p:nvPr/>
        </p:nvSpPr>
        <p:spPr bwMode="auto">
          <a:xfrm>
            <a:off x="7696200" y="609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Control</a:t>
            </a:r>
          </a:p>
          <a:p>
            <a:pPr algn="ctr">
              <a:spcBef>
                <a:spcPct val="0"/>
              </a:spcBef>
              <a:buFontTx/>
              <a:buNone/>
            </a:pPr>
            <a:r>
              <a:rPr lang="en-US" altLang="en-US" sz="1000" b="1">
                <a:solidFill>
                  <a:srgbClr val="FFFF00"/>
                </a:solidFill>
                <a:latin typeface="Arial" panose="020B0604020202020204" pitchFamily="34" charset="0"/>
              </a:rPr>
              <a:t>On-Going</a:t>
            </a:r>
          </a:p>
        </p:txBody>
      </p:sp>
      <p:sp>
        <p:nvSpPr>
          <p:cNvPr id="5134" name="Text Box 16"/>
          <p:cNvSpPr txBox="1">
            <a:spLocks noChangeArrowheads="1"/>
          </p:cNvSpPr>
          <p:nvPr/>
        </p:nvSpPr>
        <p:spPr bwMode="auto">
          <a:xfrm>
            <a:off x="6400800" y="609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Improve</a:t>
            </a:r>
          </a:p>
          <a:p>
            <a:pPr algn="ctr">
              <a:spcBef>
                <a:spcPct val="0"/>
              </a:spcBef>
              <a:buFontTx/>
              <a:buNone/>
            </a:pPr>
            <a:r>
              <a:rPr lang="en-US" altLang="en-US" sz="1000" b="1">
                <a:solidFill>
                  <a:srgbClr val="FFFF00"/>
                </a:solidFill>
                <a:latin typeface="Arial" panose="020B0604020202020204" pitchFamily="34" charset="0"/>
              </a:rPr>
              <a:t>7/4/08</a:t>
            </a:r>
          </a:p>
        </p:txBody>
      </p:sp>
      <p:sp>
        <p:nvSpPr>
          <p:cNvPr id="5135" name="Text Box 17"/>
          <p:cNvSpPr txBox="1">
            <a:spLocks noChangeArrowheads="1"/>
          </p:cNvSpPr>
          <p:nvPr/>
        </p:nvSpPr>
        <p:spPr bwMode="auto">
          <a:xfrm>
            <a:off x="76200" y="701675"/>
            <a:ext cx="1095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FF00"/>
                </a:solidFill>
                <a:latin typeface="Arial" panose="020B0604020202020204" pitchFamily="34" charset="0"/>
              </a:rPr>
              <a:t>Key</a:t>
            </a:r>
            <a:r>
              <a:rPr lang="en-US" altLang="en-US" sz="1000" b="1">
                <a:solidFill>
                  <a:srgbClr val="FFFF00"/>
                </a:solidFill>
                <a:latin typeface="Arial" panose="020B0604020202020204" pitchFamily="34" charset="0"/>
              </a:rPr>
              <a:t> </a:t>
            </a:r>
            <a:r>
              <a:rPr lang="en-US" altLang="en-US" sz="1100" b="1">
                <a:solidFill>
                  <a:srgbClr val="FFFF00"/>
                </a:solidFill>
                <a:latin typeface="Arial" panose="020B0604020202020204" pitchFamily="34" charset="0"/>
              </a:rPr>
              <a:t>Dates</a:t>
            </a:r>
            <a:r>
              <a:rPr lang="en-US" altLang="en-US" sz="1000" b="1">
                <a:solidFill>
                  <a:srgbClr val="FFFF00"/>
                </a:solidFill>
                <a:latin typeface="Arial" panose="020B0604020202020204" pitchFamily="34" charset="0"/>
              </a:rPr>
              <a:t> ---&gt;</a:t>
            </a:r>
          </a:p>
        </p:txBody>
      </p:sp>
      <p:sp>
        <p:nvSpPr>
          <p:cNvPr id="5136" name="Line 18"/>
          <p:cNvSpPr>
            <a:spLocks noChangeShapeType="1"/>
          </p:cNvSpPr>
          <p:nvPr/>
        </p:nvSpPr>
        <p:spPr bwMode="auto">
          <a:xfrm>
            <a:off x="2362200" y="68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7" name="Line 19"/>
          <p:cNvSpPr>
            <a:spLocks noChangeShapeType="1"/>
          </p:cNvSpPr>
          <p:nvPr/>
        </p:nvSpPr>
        <p:spPr bwMode="auto">
          <a:xfrm>
            <a:off x="7696200" y="68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8" name="Line 20"/>
          <p:cNvSpPr>
            <a:spLocks noChangeShapeType="1"/>
          </p:cNvSpPr>
          <p:nvPr/>
        </p:nvSpPr>
        <p:spPr bwMode="auto">
          <a:xfrm>
            <a:off x="6400800" y="68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9" name="Line 21"/>
          <p:cNvSpPr>
            <a:spLocks noChangeShapeType="1"/>
          </p:cNvSpPr>
          <p:nvPr/>
        </p:nvSpPr>
        <p:spPr bwMode="auto">
          <a:xfrm>
            <a:off x="5029200" y="68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22"/>
          <p:cNvSpPr>
            <a:spLocks noChangeShapeType="1"/>
          </p:cNvSpPr>
          <p:nvPr/>
        </p:nvSpPr>
        <p:spPr bwMode="auto">
          <a:xfrm>
            <a:off x="3657600" y="68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Rectangle 23"/>
          <p:cNvSpPr>
            <a:spLocks noChangeArrowheads="1"/>
          </p:cNvSpPr>
          <p:nvPr/>
        </p:nvSpPr>
        <p:spPr bwMode="auto">
          <a:xfrm>
            <a:off x="4648200" y="1066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6888" name="Rectangle 24"/>
          <p:cNvSpPr>
            <a:spLocks noChangeArrowheads="1"/>
          </p:cNvSpPr>
          <p:nvPr/>
        </p:nvSpPr>
        <p:spPr bwMode="auto">
          <a:xfrm>
            <a:off x="7086600" y="1066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5143" name="Line 28"/>
          <p:cNvSpPr>
            <a:spLocks noChangeShapeType="1"/>
          </p:cNvSpPr>
          <p:nvPr/>
        </p:nvSpPr>
        <p:spPr bwMode="auto">
          <a:xfrm>
            <a:off x="2108200" y="1066800"/>
            <a:ext cx="0" cy="553085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6" name="Rectangle 32"/>
          <p:cNvSpPr>
            <a:spLocks noChangeArrowheads="1"/>
          </p:cNvSpPr>
          <p:nvPr/>
        </p:nvSpPr>
        <p:spPr bwMode="auto">
          <a:xfrm>
            <a:off x="0" y="6629400"/>
            <a:ext cx="9144000" cy="293688"/>
          </a:xfrm>
          <a:prstGeom prst="rect">
            <a:avLst/>
          </a:prstGeom>
          <a:solidFill>
            <a:srgbClr val="FF0000"/>
          </a:solidFill>
          <a:ln w="3175">
            <a:solidFill>
              <a:schemeClr val="tx1"/>
            </a:solidFill>
            <a:miter lim="800000"/>
            <a:headEnd/>
            <a:tailEnd/>
          </a:ln>
          <a:effectLst/>
        </p:spPr>
        <p:txBody>
          <a:bodyPr>
            <a:spAutoFit/>
          </a:bodyPr>
          <a:lstStyle/>
          <a:p>
            <a:pPr>
              <a:defRPr/>
            </a:pPr>
            <a:r>
              <a:rPr lang="en-US" sz="1300" b="1" u="sng">
                <a:effectLst>
                  <a:outerShdw blurRad="38100" dist="38100" dir="2700000" algn="tl">
                    <a:srgbClr val="FFFFFF"/>
                  </a:outerShdw>
                </a:effectLst>
                <a:latin typeface="Arial" charset="0"/>
              </a:rPr>
              <a:t>BUSINESS CASE:</a:t>
            </a:r>
            <a:r>
              <a:rPr lang="en-US" sz="1300" b="1">
                <a:latin typeface="Arial" charset="0"/>
              </a:rPr>
              <a:t>	$</a:t>
            </a:r>
            <a:r>
              <a:rPr lang="en-US" sz="1200" b="1">
                <a:latin typeface="Arial" charset="0"/>
              </a:rPr>
              <a:t>18,943 Annual Cost Reduction if Implemented in Engineering Department </a:t>
            </a:r>
          </a:p>
        </p:txBody>
      </p:sp>
      <p:sp>
        <p:nvSpPr>
          <p:cNvPr id="5145" name="Rectangle 33"/>
          <p:cNvSpPr>
            <a:spLocks noChangeArrowheads="1"/>
          </p:cNvSpPr>
          <p:nvPr/>
        </p:nvSpPr>
        <p:spPr bwMode="auto">
          <a:xfrm>
            <a:off x="0" y="1524000"/>
            <a:ext cx="2133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Ø"/>
            </a:pPr>
            <a:r>
              <a:rPr lang="en-US" altLang="en-US" sz="1200">
                <a:latin typeface="Arial" panose="020B0604020202020204" pitchFamily="34" charset="0"/>
              </a:rPr>
              <a:t>Extensive graphing is required for good data analysis of lab qualification testing  </a:t>
            </a:r>
          </a:p>
          <a:p>
            <a:pPr>
              <a:spcBef>
                <a:spcPct val="0"/>
              </a:spcBef>
              <a:buFont typeface="Wingdings" panose="05000000000000000000" pitchFamily="2" charset="2"/>
              <a:buChar char="Ø"/>
            </a:pPr>
            <a:endParaRPr lang="en-US" altLang="en-US" sz="1200">
              <a:latin typeface="Arial" panose="020B0604020202020204" pitchFamily="34" charset="0"/>
            </a:endParaRPr>
          </a:p>
          <a:p>
            <a:pPr>
              <a:spcBef>
                <a:spcPct val="0"/>
              </a:spcBef>
              <a:buFont typeface="Wingdings" panose="05000000000000000000" pitchFamily="2" charset="2"/>
              <a:buChar char="Ø"/>
            </a:pPr>
            <a:r>
              <a:rPr lang="en-US" altLang="en-US" sz="1200">
                <a:latin typeface="Arial" panose="020B0604020202020204" pitchFamily="34" charset="0"/>
              </a:rPr>
              <a:t>350 Engineer hours in the department are spent on repetitive graphing procedures within Excel.  This equates to $52,471/year</a:t>
            </a:r>
          </a:p>
          <a:p>
            <a:pPr>
              <a:spcBef>
                <a:spcPct val="0"/>
              </a:spcBef>
              <a:buFont typeface="Wingdings" panose="05000000000000000000" pitchFamily="2" charset="2"/>
              <a:buChar char="Ø"/>
            </a:pPr>
            <a:endParaRPr lang="en-US" altLang="en-US" sz="1200">
              <a:latin typeface="Arial" panose="020B0604020202020204" pitchFamily="34" charset="0"/>
            </a:endParaRPr>
          </a:p>
          <a:p>
            <a:pPr>
              <a:spcBef>
                <a:spcPct val="0"/>
              </a:spcBef>
              <a:buFont typeface="Wingdings" panose="05000000000000000000" pitchFamily="2" charset="2"/>
              <a:buChar char="Ø"/>
            </a:pPr>
            <a:r>
              <a:rPr lang="en-US" altLang="en-US" sz="1200">
                <a:latin typeface="Arial" panose="020B0604020202020204" pitchFamily="34" charset="0"/>
              </a:rPr>
              <a:t> A 30% reduction in graphing time could result in a $15,741 annual savings.</a:t>
            </a:r>
          </a:p>
          <a:p>
            <a:pPr>
              <a:spcBef>
                <a:spcPct val="0"/>
              </a:spcBef>
              <a:buFontTx/>
              <a:buNone/>
            </a:pPr>
            <a:endParaRPr lang="en-US" altLang="en-US" sz="1200">
              <a:latin typeface="Arial" panose="020B0604020202020204" pitchFamily="34" charset="0"/>
            </a:endParaRPr>
          </a:p>
        </p:txBody>
      </p:sp>
      <p:pic>
        <p:nvPicPr>
          <p:cNvPr id="5146" name="Picture 34" descr="stopwatch">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19600"/>
            <a:ext cx="914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7" name="WordArt 49"/>
          <p:cNvSpPr>
            <a:spLocks noChangeArrowheads="1" noChangeShapeType="1" noTextEdit="1"/>
          </p:cNvSpPr>
          <p:nvPr/>
        </p:nvSpPr>
        <p:spPr bwMode="auto">
          <a:xfrm>
            <a:off x="6781800" y="1219200"/>
            <a:ext cx="457200" cy="385763"/>
          </a:xfrm>
          <a:prstGeom prst="rect">
            <a:avLst/>
          </a:prstGeom>
        </p:spPr>
        <p:txBody>
          <a:bodyPr wrap="none" fromWordArt="1">
            <a:prstTxWarp prst="textSlantUp">
              <a:avLst>
                <a:gd name="adj" fmla="val 55556"/>
              </a:avLst>
            </a:prstTxWarp>
          </a:bodyPr>
          <a:lstStyle/>
          <a:p>
            <a:pPr algn="ctr"/>
            <a:r>
              <a:rPr lang="en-US" sz="1000" kern="10">
                <a:ln w="9525">
                  <a:solidFill>
                    <a:srgbClr val="000000"/>
                  </a:solidFill>
                  <a:round/>
                  <a:headEnd/>
                  <a:tailEnd/>
                </a:ln>
                <a:solidFill>
                  <a:srgbClr val="000000"/>
                </a:solidFill>
                <a:latin typeface="Australian Sunrise"/>
              </a:rPr>
              <a:t>Before</a:t>
            </a:r>
          </a:p>
        </p:txBody>
      </p:sp>
      <p:sp>
        <p:nvSpPr>
          <p:cNvPr id="5148" name="WordArt 50"/>
          <p:cNvSpPr>
            <a:spLocks noChangeArrowheads="1" noChangeShapeType="1" noTextEdit="1"/>
          </p:cNvSpPr>
          <p:nvPr/>
        </p:nvSpPr>
        <p:spPr bwMode="auto">
          <a:xfrm rot="1959048">
            <a:off x="8229600" y="1290638"/>
            <a:ext cx="457200" cy="309562"/>
          </a:xfrm>
          <a:prstGeom prst="rect">
            <a:avLst/>
          </a:prstGeom>
        </p:spPr>
        <p:txBody>
          <a:bodyPr wrap="none" fromWordArt="1">
            <a:prstTxWarp prst="textSlantUp">
              <a:avLst>
                <a:gd name="adj" fmla="val 45681"/>
              </a:avLst>
            </a:prstTxWarp>
          </a:bodyPr>
          <a:lstStyle/>
          <a:p>
            <a:pPr algn="ctr"/>
            <a:r>
              <a:rPr lang="en-US" sz="1000" kern="10">
                <a:ln w="9525">
                  <a:solidFill>
                    <a:srgbClr val="000000"/>
                  </a:solidFill>
                  <a:round/>
                  <a:headEnd/>
                  <a:tailEnd/>
                </a:ln>
                <a:solidFill>
                  <a:srgbClr val="000000"/>
                </a:solidFill>
                <a:latin typeface="Australian Sunrise"/>
              </a:rPr>
              <a:t>After</a:t>
            </a:r>
          </a:p>
        </p:txBody>
      </p:sp>
      <p:sp>
        <p:nvSpPr>
          <p:cNvPr id="5149" name="Text Box 113"/>
          <p:cNvSpPr txBox="1">
            <a:spLocks noChangeArrowheads="1"/>
          </p:cNvSpPr>
          <p:nvPr/>
        </p:nvSpPr>
        <p:spPr bwMode="auto">
          <a:xfrm>
            <a:off x="1371600" y="4114800"/>
            <a:ext cx="6858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8800" b="1">
                <a:solidFill>
                  <a:srgbClr val="008000"/>
                </a:solidFill>
              </a:rPr>
              <a:t>$</a:t>
            </a:r>
          </a:p>
        </p:txBody>
      </p:sp>
      <p:sp>
        <p:nvSpPr>
          <p:cNvPr id="5150" name="Text Box 114"/>
          <p:cNvSpPr txBox="1">
            <a:spLocks noChangeArrowheads="1"/>
          </p:cNvSpPr>
          <p:nvPr/>
        </p:nvSpPr>
        <p:spPr bwMode="auto">
          <a:xfrm>
            <a:off x="990600" y="4495800"/>
            <a:ext cx="38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400" b="1"/>
              <a:t>=</a:t>
            </a:r>
          </a:p>
        </p:txBody>
      </p:sp>
      <p:pic>
        <p:nvPicPr>
          <p:cNvPr id="5151"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05000"/>
            <a:ext cx="2057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2"/>
          <p:cNvGraphicFramePr>
            <a:graphicFrameLocks noChangeAspect="1"/>
          </p:cNvGraphicFramePr>
          <p:nvPr/>
        </p:nvGraphicFramePr>
        <p:xfrm>
          <a:off x="2184400" y="3403600"/>
          <a:ext cx="1860550" cy="10128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Object 3"/>
          <p:cNvGraphicFramePr>
            <a:graphicFrameLocks noChangeAspect="1"/>
          </p:cNvGraphicFramePr>
          <p:nvPr/>
        </p:nvGraphicFramePr>
        <p:xfrm>
          <a:off x="2184400" y="4851400"/>
          <a:ext cx="1879600" cy="1041400"/>
        </p:xfrm>
        <a:graphic>
          <a:graphicData uri="http://schemas.openxmlformats.org/drawingml/2006/chart">
            <c:chart xmlns:c="http://schemas.openxmlformats.org/drawingml/2006/chart" xmlns:r="http://schemas.openxmlformats.org/officeDocument/2006/relationships" r:id="rId7"/>
          </a:graphicData>
        </a:graphic>
      </p:graphicFrame>
      <p:sp>
        <p:nvSpPr>
          <p:cNvPr id="5154" name="Rectangle 122"/>
          <p:cNvSpPr>
            <a:spLocks noChangeArrowheads="1"/>
          </p:cNvSpPr>
          <p:nvPr/>
        </p:nvSpPr>
        <p:spPr bwMode="auto">
          <a:xfrm>
            <a:off x="1828800" y="1719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pic>
        <p:nvPicPr>
          <p:cNvPr id="5155" name="Picture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600200"/>
            <a:ext cx="2057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56" name="Group 126"/>
          <p:cNvGrpSpPr>
            <a:grpSpLocks/>
          </p:cNvGrpSpPr>
          <p:nvPr/>
        </p:nvGrpSpPr>
        <p:grpSpPr bwMode="auto">
          <a:xfrm>
            <a:off x="4343400" y="3048000"/>
            <a:ext cx="1981200" cy="1752600"/>
            <a:chOff x="2736" y="2160"/>
            <a:chExt cx="1248" cy="1104"/>
          </a:xfrm>
        </p:grpSpPr>
        <p:pic>
          <p:nvPicPr>
            <p:cNvPr id="5195" name="Picture 123"/>
            <p:cNvPicPr>
              <a:picLocks noChangeAspect="1" noChangeArrowheads="1"/>
            </p:cNvPicPr>
            <p:nvPr/>
          </p:nvPicPr>
          <p:blipFill>
            <a:blip r:embed="rId9">
              <a:extLst>
                <a:ext uri="{28A0092B-C50C-407E-A947-70E740481C1C}">
                  <a14:useLocalDpi xmlns:a14="http://schemas.microsoft.com/office/drawing/2010/main" val="0"/>
                </a:ext>
              </a:extLst>
            </a:blip>
            <a:srcRect l="2119" t="13333" r="8673" b="17963"/>
            <a:stretch>
              <a:fillRect/>
            </a:stretch>
          </p:blipFill>
          <p:spPr bwMode="auto">
            <a:xfrm>
              <a:off x="2736" y="2160"/>
              <a:ext cx="1200"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6" name="Rectangle 125"/>
            <p:cNvSpPr>
              <a:spLocks noChangeArrowheads="1"/>
            </p:cNvSpPr>
            <p:nvPr/>
          </p:nvSpPr>
          <p:spPr bwMode="auto">
            <a:xfrm>
              <a:off x="2736" y="2160"/>
              <a:ext cx="124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pic>
        <p:nvPicPr>
          <p:cNvPr id="5157" name="Picture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3352800"/>
            <a:ext cx="25050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8" name="Rectangle 129"/>
          <p:cNvSpPr>
            <a:spLocks noChangeArrowheads="1"/>
          </p:cNvSpPr>
          <p:nvPr/>
        </p:nvSpPr>
        <p:spPr bwMode="auto">
          <a:xfrm>
            <a:off x="3390900" y="2528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pic>
        <p:nvPicPr>
          <p:cNvPr id="5159" name="Picture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1662113"/>
            <a:ext cx="13716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0" name="Rectangle 131"/>
          <p:cNvSpPr>
            <a:spLocks noChangeArrowheads="1"/>
          </p:cNvSpPr>
          <p:nvPr/>
        </p:nvSpPr>
        <p:spPr bwMode="auto">
          <a:xfrm>
            <a:off x="3400425" y="2528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pic>
        <p:nvPicPr>
          <p:cNvPr id="5161" name="Picture 1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2400" y="1654175"/>
            <a:ext cx="1371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1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5105400"/>
            <a:ext cx="14478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3" name="AutoShape 134"/>
          <p:cNvSpPr>
            <a:spLocks noChangeArrowheads="1"/>
          </p:cNvSpPr>
          <p:nvPr/>
        </p:nvSpPr>
        <p:spPr bwMode="auto">
          <a:xfrm rot="10788917">
            <a:off x="8610600" y="2667000"/>
            <a:ext cx="228600" cy="609600"/>
          </a:xfrm>
          <a:prstGeom prst="downArrow">
            <a:avLst>
              <a:gd name="adj1" fmla="val 50000"/>
              <a:gd name="adj2" fmla="val 66667"/>
            </a:avLst>
          </a:prstGeom>
          <a:solidFill>
            <a:srgbClr val="0080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64" name="Text Box 135"/>
          <p:cNvSpPr txBox="1">
            <a:spLocks noChangeArrowheads="1"/>
          </p:cNvSpPr>
          <p:nvPr/>
        </p:nvSpPr>
        <p:spPr bwMode="auto">
          <a:xfrm>
            <a:off x="6705600" y="2590800"/>
            <a:ext cx="2438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latin typeface="Arial" panose="020B0604020202020204" pitchFamily="34" charset="0"/>
              </a:rPr>
              <a:t>Sigma Quality Level </a:t>
            </a:r>
          </a:p>
          <a:p>
            <a:pPr>
              <a:spcBef>
                <a:spcPct val="0"/>
              </a:spcBef>
              <a:buFontTx/>
              <a:buNone/>
            </a:pPr>
            <a:r>
              <a:rPr lang="en-US" altLang="en-US" sz="1400" b="1">
                <a:latin typeface="Arial" panose="020B0604020202020204" pitchFamily="34" charset="0"/>
              </a:rPr>
              <a:t>Increased from 1.72</a:t>
            </a:r>
          </a:p>
          <a:p>
            <a:pPr>
              <a:spcBef>
                <a:spcPct val="0"/>
              </a:spcBef>
              <a:buFontTx/>
              <a:buNone/>
            </a:pPr>
            <a:r>
              <a:rPr lang="en-US" altLang="en-US" sz="1400" b="1">
                <a:latin typeface="Arial" panose="020B0604020202020204" pitchFamily="34" charset="0"/>
              </a:rPr>
              <a:t> to 3.26</a:t>
            </a:r>
          </a:p>
        </p:txBody>
      </p:sp>
      <p:sp>
        <p:nvSpPr>
          <p:cNvPr id="5165" name="AutoShape 136"/>
          <p:cNvSpPr>
            <a:spLocks noChangeArrowheads="1"/>
          </p:cNvSpPr>
          <p:nvPr/>
        </p:nvSpPr>
        <p:spPr bwMode="auto">
          <a:xfrm>
            <a:off x="8610600" y="4572000"/>
            <a:ext cx="228600" cy="457200"/>
          </a:xfrm>
          <a:prstGeom prst="downArrow">
            <a:avLst>
              <a:gd name="adj1" fmla="val 50000"/>
              <a:gd name="adj2" fmla="val 50000"/>
            </a:avLst>
          </a:prstGeom>
          <a:solidFill>
            <a:srgbClr val="008000"/>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66" name="Text Box 137"/>
          <p:cNvSpPr txBox="1">
            <a:spLocks noChangeArrowheads="1"/>
          </p:cNvSpPr>
          <p:nvPr/>
        </p:nvSpPr>
        <p:spPr bwMode="auto">
          <a:xfrm>
            <a:off x="6477000" y="44958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latin typeface="Arial" panose="020B0604020202020204" pitchFamily="34" charset="0"/>
              </a:rPr>
              <a:t>$18,943 annual cost reduction!</a:t>
            </a:r>
          </a:p>
        </p:txBody>
      </p:sp>
      <p:sp>
        <p:nvSpPr>
          <p:cNvPr id="5167" name="Text Box 138"/>
          <p:cNvSpPr txBox="1">
            <a:spLocks noChangeArrowheads="1"/>
          </p:cNvSpPr>
          <p:nvPr/>
        </p:nvSpPr>
        <p:spPr bwMode="auto">
          <a:xfrm flipH="1">
            <a:off x="8229600" y="4495800"/>
            <a:ext cx="587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a:solidFill>
                  <a:srgbClr val="008000"/>
                </a:solidFill>
              </a:rPr>
              <a:t>$</a:t>
            </a:r>
          </a:p>
        </p:txBody>
      </p:sp>
      <p:grpSp>
        <p:nvGrpSpPr>
          <p:cNvPr id="5168" name="Group 141"/>
          <p:cNvGrpSpPr>
            <a:grpSpLocks/>
          </p:cNvGrpSpPr>
          <p:nvPr/>
        </p:nvGrpSpPr>
        <p:grpSpPr bwMode="auto">
          <a:xfrm>
            <a:off x="5029200" y="3657600"/>
            <a:ext cx="228600" cy="304800"/>
            <a:chOff x="1872" y="3744"/>
            <a:chExt cx="360" cy="432"/>
          </a:xfrm>
        </p:grpSpPr>
        <p:sp>
          <p:nvSpPr>
            <p:cNvPr id="5193" name="Line 139"/>
            <p:cNvSpPr>
              <a:spLocks noChangeShapeType="1"/>
            </p:cNvSpPr>
            <p:nvPr/>
          </p:nvSpPr>
          <p:spPr bwMode="auto">
            <a:xfrm flipH="1">
              <a:off x="1872" y="3744"/>
              <a:ext cx="36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4" name="Line 140"/>
            <p:cNvSpPr>
              <a:spLocks noChangeShapeType="1"/>
            </p:cNvSpPr>
            <p:nvPr/>
          </p:nvSpPr>
          <p:spPr bwMode="auto">
            <a:xfrm>
              <a:off x="1872" y="3744"/>
              <a:ext cx="288"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69" name="Group 142"/>
          <p:cNvGrpSpPr>
            <a:grpSpLocks/>
          </p:cNvGrpSpPr>
          <p:nvPr/>
        </p:nvGrpSpPr>
        <p:grpSpPr bwMode="auto">
          <a:xfrm>
            <a:off x="5334000" y="3657600"/>
            <a:ext cx="228600" cy="304800"/>
            <a:chOff x="1872" y="3744"/>
            <a:chExt cx="360" cy="432"/>
          </a:xfrm>
        </p:grpSpPr>
        <p:sp>
          <p:nvSpPr>
            <p:cNvPr id="5191" name="Line 143"/>
            <p:cNvSpPr>
              <a:spLocks noChangeShapeType="1"/>
            </p:cNvSpPr>
            <p:nvPr/>
          </p:nvSpPr>
          <p:spPr bwMode="auto">
            <a:xfrm flipH="1">
              <a:off x="1872" y="3744"/>
              <a:ext cx="36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Line 144"/>
            <p:cNvSpPr>
              <a:spLocks noChangeShapeType="1"/>
            </p:cNvSpPr>
            <p:nvPr/>
          </p:nvSpPr>
          <p:spPr bwMode="auto">
            <a:xfrm>
              <a:off x="1872" y="3744"/>
              <a:ext cx="288"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70" name="Group 145"/>
          <p:cNvGrpSpPr>
            <a:grpSpLocks/>
          </p:cNvGrpSpPr>
          <p:nvPr/>
        </p:nvGrpSpPr>
        <p:grpSpPr bwMode="auto">
          <a:xfrm>
            <a:off x="5562600" y="3657600"/>
            <a:ext cx="228600" cy="304800"/>
            <a:chOff x="1872" y="3744"/>
            <a:chExt cx="360" cy="432"/>
          </a:xfrm>
        </p:grpSpPr>
        <p:sp>
          <p:nvSpPr>
            <p:cNvPr id="5189" name="Line 146"/>
            <p:cNvSpPr>
              <a:spLocks noChangeShapeType="1"/>
            </p:cNvSpPr>
            <p:nvPr/>
          </p:nvSpPr>
          <p:spPr bwMode="auto">
            <a:xfrm flipH="1">
              <a:off x="1872" y="3744"/>
              <a:ext cx="36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Line 147"/>
            <p:cNvSpPr>
              <a:spLocks noChangeShapeType="1"/>
            </p:cNvSpPr>
            <p:nvPr/>
          </p:nvSpPr>
          <p:spPr bwMode="auto">
            <a:xfrm>
              <a:off x="1872" y="3744"/>
              <a:ext cx="288"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 name="AutoShape 149"/>
          <p:cNvSpPr>
            <a:spLocks noChangeArrowheads="1"/>
          </p:cNvSpPr>
          <p:nvPr/>
        </p:nvSpPr>
        <p:spPr bwMode="auto">
          <a:xfrm>
            <a:off x="4267200" y="2743200"/>
            <a:ext cx="1905000" cy="533400"/>
          </a:xfrm>
          <a:prstGeom prst="wedgeRectCallout">
            <a:avLst>
              <a:gd name="adj1" fmla="val 0"/>
              <a:gd name="adj2" fmla="val 138986"/>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Eliminated wasteful, repetitive steps that can be automated with Excel Macros</a:t>
            </a:r>
          </a:p>
        </p:txBody>
      </p:sp>
      <p:sp>
        <p:nvSpPr>
          <p:cNvPr id="5172" name="AutoShape 150"/>
          <p:cNvSpPr>
            <a:spLocks noChangeArrowheads="1"/>
          </p:cNvSpPr>
          <p:nvPr/>
        </p:nvSpPr>
        <p:spPr bwMode="auto">
          <a:xfrm>
            <a:off x="4343400" y="1447800"/>
            <a:ext cx="1905000" cy="609600"/>
          </a:xfrm>
          <a:prstGeom prst="wedgeRectCallout">
            <a:avLst>
              <a:gd name="adj1" fmla="val 8500"/>
              <a:gd name="adj2" fmla="val 91926"/>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Pareto showed that 80% of graphs consisted of 8 variables or less</a:t>
            </a:r>
          </a:p>
        </p:txBody>
      </p:sp>
      <p:pic>
        <p:nvPicPr>
          <p:cNvPr id="5173" name="Picture 1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4953000"/>
            <a:ext cx="2057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4" name="AutoShape 154"/>
          <p:cNvSpPr>
            <a:spLocks noChangeArrowheads="1"/>
          </p:cNvSpPr>
          <p:nvPr/>
        </p:nvSpPr>
        <p:spPr bwMode="auto">
          <a:xfrm>
            <a:off x="4572000" y="5791200"/>
            <a:ext cx="1905000" cy="533400"/>
          </a:xfrm>
          <a:prstGeom prst="wedgeRectCallout">
            <a:avLst>
              <a:gd name="adj1" fmla="val 8500"/>
              <a:gd name="adj2" fmla="val -136014"/>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95% confidence interval that true graphing time is 57 +/- 5.16 seconds</a:t>
            </a:r>
          </a:p>
        </p:txBody>
      </p:sp>
      <p:sp>
        <p:nvSpPr>
          <p:cNvPr id="5175" name="AutoShape 155"/>
          <p:cNvSpPr>
            <a:spLocks noChangeArrowheads="1"/>
          </p:cNvSpPr>
          <p:nvPr/>
        </p:nvSpPr>
        <p:spPr bwMode="auto">
          <a:xfrm>
            <a:off x="6934200" y="5410200"/>
            <a:ext cx="2133600" cy="685800"/>
          </a:xfrm>
          <a:prstGeom prst="wedgeRectCallout">
            <a:avLst>
              <a:gd name="adj1" fmla="val -45537"/>
              <a:gd name="adj2" fmla="val 80324"/>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Hypothesis test indicates 88% confidence that new process meets the goal of at least a 30% improvement in graphing time</a:t>
            </a:r>
          </a:p>
        </p:txBody>
      </p:sp>
      <p:sp>
        <p:nvSpPr>
          <p:cNvPr id="5176" name="AutoShape 156"/>
          <p:cNvSpPr>
            <a:spLocks noChangeArrowheads="1"/>
          </p:cNvSpPr>
          <p:nvPr/>
        </p:nvSpPr>
        <p:spPr bwMode="auto">
          <a:xfrm>
            <a:off x="2209800" y="1524000"/>
            <a:ext cx="1905000" cy="381000"/>
          </a:xfrm>
          <a:prstGeom prst="wedgeRectCallout">
            <a:avLst>
              <a:gd name="adj1" fmla="val 10000"/>
              <a:gd name="adj2" fmla="val 222083"/>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Identified Critical Inputs and Outputs to Measure</a:t>
            </a:r>
          </a:p>
        </p:txBody>
      </p:sp>
      <p:sp>
        <p:nvSpPr>
          <p:cNvPr id="5177" name="AutoShape 157"/>
          <p:cNvSpPr>
            <a:spLocks noChangeArrowheads="1"/>
          </p:cNvSpPr>
          <p:nvPr/>
        </p:nvSpPr>
        <p:spPr bwMode="auto">
          <a:xfrm>
            <a:off x="2133600" y="5867400"/>
            <a:ext cx="2057400" cy="533400"/>
          </a:xfrm>
          <a:prstGeom prst="wedgeRectCallout">
            <a:avLst>
              <a:gd name="adj1" fmla="val 24537"/>
              <a:gd name="adj2" fmla="val -114583"/>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latin typeface="Arial" panose="020B0604020202020204" pitchFamily="34" charset="0"/>
              </a:rPr>
              <a:t>Measurement Systems Analysis using X-bar, R Charts and Precision-To-Total Ratio</a:t>
            </a:r>
          </a:p>
        </p:txBody>
      </p:sp>
      <p:sp>
        <p:nvSpPr>
          <p:cNvPr id="5178" name="AutoShape 158"/>
          <p:cNvSpPr>
            <a:spLocks noChangeArrowheads="1"/>
          </p:cNvSpPr>
          <p:nvPr/>
        </p:nvSpPr>
        <p:spPr bwMode="auto">
          <a:xfrm>
            <a:off x="2057400" y="3962400"/>
            <a:ext cx="2438400" cy="1371600"/>
          </a:xfrm>
          <a:prstGeom prst="irregularSeal2">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900" b="1"/>
              <a:t>R Charts in control.  </a:t>
            </a:r>
          </a:p>
          <a:p>
            <a:pPr algn="ctr">
              <a:spcBef>
                <a:spcPct val="0"/>
              </a:spcBef>
              <a:buFontTx/>
              <a:buNone/>
            </a:pPr>
            <a:r>
              <a:rPr lang="en-US" altLang="en-US" sz="900" b="1"/>
              <a:t>Xbar Charts show ability to</a:t>
            </a:r>
          </a:p>
          <a:p>
            <a:pPr algn="ctr">
              <a:spcBef>
                <a:spcPct val="0"/>
              </a:spcBef>
              <a:buFontTx/>
              <a:buNone/>
            </a:pPr>
            <a:r>
              <a:rPr lang="en-US" altLang="en-US" sz="900" b="1"/>
              <a:t> measure differences</a:t>
            </a:r>
          </a:p>
          <a:p>
            <a:pPr algn="ctr">
              <a:spcBef>
                <a:spcPct val="0"/>
              </a:spcBef>
              <a:buFontTx/>
              <a:buNone/>
            </a:pPr>
            <a:r>
              <a:rPr lang="en-US" altLang="en-US" sz="900" b="1"/>
              <a:t>PTR = 0.22</a:t>
            </a:r>
          </a:p>
        </p:txBody>
      </p:sp>
      <p:sp>
        <p:nvSpPr>
          <p:cNvPr id="37023" name="Rectangle 159"/>
          <p:cNvSpPr>
            <a:spLocks noChangeArrowheads="1"/>
          </p:cNvSpPr>
          <p:nvPr/>
        </p:nvSpPr>
        <p:spPr bwMode="auto">
          <a:xfrm>
            <a:off x="228600" y="5334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sp>
        <p:nvSpPr>
          <p:cNvPr id="5180" name="Line 160"/>
          <p:cNvSpPr>
            <a:spLocks noChangeShapeType="1"/>
          </p:cNvSpPr>
          <p:nvPr/>
        </p:nvSpPr>
        <p:spPr bwMode="auto">
          <a:xfrm>
            <a:off x="1828800" y="1219200"/>
            <a:ext cx="533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1" name="Line 161"/>
          <p:cNvSpPr>
            <a:spLocks noChangeShapeType="1"/>
          </p:cNvSpPr>
          <p:nvPr/>
        </p:nvSpPr>
        <p:spPr bwMode="auto">
          <a:xfrm>
            <a:off x="3962400" y="1219200"/>
            <a:ext cx="533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2" name="Line 162"/>
          <p:cNvSpPr>
            <a:spLocks noChangeShapeType="1"/>
          </p:cNvSpPr>
          <p:nvPr/>
        </p:nvSpPr>
        <p:spPr bwMode="auto">
          <a:xfrm>
            <a:off x="6172200" y="1219200"/>
            <a:ext cx="533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3" name="Line 167"/>
          <p:cNvSpPr>
            <a:spLocks noChangeShapeType="1"/>
          </p:cNvSpPr>
          <p:nvPr/>
        </p:nvSpPr>
        <p:spPr bwMode="auto">
          <a:xfrm>
            <a:off x="8458200" y="1219200"/>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Line 168"/>
          <p:cNvSpPr>
            <a:spLocks noChangeShapeType="1"/>
          </p:cNvSpPr>
          <p:nvPr/>
        </p:nvSpPr>
        <p:spPr bwMode="auto">
          <a:xfrm>
            <a:off x="8991600" y="1219200"/>
            <a:ext cx="0" cy="525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Line 169"/>
          <p:cNvSpPr>
            <a:spLocks noChangeShapeType="1"/>
          </p:cNvSpPr>
          <p:nvPr/>
        </p:nvSpPr>
        <p:spPr bwMode="auto">
          <a:xfrm flipH="1">
            <a:off x="1752600" y="6477000"/>
            <a:ext cx="7239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86" name="Rectangle 171"/>
          <p:cNvSpPr>
            <a:spLocks noChangeArrowheads="1"/>
          </p:cNvSpPr>
          <p:nvPr/>
        </p:nvSpPr>
        <p:spPr bwMode="auto">
          <a:xfrm>
            <a:off x="0" y="5715000"/>
            <a:ext cx="21336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Ø"/>
            </a:pPr>
            <a:r>
              <a:rPr lang="en-US" altLang="en-US" sz="900">
                <a:latin typeface="Arial" panose="020B0604020202020204" pitchFamily="34" charset="0"/>
              </a:rPr>
              <a:t>  Maintain Revision Control on original spreadsheet macros</a:t>
            </a:r>
          </a:p>
          <a:p>
            <a:pPr>
              <a:spcBef>
                <a:spcPct val="0"/>
              </a:spcBef>
              <a:buFont typeface="Wingdings" panose="05000000000000000000" pitchFamily="2" charset="2"/>
              <a:buChar char="Ø"/>
            </a:pPr>
            <a:r>
              <a:rPr lang="en-US" altLang="en-US" sz="900">
                <a:latin typeface="Arial" panose="020B0604020202020204" pitchFamily="34" charset="0"/>
              </a:rPr>
              <a:t>  Provide to Engineering Department</a:t>
            </a:r>
          </a:p>
          <a:p>
            <a:pPr>
              <a:spcBef>
                <a:spcPct val="0"/>
              </a:spcBef>
              <a:buFont typeface="Wingdings" panose="05000000000000000000" pitchFamily="2" charset="2"/>
              <a:buChar char="Ø"/>
            </a:pPr>
            <a:r>
              <a:rPr lang="en-US" altLang="en-US" sz="900">
                <a:latin typeface="Arial" panose="020B0604020202020204" pitchFamily="34" charset="0"/>
              </a:rPr>
              <a:t>  Survey engineers for usage in 3 months  </a:t>
            </a:r>
          </a:p>
          <a:p>
            <a:pPr>
              <a:spcBef>
                <a:spcPct val="0"/>
              </a:spcBef>
              <a:buFont typeface="Wingdings" panose="05000000000000000000" pitchFamily="2" charset="2"/>
              <a:buChar char="Ø"/>
            </a:pPr>
            <a:endParaRPr lang="en-US" altLang="en-US" sz="900">
              <a:latin typeface="Arial" panose="020B0604020202020204" pitchFamily="34" charset="0"/>
            </a:endParaRPr>
          </a:p>
          <a:p>
            <a:pPr>
              <a:spcBef>
                <a:spcPct val="0"/>
              </a:spcBef>
              <a:buFontTx/>
              <a:buNone/>
            </a:pPr>
            <a:endParaRPr lang="en-US" altLang="en-US" sz="900">
              <a:latin typeface="Arial" panose="020B0604020202020204" pitchFamily="34" charset="0"/>
            </a:endParaRPr>
          </a:p>
        </p:txBody>
      </p:sp>
      <p:sp>
        <p:nvSpPr>
          <p:cNvPr id="5187" name="Line 172"/>
          <p:cNvSpPr>
            <a:spLocks noChangeShapeType="1"/>
          </p:cNvSpPr>
          <p:nvPr/>
        </p:nvSpPr>
        <p:spPr bwMode="auto">
          <a:xfrm>
            <a:off x="6400800" y="1066800"/>
            <a:ext cx="0" cy="553085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8" name="Line 173"/>
          <p:cNvSpPr>
            <a:spLocks noChangeShapeType="1"/>
          </p:cNvSpPr>
          <p:nvPr/>
        </p:nvSpPr>
        <p:spPr bwMode="auto">
          <a:xfrm>
            <a:off x="4267200" y="1066800"/>
            <a:ext cx="0" cy="553085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91471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0" y="990600"/>
            <a:ext cx="9144000" cy="381000"/>
          </a:xfrm>
          <a:prstGeom prst="rect">
            <a:avLst/>
          </a:prstGeom>
          <a:solidFill>
            <a:srgbClr val="FF9900"/>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47" name="Line 9"/>
          <p:cNvSpPr>
            <a:spLocks noChangeShapeType="1"/>
          </p:cNvSpPr>
          <p:nvPr/>
        </p:nvSpPr>
        <p:spPr bwMode="auto">
          <a:xfrm>
            <a:off x="4203700" y="1397000"/>
            <a:ext cx="0" cy="4673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8" name="Line 10"/>
          <p:cNvSpPr>
            <a:spLocks noChangeShapeType="1"/>
          </p:cNvSpPr>
          <p:nvPr/>
        </p:nvSpPr>
        <p:spPr bwMode="auto">
          <a:xfrm>
            <a:off x="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p:cNvSpPr>
            <a:spLocks noChangeArrowheads="1"/>
          </p:cNvSpPr>
          <p:nvPr/>
        </p:nvSpPr>
        <p:spPr bwMode="auto">
          <a:xfrm>
            <a:off x="508000" y="13716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p:cNvSpPr>
            <a:spLocks noChangeArrowheads="1"/>
          </p:cNvSpPr>
          <p:nvPr/>
        </p:nvSpPr>
        <p:spPr bwMode="auto">
          <a:xfrm>
            <a:off x="2451100" y="13716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6151" name="Rectangle 13"/>
          <p:cNvSpPr>
            <a:spLocks noChangeArrowheads="1"/>
          </p:cNvSpPr>
          <p:nvPr/>
        </p:nvSpPr>
        <p:spPr bwMode="auto">
          <a:xfrm>
            <a:off x="3965575" y="1430338"/>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2" name="Rectangle 14"/>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3" name="Rectangle 15"/>
          <p:cNvSpPr>
            <a:spLocks noChangeArrowheads="1"/>
          </p:cNvSpPr>
          <p:nvPr/>
        </p:nvSpPr>
        <p:spPr bwMode="auto">
          <a:xfrm>
            <a:off x="6059488"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058" name="Text Box 16"/>
          <p:cNvSpPr txBox="1">
            <a:spLocks noChangeArrowheads="1"/>
          </p:cNvSpPr>
          <p:nvPr/>
        </p:nvSpPr>
        <p:spPr bwMode="auto">
          <a:xfrm>
            <a:off x="1955800" y="101600"/>
            <a:ext cx="7035800" cy="457200"/>
          </a:xfrm>
          <a:prstGeom prst="rect">
            <a:avLst/>
          </a:prstGeom>
          <a:noFill/>
          <a:ln w="12700">
            <a:noFill/>
            <a:miter lim="800000"/>
            <a:headEnd/>
            <a:tailEnd/>
          </a:ln>
        </p:spPr>
        <p:txBody>
          <a:bodyPr>
            <a:spAutoFit/>
          </a:bodyPr>
          <a:lstStyle/>
          <a:p>
            <a:pPr algn="r">
              <a:defRPr/>
            </a:pPr>
            <a:r>
              <a:rPr lang="en-US" b="1" dirty="0">
                <a:ln>
                  <a:solidFill>
                    <a:schemeClr val="tx1"/>
                  </a:solidFill>
                </a:ln>
                <a:latin typeface="Arial" charset="0"/>
              </a:rPr>
              <a:t>Purchase Coordination Sheet – Cycle Time</a:t>
            </a:r>
          </a:p>
        </p:txBody>
      </p:sp>
      <p:sp>
        <p:nvSpPr>
          <p:cNvPr id="6155" name="Text Box 17"/>
          <p:cNvSpPr txBox="1">
            <a:spLocks noChangeArrowheads="1"/>
          </p:cNvSpPr>
          <p:nvPr/>
        </p:nvSpPr>
        <p:spPr bwMode="auto">
          <a:xfrm>
            <a:off x="1295400" y="974725"/>
            <a:ext cx="1143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Team  Launch:</a:t>
            </a:r>
            <a:endParaRPr lang="en-US" altLang="en-US" sz="1000">
              <a:latin typeface="Arial" panose="020B0604020202020204" pitchFamily="34" charset="0"/>
            </a:endParaRPr>
          </a:p>
        </p:txBody>
      </p:sp>
      <p:sp>
        <p:nvSpPr>
          <p:cNvPr id="6156" name="Rectangle 19"/>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7" name="Rectangle 20"/>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8" name="Text Box 21"/>
          <p:cNvSpPr txBox="1">
            <a:spLocks noChangeArrowheads="1"/>
          </p:cNvSpPr>
          <p:nvPr/>
        </p:nvSpPr>
        <p:spPr bwMode="auto">
          <a:xfrm>
            <a:off x="2438400" y="974725"/>
            <a:ext cx="619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Define:</a:t>
            </a:r>
          </a:p>
          <a:p>
            <a:pPr>
              <a:spcBef>
                <a:spcPct val="0"/>
              </a:spcBef>
              <a:buFontTx/>
              <a:buNone/>
            </a:pPr>
            <a:endParaRPr lang="en-US" altLang="en-US" sz="1000">
              <a:latin typeface="Arial" panose="020B0604020202020204" pitchFamily="34" charset="0"/>
            </a:endParaRPr>
          </a:p>
        </p:txBody>
      </p:sp>
      <p:sp>
        <p:nvSpPr>
          <p:cNvPr id="6159" name="Text Box 22"/>
          <p:cNvSpPr txBox="1">
            <a:spLocks noChangeArrowheads="1"/>
          </p:cNvSpPr>
          <p:nvPr/>
        </p:nvSpPr>
        <p:spPr bwMode="auto">
          <a:xfrm>
            <a:off x="3733800" y="974725"/>
            <a:ext cx="74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Measure:</a:t>
            </a:r>
          </a:p>
          <a:p>
            <a:pPr>
              <a:spcBef>
                <a:spcPct val="0"/>
              </a:spcBef>
              <a:buFontTx/>
              <a:buNone/>
            </a:pPr>
            <a:endParaRPr lang="en-US" altLang="en-US" sz="1000">
              <a:latin typeface="Arial" panose="020B0604020202020204" pitchFamily="34" charset="0"/>
            </a:endParaRPr>
          </a:p>
        </p:txBody>
      </p:sp>
      <p:sp>
        <p:nvSpPr>
          <p:cNvPr id="6160" name="Text Box 23"/>
          <p:cNvSpPr txBox="1">
            <a:spLocks noChangeArrowheads="1"/>
          </p:cNvSpPr>
          <p:nvPr/>
        </p:nvSpPr>
        <p:spPr bwMode="auto">
          <a:xfrm>
            <a:off x="5105400" y="974725"/>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Analyze:</a:t>
            </a:r>
          </a:p>
          <a:p>
            <a:pPr>
              <a:spcBef>
                <a:spcPct val="0"/>
              </a:spcBef>
              <a:buFontTx/>
              <a:buNone/>
            </a:pPr>
            <a:endParaRPr lang="en-US" altLang="en-US" sz="1000">
              <a:latin typeface="Arial" panose="020B0604020202020204" pitchFamily="34" charset="0"/>
            </a:endParaRPr>
          </a:p>
        </p:txBody>
      </p:sp>
      <p:sp>
        <p:nvSpPr>
          <p:cNvPr id="6161" name="Text Box 24"/>
          <p:cNvSpPr txBox="1">
            <a:spLocks noChangeArrowheads="1"/>
          </p:cNvSpPr>
          <p:nvPr/>
        </p:nvSpPr>
        <p:spPr bwMode="auto">
          <a:xfrm>
            <a:off x="7696200" y="974725"/>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Control:</a:t>
            </a:r>
          </a:p>
          <a:p>
            <a:pPr>
              <a:spcBef>
                <a:spcPct val="0"/>
              </a:spcBef>
              <a:buFontTx/>
              <a:buNone/>
            </a:pPr>
            <a:endParaRPr lang="en-US" altLang="en-US" sz="1000">
              <a:latin typeface="Arial" panose="020B0604020202020204" pitchFamily="34" charset="0"/>
            </a:endParaRPr>
          </a:p>
        </p:txBody>
      </p:sp>
      <p:sp>
        <p:nvSpPr>
          <p:cNvPr id="6162" name="Text Box 25"/>
          <p:cNvSpPr txBox="1">
            <a:spLocks noChangeArrowheads="1"/>
          </p:cNvSpPr>
          <p:nvPr/>
        </p:nvSpPr>
        <p:spPr bwMode="auto">
          <a:xfrm>
            <a:off x="6400800" y="974725"/>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Improve:</a:t>
            </a:r>
          </a:p>
          <a:p>
            <a:pPr>
              <a:spcBef>
                <a:spcPct val="0"/>
              </a:spcBef>
              <a:buFontTx/>
              <a:buNone/>
            </a:pPr>
            <a:endParaRPr lang="en-US" altLang="en-US" sz="1000">
              <a:latin typeface="Arial" panose="020B0604020202020204" pitchFamily="34" charset="0"/>
            </a:endParaRPr>
          </a:p>
        </p:txBody>
      </p:sp>
      <p:sp>
        <p:nvSpPr>
          <p:cNvPr id="6163" name="Text Box 31"/>
          <p:cNvSpPr txBox="1">
            <a:spLocks noChangeArrowheads="1"/>
          </p:cNvSpPr>
          <p:nvPr/>
        </p:nvSpPr>
        <p:spPr bwMode="auto">
          <a:xfrm>
            <a:off x="76200" y="1050925"/>
            <a:ext cx="801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Key Dates</a:t>
            </a:r>
            <a:endParaRPr lang="en-US" altLang="en-US" sz="1000">
              <a:latin typeface="Arial" panose="020B0604020202020204" pitchFamily="34" charset="0"/>
            </a:endParaRPr>
          </a:p>
        </p:txBody>
      </p:sp>
      <p:sp>
        <p:nvSpPr>
          <p:cNvPr id="6164" name="Line 32"/>
          <p:cNvSpPr>
            <a:spLocks noChangeShapeType="1"/>
          </p:cNvSpPr>
          <p:nvPr/>
        </p:nvSpPr>
        <p:spPr bwMode="auto">
          <a:xfrm>
            <a:off x="2362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33"/>
          <p:cNvSpPr>
            <a:spLocks noChangeShapeType="1"/>
          </p:cNvSpPr>
          <p:nvPr/>
        </p:nvSpPr>
        <p:spPr bwMode="auto">
          <a:xfrm>
            <a:off x="769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34"/>
          <p:cNvSpPr>
            <a:spLocks noChangeShapeType="1"/>
          </p:cNvSpPr>
          <p:nvPr/>
        </p:nvSpPr>
        <p:spPr bwMode="auto">
          <a:xfrm>
            <a:off x="6400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7" name="Line 35"/>
          <p:cNvSpPr>
            <a:spLocks noChangeShapeType="1"/>
          </p:cNvSpPr>
          <p:nvPr/>
        </p:nvSpPr>
        <p:spPr bwMode="auto">
          <a:xfrm>
            <a:off x="5029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36"/>
          <p:cNvSpPr>
            <a:spLocks noChangeShapeType="1"/>
          </p:cNvSpPr>
          <p:nvPr/>
        </p:nvSpPr>
        <p:spPr bwMode="auto">
          <a:xfrm>
            <a:off x="3657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9" name="WordArt 37"/>
          <p:cNvSpPr>
            <a:spLocks noChangeArrowheads="1" noChangeShapeType="1" noTextEdit="1"/>
          </p:cNvSpPr>
          <p:nvPr/>
        </p:nvSpPr>
        <p:spPr bwMode="auto">
          <a:xfrm>
            <a:off x="152400" y="6124575"/>
            <a:ext cx="8382000" cy="352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a:solidFill>
                  <a:srgbClr val="C0C0C0"/>
                </a:solidFill>
                <a:latin typeface="Andale Mono"/>
              </a:rPr>
              <a:t>TEAM MEMBERS</a:t>
            </a:r>
          </a:p>
        </p:txBody>
      </p:sp>
      <p:sp>
        <p:nvSpPr>
          <p:cNvPr id="19495" name="Rectangle 39"/>
          <p:cNvSpPr>
            <a:spLocks noChangeArrowheads="1"/>
          </p:cNvSpPr>
          <p:nvPr/>
        </p:nvSpPr>
        <p:spPr bwMode="auto">
          <a:xfrm>
            <a:off x="4648200" y="13716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19496" name="Rectangle 40"/>
          <p:cNvSpPr>
            <a:spLocks noChangeArrowheads="1"/>
          </p:cNvSpPr>
          <p:nvPr/>
        </p:nvSpPr>
        <p:spPr bwMode="auto">
          <a:xfrm>
            <a:off x="7162800" y="13716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6172" name="Line 43"/>
          <p:cNvSpPr>
            <a:spLocks noChangeShapeType="1"/>
          </p:cNvSpPr>
          <p:nvPr/>
        </p:nvSpPr>
        <p:spPr bwMode="auto">
          <a:xfrm>
            <a:off x="6477000" y="1447800"/>
            <a:ext cx="38100" cy="4597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Rectangle 45"/>
          <p:cNvSpPr>
            <a:spLocks noChangeArrowheads="1"/>
          </p:cNvSpPr>
          <p:nvPr/>
        </p:nvSpPr>
        <p:spPr bwMode="auto">
          <a:xfrm>
            <a:off x="3327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74" name="Text Box 46"/>
          <p:cNvSpPr txBox="1">
            <a:spLocks noChangeArrowheads="1"/>
          </p:cNvSpPr>
          <p:nvPr/>
        </p:nvSpPr>
        <p:spPr bwMode="auto">
          <a:xfrm>
            <a:off x="3951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a:solidFill>
                  <a:schemeClr val="tx2"/>
                </a:solidFill>
                <a:latin typeface="Arial" panose="020B0604020202020204" pitchFamily="34" charset="0"/>
              </a:rPr>
              <a:t>Process owner: Landon</a:t>
            </a:r>
          </a:p>
        </p:txBody>
      </p:sp>
      <p:sp>
        <p:nvSpPr>
          <p:cNvPr id="6175" name="Line 54"/>
          <p:cNvSpPr>
            <a:spLocks noChangeShapeType="1"/>
          </p:cNvSpPr>
          <p:nvPr/>
        </p:nvSpPr>
        <p:spPr bwMode="auto">
          <a:xfrm>
            <a:off x="2108200" y="1346200"/>
            <a:ext cx="0" cy="4724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77"/>
          <p:cNvSpPr>
            <a:spLocks noChangeShapeType="1"/>
          </p:cNvSpPr>
          <p:nvPr/>
        </p:nvSpPr>
        <p:spPr bwMode="auto">
          <a:xfrm>
            <a:off x="6553200" y="5046663"/>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p:cNvSpPr>
            <a:spLocks noChangeArrowheads="1"/>
          </p:cNvSpPr>
          <p:nvPr/>
        </p:nvSpPr>
        <p:spPr bwMode="auto">
          <a:xfrm>
            <a:off x="7162800" y="5046663"/>
            <a:ext cx="1371600" cy="287337"/>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6178" name="Picture 35" descr="MP90042223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0"/>
            <a:ext cx="1447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9" name="Text Box 39"/>
          <p:cNvSpPr txBox="1">
            <a:spLocks noChangeArrowheads="1"/>
          </p:cNvSpPr>
          <p:nvPr/>
        </p:nvSpPr>
        <p:spPr bwMode="auto">
          <a:xfrm>
            <a:off x="2438400" y="1143000"/>
            <a:ext cx="10207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September 10</a:t>
            </a:r>
          </a:p>
        </p:txBody>
      </p:sp>
      <p:sp>
        <p:nvSpPr>
          <p:cNvPr id="6180" name="Text Box 39"/>
          <p:cNvSpPr txBox="1">
            <a:spLocks noChangeArrowheads="1"/>
          </p:cNvSpPr>
          <p:nvPr/>
        </p:nvSpPr>
        <p:spPr bwMode="auto">
          <a:xfrm>
            <a:off x="3733800" y="1143000"/>
            <a:ext cx="10207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September 17</a:t>
            </a:r>
          </a:p>
        </p:txBody>
      </p:sp>
      <p:sp>
        <p:nvSpPr>
          <p:cNvPr id="6181" name="Text Box 39"/>
          <p:cNvSpPr txBox="1">
            <a:spLocks noChangeArrowheads="1"/>
          </p:cNvSpPr>
          <p:nvPr/>
        </p:nvSpPr>
        <p:spPr bwMode="auto">
          <a:xfrm>
            <a:off x="5105400" y="1143000"/>
            <a:ext cx="10207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September 24</a:t>
            </a:r>
          </a:p>
        </p:txBody>
      </p:sp>
      <p:sp>
        <p:nvSpPr>
          <p:cNvPr id="6182" name="Text Box 39"/>
          <p:cNvSpPr txBox="1">
            <a:spLocks noChangeArrowheads="1"/>
          </p:cNvSpPr>
          <p:nvPr/>
        </p:nvSpPr>
        <p:spPr bwMode="auto">
          <a:xfrm>
            <a:off x="6400800" y="1143000"/>
            <a:ext cx="850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October 29</a:t>
            </a:r>
          </a:p>
        </p:txBody>
      </p:sp>
      <p:sp>
        <p:nvSpPr>
          <p:cNvPr id="6183" name="Text Box 39"/>
          <p:cNvSpPr txBox="1">
            <a:spLocks noChangeArrowheads="1"/>
          </p:cNvSpPr>
          <p:nvPr/>
        </p:nvSpPr>
        <p:spPr bwMode="auto">
          <a:xfrm>
            <a:off x="7696200" y="1143000"/>
            <a:ext cx="9858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November 19</a:t>
            </a:r>
          </a:p>
        </p:txBody>
      </p:sp>
      <p:sp>
        <p:nvSpPr>
          <p:cNvPr id="6184" name="Text Box 34"/>
          <p:cNvSpPr txBox="1">
            <a:spLocks noChangeArrowheads="1"/>
          </p:cNvSpPr>
          <p:nvPr/>
        </p:nvSpPr>
        <p:spPr bwMode="auto">
          <a:xfrm>
            <a:off x="152400" y="6303963"/>
            <a:ext cx="883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t>Landon, Engineering Project Managers, Finance Office, Stakeholders</a:t>
            </a:r>
          </a:p>
        </p:txBody>
      </p:sp>
      <p:sp>
        <p:nvSpPr>
          <p:cNvPr id="6185" name="Text Box 39"/>
          <p:cNvSpPr txBox="1">
            <a:spLocks noChangeArrowheads="1"/>
          </p:cNvSpPr>
          <p:nvPr/>
        </p:nvSpPr>
        <p:spPr bwMode="auto">
          <a:xfrm>
            <a:off x="1295400" y="1143000"/>
            <a:ext cx="950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Arial" panose="020B0604020202020204" pitchFamily="34" charset="0"/>
              </a:rPr>
              <a:t>September 6</a:t>
            </a:r>
          </a:p>
        </p:txBody>
      </p:sp>
      <p:sp>
        <p:nvSpPr>
          <p:cNvPr id="6186" name="WordArt 43" descr="Sand"/>
          <p:cNvSpPr>
            <a:spLocks noChangeArrowheads="1" noChangeShapeType="1" noTextEdit="1"/>
          </p:cNvSpPr>
          <p:nvPr/>
        </p:nvSpPr>
        <p:spPr bwMode="auto">
          <a:xfrm rot="5400000">
            <a:off x="-762000" y="2286000"/>
            <a:ext cx="1828800" cy="304800"/>
          </a:xfrm>
          <a:prstGeom prst="rect">
            <a:avLst/>
          </a:prstGeom>
        </p:spPr>
        <p:txBody>
          <a:bodyPr vert="wordArtVert" wrap="none" fromWordArt="1">
            <a:prstTxWarp prst="textPlain">
              <a:avLst>
                <a:gd name="adj" fmla="val 50000"/>
              </a:avLst>
            </a:prstTxWarp>
          </a:bodyPr>
          <a:lstStyle/>
          <a:p>
            <a:pPr algn="ctr" fontAlgn="auto"/>
            <a:r>
              <a:rPr lang="en-US" sz="3600" kern="10">
                <a:ln w="12700">
                  <a:solidFill>
                    <a:srgbClr val="808000"/>
                  </a:solidFill>
                  <a:round/>
                  <a:headEnd/>
                  <a:tailEnd/>
                </a:ln>
                <a:solidFill>
                  <a:srgbClr val="FF9900"/>
                </a:solidFill>
                <a:effectLst>
                  <a:outerShdw dist="53882" dir="2700000" algn="ctr" rotWithShape="0">
                    <a:srgbClr val="CBCBCB">
                      <a:alpha val="79999"/>
                    </a:srgbClr>
                  </a:outerShdw>
                </a:effectLst>
                <a:latin typeface="Broadway" panose="04040905080B02020502" pitchFamily="82" charset="0"/>
              </a:rPr>
              <a:t>SLOW</a:t>
            </a:r>
          </a:p>
        </p:txBody>
      </p:sp>
      <p:sp>
        <p:nvSpPr>
          <p:cNvPr id="6187" name="Rectangle 35"/>
          <p:cNvSpPr>
            <a:spLocks noChangeArrowheads="1"/>
          </p:cNvSpPr>
          <p:nvPr/>
        </p:nvSpPr>
        <p:spPr bwMode="auto">
          <a:xfrm>
            <a:off x="304800" y="1752600"/>
            <a:ext cx="1905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300" b="1" u="sng">
                <a:latin typeface="Arial Narrow" panose="020B0606020202030204" pitchFamily="34" charset="0"/>
              </a:rPr>
              <a:t>Problem Statement </a:t>
            </a:r>
          </a:p>
          <a:p>
            <a:pPr>
              <a:spcBef>
                <a:spcPct val="0"/>
              </a:spcBef>
              <a:buFontTx/>
              <a:buNone/>
            </a:pPr>
            <a:r>
              <a:rPr lang="en-US" altLang="en-US" sz="1300">
                <a:latin typeface="Arial Narrow" panose="020B0606020202030204" pitchFamily="34" charset="0"/>
              </a:rPr>
              <a:t>Cycle time for a signature sheet averaged 11.25 days with each project manger spending about 11.25 hours for each purchase over $100,000.</a:t>
            </a:r>
          </a:p>
        </p:txBody>
      </p:sp>
      <p:pic>
        <p:nvPicPr>
          <p:cNvPr id="6188" name="Picture 47" descr="MH90029037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4388" y="4953000"/>
            <a:ext cx="1090612"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9" name="TextBox 48"/>
          <p:cNvSpPr txBox="1">
            <a:spLocks noChangeArrowheads="1"/>
          </p:cNvSpPr>
          <p:nvPr/>
        </p:nvSpPr>
        <p:spPr bwMode="auto">
          <a:xfrm>
            <a:off x="0" y="3487738"/>
            <a:ext cx="19812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300" b="1" u="sng">
                <a:latin typeface="Arial Narrow" panose="020B0606020202030204" pitchFamily="34" charset="0"/>
              </a:rPr>
              <a:t>Business Impact</a:t>
            </a:r>
          </a:p>
          <a:p>
            <a:pPr>
              <a:spcBef>
                <a:spcPct val="0"/>
              </a:spcBef>
              <a:buFontTx/>
              <a:buNone/>
            </a:pPr>
            <a:r>
              <a:rPr lang="en-US" altLang="en-US" sz="1300">
                <a:latin typeface="Arial Narrow" panose="020B0606020202030204" pitchFamily="34" charset="0"/>
              </a:rPr>
              <a:t>The average wage a project manager earns is $35/hr, therefore it costs $393.75 per project in just gathering signatures! At 144 projects a year this process costs $56,700 annually.</a:t>
            </a:r>
          </a:p>
          <a:p>
            <a:pPr>
              <a:spcBef>
                <a:spcPct val="0"/>
              </a:spcBef>
              <a:buFontTx/>
              <a:buNone/>
            </a:pPr>
            <a:endParaRPr lang="en-US" altLang="en-US" sz="1000"/>
          </a:p>
        </p:txBody>
      </p:sp>
      <p:sp>
        <p:nvSpPr>
          <p:cNvPr id="6190" name="WordArt 43" descr="Sand"/>
          <p:cNvSpPr>
            <a:spLocks noChangeArrowheads="1" noChangeShapeType="1" noTextEdit="1"/>
          </p:cNvSpPr>
          <p:nvPr/>
        </p:nvSpPr>
        <p:spPr bwMode="auto">
          <a:xfrm rot="5400000">
            <a:off x="752475" y="4371975"/>
            <a:ext cx="2286000" cy="381000"/>
          </a:xfrm>
          <a:prstGeom prst="rect">
            <a:avLst/>
          </a:prstGeom>
        </p:spPr>
        <p:txBody>
          <a:bodyPr vert="wordArtVert" wrap="none" fromWordArt="1">
            <a:prstTxWarp prst="textPlain">
              <a:avLst>
                <a:gd name="adj" fmla="val 50000"/>
              </a:avLst>
            </a:prstTxWarp>
          </a:bodyPr>
          <a:lstStyle/>
          <a:p>
            <a:pPr algn="ctr" fontAlgn="auto"/>
            <a:r>
              <a:rPr lang="en-US" sz="3600" kern="10">
                <a:ln w="12700">
                  <a:solidFill>
                    <a:srgbClr val="808000"/>
                  </a:solidFill>
                  <a:round/>
                  <a:headEnd/>
                  <a:tailEnd/>
                </a:ln>
                <a:solidFill>
                  <a:srgbClr val="FF9900"/>
                </a:solidFill>
                <a:effectLst>
                  <a:outerShdw dist="53882" dir="2700000" algn="ctr" rotWithShape="0">
                    <a:srgbClr val="CBCBCB">
                      <a:alpha val="79999"/>
                    </a:srgbClr>
                  </a:outerShdw>
                </a:effectLst>
                <a:latin typeface="Broadway" panose="04040905080B02020502" pitchFamily="82" charset="0"/>
              </a:rPr>
              <a:t>Waste</a:t>
            </a:r>
          </a:p>
        </p:txBody>
      </p:sp>
      <p:sp>
        <p:nvSpPr>
          <p:cNvPr id="6191" name="Text Box 282"/>
          <p:cNvSpPr txBox="1">
            <a:spLocks noChangeArrowheads="1"/>
          </p:cNvSpPr>
          <p:nvPr/>
        </p:nvSpPr>
        <p:spPr bwMode="auto">
          <a:xfrm>
            <a:off x="6553200" y="5257800"/>
            <a:ext cx="259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Char char="-"/>
            </a:pPr>
            <a:r>
              <a:rPr lang="en-US" altLang="en-US" sz="1200">
                <a:latin typeface="Arial" panose="020B0604020202020204" pitchFamily="34" charset="0"/>
              </a:rPr>
              <a:t> Finance Office will not accept old version of signature sheet.</a:t>
            </a:r>
          </a:p>
          <a:p>
            <a:pPr>
              <a:spcBef>
                <a:spcPct val="0"/>
              </a:spcBef>
              <a:buFontTx/>
              <a:buChar char="-"/>
            </a:pPr>
            <a:r>
              <a:rPr lang="en-US" altLang="en-US" sz="1200">
                <a:latin typeface="Arial" panose="020B0604020202020204" pitchFamily="34" charset="0"/>
              </a:rPr>
              <a:t> Purchases tracked in SharePoint</a:t>
            </a:r>
          </a:p>
          <a:p>
            <a:pPr>
              <a:spcBef>
                <a:spcPct val="0"/>
              </a:spcBef>
              <a:buFontTx/>
              <a:buChar char="-"/>
            </a:pPr>
            <a:r>
              <a:rPr lang="en-US" altLang="en-US" sz="1200">
                <a:latin typeface="Arial" panose="020B0604020202020204" pitchFamily="34" charset="0"/>
              </a:rPr>
              <a:t> Appraisal rated on compliance</a:t>
            </a:r>
          </a:p>
        </p:txBody>
      </p:sp>
      <p:sp>
        <p:nvSpPr>
          <p:cNvPr id="6192" name="Rectangle 32"/>
          <p:cNvSpPr>
            <a:spLocks noChangeArrowheads="1"/>
          </p:cNvSpPr>
          <p:nvPr/>
        </p:nvSpPr>
        <p:spPr bwMode="auto">
          <a:xfrm>
            <a:off x="0" y="6611938"/>
            <a:ext cx="9144000" cy="246062"/>
          </a:xfrm>
          <a:prstGeom prst="rect">
            <a:avLst/>
          </a:prstGeom>
          <a:solidFill>
            <a:srgbClr val="FF9900"/>
          </a:solidFill>
          <a:ln w="3175">
            <a:solidFill>
              <a:schemeClr val="tx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000" b="1">
              <a:solidFill>
                <a:srgbClr val="FF9900"/>
              </a:solidFill>
              <a:latin typeface="Arial" panose="020B0604020202020204" pitchFamily="34" charset="0"/>
            </a:endParaRPr>
          </a:p>
        </p:txBody>
      </p:sp>
      <p:cxnSp>
        <p:nvCxnSpPr>
          <p:cNvPr id="6193" name="Straight Arrow Connector 55"/>
          <p:cNvCxnSpPr>
            <a:cxnSpLocks noChangeShapeType="1"/>
          </p:cNvCxnSpPr>
          <p:nvPr/>
        </p:nvCxnSpPr>
        <p:spPr bwMode="auto">
          <a:xfrm>
            <a:off x="838200" y="1171575"/>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51" name="Chart 50"/>
          <p:cNvGraphicFramePr/>
          <p:nvPr/>
        </p:nvGraphicFramePr>
        <p:xfrm>
          <a:off x="2111605" y="4515440"/>
          <a:ext cx="2083324" cy="15365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2" name="Chart 51"/>
          <p:cNvGraphicFramePr/>
          <p:nvPr/>
        </p:nvGraphicFramePr>
        <p:xfrm>
          <a:off x="6495068" y="1798294"/>
          <a:ext cx="2648932" cy="217523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3" name="Table 52"/>
          <p:cNvGraphicFramePr>
            <a:graphicFrameLocks noGrp="1"/>
          </p:cNvGraphicFramePr>
          <p:nvPr/>
        </p:nvGraphicFramePr>
        <p:xfrm>
          <a:off x="2116185" y="1696876"/>
          <a:ext cx="2069316" cy="2237574"/>
        </p:xfrm>
        <a:graphic>
          <a:graphicData uri="http://schemas.openxmlformats.org/drawingml/2006/table">
            <a:tbl>
              <a:tblPr/>
              <a:tblGrid>
                <a:gridCol w="563246">
                  <a:extLst>
                    <a:ext uri="{9D8B030D-6E8A-4147-A177-3AD203B41FA5}">
                      <a16:colId xmlns:a16="http://schemas.microsoft.com/office/drawing/2014/main" val="20000"/>
                    </a:ext>
                  </a:extLst>
                </a:gridCol>
                <a:gridCol w="753035">
                  <a:extLst>
                    <a:ext uri="{9D8B030D-6E8A-4147-A177-3AD203B41FA5}">
                      <a16:colId xmlns:a16="http://schemas.microsoft.com/office/drawing/2014/main" val="20001"/>
                    </a:ext>
                  </a:extLst>
                </a:gridCol>
                <a:gridCol w="753035">
                  <a:extLst>
                    <a:ext uri="{9D8B030D-6E8A-4147-A177-3AD203B41FA5}">
                      <a16:colId xmlns:a16="http://schemas.microsoft.com/office/drawing/2014/main" val="20002"/>
                    </a:ext>
                  </a:extLst>
                </a:gridCol>
              </a:tblGrid>
              <a:tr h="135446">
                <a:tc rowSpan="13">
                  <a:txBody>
                    <a:bodyPr/>
                    <a:lstStyle/>
                    <a:p>
                      <a:pPr algn="ctr" fontAlgn="ctr"/>
                      <a:r>
                        <a:rPr lang="en-US" sz="1100" b="1" i="0" u="none" strike="noStrike" dirty="0">
                          <a:solidFill>
                            <a:srgbClr val="000000"/>
                          </a:solidFill>
                          <a:latin typeface="Calibri"/>
                        </a:rPr>
                        <a:t>Signature Sheet Cycle Time</a:t>
                      </a:r>
                    </a:p>
                    <a:p>
                      <a:pPr algn="ctr" fontAlgn="ctr"/>
                      <a:r>
                        <a:rPr lang="en-US" sz="1100" b="1" i="0" u="none" strike="noStrike" dirty="0">
                          <a:solidFill>
                            <a:srgbClr val="000000"/>
                          </a:solidFill>
                          <a:latin typeface="Calibri"/>
                        </a:rPr>
                        <a:t> (man-hours)</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solidFill>
                            <a:srgbClr val="000000"/>
                          </a:solidFill>
                          <a:latin typeface="Calibri"/>
                        </a:rPr>
                        <a:t>Past man-hours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5446">
                <a:tc vMerge="1">
                  <a:txBody>
                    <a:bodyPr/>
                    <a:lstStyle/>
                    <a:p>
                      <a:endParaRPr lang="en-US"/>
                    </a:p>
                  </a:txBody>
                  <a:tcPr/>
                </a:tc>
                <a:tc>
                  <a:txBody>
                    <a:bodyPr/>
                    <a:lstStyle/>
                    <a:p>
                      <a:pPr algn="ctr" fontAlgn="b"/>
                      <a:r>
                        <a:rPr lang="en-US" sz="800" b="0" i="0" u="none" strike="noStrike">
                          <a:solidFill>
                            <a:srgbClr val="000000"/>
                          </a:solidFill>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70438">
                <a:tc gridSpan="3">
                  <a:txBody>
                    <a:bodyPr/>
                    <a:lstStyle/>
                    <a:p>
                      <a:pPr algn="ctr" fontAlgn="b"/>
                      <a:r>
                        <a:rPr lang="en-US" sz="4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135446">
                <a:tc>
                  <a:txBody>
                    <a:bodyPr/>
                    <a:lstStyle/>
                    <a:p>
                      <a:pPr algn="r" fontAlgn="b"/>
                      <a:r>
                        <a:rPr lang="en-US" sz="800" b="0" i="0" u="none" strike="noStrike">
                          <a:solidFill>
                            <a:srgbClr val="000000"/>
                          </a:solidFill>
                          <a:latin typeface="Calibri"/>
                        </a:rPr>
                        <a:t>Mean=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Calibri"/>
                        </a:rPr>
                        <a:t>11.25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4"/>
                  </a:ext>
                </a:extLst>
              </a:tr>
              <a:tr h="135446">
                <a:tc>
                  <a:txBody>
                    <a:bodyPr/>
                    <a:lstStyle/>
                    <a:p>
                      <a:pPr algn="r" fontAlgn="b"/>
                      <a:r>
                        <a:rPr lang="en-US" sz="800" b="0" i="0" u="none" strike="noStrike">
                          <a:solidFill>
                            <a:srgbClr val="000000"/>
                          </a:solidFill>
                          <a:latin typeface="Calibri"/>
                        </a:rPr>
                        <a:t>Std dev=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Calibri"/>
                        </a:rPr>
                        <a:t>4.57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5"/>
                  </a:ext>
                </a:extLst>
              </a:tr>
              <a:tr h="135446">
                <a:tc>
                  <a:txBody>
                    <a:bodyPr/>
                    <a:lstStyle/>
                    <a:p>
                      <a:pPr algn="r" fontAlgn="b"/>
                      <a:r>
                        <a:rPr lang="en-US" sz="800" b="0" i="0" u="none" strike="noStrike" dirty="0">
                          <a:solidFill>
                            <a:srgbClr val="000000"/>
                          </a:solidFill>
                          <a:latin typeface="Calibri"/>
                        </a:rPr>
                        <a:t>Median=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0" i="0" u="none" strike="noStrike" dirty="0">
                          <a:solidFill>
                            <a:srgbClr val="000000"/>
                          </a:solidFill>
                          <a:latin typeface="Calibri"/>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6"/>
                  </a:ext>
                </a:extLst>
              </a:tr>
            </a:tbl>
          </a:graphicData>
        </a:graphic>
      </p:graphicFrame>
      <p:sp>
        <p:nvSpPr>
          <p:cNvPr id="6197" name="AutoShape 48"/>
          <p:cNvSpPr>
            <a:spLocks noChangeArrowheads="1"/>
          </p:cNvSpPr>
          <p:nvPr/>
        </p:nvSpPr>
        <p:spPr bwMode="auto">
          <a:xfrm>
            <a:off x="2139950" y="4017963"/>
            <a:ext cx="989013" cy="528637"/>
          </a:xfrm>
          <a:prstGeom prst="wedgeEllipseCallout">
            <a:avLst>
              <a:gd name="adj1" fmla="val 64894"/>
              <a:gd name="adj2" fmla="val -116750"/>
            </a:avLst>
          </a:prstGeom>
          <a:solidFill>
            <a:srgbClr val="FF9900"/>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000" b="1" i="1"/>
          </a:p>
        </p:txBody>
      </p:sp>
      <p:sp>
        <p:nvSpPr>
          <p:cNvPr id="6198" name="TextBox 54"/>
          <p:cNvSpPr txBox="1">
            <a:spLocks noChangeArrowheads="1"/>
          </p:cNvSpPr>
          <p:nvPr/>
        </p:nvSpPr>
        <p:spPr bwMode="auto">
          <a:xfrm>
            <a:off x="2178050" y="4084638"/>
            <a:ext cx="923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a:t>High man-hours</a:t>
            </a:r>
          </a:p>
        </p:txBody>
      </p:sp>
      <p:sp>
        <p:nvSpPr>
          <p:cNvPr id="6199" name="AutoShape 48"/>
          <p:cNvSpPr>
            <a:spLocks noChangeArrowheads="1"/>
          </p:cNvSpPr>
          <p:nvPr/>
        </p:nvSpPr>
        <p:spPr bwMode="auto">
          <a:xfrm>
            <a:off x="3197225" y="4019550"/>
            <a:ext cx="990600" cy="528638"/>
          </a:xfrm>
          <a:prstGeom prst="wedgeEllipseCallout">
            <a:avLst>
              <a:gd name="adj1" fmla="val -20491"/>
              <a:gd name="adj2" fmla="val 87505"/>
            </a:avLst>
          </a:prstGeom>
          <a:solidFill>
            <a:srgbClr val="FF9900"/>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000" b="1" i="1"/>
          </a:p>
        </p:txBody>
      </p:sp>
      <p:sp>
        <p:nvSpPr>
          <p:cNvPr id="6200" name="TextBox 56"/>
          <p:cNvSpPr txBox="1">
            <a:spLocks noChangeArrowheads="1"/>
          </p:cNvSpPr>
          <p:nvPr/>
        </p:nvSpPr>
        <p:spPr bwMode="auto">
          <a:xfrm>
            <a:off x="3235325" y="4098925"/>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a:t>High cycle time</a:t>
            </a:r>
          </a:p>
        </p:txBody>
      </p:sp>
      <p:sp>
        <p:nvSpPr>
          <p:cNvPr id="6201" name="WordArt 43" descr="Sand"/>
          <p:cNvSpPr>
            <a:spLocks noChangeArrowheads="1" noChangeShapeType="1" noTextEdit="1"/>
          </p:cNvSpPr>
          <p:nvPr/>
        </p:nvSpPr>
        <p:spPr bwMode="auto">
          <a:xfrm>
            <a:off x="6489700" y="1625600"/>
            <a:ext cx="2654300" cy="368300"/>
          </a:xfrm>
          <a:prstGeom prst="rect">
            <a:avLst/>
          </a:prstGeom>
        </p:spPr>
        <p:txBody>
          <a:bodyPr wrap="none" fromWordArt="1">
            <a:prstTxWarp prst="textPlain">
              <a:avLst>
                <a:gd name="adj" fmla="val 49444"/>
              </a:avLst>
            </a:prstTxWarp>
          </a:bodyPr>
          <a:lstStyle/>
          <a:p>
            <a:pPr algn="ctr"/>
            <a:r>
              <a:rPr lang="en-US" sz="3600" kern="10">
                <a:ln w="12700">
                  <a:solidFill>
                    <a:srgbClr val="808000"/>
                  </a:solidFill>
                  <a:round/>
                  <a:headEnd/>
                  <a:tailEnd/>
                </a:ln>
                <a:solidFill>
                  <a:srgbClr val="FF9900"/>
                </a:solidFill>
                <a:effectLst>
                  <a:outerShdw dist="53882" dir="2700000" algn="ctr" rotWithShape="0">
                    <a:srgbClr val="CBCBCB">
                      <a:alpha val="79999"/>
                    </a:srgbClr>
                  </a:outerShdw>
                </a:effectLst>
                <a:latin typeface="Broadway" panose="04040905080B02020502" pitchFamily="82" charset="0"/>
              </a:rPr>
              <a:t>SharePoint</a:t>
            </a:r>
          </a:p>
        </p:txBody>
      </p:sp>
      <p:grpSp>
        <p:nvGrpSpPr>
          <p:cNvPr id="6202" name="Group 96"/>
          <p:cNvGrpSpPr>
            <a:grpSpLocks/>
          </p:cNvGrpSpPr>
          <p:nvPr/>
        </p:nvGrpSpPr>
        <p:grpSpPr bwMode="auto">
          <a:xfrm>
            <a:off x="4171950" y="1841500"/>
            <a:ext cx="1797050" cy="4203700"/>
            <a:chOff x="4171951" y="1841500"/>
            <a:chExt cx="1797049" cy="4203700"/>
          </a:xfrm>
        </p:grpSpPr>
        <p:sp>
          <p:nvSpPr>
            <p:cNvPr id="6216" name="Text Box 59"/>
            <p:cNvSpPr txBox="1">
              <a:spLocks noChangeArrowheads="1"/>
            </p:cNvSpPr>
            <p:nvPr/>
          </p:nvSpPr>
          <p:spPr bwMode="auto">
            <a:xfrm>
              <a:off x="5075871" y="2381266"/>
              <a:ext cx="306986" cy="184666"/>
            </a:xfrm>
            <a:prstGeom prst="rect">
              <a:avLst/>
            </a:prstGeom>
            <a:solidFill>
              <a:srgbClr val="FFFFFF">
                <a:alpha val="0"/>
              </a:srgbClr>
            </a:solidFill>
            <a:ln w="9525">
              <a:solidFill>
                <a:srgbClr val="FFFFFF"/>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spcAft>
                  <a:spcPts val="1000"/>
                </a:spcAft>
                <a:buFontTx/>
                <a:buNone/>
              </a:pPr>
              <a:r>
                <a:rPr lang="en-US" altLang="en-US" sz="600">
                  <a:latin typeface="Calibri" panose="020F0502020204030204" pitchFamily="34" charset="0"/>
                </a:rPr>
                <a:t>No</a:t>
              </a:r>
              <a:endParaRPr lang="en-US" altLang="en-US" sz="600"/>
            </a:p>
          </p:txBody>
        </p:sp>
        <p:sp>
          <p:nvSpPr>
            <p:cNvPr id="6217" name="Text Box 58"/>
            <p:cNvSpPr txBox="1">
              <a:spLocks noChangeArrowheads="1"/>
            </p:cNvSpPr>
            <p:nvPr/>
          </p:nvSpPr>
          <p:spPr bwMode="auto">
            <a:xfrm>
              <a:off x="5074954" y="4010974"/>
              <a:ext cx="306986" cy="184666"/>
            </a:xfrm>
            <a:prstGeom prst="rect">
              <a:avLst/>
            </a:prstGeom>
            <a:solidFill>
              <a:srgbClr val="FFFFFF">
                <a:alpha val="0"/>
              </a:srgbClr>
            </a:solidFill>
            <a:ln w="9525">
              <a:solidFill>
                <a:srgbClr val="FFFFFF"/>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spcAft>
                  <a:spcPts val="1000"/>
                </a:spcAft>
                <a:buFontTx/>
                <a:buNone/>
              </a:pPr>
              <a:r>
                <a:rPr lang="en-US" altLang="en-US" sz="600">
                  <a:latin typeface="Calibri" panose="020F0502020204030204" pitchFamily="34" charset="0"/>
                </a:rPr>
                <a:t>No</a:t>
              </a:r>
              <a:endParaRPr lang="en-US" altLang="en-US" sz="600"/>
            </a:p>
          </p:txBody>
        </p:sp>
        <p:sp>
          <p:nvSpPr>
            <p:cNvPr id="6218" name="AutoShape 62"/>
            <p:cNvSpPr>
              <a:spLocks noChangeArrowheads="1"/>
            </p:cNvSpPr>
            <p:nvPr/>
          </p:nvSpPr>
          <p:spPr bwMode="auto">
            <a:xfrm>
              <a:off x="4225730" y="2278780"/>
              <a:ext cx="914235" cy="511938"/>
            </a:xfrm>
            <a:prstGeom prst="flowChartDecision">
              <a:avLst/>
            </a:prstGeom>
            <a:solidFill>
              <a:srgbClr val="DBE5F1"/>
            </a:solidFill>
            <a:ln w="9525">
              <a:solidFill>
                <a:srgbClr val="000000"/>
              </a:solidFill>
              <a:miter lim="800000"/>
              <a:headEnd/>
              <a:tailEnd/>
            </a:ln>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endParaRPr lang="en-US" altLang="en-US" sz="600"/>
            </a:p>
          </p:txBody>
        </p:sp>
        <p:sp>
          <p:nvSpPr>
            <p:cNvPr id="6219" name="AutoShape 66"/>
            <p:cNvSpPr>
              <a:spLocks noChangeArrowheads="1"/>
            </p:cNvSpPr>
            <p:nvPr/>
          </p:nvSpPr>
          <p:spPr bwMode="auto">
            <a:xfrm>
              <a:off x="4225730" y="3915915"/>
              <a:ext cx="914235" cy="511938"/>
            </a:xfrm>
            <a:prstGeom prst="flowChartDecision">
              <a:avLst/>
            </a:prstGeom>
            <a:solidFill>
              <a:srgbClr val="DBE5F1"/>
            </a:solidFill>
            <a:ln w="9525">
              <a:solidFill>
                <a:srgbClr val="000000"/>
              </a:solidFill>
              <a:miter lim="800000"/>
              <a:headEnd/>
              <a:tailEnd/>
            </a:ln>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endParaRPr lang="en-US" altLang="en-US" sz="600"/>
            </a:p>
          </p:txBody>
        </p:sp>
        <p:sp>
          <p:nvSpPr>
            <p:cNvPr id="6220" name="AutoShape 60"/>
            <p:cNvSpPr>
              <a:spLocks noChangeArrowheads="1"/>
            </p:cNvSpPr>
            <p:nvPr/>
          </p:nvSpPr>
          <p:spPr bwMode="auto">
            <a:xfrm>
              <a:off x="4245896" y="1841500"/>
              <a:ext cx="873901" cy="303963"/>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700">
                  <a:latin typeface="Calibri" panose="020F0502020204030204" pitchFamily="34" charset="0"/>
                </a:rPr>
                <a:t>Project manager signs form</a:t>
              </a:r>
              <a:endParaRPr lang="en-US" altLang="en-US" sz="700"/>
            </a:p>
          </p:txBody>
        </p:sp>
        <p:sp>
          <p:nvSpPr>
            <p:cNvPr id="6221" name="AutoShape 61"/>
            <p:cNvSpPr>
              <a:spLocks noChangeArrowheads="1"/>
            </p:cNvSpPr>
            <p:nvPr/>
          </p:nvSpPr>
          <p:spPr bwMode="auto">
            <a:xfrm>
              <a:off x="4245896" y="2897372"/>
              <a:ext cx="873901" cy="325294"/>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Obtain engineering supervisor’s signature</a:t>
              </a:r>
              <a:endParaRPr lang="en-US" altLang="en-US" sz="600"/>
            </a:p>
          </p:txBody>
        </p:sp>
        <p:sp>
          <p:nvSpPr>
            <p:cNvPr id="6222" name="AutoShape 63"/>
            <p:cNvSpPr>
              <a:spLocks noChangeArrowheads="1"/>
            </p:cNvSpPr>
            <p:nvPr/>
          </p:nvSpPr>
          <p:spPr bwMode="auto">
            <a:xfrm>
              <a:off x="5334911" y="2374900"/>
              <a:ext cx="621389" cy="317500"/>
            </a:xfrm>
            <a:prstGeom prst="flowChartTerminator">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Submit to Finance </a:t>
              </a:r>
            </a:p>
            <a:p>
              <a:pPr>
                <a:spcBef>
                  <a:spcPct val="0"/>
                </a:spcBef>
                <a:buFontTx/>
                <a:buNone/>
              </a:pPr>
              <a:endParaRPr lang="en-US" altLang="en-US" sz="600"/>
            </a:p>
          </p:txBody>
        </p:sp>
        <p:sp>
          <p:nvSpPr>
            <p:cNvPr id="6223" name="AutoShape 64"/>
            <p:cNvSpPr>
              <a:spLocks noChangeArrowheads="1"/>
            </p:cNvSpPr>
            <p:nvPr/>
          </p:nvSpPr>
          <p:spPr bwMode="auto">
            <a:xfrm>
              <a:off x="4245896" y="3393312"/>
              <a:ext cx="873901" cy="341292"/>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Obtain production supervisor’s signature</a:t>
              </a:r>
              <a:endParaRPr lang="en-US" altLang="en-US" sz="600"/>
            </a:p>
          </p:txBody>
        </p:sp>
        <p:sp>
          <p:nvSpPr>
            <p:cNvPr id="6224" name="AutoShape 65"/>
            <p:cNvSpPr>
              <a:spLocks noChangeArrowheads="1"/>
            </p:cNvSpPr>
            <p:nvPr/>
          </p:nvSpPr>
          <p:spPr bwMode="auto">
            <a:xfrm>
              <a:off x="4245896" y="4529174"/>
              <a:ext cx="873901" cy="293298"/>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Obtain engineering director’s signature</a:t>
              </a:r>
              <a:endParaRPr lang="en-US" altLang="en-US" sz="600"/>
            </a:p>
          </p:txBody>
        </p:sp>
        <p:sp>
          <p:nvSpPr>
            <p:cNvPr id="6225" name="AutoShape 67"/>
            <p:cNvSpPr>
              <a:spLocks noChangeArrowheads="1"/>
            </p:cNvSpPr>
            <p:nvPr/>
          </p:nvSpPr>
          <p:spPr bwMode="auto">
            <a:xfrm>
              <a:off x="4245896" y="5361074"/>
              <a:ext cx="873901" cy="261302"/>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Obtain group director’s signature</a:t>
              </a:r>
              <a:endParaRPr lang="en-US" altLang="en-US" sz="600"/>
            </a:p>
          </p:txBody>
        </p:sp>
        <p:sp>
          <p:nvSpPr>
            <p:cNvPr id="6226" name="AutoShape 68"/>
            <p:cNvSpPr>
              <a:spLocks noChangeArrowheads="1"/>
            </p:cNvSpPr>
            <p:nvPr/>
          </p:nvSpPr>
          <p:spPr bwMode="auto">
            <a:xfrm>
              <a:off x="4171951" y="5729029"/>
              <a:ext cx="1015069" cy="316171"/>
            </a:xfrm>
            <a:prstGeom prst="flowChartTerminator">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Submit form to Finance Department</a:t>
              </a:r>
            </a:p>
            <a:p>
              <a:pPr>
                <a:spcBef>
                  <a:spcPct val="0"/>
                </a:spcBef>
                <a:buFontTx/>
                <a:buNone/>
              </a:pPr>
              <a:endParaRPr lang="en-US" altLang="en-US" sz="600"/>
            </a:p>
          </p:txBody>
        </p:sp>
        <p:sp>
          <p:nvSpPr>
            <p:cNvPr id="6227" name="AutoShape 69"/>
            <p:cNvSpPr>
              <a:spLocks noChangeArrowheads="1"/>
            </p:cNvSpPr>
            <p:nvPr/>
          </p:nvSpPr>
          <p:spPr bwMode="auto">
            <a:xfrm>
              <a:off x="5391647" y="4015103"/>
              <a:ext cx="577353" cy="338092"/>
            </a:xfrm>
            <a:prstGeom prst="flowChartDelay">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spcAft>
                  <a:spcPts val="1000"/>
                </a:spcAft>
                <a:buFontTx/>
                <a:buNone/>
              </a:pPr>
              <a:r>
                <a:rPr lang="en-US" altLang="en-US" sz="600">
                  <a:latin typeface="Calibri" panose="020F0502020204030204" pitchFamily="34" charset="0"/>
                </a:rPr>
                <a:t>Wait for Thursday</a:t>
              </a:r>
              <a:endParaRPr lang="en-US" altLang="en-US" sz="600"/>
            </a:p>
          </p:txBody>
        </p:sp>
        <p:cxnSp>
          <p:nvCxnSpPr>
            <p:cNvPr id="6228" name="AutoShape 70"/>
            <p:cNvCxnSpPr>
              <a:cxnSpLocks noChangeShapeType="1"/>
            </p:cNvCxnSpPr>
            <p:nvPr/>
          </p:nvCxnSpPr>
          <p:spPr bwMode="auto">
            <a:xfrm>
              <a:off x="4682847" y="2150796"/>
              <a:ext cx="0" cy="1279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29" name="AutoShape 71"/>
            <p:cNvCxnSpPr>
              <a:cxnSpLocks noChangeShapeType="1"/>
            </p:cNvCxnSpPr>
            <p:nvPr/>
          </p:nvCxnSpPr>
          <p:spPr bwMode="auto">
            <a:xfrm>
              <a:off x="4682847" y="2790718"/>
              <a:ext cx="0" cy="1066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0" name="AutoShape 72"/>
            <p:cNvCxnSpPr>
              <a:cxnSpLocks noChangeShapeType="1"/>
            </p:cNvCxnSpPr>
            <p:nvPr/>
          </p:nvCxnSpPr>
          <p:spPr bwMode="auto">
            <a:xfrm>
              <a:off x="5139964" y="2529417"/>
              <a:ext cx="194947" cy="3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1" name="AutoShape 73"/>
            <p:cNvCxnSpPr>
              <a:cxnSpLocks noChangeShapeType="1"/>
            </p:cNvCxnSpPr>
            <p:nvPr/>
          </p:nvCxnSpPr>
          <p:spPr bwMode="auto">
            <a:xfrm>
              <a:off x="4682847" y="3233331"/>
              <a:ext cx="0" cy="1599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2" name="AutoShape 74"/>
            <p:cNvCxnSpPr>
              <a:cxnSpLocks noChangeShapeType="1"/>
            </p:cNvCxnSpPr>
            <p:nvPr/>
          </p:nvCxnSpPr>
          <p:spPr bwMode="auto">
            <a:xfrm>
              <a:off x="4682847" y="3739937"/>
              <a:ext cx="0" cy="1759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3" name="AutoShape 75"/>
            <p:cNvCxnSpPr>
              <a:cxnSpLocks noChangeShapeType="1"/>
              <a:endCxn id="6227" idx="1"/>
            </p:cNvCxnSpPr>
            <p:nvPr/>
          </p:nvCxnSpPr>
          <p:spPr bwMode="auto">
            <a:xfrm>
              <a:off x="5139964" y="4171885"/>
              <a:ext cx="251683" cy="122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4" name="AutoShape 76"/>
            <p:cNvCxnSpPr>
              <a:cxnSpLocks noChangeShapeType="1"/>
            </p:cNvCxnSpPr>
            <p:nvPr/>
          </p:nvCxnSpPr>
          <p:spPr bwMode="auto">
            <a:xfrm>
              <a:off x="4682847" y="4427853"/>
              <a:ext cx="0" cy="1013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5" name="AutoShape 77"/>
            <p:cNvCxnSpPr>
              <a:cxnSpLocks noChangeShapeType="1"/>
            </p:cNvCxnSpPr>
            <p:nvPr/>
          </p:nvCxnSpPr>
          <p:spPr bwMode="auto">
            <a:xfrm>
              <a:off x="4682847" y="5238422"/>
              <a:ext cx="0" cy="1173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6" name="AutoShape 78"/>
            <p:cNvCxnSpPr>
              <a:cxnSpLocks noChangeShapeType="1"/>
            </p:cNvCxnSpPr>
            <p:nvPr/>
          </p:nvCxnSpPr>
          <p:spPr bwMode="auto">
            <a:xfrm>
              <a:off x="4682847" y="5627708"/>
              <a:ext cx="0" cy="959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37" name="AutoShape 79"/>
            <p:cNvCxnSpPr>
              <a:cxnSpLocks noChangeShapeType="1"/>
            </p:cNvCxnSpPr>
            <p:nvPr/>
          </p:nvCxnSpPr>
          <p:spPr bwMode="auto">
            <a:xfrm rot="10800000">
              <a:off x="4682848" y="3809262"/>
              <a:ext cx="879753" cy="191238"/>
            </a:xfrm>
            <a:prstGeom prst="bentConnector3">
              <a:avLst>
                <a:gd name="adj1" fmla="val -52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6238" name="AutoShape 80"/>
            <p:cNvSpPr>
              <a:spLocks noChangeArrowheads="1"/>
            </p:cNvSpPr>
            <p:nvPr/>
          </p:nvSpPr>
          <p:spPr bwMode="auto">
            <a:xfrm>
              <a:off x="4245896" y="4923793"/>
              <a:ext cx="873901" cy="314629"/>
            </a:xfrm>
            <a:prstGeom prst="flowChartProcess">
              <a:avLst/>
            </a:prstGeom>
            <a:solidFill>
              <a:srgbClr val="DBE5F1"/>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Obtain finance supervisor’s signature</a:t>
              </a:r>
              <a:endParaRPr lang="en-US" altLang="en-US" sz="600"/>
            </a:p>
          </p:txBody>
        </p:sp>
        <p:cxnSp>
          <p:nvCxnSpPr>
            <p:cNvPr id="6239" name="AutoShape 81"/>
            <p:cNvCxnSpPr>
              <a:cxnSpLocks noChangeShapeType="1"/>
            </p:cNvCxnSpPr>
            <p:nvPr/>
          </p:nvCxnSpPr>
          <p:spPr bwMode="auto">
            <a:xfrm>
              <a:off x="4682847" y="4822472"/>
              <a:ext cx="0" cy="959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240" name="TextBox 90"/>
            <p:cNvSpPr txBox="1">
              <a:spLocks noChangeArrowheads="1"/>
            </p:cNvSpPr>
            <p:nvPr/>
          </p:nvSpPr>
          <p:spPr bwMode="auto">
            <a:xfrm>
              <a:off x="4394200" y="4025900"/>
              <a:ext cx="622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600"/>
                <a:t>Is it Thursday?</a:t>
              </a:r>
            </a:p>
          </p:txBody>
        </p:sp>
        <p:sp>
          <p:nvSpPr>
            <p:cNvPr id="6241" name="TextBox 91"/>
            <p:cNvSpPr txBox="1">
              <a:spLocks noChangeArrowheads="1"/>
            </p:cNvSpPr>
            <p:nvPr/>
          </p:nvSpPr>
          <p:spPr bwMode="auto">
            <a:xfrm>
              <a:off x="4381500" y="2324100"/>
              <a:ext cx="622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spcAft>
                  <a:spcPts val="1000"/>
                </a:spcAft>
                <a:buFontTx/>
                <a:buNone/>
              </a:pPr>
              <a:r>
                <a:rPr lang="en-US" altLang="en-US" sz="600">
                  <a:latin typeface="Calibri" panose="020F0502020204030204" pitchFamily="34" charset="0"/>
                </a:rPr>
                <a:t>Is project over $100,000?</a:t>
              </a:r>
              <a:endParaRPr lang="en-US" altLang="en-US" sz="600"/>
            </a:p>
          </p:txBody>
        </p:sp>
      </p:grpSp>
      <p:sp>
        <p:nvSpPr>
          <p:cNvPr id="6203" name="Down Arrow 97"/>
          <p:cNvSpPr>
            <a:spLocks noChangeArrowheads="1"/>
          </p:cNvSpPr>
          <p:nvPr/>
        </p:nvSpPr>
        <p:spPr bwMode="auto">
          <a:xfrm>
            <a:off x="4978400" y="2222500"/>
            <a:ext cx="368300" cy="3708400"/>
          </a:xfrm>
          <a:prstGeom prst="downArrow">
            <a:avLst>
              <a:gd name="adj1" fmla="val 50000"/>
              <a:gd name="adj2" fmla="val 118963"/>
            </a:avLst>
          </a:prstGeom>
          <a:solidFill>
            <a:srgbClr val="FF0000"/>
          </a:solidFill>
          <a:ln w="12700"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204" name="AutoShape 48"/>
          <p:cNvSpPr>
            <a:spLocks noChangeArrowheads="1"/>
          </p:cNvSpPr>
          <p:nvPr/>
        </p:nvSpPr>
        <p:spPr bwMode="auto">
          <a:xfrm>
            <a:off x="5305425" y="1720850"/>
            <a:ext cx="990600" cy="528638"/>
          </a:xfrm>
          <a:prstGeom prst="wedgeEllipseCallout">
            <a:avLst>
              <a:gd name="adj1" fmla="val -60236"/>
              <a:gd name="adj2" fmla="val 44259"/>
            </a:avLst>
          </a:prstGeom>
          <a:solidFill>
            <a:srgbClr val="FF9900"/>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000" b="1" i="1"/>
          </a:p>
        </p:txBody>
      </p:sp>
      <p:sp>
        <p:nvSpPr>
          <p:cNvPr id="6205" name="TextBox 98"/>
          <p:cNvSpPr txBox="1">
            <a:spLocks noChangeArrowheads="1"/>
          </p:cNvSpPr>
          <p:nvPr/>
        </p:nvSpPr>
        <p:spPr bwMode="auto">
          <a:xfrm>
            <a:off x="5308600" y="1879600"/>
            <a:ext cx="1041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Too many steps!</a:t>
            </a:r>
          </a:p>
        </p:txBody>
      </p:sp>
      <p:sp>
        <p:nvSpPr>
          <p:cNvPr id="6206" name="AutoShape 48"/>
          <p:cNvSpPr>
            <a:spLocks noChangeArrowheads="1"/>
          </p:cNvSpPr>
          <p:nvPr/>
        </p:nvSpPr>
        <p:spPr bwMode="auto">
          <a:xfrm>
            <a:off x="5457825" y="3079750"/>
            <a:ext cx="990600" cy="679450"/>
          </a:xfrm>
          <a:prstGeom prst="wedgeEllipseCallout">
            <a:avLst>
              <a:gd name="adj1" fmla="val -65361"/>
              <a:gd name="adj2" fmla="val -37421"/>
            </a:avLst>
          </a:prstGeom>
          <a:solidFill>
            <a:srgbClr val="FF9900"/>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000" b="1" i="1"/>
          </a:p>
        </p:txBody>
      </p:sp>
      <p:sp>
        <p:nvSpPr>
          <p:cNvPr id="6207" name="TextBox 101"/>
          <p:cNvSpPr txBox="1">
            <a:spLocks noChangeArrowheads="1"/>
          </p:cNvSpPr>
          <p:nvPr/>
        </p:nvSpPr>
        <p:spPr bwMode="auto">
          <a:xfrm>
            <a:off x="5461000" y="3136900"/>
            <a:ext cx="1041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a:t>Need to take PM out of all these steps</a:t>
            </a:r>
          </a:p>
        </p:txBody>
      </p:sp>
      <p:sp>
        <p:nvSpPr>
          <p:cNvPr id="6208" name="TextBox 102"/>
          <p:cNvSpPr txBox="1">
            <a:spLocks noChangeArrowheads="1"/>
          </p:cNvSpPr>
          <p:nvPr/>
        </p:nvSpPr>
        <p:spPr bwMode="auto">
          <a:xfrm>
            <a:off x="6553200" y="3822700"/>
            <a:ext cx="2590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100"/>
              <a:t> Cycle time reduced to 2.88 days!</a:t>
            </a:r>
          </a:p>
          <a:p>
            <a:pPr>
              <a:spcBef>
                <a:spcPct val="0"/>
              </a:spcBef>
            </a:pPr>
            <a:r>
              <a:rPr lang="en-US" altLang="en-US" sz="1100"/>
              <a:t> Man-hours reduced to 0.20 hours!</a:t>
            </a:r>
          </a:p>
          <a:p>
            <a:pPr>
              <a:spcBef>
                <a:spcPct val="0"/>
              </a:spcBef>
            </a:pPr>
            <a:r>
              <a:rPr lang="en-US" altLang="en-US" sz="1100"/>
              <a:t> Cost savings $55,692 annually!</a:t>
            </a:r>
          </a:p>
          <a:p>
            <a:pPr>
              <a:spcBef>
                <a:spcPct val="0"/>
              </a:spcBef>
            </a:pPr>
            <a:r>
              <a:rPr lang="en-US" altLang="en-US" sz="1100"/>
              <a:t> SQL raised from 2.3 to 3.6 and rising!</a:t>
            </a:r>
          </a:p>
        </p:txBody>
      </p:sp>
      <p:sp>
        <p:nvSpPr>
          <p:cNvPr id="6209" name="AutoShape 158"/>
          <p:cNvSpPr>
            <a:spLocks noChangeArrowheads="1"/>
          </p:cNvSpPr>
          <p:nvPr/>
        </p:nvSpPr>
        <p:spPr bwMode="auto">
          <a:xfrm>
            <a:off x="5257800" y="4254500"/>
            <a:ext cx="1295400" cy="914400"/>
          </a:xfrm>
          <a:prstGeom prst="irregularSeal2">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a:t>SQL = 2.3</a:t>
            </a:r>
          </a:p>
        </p:txBody>
      </p:sp>
      <p:sp>
        <p:nvSpPr>
          <p:cNvPr id="6210" name="TextBox 104"/>
          <p:cNvSpPr txBox="1">
            <a:spLocks noChangeArrowheads="1"/>
          </p:cNvSpPr>
          <p:nvPr/>
        </p:nvSpPr>
        <p:spPr bwMode="auto">
          <a:xfrm>
            <a:off x="5283200" y="5486400"/>
            <a:ext cx="1244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u="sng"/>
              <a:t>Hypothesis Test</a:t>
            </a:r>
          </a:p>
          <a:p>
            <a:pPr>
              <a:spcBef>
                <a:spcPct val="0"/>
              </a:spcBef>
              <a:buFontTx/>
              <a:buNone/>
            </a:pPr>
            <a:r>
              <a:rPr lang="en-US" altLang="en-US" sz="1100"/>
              <a:t>H</a:t>
            </a:r>
            <a:r>
              <a:rPr lang="en-US" altLang="en-US" sz="1100" baseline="-25000"/>
              <a:t>o</a:t>
            </a:r>
            <a:r>
              <a:rPr lang="en-US" altLang="en-US" sz="1100"/>
              <a:t>: mu ≥ 11.25 hr H</a:t>
            </a:r>
            <a:r>
              <a:rPr lang="en-US" altLang="en-US" sz="1100" baseline="-25000"/>
              <a:t>a</a:t>
            </a:r>
            <a:r>
              <a:rPr lang="en-US" altLang="en-US" sz="1100"/>
              <a:t>: mu &lt; 11.25 hr</a:t>
            </a:r>
          </a:p>
        </p:txBody>
      </p:sp>
      <p:graphicFrame>
        <p:nvGraphicFramePr>
          <p:cNvPr id="6211" name="Object 82"/>
          <p:cNvGraphicFramePr>
            <a:graphicFrameLocks noChangeAspect="1"/>
          </p:cNvGraphicFramePr>
          <p:nvPr/>
        </p:nvGraphicFramePr>
        <p:xfrm>
          <a:off x="6569075" y="4584700"/>
          <a:ext cx="1592263" cy="361950"/>
        </p:xfrm>
        <a:graphic>
          <a:graphicData uri="http://schemas.openxmlformats.org/presentationml/2006/ole">
            <mc:AlternateContent xmlns:mc="http://schemas.openxmlformats.org/markup-compatibility/2006">
              <mc:Choice xmlns:v="urn:schemas-microsoft-com:vml" Requires="v">
                <p:oleObj spid="_x0000_s22531" name="Equation" r:id="rId8" imgW="2070100" imgH="469900" progId="Equation.3">
                  <p:embed/>
                </p:oleObj>
              </mc:Choice>
              <mc:Fallback>
                <p:oleObj name="Equation" r:id="rId8" imgW="2070100" imgH="469900" progId="Equation.3">
                  <p:embed/>
                  <p:pic>
                    <p:nvPicPr>
                      <p:cNvPr id="6211"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9075" y="4584700"/>
                        <a:ext cx="159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
        <p:nvSpPr>
          <p:cNvPr id="6212" name="TextBox 106"/>
          <p:cNvSpPr txBox="1">
            <a:spLocks noChangeArrowheads="1"/>
          </p:cNvSpPr>
          <p:nvPr/>
        </p:nvSpPr>
        <p:spPr bwMode="auto">
          <a:xfrm>
            <a:off x="8204200" y="4635500"/>
            <a:ext cx="93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i="1"/>
              <a:t>P-</a:t>
            </a:r>
            <a:r>
              <a:rPr lang="en-US" altLang="en-US" sz="1200"/>
              <a:t>value </a:t>
            </a:r>
            <a:r>
              <a:rPr lang="en-US" altLang="en-US" sz="1200" i="1">
                <a:latin typeface="Calibri" panose="020F0502020204030204" pitchFamily="34" charset="0"/>
                <a:cs typeface="Calibri" panose="020F0502020204030204" pitchFamily="34" charset="0"/>
              </a:rPr>
              <a:t>≈ 0</a:t>
            </a:r>
            <a:endParaRPr lang="en-US" altLang="en-US" sz="1200" i="1"/>
          </a:p>
        </p:txBody>
      </p:sp>
      <p:cxnSp>
        <p:nvCxnSpPr>
          <p:cNvPr id="6213" name="Curved Connector 113"/>
          <p:cNvCxnSpPr>
            <a:cxnSpLocks noChangeShapeType="1"/>
          </p:cNvCxnSpPr>
          <p:nvPr/>
        </p:nvCxnSpPr>
        <p:spPr bwMode="auto">
          <a:xfrm flipV="1">
            <a:off x="5918200" y="4902200"/>
            <a:ext cx="736600" cy="609600"/>
          </a:xfrm>
          <a:prstGeom prst="curvedConnector3">
            <a:avLst>
              <a:gd name="adj1" fmla="val 50000"/>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14" name="WordArt 43" descr="Sand"/>
          <p:cNvSpPr>
            <a:spLocks noChangeArrowheads="1" noChangeShapeType="1" noTextEdit="1"/>
          </p:cNvSpPr>
          <p:nvPr/>
        </p:nvSpPr>
        <p:spPr bwMode="auto">
          <a:xfrm>
            <a:off x="7785100" y="4851400"/>
            <a:ext cx="1333500" cy="190500"/>
          </a:xfrm>
          <a:prstGeom prst="rect">
            <a:avLst/>
          </a:prstGeom>
        </p:spPr>
        <p:txBody>
          <a:bodyPr wrap="none" fromWordArt="1">
            <a:prstTxWarp prst="textPlain">
              <a:avLst>
                <a:gd name="adj" fmla="val 49444"/>
              </a:avLst>
            </a:prstTxWarp>
          </a:bodyPr>
          <a:lstStyle/>
          <a:p>
            <a:pPr algn="ctr"/>
            <a:r>
              <a:rPr lang="en-US" sz="3600" kern="10">
                <a:ln w="12700">
                  <a:solidFill>
                    <a:srgbClr val="808000"/>
                  </a:solidFill>
                  <a:round/>
                  <a:headEnd/>
                  <a:tailEnd/>
                </a:ln>
                <a:solidFill>
                  <a:srgbClr val="FF9900"/>
                </a:solidFill>
                <a:effectLst>
                  <a:outerShdw dist="53882" dir="2700000" algn="ctr" rotWithShape="0">
                    <a:srgbClr val="CBCBCB">
                      <a:alpha val="79999"/>
                    </a:srgbClr>
                  </a:outerShdw>
                </a:effectLst>
                <a:latin typeface="Broadway" panose="04040905080B02020502" pitchFamily="82" charset="0"/>
              </a:rPr>
              <a:t>Success</a:t>
            </a:r>
          </a:p>
        </p:txBody>
      </p:sp>
      <p:sp>
        <p:nvSpPr>
          <p:cNvPr id="6215" name="TextBox 126"/>
          <p:cNvSpPr txBox="1">
            <a:spLocks noChangeArrowheads="1"/>
          </p:cNvSpPr>
          <p:nvPr/>
        </p:nvSpPr>
        <p:spPr bwMode="auto">
          <a:xfrm>
            <a:off x="6832600" y="1981200"/>
            <a:ext cx="172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Electronic Signature Sheet</a:t>
            </a:r>
          </a:p>
        </p:txBody>
      </p:sp>
    </p:spTree>
    <p:extLst>
      <p:ext uri="{BB962C8B-B14F-4D97-AF65-F5344CB8AC3E}">
        <p14:creationId xmlns:p14="http://schemas.microsoft.com/office/powerpoint/2010/main" val="17393271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122"/>
          <p:cNvGraphicFramePr>
            <a:graphicFrameLocks noChangeAspect="1"/>
          </p:cNvGraphicFramePr>
          <p:nvPr/>
        </p:nvGraphicFramePr>
        <p:xfrm>
          <a:off x="73025" y="1447800"/>
          <a:ext cx="1831975" cy="1219200"/>
        </p:xfrm>
        <a:graphic>
          <a:graphicData uri="http://schemas.openxmlformats.org/presentationml/2006/ole">
            <mc:AlternateContent xmlns:mc="http://schemas.openxmlformats.org/markup-compatibility/2006">
              <mc:Choice xmlns:v="urn:schemas-microsoft-com:vml" Requires="v">
                <p:oleObj spid="_x0000_s23557" name="Graph" r:id="rId3" imgW="5486400" imgH="3657600" progId="">
                  <p:embed/>
                </p:oleObj>
              </mc:Choice>
              <mc:Fallback>
                <p:oleObj name="Graph" r:id="rId3" imgW="5486400" imgH="3657600" progId="">
                  <p:embed/>
                  <p:pic>
                    <p:nvPicPr>
                      <p:cNvPr id="7170"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1447800"/>
                        <a:ext cx="1831975" cy="1219200"/>
                      </a:xfrm>
                      <a:prstGeom prst="rect">
                        <a:avLst/>
                      </a:prstGeom>
                      <a:noFill/>
                      <a:ln w="9525">
                        <a:solidFill>
                          <a:srgbClr val="0316A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Line 43"/>
          <p:cNvSpPr>
            <a:spLocks noChangeShapeType="1"/>
          </p:cNvSpPr>
          <p:nvPr/>
        </p:nvSpPr>
        <p:spPr bwMode="auto">
          <a:xfrm>
            <a:off x="7239000" y="304800"/>
            <a:ext cx="46038" cy="48006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dirty="0"/>
          </a:p>
        </p:txBody>
      </p:sp>
      <p:pic>
        <p:nvPicPr>
          <p:cNvPr id="7172" name="Picture 77" descr="TypicalSystem.jpg"/>
          <p:cNvPicPr>
            <a:picLocks noChangeAspect="1"/>
          </p:cNvPicPr>
          <p:nvPr/>
        </p:nvPicPr>
        <p:blipFill>
          <a:blip r:embed="rId5">
            <a:extLst>
              <a:ext uri="{28A0092B-C50C-407E-A947-70E740481C1C}">
                <a14:useLocalDpi xmlns:a14="http://schemas.microsoft.com/office/drawing/2010/main" val="0"/>
              </a:ext>
            </a:extLst>
          </a:blip>
          <a:srcRect t="12068" r="14020" b="27594"/>
          <a:stretch>
            <a:fillRect/>
          </a:stretch>
        </p:blipFill>
        <p:spPr bwMode="auto">
          <a:xfrm>
            <a:off x="6872288" y="3810000"/>
            <a:ext cx="2271712"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6"/>
          <p:cNvSpPr>
            <a:spLocks noChangeArrowheads="1"/>
          </p:cNvSpPr>
          <p:nvPr/>
        </p:nvSpPr>
        <p:spPr bwMode="auto">
          <a:xfrm>
            <a:off x="0" y="15875"/>
            <a:ext cx="9144000" cy="212725"/>
          </a:xfrm>
          <a:prstGeom prst="rect">
            <a:avLst/>
          </a:prstGeom>
          <a:solidFill>
            <a:srgbClr val="0316A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0" name="Line 9"/>
          <p:cNvSpPr>
            <a:spLocks noChangeShapeType="1"/>
          </p:cNvSpPr>
          <p:nvPr/>
        </p:nvSpPr>
        <p:spPr bwMode="auto">
          <a:xfrm>
            <a:off x="4460875" y="304800"/>
            <a:ext cx="46038" cy="65532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dirty="0"/>
          </a:p>
        </p:txBody>
      </p:sp>
      <p:sp>
        <p:nvSpPr>
          <p:cNvPr id="81" name="Rectangle 11"/>
          <p:cNvSpPr>
            <a:spLocks noChangeArrowheads="1"/>
          </p:cNvSpPr>
          <p:nvPr/>
        </p:nvSpPr>
        <p:spPr bwMode="auto">
          <a:xfrm>
            <a:off x="152400" y="228600"/>
            <a:ext cx="1600200" cy="29051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 – 5/15/11</a:t>
            </a:r>
          </a:p>
        </p:txBody>
      </p:sp>
      <p:sp>
        <p:nvSpPr>
          <p:cNvPr id="82" name="Rectangle 12"/>
          <p:cNvSpPr>
            <a:spLocks noChangeArrowheads="1"/>
          </p:cNvSpPr>
          <p:nvPr/>
        </p:nvSpPr>
        <p:spPr bwMode="auto">
          <a:xfrm>
            <a:off x="2360613" y="228600"/>
            <a:ext cx="1754187" cy="29051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 - 6/1/11</a:t>
            </a:r>
          </a:p>
        </p:txBody>
      </p:sp>
      <p:sp>
        <p:nvSpPr>
          <p:cNvPr id="7177" name="Rectangle 14"/>
          <p:cNvSpPr>
            <a:spLocks noChangeArrowheads="1"/>
          </p:cNvSpPr>
          <p:nvPr/>
        </p:nvSpPr>
        <p:spPr bwMode="auto">
          <a:xfrm>
            <a:off x="7708900" y="13414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78" name="Rectangle 15"/>
          <p:cNvSpPr>
            <a:spLocks noChangeArrowheads="1"/>
          </p:cNvSpPr>
          <p:nvPr/>
        </p:nvSpPr>
        <p:spPr bwMode="auto">
          <a:xfrm>
            <a:off x="6059488" y="73501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79" name="Text Box 16"/>
          <p:cNvSpPr txBox="1">
            <a:spLocks noChangeArrowheads="1"/>
          </p:cNvSpPr>
          <p:nvPr/>
        </p:nvSpPr>
        <p:spPr bwMode="auto">
          <a:xfrm>
            <a:off x="533400" y="-76200"/>
            <a:ext cx="822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a:solidFill>
                  <a:schemeClr val="bg1"/>
                </a:solidFill>
                <a:latin typeface="Bell MT" panose="02020503060305020303" pitchFamily="18" charset="0"/>
              </a:rPr>
              <a:t>Finding the </a:t>
            </a:r>
            <a:r>
              <a:rPr lang="en-US" altLang="en-US" sz="1600" b="1">
                <a:solidFill>
                  <a:schemeClr val="bg1"/>
                </a:solidFill>
                <a:latin typeface="Bauhaus 93" panose="04030905020B02020C02" pitchFamily="82" charset="0"/>
              </a:rPr>
              <a:t>Skinny</a:t>
            </a:r>
            <a:r>
              <a:rPr lang="en-US" altLang="en-US" sz="1600" b="1">
                <a:solidFill>
                  <a:schemeClr val="bg1"/>
                </a:solidFill>
                <a:latin typeface="Bell MT" panose="02020503060305020303" pitchFamily="18" charset="0"/>
              </a:rPr>
              <a:t> on </a:t>
            </a:r>
            <a:r>
              <a:rPr lang="en-US" altLang="en-US" sz="1600">
                <a:solidFill>
                  <a:schemeClr val="bg1"/>
                </a:solidFill>
                <a:latin typeface="MS Mincho" pitchFamily="49" charset="-128"/>
                <a:ea typeface="MS Mincho" pitchFamily="49" charset="-128"/>
              </a:rPr>
              <a:t>Thin</a:t>
            </a:r>
            <a:r>
              <a:rPr lang="en-US" altLang="en-US" sz="1600" b="1">
                <a:solidFill>
                  <a:schemeClr val="bg1"/>
                </a:solidFill>
                <a:latin typeface="MS Mincho" pitchFamily="49" charset="-128"/>
                <a:ea typeface="MS Mincho" pitchFamily="49" charset="-128"/>
              </a:rPr>
              <a:t> </a:t>
            </a:r>
            <a:r>
              <a:rPr lang="en-US" altLang="en-US" sz="1600" b="1">
                <a:solidFill>
                  <a:schemeClr val="bg1"/>
                </a:solidFill>
                <a:latin typeface="Bell MT" panose="02020503060305020303" pitchFamily="18" charset="0"/>
              </a:rPr>
              <a:t>Film Sensor Reject Rates</a:t>
            </a:r>
            <a:endParaRPr lang="en-US" altLang="en-US" sz="1600" b="1">
              <a:solidFill>
                <a:schemeClr val="bg1"/>
              </a:solidFill>
              <a:latin typeface="Arial" panose="020B0604020202020204" pitchFamily="34" charset="0"/>
            </a:endParaRPr>
          </a:p>
        </p:txBody>
      </p:sp>
      <p:sp>
        <p:nvSpPr>
          <p:cNvPr id="7180" name="Rectangle 19"/>
          <p:cNvSpPr>
            <a:spLocks noChangeArrowheads="1"/>
          </p:cNvSpPr>
          <p:nvPr/>
        </p:nvSpPr>
        <p:spPr bwMode="auto">
          <a:xfrm>
            <a:off x="8547100" y="13414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1" name="Rectangle 20"/>
          <p:cNvSpPr>
            <a:spLocks noChangeArrowheads="1"/>
          </p:cNvSpPr>
          <p:nvPr/>
        </p:nvSpPr>
        <p:spPr bwMode="auto">
          <a:xfrm>
            <a:off x="8551863" y="13509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2" name="Text Box 24"/>
          <p:cNvSpPr txBox="1">
            <a:spLocks noChangeArrowheads="1"/>
          </p:cNvSpPr>
          <p:nvPr/>
        </p:nvSpPr>
        <p:spPr bwMode="auto">
          <a:xfrm>
            <a:off x="7696200" y="304800"/>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Control</a:t>
            </a:r>
          </a:p>
          <a:p>
            <a:pPr>
              <a:spcBef>
                <a:spcPct val="0"/>
              </a:spcBef>
              <a:buFontTx/>
              <a:buNone/>
            </a:pPr>
            <a:endParaRPr lang="en-US" altLang="en-US" sz="1000">
              <a:solidFill>
                <a:schemeClr val="bg1"/>
              </a:solidFill>
              <a:latin typeface="Arial" panose="020B0604020202020204" pitchFamily="34" charset="0"/>
            </a:endParaRPr>
          </a:p>
        </p:txBody>
      </p:sp>
      <p:sp>
        <p:nvSpPr>
          <p:cNvPr id="7183" name="Text Box 25"/>
          <p:cNvSpPr txBox="1">
            <a:spLocks noChangeArrowheads="1"/>
          </p:cNvSpPr>
          <p:nvPr/>
        </p:nvSpPr>
        <p:spPr bwMode="auto">
          <a:xfrm>
            <a:off x="6400800" y="10509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Improve</a:t>
            </a:r>
          </a:p>
          <a:p>
            <a:pPr>
              <a:spcBef>
                <a:spcPct val="0"/>
              </a:spcBef>
              <a:buFontTx/>
              <a:buNone/>
            </a:pPr>
            <a:endParaRPr lang="en-US" altLang="en-US" sz="1000">
              <a:solidFill>
                <a:schemeClr val="bg1"/>
              </a:solidFill>
              <a:latin typeface="Arial" panose="020B0604020202020204" pitchFamily="34" charset="0"/>
            </a:endParaRPr>
          </a:p>
        </p:txBody>
      </p:sp>
      <p:sp>
        <p:nvSpPr>
          <p:cNvPr id="90" name="Rectangle 39"/>
          <p:cNvSpPr>
            <a:spLocks noChangeArrowheads="1"/>
          </p:cNvSpPr>
          <p:nvPr/>
        </p:nvSpPr>
        <p:spPr bwMode="auto">
          <a:xfrm>
            <a:off x="5105400" y="228600"/>
            <a:ext cx="1600200" cy="29051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 - 7/1/11</a:t>
            </a:r>
          </a:p>
        </p:txBody>
      </p:sp>
      <p:sp>
        <p:nvSpPr>
          <p:cNvPr id="91" name="Rectangle 40"/>
          <p:cNvSpPr>
            <a:spLocks noChangeArrowheads="1"/>
          </p:cNvSpPr>
          <p:nvPr/>
        </p:nvSpPr>
        <p:spPr bwMode="auto">
          <a:xfrm>
            <a:off x="7391400" y="228600"/>
            <a:ext cx="1676400" cy="29051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 - 8/1/11</a:t>
            </a:r>
          </a:p>
        </p:txBody>
      </p:sp>
      <p:sp>
        <p:nvSpPr>
          <p:cNvPr id="92" name="Line 54"/>
          <p:cNvSpPr>
            <a:spLocks noChangeShapeType="1"/>
          </p:cNvSpPr>
          <p:nvPr/>
        </p:nvSpPr>
        <p:spPr bwMode="auto">
          <a:xfrm flipH="1">
            <a:off x="1935163" y="228600"/>
            <a:ext cx="46037" cy="62484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dirty="0"/>
          </a:p>
        </p:txBody>
      </p:sp>
      <p:sp>
        <p:nvSpPr>
          <p:cNvPr id="93" name="TextBox 92"/>
          <p:cNvSpPr txBox="1"/>
          <p:nvPr/>
        </p:nvSpPr>
        <p:spPr>
          <a:xfrm>
            <a:off x="0" y="457200"/>
            <a:ext cx="1981200" cy="738188"/>
          </a:xfrm>
          <a:prstGeom prst="rect">
            <a:avLst/>
          </a:prstGeom>
          <a:noFill/>
        </p:spPr>
        <p:txBody>
          <a:bodyPr>
            <a:spAutoFit/>
          </a:bodyPr>
          <a:lstStyle/>
          <a:p>
            <a:pPr>
              <a:defRPr/>
            </a:pPr>
            <a:r>
              <a:rPr lang="en-US" sz="1000" b="1" dirty="0"/>
              <a:t>1) Problem Statement:</a:t>
            </a:r>
          </a:p>
          <a:p>
            <a:pPr>
              <a:defRPr/>
            </a:pPr>
            <a:r>
              <a:rPr lang="en-US" sz="1050" dirty="0"/>
              <a:t>Production reject rate of thin film sensors  increases after process change</a:t>
            </a:r>
            <a:r>
              <a:rPr lang="en-US" sz="900" dirty="0"/>
              <a:t>.</a:t>
            </a:r>
            <a:endParaRPr lang="en-GB" sz="900" dirty="0"/>
          </a:p>
        </p:txBody>
      </p:sp>
      <p:sp>
        <p:nvSpPr>
          <p:cNvPr id="94" name="TextBox 93"/>
          <p:cNvSpPr txBox="1"/>
          <p:nvPr/>
        </p:nvSpPr>
        <p:spPr>
          <a:xfrm>
            <a:off x="0" y="5105400"/>
            <a:ext cx="1905000" cy="1016000"/>
          </a:xfrm>
          <a:prstGeom prst="rect">
            <a:avLst/>
          </a:prstGeom>
          <a:noFill/>
        </p:spPr>
        <p:txBody>
          <a:bodyPr>
            <a:spAutoFit/>
          </a:bodyPr>
          <a:lstStyle/>
          <a:p>
            <a:pPr>
              <a:defRPr/>
            </a:pPr>
            <a:r>
              <a:rPr lang="en-US" sz="1000" b="1" dirty="0"/>
              <a:t>3) Business Impact:</a:t>
            </a:r>
          </a:p>
          <a:p>
            <a:pPr>
              <a:defRPr/>
            </a:pPr>
            <a:r>
              <a:rPr lang="en-US" sz="1000" dirty="0"/>
              <a:t>Reducing/eliminating frequency rejects will prevent reworking of  part, extra inventory and  labor from 100% testing  which could potentially save</a:t>
            </a:r>
            <a:endParaRPr lang="en-US" sz="1050" dirty="0"/>
          </a:p>
        </p:txBody>
      </p:sp>
      <p:graphicFrame>
        <p:nvGraphicFramePr>
          <p:cNvPr id="95" name="Table 94"/>
          <p:cNvGraphicFramePr>
            <a:graphicFrameLocks noGrp="1"/>
          </p:cNvGraphicFramePr>
          <p:nvPr/>
        </p:nvGraphicFramePr>
        <p:xfrm>
          <a:off x="1981200" y="4673600"/>
          <a:ext cx="2438400" cy="1417638"/>
        </p:xfrm>
        <a:graphic>
          <a:graphicData uri="http://schemas.openxmlformats.org/drawingml/2006/table">
            <a:tbl>
              <a:tblPr/>
              <a:tblGrid>
                <a:gridCol w="392467">
                  <a:extLst>
                    <a:ext uri="{9D8B030D-6E8A-4147-A177-3AD203B41FA5}">
                      <a16:colId xmlns:a16="http://schemas.microsoft.com/office/drawing/2014/main" val="20000"/>
                    </a:ext>
                  </a:extLst>
                </a:gridCol>
                <a:gridCol w="543418">
                  <a:extLst>
                    <a:ext uri="{9D8B030D-6E8A-4147-A177-3AD203B41FA5}">
                      <a16:colId xmlns:a16="http://schemas.microsoft.com/office/drawing/2014/main" val="20001"/>
                    </a:ext>
                  </a:extLst>
                </a:gridCol>
                <a:gridCol w="318149">
                  <a:extLst>
                    <a:ext uri="{9D8B030D-6E8A-4147-A177-3AD203B41FA5}">
                      <a16:colId xmlns:a16="http://schemas.microsoft.com/office/drawing/2014/main" val="20002"/>
                    </a:ext>
                  </a:extLst>
                </a:gridCol>
                <a:gridCol w="803366">
                  <a:extLst>
                    <a:ext uri="{9D8B030D-6E8A-4147-A177-3AD203B41FA5}">
                      <a16:colId xmlns:a16="http://schemas.microsoft.com/office/drawing/2014/main" val="20003"/>
                    </a:ext>
                  </a:extLst>
                </a:gridCol>
                <a:gridCol w="380999">
                  <a:extLst>
                    <a:ext uri="{9D8B030D-6E8A-4147-A177-3AD203B41FA5}">
                      <a16:colId xmlns:a16="http://schemas.microsoft.com/office/drawing/2014/main" val="20004"/>
                    </a:ext>
                  </a:extLst>
                </a:gridCol>
              </a:tblGrid>
              <a:tr h="152516">
                <a:tc gridSpan="5">
                  <a:txBody>
                    <a:bodyPr/>
                    <a:lstStyle/>
                    <a:p>
                      <a:pPr marL="0" marR="0" algn="ctr">
                        <a:lnSpc>
                          <a:spcPct val="115000"/>
                        </a:lnSpc>
                        <a:spcBef>
                          <a:spcPts val="0"/>
                        </a:spcBef>
                        <a:spcAft>
                          <a:spcPts val="0"/>
                        </a:spcAft>
                      </a:pPr>
                      <a:r>
                        <a:rPr lang="en-US" sz="800" b="1" dirty="0">
                          <a:latin typeface="Cambria"/>
                          <a:ea typeface="Times New Roman"/>
                          <a:cs typeface="Times New Roman"/>
                        </a:rPr>
                        <a:t>Cause &amp; Effect Matrix</a:t>
                      </a:r>
                      <a:endParaRPr lang="en-GB" sz="9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774">
                <a:tc gridSpan="5">
                  <a:txBody>
                    <a:bodyPr/>
                    <a:lstStyle/>
                    <a:p>
                      <a:pPr marL="0" marR="0" algn="ctr">
                        <a:lnSpc>
                          <a:spcPct val="115000"/>
                        </a:lnSpc>
                        <a:spcBef>
                          <a:spcPts val="0"/>
                        </a:spcBef>
                        <a:spcAft>
                          <a:spcPts val="0"/>
                        </a:spcAft>
                      </a:pPr>
                      <a:r>
                        <a:rPr lang="en-US" sz="600" b="1" dirty="0">
                          <a:latin typeface="Cambria"/>
                          <a:ea typeface="Times New Roman"/>
                          <a:cs typeface="Times New Roman"/>
                        </a:rPr>
                        <a:t>Scoring:1=low, 3 = med, 5=high,  </a:t>
                      </a:r>
                    </a:p>
                    <a:p>
                      <a:pPr marL="0" marR="0" algn="ctr">
                        <a:lnSpc>
                          <a:spcPct val="115000"/>
                        </a:lnSpc>
                        <a:spcBef>
                          <a:spcPts val="0"/>
                        </a:spcBef>
                        <a:spcAft>
                          <a:spcPts val="0"/>
                        </a:spcAft>
                      </a:pPr>
                      <a:r>
                        <a:rPr lang="en-US" sz="600" b="1" dirty="0">
                          <a:latin typeface="Cambria"/>
                          <a:ea typeface="Times New Roman"/>
                          <a:cs typeface="Times New Roman"/>
                        </a:rPr>
                        <a:t>Importance to Customer (sensors w/ correct frequency) = 1</a:t>
                      </a:r>
                      <a:endParaRPr lang="en-GB" sz="9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5709">
                <a:tc>
                  <a:txBody>
                    <a:bodyPr/>
                    <a:lstStyle/>
                    <a:p>
                      <a:pPr marL="0" marR="0" algn="ctr">
                        <a:lnSpc>
                          <a:spcPct val="115000"/>
                        </a:lnSpc>
                        <a:spcBef>
                          <a:spcPts val="0"/>
                        </a:spcBef>
                        <a:spcAft>
                          <a:spcPts val="0"/>
                        </a:spcAft>
                      </a:pPr>
                      <a:r>
                        <a:rPr lang="en-US" sz="600" b="1" dirty="0">
                          <a:latin typeface="Calibri"/>
                          <a:ea typeface="Times New Roman"/>
                          <a:cs typeface="Times New Roman"/>
                        </a:rPr>
                        <a:t>Process Inputs (X)</a:t>
                      </a:r>
                      <a:endParaRPr lang="en-GB" sz="9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b="1" dirty="0">
                          <a:latin typeface="Calibri"/>
                          <a:ea typeface="Times New Roman"/>
                          <a:cs typeface="Times New Roman"/>
                        </a:rPr>
                        <a:t>Effect</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b="1" dirty="0">
                          <a:latin typeface="Calibri"/>
                          <a:ea typeface="Times New Roman"/>
                          <a:cs typeface="Times New Roman"/>
                        </a:rPr>
                        <a:t>Rating</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b="1" dirty="0">
                          <a:latin typeface="Calibri"/>
                          <a:ea typeface="Times New Roman"/>
                          <a:cs typeface="Times New Roman"/>
                        </a:rPr>
                        <a:t>Probability</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b="1" dirty="0">
                          <a:latin typeface="Calibri"/>
                          <a:ea typeface="Times New Roman"/>
                          <a:cs typeface="Times New Roman"/>
                        </a:rPr>
                        <a:t>Score</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2"/>
                  </a:ext>
                </a:extLst>
              </a:tr>
              <a:tr h="457549">
                <a:tc>
                  <a:txBody>
                    <a:bodyPr/>
                    <a:lstStyle/>
                    <a:p>
                      <a:pPr marL="0" marR="0" algn="ctr">
                        <a:lnSpc>
                          <a:spcPct val="115000"/>
                        </a:lnSpc>
                        <a:spcBef>
                          <a:spcPts val="0"/>
                        </a:spcBef>
                        <a:spcAft>
                          <a:spcPts val="0"/>
                        </a:spcAft>
                      </a:pPr>
                      <a:r>
                        <a:rPr lang="en-US" sz="500" b="1" dirty="0">
                          <a:latin typeface="Calibri"/>
                          <a:ea typeface="Times New Roman"/>
                          <a:cs typeface="Times New Roman"/>
                        </a:rPr>
                        <a:t>Vendor frequency </a:t>
                      </a:r>
                    </a:p>
                    <a:p>
                      <a:pPr marL="0" marR="0" algn="ctr">
                        <a:lnSpc>
                          <a:spcPct val="115000"/>
                        </a:lnSpc>
                        <a:spcBef>
                          <a:spcPts val="0"/>
                        </a:spcBef>
                        <a:spcAft>
                          <a:spcPts val="0"/>
                        </a:spcAft>
                      </a:pPr>
                      <a:r>
                        <a:rPr lang="en-US" sz="500" b="1" dirty="0">
                          <a:latin typeface="Calibri"/>
                          <a:ea typeface="Times New Roman"/>
                          <a:cs typeface="Times New Roman"/>
                        </a:rPr>
                        <a:t>sorting</a:t>
                      </a:r>
                      <a:r>
                        <a:rPr lang="en-US" sz="500" b="1" baseline="0" dirty="0">
                          <a:latin typeface="Calibri"/>
                          <a:ea typeface="Times New Roman"/>
                          <a:cs typeface="Times New Roman"/>
                        </a:rPr>
                        <a:t> quality</a:t>
                      </a:r>
                      <a:r>
                        <a:rPr lang="en-US" sz="500" b="1" dirty="0">
                          <a:latin typeface="Calibri"/>
                          <a:ea typeface="Times New Roman"/>
                          <a:cs typeface="Times New Roman"/>
                        </a:rPr>
                        <a:t> </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Allow accurate calculation of thickness</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5</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High, makes adjustments when providing thickness data to techs</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25</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r h="263090">
                <a:tc>
                  <a:txBody>
                    <a:bodyPr/>
                    <a:lstStyle/>
                    <a:p>
                      <a:pPr marL="0" marR="0" algn="ctr">
                        <a:lnSpc>
                          <a:spcPct val="115000"/>
                        </a:lnSpc>
                        <a:spcBef>
                          <a:spcPts val="0"/>
                        </a:spcBef>
                        <a:spcAft>
                          <a:spcPts val="0"/>
                        </a:spcAft>
                      </a:pPr>
                      <a:r>
                        <a:rPr lang="en-US" sz="500" b="1" dirty="0">
                          <a:latin typeface="Calibri"/>
                          <a:ea typeface="Times New Roman"/>
                          <a:cs typeface="Times New Roman"/>
                        </a:rPr>
                        <a:t>Fixture</a:t>
                      </a:r>
                    </a:p>
                    <a:p>
                      <a:pPr marL="0" marR="0" algn="ctr">
                        <a:lnSpc>
                          <a:spcPct val="115000"/>
                        </a:lnSpc>
                        <a:spcBef>
                          <a:spcPts val="0"/>
                        </a:spcBef>
                        <a:spcAft>
                          <a:spcPts val="0"/>
                        </a:spcAft>
                      </a:pPr>
                      <a:r>
                        <a:rPr lang="en-US" sz="500" b="1" dirty="0">
                          <a:latin typeface="Calibri"/>
                          <a:ea typeface="Times New Roman"/>
                          <a:cs typeface="Times New Roman"/>
                        </a:rPr>
                        <a:t>Geometry </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Even coating thickness</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5</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High, location determines the thickness of the coating. </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500" dirty="0">
                          <a:latin typeface="Calibri"/>
                          <a:ea typeface="Times New Roman"/>
                          <a:cs typeface="Times New Roman"/>
                        </a:rPr>
                        <a:t>25</a:t>
                      </a:r>
                      <a:endParaRPr lang="en-GB" sz="800" dirty="0">
                        <a:latin typeface="Calibri"/>
                        <a:ea typeface="Times New Roman"/>
                        <a:cs typeface="Times New Roman"/>
                      </a:endParaRPr>
                    </a:p>
                  </a:txBody>
                  <a:tcPr marL="54523" marR="5452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6" name="Rectangle 95"/>
          <p:cNvSpPr/>
          <p:nvPr/>
        </p:nvSpPr>
        <p:spPr>
          <a:xfrm rot="20377785">
            <a:off x="724308" y="5944548"/>
            <a:ext cx="832279" cy="40011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sz="1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300K</a:t>
            </a:r>
            <a:r>
              <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graphicFrame>
        <p:nvGraphicFramePr>
          <p:cNvPr id="97" name="Chart 96"/>
          <p:cNvGraphicFramePr/>
          <p:nvPr/>
        </p:nvGraphicFramePr>
        <p:xfrm>
          <a:off x="2057400" y="1295400"/>
          <a:ext cx="2362200" cy="1828799"/>
        </p:xfrm>
        <a:graphic>
          <a:graphicData uri="http://schemas.openxmlformats.org/drawingml/2006/chart">
            <c:chart xmlns:c="http://schemas.openxmlformats.org/drawingml/2006/chart" xmlns:r="http://schemas.openxmlformats.org/officeDocument/2006/relationships" r:id="rId6"/>
          </a:graphicData>
        </a:graphic>
      </p:graphicFrame>
      <p:sp>
        <p:nvSpPr>
          <p:cNvPr id="7221" name="Rectangle 36"/>
          <p:cNvSpPr>
            <a:spLocks noChangeArrowheads="1"/>
          </p:cNvSpPr>
          <p:nvPr/>
        </p:nvSpPr>
        <p:spPr bwMode="auto">
          <a:xfrm>
            <a:off x="0" y="76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aphicFrame>
        <p:nvGraphicFramePr>
          <p:cNvPr id="7222" name="Object 35"/>
          <p:cNvGraphicFramePr>
            <a:graphicFrameLocks noChangeAspect="1"/>
          </p:cNvGraphicFramePr>
          <p:nvPr/>
        </p:nvGraphicFramePr>
        <p:xfrm>
          <a:off x="4648200" y="685800"/>
          <a:ext cx="2286000" cy="1525588"/>
        </p:xfrm>
        <a:graphic>
          <a:graphicData uri="http://schemas.openxmlformats.org/presentationml/2006/ole">
            <mc:AlternateContent xmlns:mc="http://schemas.openxmlformats.org/markup-compatibility/2006">
              <mc:Choice xmlns:v="urn:schemas-microsoft-com:vml" Requires="v">
                <p:oleObj spid="_x0000_s23558" name="Graph" r:id="rId7" imgW="5486400" imgH="3657600" progId="">
                  <p:embed/>
                </p:oleObj>
              </mc:Choice>
              <mc:Fallback>
                <p:oleObj name="Graph" r:id="rId7" imgW="5486400" imgH="3657600" progId="">
                  <p:embed/>
                  <p:pic>
                    <p:nvPicPr>
                      <p:cNvPr id="7222"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685800"/>
                        <a:ext cx="2286000" cy="1525588"/>
                      </a:xfrm>
                      <a:prstGeom prst="rect">
                        <a:avLst/>
                      </a:prstGeom>
                      <a:solidFill>
                        <a:srgbClr val="0316A1"/>
                      </a:solidFill>
                      <a:ln w="9525">
                        <a:solidFill>
                          <a:srgbClr val="0316A1"/>
                        </a:solidFill>
                        <a:miter lim="800000"/>
                        <a:headEnd/>
                        <a:tailEnd/>
                      </a:ln>
                    </p:spPr>
                  </p:pic>
                </p:oleObj>
              </mc:Fallback>
            </mc:AlternateContent>
          </a:graphicData>
        </a:graphic>
      </p:graphicFrame>
      <p:sp>
        <p:nvSpPr>
          <p:cNvPr id="7223" name="Rectangle 53"/>
          <p:cNvSpPr>
            <a:spLocks noChangeArrowheads="1"/>
          </p:cNvSpPr>
          <p:nvPr/>
        </p:nvSpPr>
        <p:spPr bwMode="auto">
          <a:xfrm>
            <a:off x="4419600" y="2209800"/>
            <a:ext cx="297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The r</a:t>
            </a:r>
            <a:r>
              <a:rPr lang="en-US" altLang="en-US" sz="900" baseline="30000"/>
              <a:t>2</a:t>
            </a:r>
            <a:r>
              <a:rPr lang="en-US" altLang="en-US" sz="900"/>
              <a:t> shows that the amount of raw material  used from  Vendor A explains 46.6 % of the change in reject rate. </a:t>
            </a:r>
          </a:p>
        </p:txBody>
      </p:sp>
      <p:sp>
        <p:nvSpPr>
          <p:cNvPr id="7224" name="Rectangle 38"/>
          <p:cNvSpPr>
            <a:spLocks noChangeArrowheads="1"/>
          </p:cNvSpPr>
          <p:nvPr/>
        </p:nvSpPr>
        <p:spPr bwMode="auto">
          <a:xfrm>
            <a:off x="0" y="76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aphicFrame>
        <p:nvGraphicFramePr>
          <p:cNvPr id="102" name="Chart 101"/>
          <p:cNvGraphicFramePr/>
          <p:nvPr/>
        </p:nvGraphicFramePr>
        <p:xfrm>
          <a:off x="152400" y="3124200"/>
          <a:ext cx="1524000" cy="1905000"/>
        </p:xfrm>
        <a:graphic>
          <a:graphicData uri="http://schemas.openxmlformats.org/drawingml/2006/chart">
            <c:chart xmlns:c="http://schemas.openxmlformats.org/drawingml/2006/chart" xmlns:r="http://schemas.openxmlformats.org/officeDocument/2006/relationships" r:id="rId9"/>
          </a:graphicData>
        </a:graphic>
      </p:graphicFrame>
      <p:sp>
        <p:nvSpPr>
          <p:cNvPr id="7226" name="Rectangle 39"/>
          <p:cNvSpPr>
            <a:spLocks noChangeArrowheads="1"/>
          </p:cNvSpPr>
          <p:nvPr/>
        </p:nvSpPr>
        <p:spPr bwMode="auto">
          <a:xfrm>
            <a:off x="4419600" y="3886200"/>
            <a:ext cx="3048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Calibri" panose="020F0502020204030204" pitchFamily="34" charset="0"/>
                <a:ea typeface="Times New Roman" panose="02020603050405020304" pitchFamily="18" charset="0"/>
                <a:cs typeface="Calibri" panose="020F0502020204030204" pitchFamily="34" charset="0"/>
              </a:rPr>
              <a:t>8) Probable Cause 2 – Evaporation Fixture Geometry</a:t>
            </a:r>
            <a:endParaRPr lang="en-US" altLang="en-US" sz="1000">
              <a:ea typeface="Times New Roman" panose="02020603050405020304" pitchFamily="18" charset="0"/>
              <a:cs typeface="Calibri" panose="020F0502020204030204" pitchFamily="34" charset="0"/>
            </a:endParaRPr>
          </a:p>
        </p:txBody>
      </p:sp>
      <p:sp>
        <p:nvSpPr>
          <p:cNvPr id="7227" name="Rectangle 40"/>
          <p:cNvSpPr>
            <a:spLocks noChangeArrowheads="1"/>
          </p:cNvSpPr>
          <p:nvPr/>
        </p:nvSpPr>
        <p:spPr bwMode="auto">
          <a:xfrm>
            <a:off x="4419600" y="439738"/>
            <a:ext cx="2436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Calibri" panose="020F0502020204030204" pitchFamily="34" charset="0"/>
                <a:ea typeface="Times New Roman" panose="02020603050405020304" pitchFamily="18" charset="0"/>
                <a:cs typeface="Calibri" panose="020F0502020204030204" pitchFamily="34" charset="0"/>
              </a:rPr>
              <a:t>7) Probable Cause 1 - Raw Material Supply</a:t>
            </a:r>
            <a:endParaRPr lang="en-US" altLang="en-US" sz="1000">
              <a:ea typeface="Times New Roman" panose="02020603050405020304" pitchFamily="18" charset="0"/>
              <a:cs typeface="Calibri" panose="020F0502020204030204" pitchFamily="34" charset="0"/>
            </a:endParaRPr>
          </a:p>
        </p:txBody>
      </p:sp>
      <p:sp>
        <p:nvSpPr>
          <p:cNvPr id="7228" name="TextBox 60"/>
          <p:cNvSpPr txBox="1">
            <a:spLocks noChangeArrowheads="1"/>
          </p:cNvSpPr>
          <p:nvPr/>
        </p:nvSpPr>
        <p:spPr bwMode="auto">
          <a:xfrm>
            <a:off x="4495800" y="4038600"/>
            <a:ext cx="259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The sensors are held in a fixture positioned over a evaporation source that coats them with metal. I performed a test run to measure baseline performance. The data revealed that the metallic coating has too much variation in thickness w/ a mean of 2235 </a:t>
            </a:r>
            <a:r>
              <a:rPr lang="en-GB" altLang="en-US" sz="900"/>
              <a:t>Å, but</a:t>
            </a:r>
            <a:r>
              <a:rPr lang="en-US" altLang="en-US" sz="900"/>
              <a:t> the range should be 500</a:t>
            </a:r>
            <a:r>
              <a:rPr lang="en-GB" altLang="en-US" sz="900"/>
              <a:t> Å</a:t>
            </a:r>
            <a:r>
              <a:rPr lang="en-US" altLang="en-US" sz="900"/>
              <a:t>. This could be caused by the position of the source, size of mask or angle of the holding fixture.</a:t>
            </a:r>
          </a:p>
        </p:txBody>
      </p:sp>
      <p:sp>
        <p:nvSpPr>
          <p:cNvPr id="7229" name="TextBox 61"/>
          <p:cNvSpPr txBox="1">
            <a:spLocks noChangeArrowheads="1"/>
          </p:cNvSpPr>
          <p:nvPr/>
        </p:nvSpPr>
        <p:spPr bwMode="auto">
          <a:xfrm>
            <a:off x="0" y="2743200"/>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t>2) Work on largest category of defect for  MAXIUM IMPACT</a:t>
            </a:r>
          </a:p>
        </p:txBody>
      </p:sp>
      <p:sp>
        <p:nvSpPr>
          <p:cNvPr id="7230" name="TextBox 106"/>
          <p:cNvSpPr txBox="1">
            <a:spLocks noChangeArrowheads="1"/>
          </p:cNvSpPr>
          <p:nvPr/>
        </p:nvSpPr>
        <p:spPr bwMode="auto">
          <a:xfrm>
            <a:off x="381000" y="19780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solidFill>
                  <a:schemeClr val="accent2"/>
                </a:solidFill>
              </a:rPr>
              <a:t>Before</a:t>
            </a:r>
          </a:p>
        </p:txBody>
      </p:sp>
      <p:sp>
        <p:nvSpPr>
          <p:cNvPr id="7231" name="TextBox 107"/>
          <p:cNvSpPr txBox="1">
            <a:spLocks noChangeArrowheads="1"/>
          </p:cNvSpPr>
          <p:nvPr/>
        </p:nvSpPr>
        <p:spPr bwMode="auto">
          <a:xfrm>
            <a:off x="1219200" y="15970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a:solidFill>
                  <a:srgbClr val="FF0000"/>
                </a:solidFill>
                <a:latin typeface="Chiller" panose="04020404031007020602" pitchFamily="82" charset="0"/>
              </a:rPr>
              <a:t>After</a:t>
            </a:r>
          </a:p>
        </p:txBody>
      </p:sp>
      <p:sp>
        <p:nvSpPr>
          <p:cNvPr id="109" name="Left-Up Arrow 108"/>
          <p:cNvSpPr/>
          <p:nvPr/>
        </p:nvSpPr>
        <p:spPr bwMode="auto">
          <a:xfrm>
            <a:off x="1295400" y="3124200"/>
            <a:ext cx="457200" cy="914400"/>
          </a:xfrm>
          <a:prstGeom prst="leftUpArrow">
            <a:avLst>
              <a:gd name="adj1" fmla="val 25000"/>
              <a:gd name="adj2" fmla="val 25000"/>
              <a:gd name="adj3" fmla="val 25000"/>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defRPr/>
            </a:pPr>
            <a:endParaRPr lang="en-US" dirty="0">
              <a:solidFill>
                <a:schemeClr val="tx1"/>
              </a:solidFill>
            </a:endParaRPr>
          </a:p>
        </p:txBody>
      </p:sp>
      <p:sp>
        <p:nvSpPr>
          <p:cNvPr id="110" name="TextBox 109"/>
          <p:cNvSpPr txBox="1"/>
          <p:nvPr/>
        </p:nvSpPr>
        <p:spPr>
          <a:xfrm>
            <a:off x="2209800" y="457200"/>
            <a:ext cx="2133600" cy="577850"/>
          </a:xfrm>
          <a:prstGeom prst="rect">
            <a:avLst/>
          </a:prstGeom>
          <a:noFill/>
        </p:spPr>
        <p:txBody>
          <a:bodyPr>
            <a:spAutoFit/>
          </a:bodyPr>
          <a:lstStyle/>
          <a:p>
            <a:pPr>
              <a:defRPr/>
            </a:pPr>
            <a:r>
              <a:rPr lang="en-US" sz="1000" b="1" dirty="0"/>
              <a:t>4) Out-of-Control:</a:t>
            </a:r>
          </a:p>
          <a:p>
            <a:pPr>
              <a:defRPr/>
            </a:pPr>
            <a:r>
              <a:rPr lang="en-US" sz="1050" dirty="0"/>
              <a:t>Process is highly variable to begin w/ but much worse after change.</a:t>
            </a:r>
            <a:endParaRPr lang="en-GB" sz="1050" dirty="0"/>
          </a:p>
        </p:txBody>
      </p:sp>
      <p:sp>
        <p:nvSpPr>
          <p:cNvPr id="111" name="Rounded Rectangular Callout 110"/>
          <p:cNvSpPr/>
          <p:nvPr/>
        </p:nvSpPr>
        <p:spPr bwMode="auto">
          <a:xfrm rot="907306">
            <a:off x="3303588" y="1651000"/>
            <a:ext cx="1014412" cy="338138"/>
          </a:xfrm>
          <a:prstGeom prst="wedgeRoundRectCallout">
            <a:avLst>
              <a:gd name="adj1" fmla="val -17424"/>
              <a:gd name="adj2" fmla="val 12083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a:defRPr/>
            </a:pPr>
            <a:r>
              <a:rPr lang="en-US" sz="800" b="1" spc="50" dirty="0">
                <a:ln w="11430"/>
                <a:solidFill>
                  <a:schemeClr val="bg1"/>
                </a:solidFill>
              </a:rPr>
              <a:t>DPMO of 31,934,Ouch!</a:t>
            </a:r>
            <a:endParaRPr lang="en-US" sz="800" dirty="0">
              <a:solidFill>
                <a:schemeClr val="bg1"/>
              </a:solidFill>
              <a:latin typeface="Arial" charset="0"/>
            </a:endParaRPr>
          </a:p>
        </p:txBody>
      </p:sp>
      <p:sp>
        <p:nvSpPr>
          <p:cNvPr id="112" name="TextBox 111"/>
          <p:cNvSpPr txBox="1"/>
          <p:nvPr/>
        </p:nvSpPr>
        <p:spPr>
          <a:xfrm>
            <a:off x="2133600" y="3200400"/>
            <a:ext cx="2133600" cy="1216025"/>
          </a:xfrm>
          <a:prstGeom prst="rect">
            <a:avLst/>
          </a:prstGeom>
          <a:noFill/>
        </p:spPr>
        <p:txBody>
          <a:bodyPr>
            <a:spAutoFit/>
          </a:bodyPr>
          <a:lstStyle/>
          <a:p>
            <a:pPr>
              <a:defRPr/>
            </a:pPr>
            <a:r>
              <a:rPr lang="en-US" sz="1000" b="1" dirty="0"/>
              <a:t>5) Change of Focus</a:t>
            </a:r>
          </a:p>
          <a:p>
            <a:pPr>
              <a:defRPr/>
            </a:pPr>
            <a:r>
              <a:rPr lang="en-US" sz="1050" dirty="0"/>
              <a:t>The change did cause an increase in variability, but  the process is not very good to start w/ a</a:t>
            </a:r>
            <a:r>
              <a:rPr lang="en-US" sz="1050" b="1" dirty="0"/>
              <a:t> DPMO of </a:t>
            </a:r>
            <a:r>
              <a:rPr lang="en-US" sz="1050" dirty="0"/>
              <a:t>19,263! Finding the root cause of the inherent process variability should solve the new issue.</a:t>
            </a:r>
            <a:endParaRPr lang="en-GB" sz="1050" dirty="0"/>
          </a:p>
        </p:txBody>
      </p:sp>
      <p:sp>
        <p:nvSpPr>
          <p:cNvPr id="7236" name="Rectangle 112"/>
          <p:cNvSpPr>
            <a:spLocks noChangeArrowheads="1"/>
          </p:cNvSpPr>
          <p:nvPr/>
        </p:nvSpPr>
        <p:spPr bwMode="auto">
          <a:xfrm>
            <a:off x="2133600" y="4402138"/>
            <a:ext cx="18526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t>6) Identify Primary Inputs (Y)</a:t>
            </a:r>
          </a:p>
        </p:txBody>
      </p:sp>
      <p:sp>
        <p:nvSpPr>
          <p:cNvPr id="114" name="Rounded Rectangular Callout 113"/>
          <p:cNvSpPr/>
          <p:nvPr/>
        </p:nvSpPr>
        <p:spPr bwMode="auto">
          <a:xfrm rot="20091808">
            <a:off x="1547813" y="4811713"/>
            <a:ext cx="1014412" cy="338137"/>
          </a:xfrm>
          <a:prstGeom prst="wedgeRoundRectCallout">
            <a:avLst>
              <a:gd name="adj1" fmla="val -1279"/>
              <a:gd name="adj2" fmla="val 116498"/>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a:defRPr/>
            </a:pPr>
            <a:r>
              <a:rPr lang="en-US" sz="800" dirty="0">
                <a:latin typeface="Arial" charset="0"/>
              </a:rPr>
              <a:t>Separated wheat from chaff</a:t>
            </a:r>
          </a:p>
        </p:txBody>
      </p:sp>
      <p:sp>
        <p:nvSpPr>
          <p:cNvPr id="7238" name="TextBox 60"/>
          <p:cNvSpPr txBox="1">
            <a:spLocks noChangeArrowheads="1"/>
          </p:cNvSpPr>
          <p:nvPr/>
        </p:nvSpPr>
        <p:spPr bwMode="auto">
          <a:xfrm>
            <a:off x="4495800" y="5943600"/>
            <a:ext cx="2819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A  second run was done to test if a centered evaporation source would decrease thickness variability (Ha).  A </a:t>
            </a:r>
          </a:p>
          <a:p>
            <a:pPr>
              <a:spcBef>
                <a:spcPct val="0"/>
              </a:spcBef>
              <a:buFontTx/>
              <a:buNone/>
            </a:pPr>
            <a:r>
              <a:rPr lang="en-US" altLang="en-US" sz="900"/>
              <a:t>one-tail test was performed &amp; the P value was high, </a:t>
            </a:r>
          </a:p>
          <a:p>
            <a:pPr>
              <a:spcBef>
                <a:spcPct val="0"/>
              </a:spcBef>
              <a:buFontTx/>
              <a:buNone/>
            </a:pPr>
            <a:r>
              <a:rPr lang="en-US" altLang="en-US" sz="900"/>
              <a:t>thus it did not significantly improve the process. This points to the mask size &amp; fixture as the root cause of</a:t>
            </a:r>
          </a:p>
          <a:p>
            <a:pPr>
              <a:spcBef>
                <a:spcPct val="0"/>
              </a:spcBef>
              <a:buFontTx/>
              <a:buNone/>
            </a:pPr>
            <a:r>
              <a:rPr lang="en-US" altLang="en-US" sz="900"/>
              <a:t>the variation.</a:t>
            </a:r>
          </a:p>
        </p:txBody>
      </p:sp>
      <p:pic>
        <p:nvPicPr>
          <p:cNvPr id="7239" name="Picture 109"/>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6825" y="5410200"/>
            <a:ext cx="409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40" name="Picture 108"/>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5410200"/>
            <a:ext cx="5048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41" name="Rectangle 110"/>
          <p:cNvSpPr>
            <a:spLocks noChangeArrowheads="1"/>
          </p:cNvSpPr>
          <p:nvPr/>
        </p:nvSpPr>
        <p:spPr bwMode="auto">
          <a:xfrm>
            <a:off x="4724400" y="5486400"/>
            <a:ext cx="381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latin typeface="Cambria" panose="02040503050406030204" pitchFamily="18" charset="0"/>
                <a:ea typeface="Times New Roman" panose="02020603050405020304" pitchFamily="18" charset="0"/>
                <a:cs typeface="Arial" panose="020B0604020202020204" pitchFamily="34" charset="0"/>
              </a:rPr>
              <a:t>Z=  </a:t>
            </a:r>
            <a:endParaRPr lang="en-US" altLang="en-US" sz="2400">
              <a:ea typeface="Times New Roman" panose="02020603050405020304" pitchFamily="18" charset="0"/>
              <a:cs typeface="Arial" panose="020B0604020202020204" pitchFamily="34" charset="0"/>
            </a:endParaRPr>
          </a:p>
        </p:txBody>
      </p:sp>
      <p:sp>
        <p:nvSpPr>
          <p:cNvPr id="7242" name="Rectangle 112"/>
          <p:cNvSpPr>
            <a:spLocks noChangeArrowheads="1"/>
          </p:cNvSpPr>
          <p:nvPr/>
        </p:nvSpPr>
        <p:spPr bwMode="auto">
          <a:xfrm>
            <a:off x="4648200" y="5715000"/>
            <a:ext cx="2667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latin typeface="Cambria" panose="02040503050406030204" pitchFamily="18" charset="0"/>
                <a:ea typeface="Times New Roman" panose="02020603050405020304" pitchFamily="18" charset="0"/>
                <a:cs typeface="Arial" panose="020B0604020202020204" pitchFamily="34" charset="0"/>
              </a:rPr>
              <a:t>     Z = -1.19     P = 1-Z = 1-1.19 =0.86 =86%</a:t>
            </a:r>
            <a:endParaRPr lang="en-US" altLang="en-US" sz="2400">
              <a:ea typeface="Times New Roman" panose="02020603050405020304" pitchFamily="18" charset="0"/>
              <a:cs typeface="Arial" panose="020B0604020202020204" pitchFamily="34" charset="0"/>
            </a:endParaRPr>
          </a:p>
        </p:txBody>
      </p:sp>
      <p:sp>
        <p:nvSpPr>
          <p:cNvPr id="7243" name="Rectangle 110"/>
          <p:cNvSpPr>
            <a:spLocks noChangeArrowheads="1"/>
          </p:cNvSpPr>
          <p:nvPr/>
        </p:nvSpPr>
        <p:spPr bwMode="auto">
          <a:xfrm>
            <a:off x="5486400" y="5486400"/>
            <a:ext cx="381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latin typeface="Cambria" panose="02040503050406030204" pitchFamily="18" charset="0"/>
                <a:ea typeface="Times New Roman" panose="02020603050405020304" pitchFamily="18" charset="0"/>
                <a:cs typeface="Arial" panose="020B0604020202020204" pitchFamily="34" charset="0"/>
              </a:rPr>
              <a:t>=  </a:t>
            </a:r>
            <a:endParaRPr lang="en-US" altLang="en-US" sz="2400">
              <a:ea typeface="Times New Roman" panose="02020603050405020304" pitchFamily="18" charset="0"/>
              <a:cs typeface="Arial" panose="020B0604020202020204" pitchFamily="34" charset="0"/>
            </a:endParaRPr>
          </a:p>
        </p:txBody>
      </p:sp>
      <p:sp>
        <p:nvSpPr>
          <p:cNvPr id="7244" name="Rectangle 120"/>
          <p:cNvSpPr>
            <a:spLocks noChangeArrowheads="1"/>
          </p:cNvSpPr>
          <p:nvPr/>
        </p:nvSpPr>
        <p:spPr bwMode="auto">
          <a:xfrm>
            <a:off x="4572000" y="5181600"/>
            <a:ext cx="25908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b="1"/>
              <a:t>H</a:t>
            </a:r>
            <a:r>
              <a:rPr lang="en-US" altLang="en-US" sz="900" b="1" baseline="-25000"/>
              <a:t>o</a:t>
            </a:r>
            <a:r>
              <a:rPr lang="en-US" altLang="en-US" sz="900" b="1"/>
              <a:t>:  Test 1 thickness variability ≤ Test 2</a:t>
            </a:r>
          </a:p>
        </p:txBody>
      </p:sp>
      <p:sp>
        <p:nvSpPr>
          <p:cNvPr id="7245" name="Rectangle 121"/>
          <p:cNvSpPr>
            <a:spLocks noChangeArrowheads="1"/>
          </p:cNvSpPr>
          <p:nvPr/>
        </p:nvSpPr>
        <p:spPr bwMode="auto">
          <a:xfrm>
            <a:off x="7239000" y="68580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Char char="-"/>
            </a:pPr>
            <a:r>
              <a:rPr lang="en-US" altLang="en-US" sz="900"/>
              <a:t>Receipt of material from  Vendor A </a:t>
            </a:r>
          </a:p>
          <a:p>
            <a:pPr>
              <a:spcBef>
                <a:spcPct val="0"/>
              </a:spcBef>
              <a:buFontTx/>
              <a:buNone/>
            </a:pPr>
            <a:r>
              <a:rPr lang="en-US" altLang="en-US" sz="900"/>
              <a:t> was halted. A comparison of their measurements vs. ours found a 7.6 KHz difference! </a:t>
            </a:r>
          </a:p>
        </p:txBody>
      </p:sp>
      <p:graphicFrame>
        <p:nvGraphicFramePr>
          <p:cNvPr id="7246" name="Object 113"/>
          <p:cNvGraphicFramePr>
            <a:graphicFrameLocks noChangeAspect="1"/>
          </p:cNvGraphicFramePr>
          <p:nvPr/>
        </p:nvGraphicFramePr>
        <p:xfrm>
          <a:off x="7315200" y="1295400"/>
          <a:ext cx="1809750" cy="1204913"/>
        </p:xfrm>
        <a:graphic>
          <a:graphicData uri="http://schemas.openxmlformats.org/presentationml/2006/ole">
            <mc:AlternateContent xmlns:mc="http://schemas.openxmlformats.org/markup-compatibility/2006">
              <mc:Choice xmlns:v="urn:schemas-microsoft-com:vml" Requires="v">
                <p:oleObj spid="_x0000_s23559" name="Graph" r:id="rId12" imgW="5486400" imgH="3657600" progId="">
                  <p:embed/>
                </p:oleObj>
              </mc:Choice>
              <mc:Fallback>
                <p:oleObj name="Graph" r:id="rId12" imgW="5486400" imgH="3657600" progId="">
                  <p:embed/>
                  <p:pic>
                    <p:nvPicPr>
                      <p:cNvPr id="7246" name="Object 1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5200" y="1295400"/>
                        <a:ext cx="1809750" cy="1204913"/>
                      </a:xfrm>
                      <a:prstGeom prst="rect">
                        <a:avLst/>
                      </a:prstGeom>
                      <a:noFill/>
                      <a:ln w="9525">
                        <a:solidFill>
                          <a:srgbClr val="0316A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47" name="Rectangle 123"/>
          <p:cNvSpPr>
            <a:spLocks noChangeArrowheads="1"/>
          </p:cNvSpPr>
          <p:nvPr/>
        </p:nvSpPr>
        <p:spPr bwMode="auto">
          <a:xfrm>
            <a:off x="7239000" y="2438400"/>
            <a:ext cx="1981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They recalibrated their instruments &amp; next shipment was markedly improved with a mean very close to the center of our specification range of 6.055 as shown on this histogram.</a:t>
            </a:r>
          </a:p>
        </p:txBody>
      </p:sp>
      <p:sp>
        <p:nvSpPr>
          <p:cNvPr id="7248" name="Rectangle 40"/>
          <p:cNvSpPr>
            <a:spLocks noChangeArrowheads="1"/>
          </p:cNvSpPr>
          <p:nvPr/>
        </p:nvSpPr>
        <p:spPr bwMode="auto">
          <a:xfrm>
            <a:off x="7239000" y="457200"/>
            <a:ext cx="18827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Calibri" panose="020F0502020204030204" pitchFamily="34" charset="0"/>
                <a:ea typeface="Times New Roman" panose="02020603050405020304" pitchFamily="18" charset="0"/>
                <a:cs typeface="Calibri" panose="020F0502020204030204" pitchFamily="34" charset="0"/>
              </a:rPr>
              <a:t>9)  Solution to Probable Cause 1</a:t>
            </a:r>
            <a:endParaRPr lang="en-US" altLang="en-US" sz="1000">
              <a:ea typeface="Times New Roman" panose="02020603050405020304" pitchFamily="18" charset="0"/>
              <a:cs typeface="Calibri" panose="020F0502020204030204" pitchFamily="34" charset="0"/>
            </a:endParaRPr>
          </a:p>
        </p:txBody>
      </p:sp>
      <p:sp>
        <p:nvSpPr>
          <p:cNvPr id="7249" name="Rectangle 40"/>
          <p:cNvSpPr>
            <a:spLocks noChangeArrowheads="1"/>
          </p:cNvSpPr>
          <p:nvPr/>
        </p:nvSpPr>
        <p:spPr bwMode="auto">
          <a:xfrm>
            <a:off x="7261225" y="3124200"/>
            <a:ext cx="20145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latin typeface="Calibri" panose="020F0502020204030204" pitchFamily="34" charset="0"/>
                <a:ea typeface="Times New Roman" panose="02020603050405020304" pitchFamily="18" charset="0"/>
                <a:cs typeface="Calibri" panose="020F0502020204030204" pitchFamily="34" charset="0"/>
              </a:rPr>
              <a:t>10)  Solution to Probable Cause 2</a:t>
            </a:r>
            <a:endParaRPr lang="en-US" altLang="en-US" sz="1000">
              <a:ea typeface="Times New Roman" panose="02020603050405020304" pitchFamily="18" charset="0"/>
              <a:cs typeface="Calibri" panose="020F0502020204030204" pitchFamily="34" charset="0"/>
            </a:endParaRPr>
          </a:p>
        </p:txBody>
      </p:sp>
      <p:sp>
        <p:nvSpPr>
          <p:cNvPr id="7250" name="Rectangle 126"/>
          <p:cNvSpPr>
            <a:spLocks noChangeArrowheads="1"/>
          </p:cNvSpPr>
          <p:nvPr/>
        </p:nvSpPr>
        <p:spPr bwMode="auto">
          <a:xfrm>
            <a:off x="7239000" y="327660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I’m working with engineering to</a:t>
            </a:r>
          </a:p>
          <a:p>
            <a:pPr>
              <a:spcBef>
                <a:spcPct val="0"/>
              </a:spcBef>
              <a:buFontTx/>
              <a:buNone/>
            </a:pPr>
            <a:r>
              <a:rPr lang="en-US" altLang="en-US" sz="900"/>
              <a:t>develop a new fixture that will </a:t>
            </a:r>
          </a:p>
          <a:p>
            <a:pPr>
              <a:spcBef>
                <a:spcPct val="0"/>
              </a:spcBef>
              <a:buFontTx/>
              <a:buNone/>
            </a:pPr>
            <a:r>
              <a:rPr lang="en-US" altLang="en-US" sz="900"/>
              <a:t>improve the geometry.</a:t>
            </a:r>
          </a:p>
        </p:txBody>
      </p:sp>
      <p:sp>
        <p:nvSpPr>
          <p:cNvPr id="128" name="Rounded Rectangular Callout 127"/>
          <p:cNvSpPr/>
          <p:nvPr/>
        </p:nvSpPr>
        <p:spPr bwMode="auto">
          <a:xfrm>
            <a:off x="4724400" y="838200"/>
            <a:ext cx="2133600" cy="457200"/>
          </a:xfrm>
          <a:prstGeom prst="wedgeRoundRectCallout">
            <a:avLst>
              <a:gd name="adj1" fmla="val -17424"/>
              <a:gd name="adj2" fmla="val 12083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defRPr/>
            </a:pPr>
            <a:r>
              <a:rPr lang="en-US" sz="800" dirty="0"/>
              <a:t>Scatter plot reveals that using  raw materials from Vendor A has a strong positive correlation of  0.7 with  the reject rate.</a:t>
            </a:r>
            <a:endParaRPr lang="en-US" sz="800" dirty="0">
              <a:solidFill>
                <a:schemeClr val="bg1"/>
              </a:solidFill>
              <a:latin typeface="Arial" charset="0"/>
            </a:endParaRPr>
          </a:p>
        </p:txBody>
      </p:sp>
      <p:graphicFrame>
        <p:nvGraphicFramePr>
          <p:cNvPr id="129" name="Chart 128"/>
          <p:cNvGraphicFramePr/>
          <p:nvPr/>
        </p:nvGraphicFramePr>
        <p:xfrm>
          <a:off x="4495800" y="2590800"/>
          <a:ext cx="2743200" cy="914400"/>
        </p:xfrm>
        <a:graphic>
          <a:graphicData uri="http://schemas.openxmlformats.org/drawingml/2006/chart">
            <c:chart xmlns:c="http://schemas.openxmlformats.org/drawingml/2006/chart" xmlns:r="http://schemas.openxmlformats.org/officeDocument/2006/relationships" r:id="rId14"/>
          </a:graphicData>
        </a:graphic>
      </p:graphicFrame>
      <p:sp>
        <p:nvSpPr>
          <p:cNvPr id="7253" name="Rectangle 53"/>
          <p:cNvSpPr>
            <a:spLocks noChangeArrowheads="1"/>
          </p:cNvSpPr>
          <p:nvPr/>
        </p:nvSpPr>
        <p:spPr bwMode="auto">
          <a:xfrm>
            <a:off x="4419600" y="3454400"/>
            <a:ext cx="2971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Constructing a control chart of  measurements taken by QC of frequency illustrates that the vendors process is out of control.</a:t>
            </a:r>
          </a:p>
        </p:txBody>
      </p:sp>
      <p:sp>
        <p:nvSpPr>
          <p:cNvPr id="7254" name="Rectangle 130"/>
          <p:cNvSpPr>
            <a:spLocks noChangeArrowheads="1"/>
          </p:cNvSpPr>
          <p:nvPr/>
        </p:nvSpPr>
        <p:spPr bwMode="auto">
          <a:xfrm>
            <a:off x="7162800" y="5181600"/>
            <a:ext cx="1905000" cy="1616075"/>
          </a:xfrm>
          <a:prstGeom prst="rect">
            <a:avLst/>
          </a:prstGeom>
          <a:noFill/>
          <a:ln w="25400">
            <a:solidFill>
              <a:srgbClr val="0316A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b="1"/>
              <a:t>10) Changes to be Made:</a:t>
            </a:r>
          </a:p>
          <a:p>
            <a:pPr>
              <a:spcBef>
                <a:spcPct val="0"/>
              </a:spcBef>
              <a:buFont typeface="Wingdings" panose="05000000000000000000" pitchFamily="2" charset="2"/>
              <a:buChar char="ü"/>
            </a:pPr>
            <a:r>
              <a:rPr lang="en-US" altLang="en-US" sz="900"/>
              <a:t>QC technician does acceptance testing of raw materials w/ zero tolerance.</a:t>
            </a:r>
          </a:p>
          <a:p>
            <a:pPr>
              <a:spcBef>
                <a:spcPct val="0"/>
              </a:spcBef>
              <a:buFont typeface="Wingdings" panose="05000000000000000000" pitchFamily="2" charset="2"/>
              <a:buChar char="ü"/>
            </a:pPr>
            <a:r>
              <a:rPr lang="en-US" altLang="en-US" sz="900"/>
              <a:t>Vendor supplies Certificate of Analysis w/ test statistics.</a:t>
            </a:r>
          </a:p>
          <a:p>
            <a:pPr>
              <a:spcBef>
                <a:spcPct val="0"/>
              </a:spcBef>
              <a:buFont typeface="Wingdings" panose="05000000000000000000" pitchFamily="2" charset="2"/>
              <a:buChar char="ü"/>
            </a:pPr>
            <a:r>
              <a:rPr lang="en-US" altLang="en-US" sz="900"/>
              <a:t>Control chart created for raw materials.</a:t>
            </a:r>
          </a:p>
          <a:p>
            <a:pPr>
              <a:spcBef>
                <a:spcPct val="0"/>
              </a:spcBef>
              <a:buFont typeface="Wingdings" panose="05000000000000000000" pitchFamily="2" charset="2"/>
              <a:buChar char="ü"/>
            </a:pPr>
            <a:r>
              <a:rPr lang="en-US" altLang="en-US" sz="900"/>
              <a:t>New fixture for more uniform thickness to prevent any frequency rejects.</a:t>
            </a:r>
          </a:p>
        </p:txBody>
      </p:sp>
      <p:sp>
        <p:nvSpPr>
          <p:cNvPr id="132" name="Rectangle 40"/>
          <p:cNvSpPr>
            <a:spLocks noChangeArrowheads="1"/>
          </p:cNvSpPr>
          <p:nvPr/>
        </p:nvSpPr>
        <p:spPr bwMode="auto">
          <a:xfrm>
            <a:off x="7315200" y="4953000"/>
            <a:ext cx="1676400" cy="29051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 – 8/8/11</a:t>
            </a:r>
          </a:p>
        </p:txBody>
      </p:sp>
      <p:sp>
        <p:nvSpPr>
          <p:cNvPr id="133" name="Left-Up Arrow 132"/>
          <p:cNvSpPr/>
          <p:nvPr/>
        </p:nvSpPr>
        <p:spPr bwMode="auto">
          <a:xfrm rot="18481508">
            <a:off x="3325019" y="2169319"/>
            <a:ext cx="390525" cy="1804987"/>
          </a:xfrm>
          <a:prstGeom prst="leftUpArrow">
            <a:avLst>
              <a:gd name="adj1" fmla="val 25000"/>
              <a:gd name="adj2" fmla="val 20581"/>
              <a:gd name="adj3" fmla="val 25000"/>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defRPr/>
            </a:pPr>
            <a:endParaRPr lang="en-US" dirty="0">
              <a:solidFill>
                <a:schemeClr val="tx1"/>
              </a:solidFill>
            </a:endParaRPr>
          </a:p>
        </p:txBody>
      </p:sp>
      <p:sp>
        <p:nvSpPr>
          <p:cNvPr id="7257" name="Rectangle 1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258" name="TextBox 134"/>
          <p:cNvSpPr txBox="1">
            <a:spLocks noChangeArrowheads="1"/>
          </p:cNvSpPr>
          <p:nvPr/>
        </p:nvSpPr>
        <p:spPr bwMode="auto">
          <a:xfrm rot="-903796">
            <a:off x="711200" y="1195388"/>
            <a:ext cx="8270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Box Plot</a:t>
            </a:r>
          </a:p>
        </p:txBody>
      </p:sp>
      <p:sp>
        <p:nvSpPr>
          <p:cNvPr id="7259" name="TextBox 135"/>
          <p:cNvSpPr txBox="1">
            <a:spLocks noChangeArrowheads="1"/>
          </p:cNvSpPr>
          <p:nvPr/>
        </p:nvSpPr>
        <p:spPr bwMode="auto">
          <a:xfrm rot="-903796">
            <a:off x="703263" y="4772025"/>
            <a:ext cx="989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Pareto Chart</a:t>
            </a:r>
          </a:p>
        </p:txBody>
      </p:sp>
      <p:sp>
        <p:nvSpPr>
          <p:cNvPr id="7260" name="TextBox 136"/>
          <p:cNvSpPr txBox="1">
            <a:spLocks noChangeArrowheads="1"/>
          </p:cNvSpPr>
          <p:nvPr/>
        </p:nvSpPr>
        <p:spPr bwMode="auto">
          <a:xfrm rot="1311685">
            <a:off x="3063875" y="6029325"/>
            <a:ext cx="10461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C&amp;E Matrix</a:t>
            </a:r>
          </a:p>
        </p:txBody>
      </p:sp>
      <p:sp>
        <p:nvSpPr>
          <p:cNvPr id="7261" name="TextBox 137"/>
          <p:cNvSpPr txBox="1">
            <a:spLocks noChangeArrowheads="1"/>
          </p:cNvSpPr>
          <p:nvPr/>
        </p:nvSpPr>
        <p:spPr bwMode="auto">
          <a:xfrm rot="-903796">
            <a:off x="1997075" y="1138238"/>
            <a:ext cx="1065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Control Chart</a:t>
            </a:r>
          </a:p>
        </p:txBody>
      </p:sp>
      <p:sp>
        <p:nvSpPr>
          <p:cNvPr id="7262" name="TextBox 138"/>
          <p:cNvSpPr txBox="1">
            <a:spLocks noChangeArrowheads="1"/>
          </p:cNvSpPr>
          <p:nvPr/>
        </p:nvSpPr>
        <p:spPr bwMode="auto">
          <a:xfrm rot="-903796">
            <a:off x="6405563" y="1968500"/>
            <a:ext cx="10461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Scatter Plot</a:t>
            </a:r>
          </a:p>
        </p:txBody>
      </p:sp>
      <p:sp>
        <p:nvSpPr>
          <p:cNvPr id="140" name="TextBox 139"/>
          <p:cNvSpPr txBox="1"/>
          <p:nvPr/>
        </p:nvSpPr>
        <p:spPr>
          <a:xfrm rot="20696204">
            <a:off x="6167438" y="5421313"/>
            <a:ext cx="1289050" cy="260350"/>
          </a:xfrm>
          <a:prstGeom prst="rect">
            <a:avLst/>
          </a:prstGeom>
          <a:noFill/>
        </p:spPr>
        <p:txBody>
          <a:bodyPr>
            <a:spAutoFit/>
          </a:bodyPr>
          <a:lstStyle/>
          <a:p>
            <a:pPr>
              <a:defRPr/>
            </a:pPr>
            <a:r>
              <a:rPr lang="en-US" sz="1000" b="1" dirty="0">
                <a:solidFill>
                  <a:srgbClr val="FF0000"/>
                </a:solidFill>
              </a:rPr>
              <a:t>Hypothesis</a:t>
            </a:r>
            <a:r>
              <a:rPr lang="en-US" sz="1050" b="1" dirty="0">
                <a:solidFill>
                  <a:srgbClr val="FF0000"/>
                </a:solidFill>
              </a:rPr>
              <a:t> Test</a:t>
            </a:r>
          </a:p>
        </p:txBody>
      </p:sp>
      <p:sp>
        <p:nvSpPr>
          <p:cNvPr id="7264" name="TextBox 140"/>
          <p:cNvSpPr txBox="1">
            <a:spLocks noChangeArrowheads="1"/>
          </p:cNvSpPr>
          <p:nvPr/>
        </p:nvSpPr>
        <p:spPr bwMode="auto">
          <a:xfrm rot="-903796">
            <a:off x="8297863" y="1779588"/>
            <a:ext cx="827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0000"/>
                </a:solidFill>
              </a:rPr>
              <a:t>Histogram</a:t>
            </a:r>
          </a:p>
        </p:txBody>
      </p:sp>
      <p:sp>
        <p:nvSpPr>
          <p:cNvPr id="7265" name="Horizontal Scroll 141"/>
          <p:cNvSpPr>
            <a:spLocks noChangeArrowheads="1"/>
          </p:cNvSpPr>
          <p:nvPr/>
        </p:nvSpPr>
        <p:spPr bwMode="auto">
          <a:xfrm>
            <a:off x="609600" y="6400800"/>
            <a:ext cx="3200400" cy="381000"/>
          </a:xfrm>
          <a:prstGeom prst="horizontalScroll">
            <a:avLst>
              <a:gd name="adj" fmla="val 12500"/>
            </a:avLst>
          </a:prstGeom>
          <a:solidFill>
            <a:srgbClr val="0316A1">
              <a:alpha val="67058"/>
            </a:srgbClr>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43" name="TextBox 142"/>
          <p:cNvSpPr txBox="1"/>
          <p:nvPr/>
        </p:nvSpPr>
        <p:spPr>
          <a:xfrm>
            <a:off x="1111250" y="6477000"/>
            <a:ext cx="1927225" cy="254000"/>
          </a:xfrm>
          <a:prstGeom prst="rect">
            <a:avLst/>
          </a:prstGeom>
          <a:noFill/>
        </p:spPr>
        <p:txBody>
          <a:bodyPr wrap="none">
            <a:spAutoFit/>
          </a:bodyPr>
          <a:lstStyle/>
          <a:p>
            <a:pPr>
              <a:defRPr/>
            </a:pPr>
            <a:r>
              <a:rPr lang="en-US" sz="1050" dirty="0">
                <a:solidFill>
                  <a:schemeClr val="bg1"/>
                </a:solidFill>
              </a:rPr>
              <a:t> Rick, Steve &amp; Production Staff</a:t>
            </a:r>
          </a:p>
        </p:txBody>
      </p:sp>
      <p:sp>
        <p:nvSpPr>
          <p:cNvPr id="144" name="Rectangle 143"/>
          <p:cNvSpPr/>
          <p:nvPr/>
        </p:nvSpPr>
        <p:spPr>
          <a:xfrm>
            <a:off x="1295400" y="6248400"/>
            <a:ext cx="1845377" cy="307777"/>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Thanks to the team:</a:t>
            </a:r>
          </a:p>
        </p:txBody>
      </p:sp>
    </p:spTree>
    <p:extLst>
      <p:ext uri="{BB962C8B-B14F-4D97-AF65-F5344CB8AC3E}">
        <p14:creationId xmlns:p14="http://schemas.microsoft.com/office/powerpoint/2010/main" val="259366251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C:\Progra~1\Micros~1\Templates\Blank Presentation.pot</Template>
  <TotalTime>2135</TotalTime>
  <Words>1839</Words>
  <Application>Microsoft Office PowerPoint</Application>
  <PresentationFormat>On-screen Show (4:3)</PresentationFormat>
  <Paragraphs>405</Paragraphs>
  <Slides>8</Slides>
  <Notes>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28" baseType="lpstr">
      <vt:lpstr>Andale Mono</vt:lpstr>
      <vt:lpstr>Arial</vt:lpstr>
      <vt:lpstr>Arial Black</vt:lpstr>
      <vt:lpstr>Arial Narrow</vt:lpstr>
      <vt:lpstr>Australian Sunrise</vt:lpstr>
      <vt:lpstr>Bauhaus 93</vt:lpstr>
      <vt:lpstr>Bell MT</vt:lpstr>
      <vt:lpstr>Broadway</vt:lpstr>
      <vt:lpstr>Calibri</vt:lpstr>
      <vt:lpstr>Cambria</vt:lpstr>
      <vt:lpstr>Chiller</vt:lpstr>
      <vt:lpstr>MS Mincho</vt:lpstr>
      <vt:lpstr>Script MT Bold</vt:lpstr>
      <vt:lpstr>Stencil</vt:lpstr>
      <vt:lpstr>Symbol</vt:lpstr>
      <vt:lpstr>Times New Roman</vt:lpstr>
      <vt:lpstr>Wingdings</vt:lpstr>
      <vt:lpstr>Blank Presentation</vt:lpstr>
      <vt:lpstr>Equation</vt:lpstr>
      <vt:lpstr>Graph</vt:lpstr>
      <vt:lpstr>Storyboard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Xerox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LStedman</dc:creator>
  <cp:lastModifiedBy>Marc Miller</cp:lastModifiedBy>
  <cp:revision>100</cp:revision>
  <cp:lastPrinted>2003-12-01T15:07:35Z</cp:lastPrinted>
  <dcterms:created xsi:type="dcterms:W3CDTF">2000-04-27T15:30:02Z</dcterms:created>
  <dcterms:modified xsi:type="dcterms:W3CDTF">2017-12-16T12:55:09Z</dcterms:modified>
</cp:coreProperties>
</file>