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 Veloso Silva" initials="GVS" lastIdx="1" clrIdx="0">
    <p:extLst>
      <p:ext uri="{19B8F6BF-5375-455C-9EA6-DF929625EA0E}">
        <p15:presenceInfo xmlns:p15="http://schemas.microsoft.com/office/powerpoint/2012/main" userId="Gregory Veloso Sil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733CD-604E-406C-812E-514FD99C9FF0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EEB63-BE43-4AA4-8BFA-DA2FDA4F8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4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Anos importantes:</a:t>
            </a:r>
          </a:p>
          <a:p>
            <a:r>
              <a:rPr lang="pt-BR" dirty="0"/>
              <a:t>1801 – “Tear”</a:t>
            </a:r>
          </a:p>
          <a:p>
            <a:r>
              <a:rPr lang="pt-BR" dirty="0"/>
              <a:t>1890 – Cartões perfurados, já existentes</a:t>
            </a:r>
          </a:p>
          <a:p>
            <a:r>
              <a:rPr lang="pt-BR" dirty="0"/>
              <a:t>1945 – </a:t>
            </a:r>
            <a:r>
              <a:rPr lang="pt-BR" dirty="0" err="1"/>
              <a:t>Eniac</a:t>
            </a:r>
            <a:r>
              <a:rPr lang="pt-BR" dirty="0"/>
              <a:t> e o primeiro bug (mostrar forma de programação do </a:t>
            </a:r>
            <a:r>
              <a:rPr lang="pt-BR" dirty="0" err="1"/>
              <a:t>eniac</a:t>
            </a:r>
            <a:r>
              <a:rPr lang="pt-BR" dirty="0"/>
              <a:t> https://pt.wikipedia.org/wiki/ENIAC)</a:t>
            </a:r>
          </a:p>
          <a:p>
            <a:r>
              <a:rPr lang="pt-BR" dirty="0"/>
              <a:t>1953 – Criação da primeira linguagem COBOL</a:t>
            </a:r>
          </a:p>
          <a:p>
            <a:r>
              <a:rPr lang="pt-BR" dirty="0"/>
              <a:t>1969 – Primeira Rede de computadores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EEB63-BE43-4AA4-8BFA-DA2FDA4F857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183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Passageiro: Alta abstração, esconde muitos detalhes, </a:t>
            </a:r>
          </a:p>
          <a:p>
            <a:r>
              <a:rPr lang="pt-BR" dirty="0"/>
              <a:t>Piloto: Baixa abstração, esconde menos </a:t>
            </a:r>
            <a:r>
              <a:rPr lang="pt-BR" dirty="0" err="1"/>
              <a:t>detahes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EEB63-BE43-4AA4-8BFA-DA2FDA4F857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558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Motorista: Alta abstração, esconde muitos detalhes, </a:t>
            </a:r>
          </a:p>
          <a:p>
            <a:r>
              <a:rPr lang="pt-BR" dirty="0"/>
              <a:t>Projetista: Baixa abstração, esconde menos </a:t>
            </a:r>
            <a:r>
              <a:rPr lang="pt-BR" dirty="0" err="1"/>
              <a:t>detahes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EEB63-BE43-4AA4-8BFA-DA2FDA4F857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882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EEB63-BE43-4AA4-8BFA-DA2FDA4F857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785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3A3C9EF-723F-4628-A6A0-686D5FEEDC8C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BC6B9EE-ECB4-46CC-8851-CC18B0580B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80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C9EF-723F-4628-A6A0-686D5FEEDC8C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B9EE-ECB4-46CC-8851-CC18B0580B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50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C9EF-723F-4628-A6A0-686D5FEEDC8C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B9EE-ECB4-46CC-8851-CC18B0580B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007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C9EF-723F-4628-A6A0-686D5FEEDC8C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B9EE-ECB4-46CC-8851-CC18B0580BAE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6752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C9EF-723F-4628-A6A0-686D5FEEDC8C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B9EE-ECB4-46CC-8851-CC18B0580B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875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C9EF-723F-4628-A6A0-686D5FEEDC8C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B9EE-ECB4-46CC-8851-CC18B0580B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867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C9EF-723F-4628-A6A0-686D5FEEDC8C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B9EE-ECB4-46CC-8851-CC18B0580B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993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C9EF-723F-4628-A6A0-686D5FEEDC8C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B9EE-ECB4-46CC-8851-CC18B0580B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817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C9EF-723F-4628-A6A0-686D5FEEDC8C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B9EE-ECB4-46CC-8851-CC18B0580B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99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C9EF-723F-4628-A6A0-686D5FEEDC8C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B9EE-ECB4-46CC-8851-CC18B0580B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261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C9EF-723F-4628-A6A0-686D5FEEDC8C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B9EE-ECB4-46CC-8851-CC18B0580B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12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C9EF-723F-4628-A6A0-686D5FEEDC8C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B9EE-ECB4-46CC-8851-CC18B0580B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89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C9EF-723F-4628-A6A0-686D5FEEDC8C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B9EE-ECB4-46CC-8851-CC18B0580B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20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C9EF-723F-4628-A6A0-686D5FEEDC8C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B9EE-ECB4-46CC-8851-CC18B0580B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16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C9EF-723F-4628-A6A0-686D5FEEDC8C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B9EE-ECB4-46CC-8851-CC18B0580B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5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C9EF-723F-4628-A6A0-686D5FEEDC8C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B9EE-ECB4-46CC-8851-CC18B0580B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60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C9EF-723F-4628-A6A0-686D5FEEDC8C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B9EE-ECB4-46CC-8851-CC18B0580B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7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3C9EF-723F-4628-A6A0-686D5FEEDC8C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6B9EE-ECB4-46CC-8851-CC18B0580B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172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oliveiras.com.br/posts/o-que-e-linguagem-de-programacao-de-alto-nivel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Linguagem_de_programa%C3%A7%C3%A3o" TargetMode="External"/><Relationship Id="rId2" Type="http://schemas.openxmlformats.org/officeDocument/2006/relationships/hyperlink" Target="https://pt.wikipedia.org/wiki/Programa_de_computado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t.wikipedia.org/wiki/Linguagem_de_m%C3%A1quin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eti.org.br/blog/evolucao-e-historia-do-computador-uma-linha-do-tempo-complet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USSVm09Ety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youtube.com/watch?v=eaJwZLHURj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C%C3%B3digo_execut%C3%A1vel" TargetMode="External"/><Relationship Id="rId2" Type="http://schemas.openxmlformats.org/officeDocument/2006/relationships/hyperlink" Target="https://pt.wikipedia.org/wiki/Linguagem_de_programa%C3%A7%C3%A3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t.wikipedia.org/wiki/Compilado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AE658-F256-4F0B-9413-A5AC1D23E4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5400" dirty="0"/>
              <a:t>“</a:t>
            </a:r>
            <a:r>
              <a:rPr lang="pt-BR" sz="5400" dirty="0" err="1"/>
              <a:t>Hello</a:t>
            </a:r>
            <a:r>
              <a:rPr lang="pt-BR" sz="5400" dirty="0"/>
              <a:t> </a:t>
            </a:r>
            <a:r>
              <a:rPr lang="pt-BR" sz="6000" dirty="0"/>
              <a:t>World”</a:t>
            </a:r>
            <a:endParaRPr lang="pt-BR" sz="5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755880-E43A-4825-8EC7-AA02A80C3F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2253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031E7-E70C-43B6-A9B6-7C0137861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Alto nível x Baixo nível em linguagens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C5588F-826F-4AC5-9A7D-5FC2B58E4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"Linguagem de programação de </a:t>
            </a:r>
            <a:r>
              <a:rPr lang="pt-BR" sz="2800" b="1" dirty="0"/>
              <a:t>alto nível </a:t>
            </a:r>
            <a:r>
              <a:rPr lang="pt-BR" dirty="0"/>
              <a:t>é uma linguagem com um nível de abstração relativamente elevado, longe do código de máquina e mais próximo à linguagem humana...“</a:t>
            </a:r>
          </a:p>
          <a:p>
            <a:r>
              <a:rPr lang="pt-BR" dirty="0"/>
              <a:t>Trata-se de uma linguagem de programação que segue as características da arquitetura do computador. Utiliza somente instruções que serão executadas pelo processador. Estão diretamente relacionadas com a arquitetura do computador. (BAIXO NÍVEL DE ABSTRAÇÃO EM RELAÇÃO AO HARDWARE(CPU))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11002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45D33-74B1-4970-9E9E-EC32C569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D607E41-F37E-41DD-90C7-5B973D95E9CD}"/>
              </a:ext>
            </a:extLst>
          </p:cNvPr>
          <p:cNvSpPr/>
          <p:nvPr/>
        </p:nvSpPr>
        <p:spPr>
          <a:xfrm>
            <a:off x="2100263" y="2097088"/>
            <a:ext cx="7700962" cy="28892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Espaço Reservado para Conteúdo 4">
            <a:hlinkClick r:id="rId2"/>
            <a:extLst>
              <a:ext uri="{FF2B5EF4-FFF2-40B4-BE49-F238E27FC236}">
                <a16:creationId xmlns:a16="http://schemas.microsoft.com/office/drawing/2014/main" id="{470654EE-0711-4EF0-A6BF-99F72F255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992" y="2313755"/>
            <a:ext cx="7474953" cy="2447158"/>
          </a:xfrm>
        </p:spPr>
      </p:pic>
    </p:spTree>
    <p:extLst>
      <p:ext uri="{BB962C8B-B14F-4D97-AF65-F5344CB8AC3E}">
        <p14:creationId xmlns:p14="http://schemas.microsoft.com/office/powerpoint/2010/main" val="4075180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E8543-72A3-4508-BA7D-A7957D650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29D314-4DF8-4D91-9CBE-429B62C40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Thats All Folks GIF - Thats All Folks - Discover &amp; Share GIFs">
            <a:extLst>
              <a:ext uri="{FF2B5EF4-FFF2-40B4-BE49-F238E27FC236}">
                <a16:creationId xmlns:a16="http://schemas.microsoft.com/office/drawing/2014/main" id="{8962ABA4-68A8-44C4-B6D7-910BF0A8081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1370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B81BB-6A65-47FB-8CDC-E0E15FB57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O que é Programação?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D4AF15-97DC-4334-9ECD-C1F7FB272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Arial" panose="020B0604020202020204" pitchFamily="34" charset="0"/>
              </a:rPr>
              <a:t>Programação</a:t>
            </a:r>
            <a:r>
              <a:rPr lang="pt-BR" b="0" i="0" dirty="0">
                <a:effectLst/>
                <a:latin typeface="Arial" panose="020B0604020202020204" pitchFamily="34" charset="0"/>
              </a:rPr>
              <a:t> é o processo de escrita, teste e manutenção de um </a:t>
            </a:r>
            <a:r>
              <a:rPr lang="pt-BR" b="0" i="0" u="none" strike="noStrike" dirty="0">
                <a:effectLst/>
                <a:latin typeface="Arial" panose="020B0604020202020204" pitchFamily="34" charset="0"/>
                <a:hlinkClick r:id="rId2" tooltip="Programa de computado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programa de computador</a:t>
            </a:r>
            <a:r>
              <a:rPr lang="pt-BR" b="0" i="0" dirty="0">
                <a:effectLst/>
                <a:latin typeface="Arial" panose="020B0604020202020204" pitchFamily="34" charset="0"/>
              </a:rPr>
              <a:t>. O programa é escrito em uma </a:t>
            </a:r>
            <a:r>
              <a:rPr lang="pt-BR" b="0" i="0" u="none" strike="noStrike" dirty="0">
                <a:effectLst/>
                <a:latin typeface="Arial" panose="020B0604020202020204" pitchFamily="34" charset="0"/>
                <a:hlinkClick r:id="rId3" tooltip="Linguagem de programaçã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linguagem de programação</a:t>
            </a:r>
            <a:r>
              <a:rPr lang="pt-BR" b="0" i="0" dirty="0">
                <a:effectLst/>
                <a:latin typeface="Arial" panose="020B0604020202020204" pitchFamily="34" charset="0"/>
              </a:rPr>
              <a:t>, embora seja possível, com alguma dificuldade, o escrever diretamente em </a:t>
            </a:r>
            <a:r>
              <a:rPr lang="pt-BR" b="0" i="0" u="none" strike="noStrike" dirty="0">
                <a:effectLst/>
                <a:latin typeface="Arial" panose="020B0604020202020204" pitchFamily="34" charset="0"/>
                <a:hlinkClick r:id="rId4" tooltip="Linguagem de máquin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linguagem de máquina</a:t>
            </a:r>
            <a:r>
              <a:rPr lang="pt-BR" b="0" i="0" dirty="0">
                <a:effectLst/>
                <a:latin typeface="Arial" panose="020B0604020202020204" pitchFamily="34" charset="0"/>
              </a:rPr>
              <a:t>. Diferentes partes de um programa podem ser escritas em diferentes linguagens.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1242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170EB-DB52-4376-AC81-C9C16610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dos computadores</a:t>
            </a:r>
          </a:p>
        </p:txBody>
      </p:sp>
      <p:pic>
        <p:nvPicPr>
          <p:cNvPr id="5" name="Espaço Reservado para Conteúdo 4">
            <a:hlinkClick r:id="rId3"/>
            <a:extLst>
              <a:ext uri="{FF2B5EF4-FFF2-40B4-BE49-F238E27FC236}">
                <a16:creationId xmlns:a16="http://schemas.microsoft.com/office/drawing/2014/main" id="{CA01C0E0-E531-4BDD-B150-2137FD4F6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5" y="1630924"/>
            <a:ext cx="9692434" cy="51012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975114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D4D3A-5543-40FB-AA44-9B9BC436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História das linguagens</a:t>
            </a:r>
          </a:p>
        </p:txBody>
      </p:sp>
      <p:pic>
        <p:nvPicPr>
          <p:cNvPr id="7" name="Imagem 6">
            <a:hlinkClick r:id="rId2"/>
            <a:extLst>
              <a:ext uri="{FF2B5EF4-FFF2-40B4-BE49-F238E27FC236}">
                <a16:creationId xmlns:a16="http://schemas.microsoft.com/office/drawing/2014/main" id="{B2CE07C2-EFED-4D0B-9ED9-E1E73CAFB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536" y="2097088"/>
            <a:ext cx="5095875" cy="34050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39A293A5-D068-40FF-8D8F-567A1CF49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1" name="Imagem 10">
            <a:hlinkClick r:id="rId4"/>
            <a:extLst>
              <a:ext uri="{FF2B5EF4-FFF2-40B4-BE49-F238E27FC236}">
                <a16:creationId xmlns:a16="http://schemas.microsoft.com/office/drawing/2014/main" id="{CF885579-9FB1-4A4B-B3A6-5E991B43C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061" y="2097088"/>
            <a:ext cx="5095875" cy="34808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084216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F706A-7CF4-43DF-9B1A-97959C05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Como desenvolver um programa?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F137B1-3ADD-4889-B4C7-83AE6BD86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pt-BR" sz="2700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criação de um programa de computador consiste de cinco passos principais:</a:t>
            </a:r>
          </a:p>
          <a:p>
            <a:pPr algn="l">
              <a:buFont typeface="+mj-lt"/>
              <a:buAutoNum type="arabicPeriod"/>
            </a:pPr>
            <a:r>
              <a:rPr lang="pt-BR" sz="2100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Reconhecer a necessidade de um programa para resolver um problema ou fazer alguma coisa</a:t>
            </a:r>
          </a:p>
          <a:p>
            <a:pPr algn="l">
              <a:buFont typeface="+mj-lt"/>
              <a:buAutoNum type="arabicPeriod"/>
            </a:pPr>
            <a:r>
              <a:rPr lang="pt-BR" sz="2100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Planejar o programa e selecionar as ferramentas necessárias para resolver o problema</a:t>
            </a:r>
          </a:p>
          <a:p>
            <a:pPr algn="l">
              <a:buFont typeface="+mj-lt"/>
              <a:buAutoNum type="arabicPeriod"/>
            </a:pPr>
            <a:r>
              <a:rPr lang="pt-BR" sz="2100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Escrever o programa na </a:t>
            </a:r>
            <a:r>
              <a:rPr lang="pt-BR" sz="2100" b="0" i="0" u="none" strike="noStrike" dirty="0">
                <a:effectLst/>
                <a:latin typeface="Roboto" panose="02000000000000000000" pitchFamily="2" charset="0"/>
                <a:ea typeface="Roboto" panose="02000000000000000000" pitchFamily="2" charset="0"/>
                <a:hlinkClick r:id="rId2" tooltip="Linguagem de programaçã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linguagem de programação</a:t>
            </a:r>
            <a:r>
              <a:rPr lang="pt-BR" sz="2100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escolhida</a:t>
            </a:r>
          </a:p>
          <a:p>
            <a:pPr algn="l">
              <a:buFont typeface="+mj-lt"/>
              <a:buAutoNum type="arabicPeriod"/>
            </a:pPr>
            <a:r>
              <a:rPr lang="pt-BR" sz="2100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Compilação: tradução do código fonte legível pelo homem em </a:t>
            </a:r>
            <a:r>
              <a:rPr lang="pt-BR" sz="2100" b="0" i="0" u="none" strike="noStrike" dirty="0">
                <a:effectLst/>
                <a:latin typeface="Roboto" panose="02000000000000000000" pitchFamily="2" charset="0"/>
                <a:ea typeface="Roboto" panose="02000000000000000000" pitchFamily="2" charset="0"/>
                <a:hlinkClick r:id="rId3" tooltip="Código executáv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código executável</a:t>
            </a:r>
            <a:r>
              <a:rPr lang="pt-BR" sz="2100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pela máquina, o que é feito através de </a:t>
            </a:r>
            <a:r>
              <a:rPr lang="pt-BR" sz="2100" b="0" i="0" u="none" strike="noStrike" dirty="0">
                <a:effectLst/>
                <a:latin typeface="Roboto" panose="02000000000000000000" pitchFamily="2" charset="0"/>
                <a:ea typeface="Roboto" panose="02000000000000000000" pitchFamily="2" charset="0"/>
                <a:hlinkClick r:id="rId4" tooltip="Compilado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compiladores</a:t>
            </a:r>
            <a:r>
              <a:rPr lang="pt-BR" sz="2100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e outras ferramentas</a:t>
            </a:r>
          </a:p>
          <a:p>
            <a:pPr algn="l">
              <a:buFont typeface="+mj-lt"/>
              <a:buAutoNum type="arabicPeriod"/>
            </a:pPr>
            <a:r>
              <a:rPr lang="pt-BR" sz="2100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Testar o programa para ter a certeza de que funciona; se não, regressar ao passo 3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4222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D8638-7CC5-4A86-B835-3E7951D6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Abstração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8BD6CC-6FE5-4C2C-9FCB-728FB6734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Ação de abstrair, de analisar isoladamente um aspecto, contido num todo, sem ter em consideração sua relação com a realidade.</a:t>
            </a:r>
          </a:p>
          <a:p>
            <a:r>
              <a:rPr lang="pt-B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Condição da pessoa que está tão imersa nos próprios pensamentos, que não tem noção do que ocorre ao seu redor; alheamento.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pt-B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[Filosofia] Operação mental através da qual elementos e aspectos são isolados, somente no pensamento, sendo que (na totalidade) não existem isoladamente; resultado dessa operação.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5635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D8638-7CC5-4A86-B835-3E7951D6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Abstração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8BD6CC-6FE5-4C2C-9FCB-728FB6734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O conceito de abstração consiste em esconder os detalhes de algo, no caso, os detalhes desnecessários.</a:t>
            </a:r>
          </a:p>
          <a:p>
            <a:pPr algn="l"/>
            <a:r>
              <a:rPr lang="pt-B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No mundo real, utilizamos abstrações o tempo todo. Tudo que não sabemos como funciona por baixo dos panos pode ser considerado uma abstração.</a:t>
            </a:r>
          </a:p>
        </p:txBody>
      </p:sp>
    </p:spTree>
    <p:extLst>
      <p:ext uri="{BB962C8B-B14F-4D97-AF65-F5344CB8AC3E}">
        <p14:creationId xmlns:p14="http://schemas.microsoft.com/office/powerpoint/2010/main" val="2266524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D8638-7CC5-4A86-B835-3E7951D6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Níveis de Abstração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8BD6CC-6FE5-4C2C-9FCB-728FB6734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Exemplo: </a:t>
            </a:r>
          </a:p>
          <a:p>
            <a:pPr marL="0" indent="0" algn="l">
              <a:buNone/>
            </a:pPr>
            <a:r>
              <a:rPr lang="pt-B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Viajar de avião</a:t>
            </a:r>
          </a:p>
          <a:p>
            <a:pPr marL="0" indent="0" algn="l">
              <a:buNone/>
            </a:pPr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pt-B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Alto ou baixo?</a:t>
            </a:r>
          </a:p>
        </p:txBody>
      </p:sp>
      <p:pic>
        <p:nvPicPr>
          <p:cNvPr id="1026" name="Picture 2" descr="17 dicas para viajar de avião pela primeira vez com tranquilidade">
            <a:extLst>
              <a:ext uri="{FF2B5EF4-FFF2-40B4-BE49-F238E27FC236}">
                <a16:creationId xmlns:a16="http://schemas.microsoft.com/office/drawing/2014/main" id="{DD7D6AAF-18AA-485B-8478-66E32620C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6" y="1696057"/>
            <a:ext cx="7381875" cy="45434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6646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D8638-7CC5-4A86-B835-3E7951D6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Níveis de Abstração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8BD6CC-6FE5-4C2C-9FCB-728FB6734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Exemplo: </a:t>
            </a:r>
          </a:p>
          <a:p>
            <a:pPr marL="0" indent="0" algn="l">
              <a:buNone/>
            </a:pPr>
            <a:r>
              <a:rPr lang="pt-B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Carro</a:t>
            </a:r>
          </a:p>
          <a:p>
            <a:pPr marL="0" indent="0" algn="l">
              <a:buNone/>
            </a:pPr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pt-B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Alto ou baixo?</a:t>
            </a:r>
          </a:p>
        </p:txBody>
      </p:sp>
      <p:pic>
        <p:nvPicPr>
          <p:cNvPr id="2050" name="Picture 2" descr="Uno com escada: uma breve análise do carro mais rápido do mundo - Seminovos">
            <a:extLst>
              <a:ext uri="{FF2B5EF4-FFF2-40B4-BE49-F238E27FC236}">
                <a16:creationId xmlns:a16="http://schemas.microsoft.com/office/drawing/2014/main" id="{C810DF5C-1619-4EFF-82AB-2F3B000BE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11" y="1954212"/>
            <a:ext cx="7581625" cy="42709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888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167</TotalTime>
  <Words>492</Words>
  <Application>Microsoft Office PowerPoint</Application>
  <PresentationFormat>Widescreen</PresentationFormat>
  <Paragraphs>46</Paragraphs>
  <Slides>12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Roboto</vt:lpstr>
      <vt:lpstr>Tw Cen MT</vt:lpstr>
      <vt:lpstr>Circuito</vt:lpstr>
      <vt:lpstr>“Hello World”</vt:lpstr>
      <vt:lpstr>O que é Programação?</vt:lpstr>
      <vt:lpstr>História dos computadores</vt:lpstr>
      <vt:lpstr>História das linguagens</vt:lpstr>
      <vt:lpstr>Como desenvolver um programa?</vt:lpstr>
      <vt:lpstr>Abstração</vt:lpstr>
      <vt:lpstr>Abstração</vt:lpstr>
      <vt:lpstr>Níveis de Abstração</vt:lpstr>
      <vt:lpstr>Níveis de Abstração</vt:lpstr>
      <vt:lpstr>Alto nível x Baixo nível em linguagens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“Hello World”</dc:title>
  <dc:creator>Gregory Veloso Silva</dc:creator>
  <cp:lastModifiedBy>Gregory Veloso Silva</cp:lastModifiedBy>
  <cp:revision>3</cp:revision>
  <dcterms:created xsi:type="dcterms:W3CDTF">2023-05-07T23:06:20Z</dcterms:created>
  <dcterms:modified xsi:type="dcterms:W3CDTF">2023-05-08T18:00:17Z</dcterms:modified>
</cp:coreProperties>
</file>