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71" r:id="rId3"/>
    <p:sldId id="372" r:id="rId4"/>
    <p:sldId id="370" r:id="rId5"/>
    <p:sldId id="373" r:id="rId6"/>
    <p:sldId id="351" r:id="rId7"/>
    <p:sldId id="375" r:id="rId8"/>
    <p:sldId id="374" r:id="rId9"/>
    <p:sldId id="376" r:id="rId10"/>
    <p:sldId id="382" r:id="rId11"/>
    <p:sldId id="265" r:id="rId12"/>
    <p:sldId id="377" r:id="rId13"/>
    <p:sldId id="378" r:id="rId14"/>
    <p:sldId id="379" r:id="rId15"/>
    <p:sldId id="380" r:id="rId16"/>
    <p:sldId id="383" r:id="rId17"/>
    <p:sldId id="384" r:id="rId18"/>
    <p:sldId id="385" r:id="rId19"/>
    <p:sldId id="386" r:id="rId20"/>
    <p:sldId id="387" r:id="rId21"/>
    <p:sldId id="263" r:id="rId22"/>
  </p:sldIdLst>
  <p:sldSz cx="20104100" cy="11309350"/>
  <p:notesSz cx="20104100" cy="1130935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erriweather" panose="00000500000000000000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E5BE1B"/>
    <a:srgbClr val="EA9815"/>
    <a:srgbClr val="315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615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31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539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6538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4081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074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5936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1846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167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156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951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7938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68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222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070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04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363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4931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171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s://www.lucidchart.com/blog/pt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asana.com/pt/resources/what-is-a-flowchart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9785D0-7B1B-4D2A-8952-238F67AED6CA}"/>
              </a:ext>
            </a:extLst>
          </p:cNvPr>
          <p:cNvSpPr/>
          <p:nvPr/>
        </p:nvSpPr>
        <p:spPr>
          <a:xfrm>
            <a:off x="11554833" y="0"/>
            <a:ext cx="3532767" cy="11309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luxograma :: Gestão de Produção :: Automação Industrial">
            <a:extLst>
              <a:ext uri="{FF2B5EF4-FFF2-40B4-BE49-F238E27FC236}">
                <a16:creationId xmlns:a16="http://schemas.microsoft.com/office/drawing/2014/main" id="{9BDE441E-BA44-41C0-8E66-012846C1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3"/>
          <a:stretch/>
        </p:blipFill>
        <p:spPr bwMode="auto">
          <a:xfrm>
            <a:off x="13011681" y="0"/>
            <a:ext cx="10837334" cy="113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Google Shape;84;p1"/>
          <p:cNvSpPr txBox="1"/>
          <p:nvPr/>
        </p:nvSpPr>
        <p:spPr>
          <a:xfrm>
            <a:off x="412600" y="8463563"/>
            <a:ext cx="9341000" cy="14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</a:t>
            </a:r>
            <a:endParaRPr lang="pt-BR" sz="33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5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96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Fluxogramas</a:t>
            </a: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4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b="1" dirty="0"/>
              <a:t>Ferramentas online para desenvolver um fluxograma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3934082"/>
            <a:ext cx="17906999" cy="60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hlinkClick r:id="rId5"/>
            <a:extLst>
              <a:ext uri="{FF2B5EF4-FFF2-40B4-BE49-F238E27FC236}">
                <a16:creationId xmlns:a16="http://schemas.microsoft.com/office/drawing/2014/main" id="{70BD0EE8-A7E5-490F-851C-9786BCCE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66" y="4290827"/>
            <a:ext cx="5225143" cy="27404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E362D05B-5B3A-41A0-A29A-906A6B3CE728}"/>
              </a:ext>
            </a:extLst>
          </p:cNvPr>
          <p:cNvGrpSpPr/>
          <p:nvPr/>
        </p:nvGrpSpPr>
        <p:grpSpPr>
          <a:xfrm>
            <a:off x="11222367" y="4284436"/>
            <a:ext cx="5823133" cy="2740477"/>
            <a:chOff x="10341429" y="3934082"/>
            <a:chExt cx="5225143" cy="252829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BE2050C-2CAB-4444-ACB9-6ACCD6F28279}"/>
                </a:ext>
              </a:extLst>
            </p:cNvPr>
            <p:cNvSpPr/>
            <p:nvPr/>
          </p:nvSpPr>
          <p:spPr>
            <a:xfrm>
              <a:off x="10341429" y="3939978"/>
              <a:ext cx="5225143" cy="24442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Microsoft Apps">
              <a:hlinkClick r:id="rId7"/>
              <a:extLst>
                <a:ext uri="{FF2B5EF4-FFF2-40B4-BE49-F238E27FC236}">
                  <a16:creationId xmlns:a16="http://schemas.microsoft.com/office/drawing/2014/main" id="{770E649A-A43B-403D-9356-ECE9E29D1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1429" y="3934082"/>
              <a:ext cx="5225143" cy="2528295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831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Exercício 1 – Lixo pra fora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C8EC3D38-0615-40F4-95A8-97FC323D8B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8550" y="2961667"/>
            <a:ext cx="17906999" cy="11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Considere a tarefa de coletar e levar o lixo para fora, elabore um fluxograma com os</a:t>
            </a:r>
          </a:p>
          <a:p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passos necessários para fazê-lo.</a:t>
            </a:r>
            <a:endParaRPr lang="pt-BR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4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Exercício 1 – Lixo pra fora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236771B-21F0-454D-AA90-259566A62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09"/>
          <a:stretch/>
        </p:blipFill>
        <p:spPr bwMode="auto">
          <a:xfrm>
            <a:off x="459316" y="2834949"/>
            <a:ext cx="11460915" cy="78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CBB9DA1-13FA-486C-9033-D1B6738AD3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6" r="52100" b="-1"/>
          <a:stretch/>
        </p:blipFill>
        <p:spPr bwMode="auto">
          <a:xfrm>
            <a:off x="5393001" y="2687438"/>
            <a:ext cx="6211170" cy="814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29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Exercício 2 – </a:t>
            </a:r>
            <a:r>
              <a:rPr lang="pt-BR" sz="88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Soma de dois valores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C8EC3D38-0615-40F4-95A8-97FC323D8B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8550" y="2961667"/>
            <a:ext cx="17906999" cy="166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Considere a tarefa de fazer um programa que receba dois valores digitados pelo usuário,</a:t>
            </a:r>
          </a:p>
          <a:p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 os valores e mostre o resultado na tela, elabore um fluxograma e descrição narrativa</a:t>
            </a:r>
          </a:p>
          <a:p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 os passos necessários para fazê-lo.</a:t>
            </a:r>
            <a:endParaRPr lang="pt-BR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4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Exercício 2 – </a:t>
            </a:r>
            <a:r>
              <a:rPr lang="pt-BR" sz="88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Soma de dois valores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D5E06E2-2424-49F7-A00F-964003BF2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21CD3D-8DAB-40D1-951D-771AC3701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98"/>
          <a:stretch/>
        </p:blipFill>
        <p:spPr bwMode="auto">
          <a:xfrm>
            <a:off x="702537" y="2984533"/>
            <a:ext cx="13200247" cy="832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6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Exercício 2 – </a:t>
            </a:r>
            <a:r>
              <a:rPr lang="pt-BR" sz="88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Soma de dois valores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D5E06E2-2424-49F7-A00F-964003BF2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9C478E1-679C-4B1E-A210-7B9BED8B9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4" b="1"/>
          <a:stretch/>
        </p:blipFill>
        <p:spPr bwMode="auto">
          <a:xfrm>
            <a:off x="685307" y="2917371"/>
            <a:ext cx="13200247" cy="83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8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Diagrama </a:t>
            </a:r>
            <a:r>
              <a:rPr lang="pt-BR" sz="96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Chapin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C8EC3D38-0615-40F4-95A8-97FC323D8B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8550" y="2961667"/>
            <a:ext cx="17906999" cy="2740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Diagrama de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Chapin</a:t>
            </a:r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do criador Ned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Chapin</a:t>
            </a:r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é a substituição do fluxograma tradicional</a:t>
            </a:r>
          </a:p>
          <a:p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por diagrama que apresenta uma visão hierárquica e estruturada da lógica do programa.</a:t>
            </a:r>
          </a:p>
          <a:p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Sua maior vantagem é a representação das estruturas que tem um ponto de entrada e um</a:t>
            </a:r>
          </a:p>
          <a:p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ponto de saída e são compostas pelas estruturas básicas de controle de sequência, seleção</a:t>
            </a:r>
          </a:p>
          <a:p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 repartição.</a:t>
            </a:r>
            <a:endParaRPr lang="pt-BR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43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Diagrama </a:t>
            </a:r>
            <a:r>
              <a:rPr lang="pt-BR" sz="96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Chapin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C8EC3D38-0615-40F4-95A8-97FC323D8B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8550" y="2961667"/>
            <a:ext cx="17906999" cy="495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/>
            <a:r>
              <a:rPr lang="pt-BR" sz="3600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Vantagens e Desvantagens nas formas de representação gráfica (Fluxograma e </a:t>
            </a:r>
            <a:r>
              <a:rPr lang="pt-BR" sz="3600" b="1" i="0" dirty="0" err="1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Chapin</a:t>
            </a:r>
            <a:r>
              <a:rPr lang="pt-BR" sz="3600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algn="l"/>
            <a:endParaRPr lang="pt-BR" sz="3600" b="1" i="0" dirty="0">
              <a:solidFill>
                <a:srgbClr val="253A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pt-BR" sz="3600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Vantagens: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Maior clareza no fluxo de execução;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Linguagem visualização.</a:t>
            </a:r>
          </a:p>
          <a:p>
            <a:pPr algn="l"/>
            <a:r>
              <a:rPr lang="pt-BR" sz="3600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Desvantagens: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Requer conhecimento de convenções gráficas;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Mais trabalho em decorrência de seus desenhos;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Dificuldade para fazer correções.</a:t>
            </a:r>
          </a:p>
        </p:txBody>
      </p:sp>
    </p:spTree>
    <p:extLst>
      <p:ext uri="{BB962C8B-B14F-4D97-AF65-F5344CB8AC3E}">
        <p14:creationId xmlns:p14="http://schemas.microsoft.com/office/powerpoint/2010/main" val="1272834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Diagrama </a:t>
            </a:r>
            <a:r>
              <a:rPr lang="pt-BR" sz="96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Chapin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0504EA9-02A8-4657-BC06-0F49776AC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Simbologia do Diagrama de Chapin">
            <a:extLst>
              <a:ext uri="{FF2B5EF4-FFF2-40B4-BE49-F238E27FC236}">
                <a16:creationId xmlns:a16="http://schemas.microsoft.com/office/drawing/2014/main" id="{45E33DD5-EAC4-47E8-B076-180B11E4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75" y="2539927"/>
            <a:ext cx="10368539" cy="902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6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Diagrama </a:t>
            </a:r>
            <a:r>
              <a:rPr lang="pt-BR" sz="96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Chapin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C8EC3D38-0615-40F4-95A8-97FC323D8B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8550" y="2961667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/>
            <a:r>
              <a:rPr lang="pt-BR" sz="4800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Vamos mostrar agora um exemplo do Diagrama de </a:t>
            </a:r>
            <a:r>
              <a:rPr lang="pt-BR" sz="4800" b="1" i="0" dirty="0" err="1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Chapin</a:t>
            </a:r>
            <a:r>
              <a:rPr lang="pt-BR" sz="4800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onde</a:t>
            </a:r>
          </a:p>
          <a:p>
            <a:pPr algn="l"/>
            <a:r>
              <a:rPr lang="pt-BR" sz="4800" b="1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 realizará o cálculo da média de dois números.</a:t>
            </a:r>
            <a:endParaRPr lang="pt-BR" sz="6600" b="1" i="0" dirty="0">
              <a:solidFill>
                <a:srgbClr val="253A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 descr="Diagrama de Chapin para cálculo de média">
            <a:extLst>
              <a:ext uri="{FF2B5EF4-FFF2-40B4-BE49-F238E27FC236}">
                <a16:creationId xmlns:a16="http://schemas.microsoft.com/office/drawing/2014/main" id="{CC8CF60F-4D7F-4CE3-A429-A08BBEB5E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2" y="4486428"/>
            <a:ext cx="8023679" cy="678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9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b="1" dirty="0"/>
              <a:t>Fluxogramas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374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fluxograma ilustra as etapas, sequências e decisões de um processo ou fluxo de</a:t>
            </a:r>
          </a:p>
          <a:p>
            <a:pPr>
              <a:lnSpc>
                <a:spcPct val="150000"/>
              </a:lnSpc>
            </a:pP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trabalho. Embora haja vários outros tipos, um fluxograma básico é a forma mais</a:t>
            </a:r>
          </a:p>
          <a:p>
            <a:pPr>
              <a:lnSpc>
                <a:spcPct val="150000"/>
              </a:lnSpc>
            </a:pP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simples de um </a:t>
            </a:r>
            <a:r>
              <a:rPr lang="pt-BR" sz="3200" b="1" i="0" strike="noStrike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mapa de processo</a:t>
            </a: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Trata-se de uma ferramenta robusta para</a:t>
            </a:r>
          </a:p>
          <a:p>
            <a:pPr>
              <a:lnSpc>
                <a:spcPct val="150000"/>
              </a:lnSpc>
            </a:pP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planejar, visualizar, documentar e otimizar processos em diversas áreas de</a:t>
            </a:r>
          </a:p>
          <a:p>
            <a:pPr>
              <a:lnSpc>
                <a:spcPct val="150000"/>
              </a:lnSpc>
            </a:pP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conhecimento.</a:t>
            </a:r>
            <a:endParaRPr lang="pt-BR" sz="3200" b="1" spc="3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26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Diagrama </a:t>
            </a:r>
            <a:r>
              <a:rPr lang="pt-BR" sz="96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Chapin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C8EC3D38-0615-40F4-95A8-97FC323D8B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8550" y="2961667"/>
            <a:ext cx="17906999" cy="6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/>
            <a:r>
              <a:rPr lang="pt-BR" sz="4000" b="0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Agora um Diagrama de </a:t>
            </a:r>
            <a:r>
              <a:rPr lang="pt-BR" sz="4000" b="0" i="0" dirty="0" err="1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Chapin</a:t>
            </a:r>
            <a:r>
              <a:rPr lang="pt-BR" sz="4000" b="0" i="0" dirty="0">
                <a:solidFill>
                  <a:srgbClr val="253A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com uma estrutura de repetição.</a:t>
            </a:r>
            <a:endParaRPr lang="pt-BR" sz="8800" b="1" i="0" dirty="0">
              <a:solidFill>
                <a:srgbClr val="253A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 descr="Diagrama de Chapin com laço de repetição">
            <a:extLst>
              <a:ext uri="{FF2B5EF4-FFF2-40B4-BE49-F238E27FC236}">
                <a16:creationId xmlns:a16="http://schemas.microsoft.com/office/drawing/2014/main" id="{28C1849D-6E2E-4E44-A40B-2B2507BC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603" y="3896185"/>
            <a:ext cx="6863339" cy="741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96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Quando usar Fluxogramas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utoShape 4" descr="Quando usar fluxogramas">
            <a:extLst>
              <a:ext uri="{FF2B5EF4-FFF2-40B4-BE49-F238E27FC236}">
                <a16:creationId xmlns:a16="http://schemas.microsoft.com/office/drawing/2014/main" id="{3CCE4688-AB20-4005-83B0-E858CC6428BF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" name="AutoShape 6" descr="Quando usar fluxogramas">
            <a:extLst>
              <a:ext uri="{FF2B5EF4-FFF2-40B4-BE49-F238E27FC236}">
                <a16:creationId xmlns:a16="http://schemas.microsoft.com/office/drawing/2014/main" id="{ABA87AA9-BDDD-469B-B77A-800E29E5E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hlinkClick r:id="rId5"/>
            <a:extLst>
              <a:ext uri="{FF2B5EF4-FFF2-40B4-BE49-F238E27FC236}">
                <a16:creationId xmlns:a16="http://schemas.microsoft.com/office/drawing/2014/main" id="{759A3878-1F78-4922-8CEA-06C35B6B6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428" y="2617348"/>
            <a:ext cx="8815360" cy="80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7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b="1" dirty="0"/>
              <a:t>Fluxogramas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2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Um fluxograma de programação é usado para ilustrar a sequência de instruções</a:t>
            </a:r>
          </a:p>
          <a:p>
            <a:r>
              <a:rPr lang="pt-BR" b="1" dirty="0">
                <a:solidFill>
                  <a:schemeClr val="tx1"/>
                </a:solidFill>
              </a:rPr>
              <a:t>codificadas que um computador usa para realizar operações específicas. Similar a um</a:t>
            </a:r>
          </a:p>
          <a:p>
            <a:r>
              <a:rPr lang="pt-BR" b="1" dirty="0">
                <a:solidFill>
                  <a:schemeClr val="tx1"/>
                </a:solidFill>
              </a:rPr>
              <a:t>fluxograma comum, as formas são usadas para representar as operações em particular, </a:t>
            </a:r>
          </a:p>
          <a:p>
            <a:r>
              <a:rPr lang="pt-BR" b="1" dirty="0">
                <a:solidFill>
                  <a:schemeClr val="tx1"/>
                </a:solidFill>
              </a:rPr>
              <a:t>e a sequência e a relação entre elas são mostradas com linhas conectoras.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F513C024-8A6C-4EA8-B5FE-CD7A6274C2FA}"/>
              </a:ext>
            </a:extLst>
          </p:cNvPr>
          <p:cNvSpPr txBox="1">
            <a:spLocks/>
          </p:cNvSpPr>
          <p:nvPr/>
        </p:nvSpPr>
        <p:spPr>
          <a:xfrm>
            <a:off x="1065211" y="5940300"/>
            <a:ext cx="17906999" cy="22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pt-BR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ão úteis para ajudarem os desenvolvedores a mapear as sequências antes de elas serem</a:t>
            </a:r>
          </a:p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implementadas. Adicionalmente, eles podem ser úteis para identificar quaisquer bugs</a:t>
            </a:r>
          </a:p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antes da implementação. Eles também podem agir como uma planta do sistema em geral</a:t>
            </a:r>
          </a:p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 os desenvolvedores, permitindo que trabalhem mais eficientemente.</a:t>
            </a:r>
          </a:p>
        </p:txBody>
      </p:sp>
    </p:spTree>
    <p:extLst>
      <p:ext uri="{BB962C8B-B14F-4D97-AF65-F5344CB8AC3E}">
        <p14:creationId xmlns:p14="http://schemas.microsoft.com/office/powerpoint/2010/main" val="99238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b="1" dirty="0"/>
              <a:t>Fluxogramas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EFF7B85-9FE0-4804-A46C-511AF6348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Formas utilizadas em fluxogramas">
            <a:extLst>
              <a:ext uri="{FF2B5EF4-FFF2-40B4-BE49-F238E27FC236}">
                <a16:creationId xmlns:a16="http://schemas.microsoft.com/office/drawing/2014/main" id="{9D7D1E02-2298-45B4-B01B-FF0685F4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46" y="2402709"/>
            <a:ext cx="11135632" cy="1193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ormas utilizadas em fluxogramas">
            <a:extLst>
              <a:ext uri="{FF2B5EF4-FFF2-40B4-BE49-F238E27FC236}">
                <a16:creationId xmlns:a16="http://schemas.microsoft.com/office/drawing/2014/main" id="{8818E928-80B9-410F-B13B-C9068BB6E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t="73612"/>
          <a:stretch/>
        </p:blipFill>
        <p:spPr bwMode="auto">
          <a:xfrm>
            <a:off x="10090895" y="4431459"/>
            <a:ext cx="10276618" cy="31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3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luxograma, representação gráfica de um algoritmo | by Valk Castellani |  Medium">
            <a:extLst>
              <a:ext uri="{FF2B5EF4-FFF2-40B4-BE49-F238E27FC236}">
                <a16:creationId xmlns:a16="http://schemas.microsoft.com/office/drawing/2014/main" id="{7DBE2A4F-A035-474A-A09D-91699833B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23" y="605134"/>
            <a:ext cx="14934792" cy="1036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01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2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b="1" dirty="0"/>
              <a:t>Um domingo qualquer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70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3600" b="1" dirty="0">
                <a:solidFill>
                  <a:schemeClr val="tx1"/>
                </a:solidFill>
              </a:rPr>
              <a:t>Vamos mostrar agora como ficaria um fluxograma para ilustrar um dia de domingo de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uma certa pessoa, que conterá passos que serão realizados durante o dia e uma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condição que dependendo do caso dará uma resposta diferente.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01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Exemplo de fluxograma de um dia de domingo">
            <a:extLst>
              <a:ext uri="{FF2B5EF4-FFF2-40B4-BE49-F238E27FC236}">
                <a16:creationId xmlns:a16="http://schemas.microsoft.com/office/drawing/2014/main" id="{F904DCA3-8766-4D9A-B1A6-FB48359A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43" y="382447"/>
            <a:ext cx="5270579" cy="107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700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iagrama de bloco - Edson Emiliano">
            <a:extLst>
              <a:ext uri="{FF2B5EF4-FFF2-40B4-BE49-F238E27FC236}">
                <a16:creationId xmlns:a16="http://schemas.microsoft.com/office/drawing/2014/main" id="{15C89A0E-2170-47DF-9B98-829748BDC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050" y="287565"/>
            <a:ext cx="6428109" cy="1073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Diagrama de bloco - Edson Emiliano">
            <a:extLst>
              <a:ext uri="{FF2B5EF4-FFF2-40B4-BE49-F238E27FC236}">
                <a16:creationId xmlns:a16="http://schemas.microsoft.com/office/drawing/2014/main" id="{E3584E7C-2AB7-4A0B-8B1C-F70841421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82743" cy="112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34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467</Words>
  <Application>Microsoft Office PowerPoint</Application>
  <PresentationFormat>Personalizar</PresentationFormat>
  <Paragraphs>57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Merriweather</vt:lpstr>
      <vt:lpstr>Calibri</vt:lpstr>
      <vt:lpstr>Arial</vt:lpstr>
      <vt:lpstr>Roboto</vt:lpstr>
      <vt:lpstr>Paradigm</vt:lpstr>
      <vt:lpstr>Fluxogramas</vt:lpstr>
      <vt:lpstr>Fluxogramas </vt:lpstr>
      <vt:lpstr>Quando usar Fluxogramas</vt:lpstr>
      <vt:lpstr>Fluxogramas </vt:lpstr>
      <vt:lpstr>Fluxogramas </vt:lpstr>
      <vt:lpstr>Apresentação do PowerPoint</vt:lpstr>
      <vt:lpstr>Um domingo qualquer</vt:lpstr>
      <vt:lpstr>Apresentação do PowerPoint</vt:lpstr>
      <vt:lpstr>Apresentação do PowerPoint</vt:lpstr>
      <vt:lpstr>Ferramentas online para desenvolver um fluxograma</vt:lpstr>
      <vt:lpstr>Exercício 1 – Lixo pra fora</vt:lpstr>
      <vt:lpstr>Exercício 1 – Lixo pra fora</vt:lpstr>
      <vt:lpstr>Exercício 2 – Soma de dois valores</vt:lpstr>
      <vt:lpstr>Exercício 2 – Soma de dois valores</vt:lpstr>
      <vt:lpstr>Exercício 2 – Soma de dois valores</vt:lpstr>
      <vt:lpstr>Diagrama Chapin</vt:lpstr>
      <vt:lpstr>Diagrama Chapin</vt:lpstr>
      <vt:lpstr>Diagrama Chapin</vt:lpstr>
      <vt:lpstr>Diagrama Chapin</vt:lpstr>
      <vt:lpstr>Diagrama Chapin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cp:lastModifiedBy>Gregory Veloso Silva</cp:lastModifiedBy>
  <cp:revision>84</cp:revision>
  <dcterms:created xsi:type="dcterms:W3CDTF">2020-03-16T15:58:52Z</dcterms:created>
  <dcterms:modified xsi:type="dcterms:W3CDTF">2023-05-23T21:49:09Z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