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429" r:id="rId3"/>
    <p:sldId id="430" r:id="rId4"/>
    <p:sldId id="431" r:id="rId5"/>
    <p:sldId id="426" r:id="rId6"/>
    <p:sldId id="427" r:id="rId7"/>
    <p:sldId id="428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263" r:id="rId18"/>
  </p:sldIdLst>
  <p:sldSz cx="20104100" cy="11309350"/>
  <p:notesSz cx="20104100" cy="1130935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Merriweather" panose="00000500000000000000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4C"/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60"/>
  </p:normalViewPr>
  <p:slideViewPr>
    <p:cSldViewPr snapToGrid="0">
      <p:cViewPr varScale="1">
        <p:scale>
          <a:sx n="35" d="100"/>
          <a:sy n="35" d="100"/>
        </p:scale>
        <p:origin x="1062" y="3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344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2360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5607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8895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2010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6168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1716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172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983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200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789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9142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445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3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605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2600" y="8463563"/>
            <a:ext cx="9341000" cy="97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GREGORY VELOSO SILVA </a:t>
            </a:r>
            <a:endParaRPr sz="3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rocedimento Operacional Padrão: saiba como aplicar à SST - SST Online">
            <a:extLst>
              <a:ext uri="{FF2B5EF4-FFF2-40B4-BE49-F238E27FC236}">
                <a16:creationId xmlns:a16="http://schemas.microsoft.com/office/drawing/2014/main" id="{EEF7331C-D5B8-4344-AEDF-70E089B71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3"/>
          <a:stretch/>
        </p:blipFill>
        <p:spPr bwMode="auto">
          <a:xfrm>
            <a:off x="11521440" y="0"/>
            <a:ext cx="12170133" cy="113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96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Procedimentos</a:t>
            </a: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Procedimentos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19038CB-B7C4-4B29-B818-FE6A44CDB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9F80AA-5ECA-4979-A6BC-F2A132FF0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07" y="2489648"/>
            <a:ext cx="19260496" cy="841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6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Parâmetros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75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 programação, </a:t>
            </a:r>
            <a:r>
              <a:rPr lang="pt-BR" sz="4400" b="0" i="0" dirty="0">
                <a:solidFill>
                  <a:srgbClr val="34495E"/>
                </a:solidFill>
                <a:effectLst/>
                <a:latin typeface="Lato" panose="020F0502020204030203" pitchFamily="34" charset="0"/>
              </a:rPr>
              <a:t>parâmetros </a:t>
            </a:r>
            <a:r>
              <a:rPr lang="pt-BR" sz="4400" b="1" dirty="0">
                <a:solidFill>
                  <a:schemeClr val="tx1"/>
                </a:solidFill>
              </a:rPr>
              <a:t>são valores fornecidos na linha de</a:t>
            </a:r>
          </a:p>
          <a:p>
            <a:pPr algn="l" fontAlgn="t"/>
            <a:r>
              <a:rPr lang="pt-BR" sz="4400" b="1" dirty="0">
                <a:solidFill>
                  <a:schemeClr val="tx1"/>
                </a:solidFill>
              </a:rPr>
              <a:t>chamada do procedimento, que serão necessários para o procedimento</a:t>
            </a:r>
          </a:p>
          <a:p>
            <a:pPr algn="l" fontAlgn="t"/>
            <a:r>
              <a:rPr lang="pt-BR" sz="4400" b="1" dirty="0">
                <a:solidFill>
                  <a:schemeClr val="tx1"/>
                </a:solidFill>
              </a:rPr>
              <a:t>ser realizado. </a:t>
            </a:r>
          </a:p>
          <a:p>
            <a:pPr algn="l" fontAlgn="t"/>
            <a:r>
              <a:rPr lang="pt-BR" sz="4400" b="1" dirty="0">
                <a:solidFill>
                  <a:schemeClr val="tx1"/>
                </a:solidFill>
              </a:rPr>
              <a:t>Ficam entre os parênteses e que estão separados por vírgulas.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060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Parâmetros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19038CB-B7C4-4B29-B818-FE6A44CDB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AA247F-4909-44BC-81D8-B4254C031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818" y="3724033"/>
            <a:ext cx="18032463" cy="37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Parâmetros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312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 parâmetros de um procedimento podem ser acessados da mesma maneira</a:t>
            </a:r>
          </a:p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 variáveis locais. Eles, na verdade, funcionam exatamente como variáveis</a:t>
            </a:r>
          </a:p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locais, e modificar um argumento não modifica o valor original no contexto da</a:t>
            </a:r>
          </a:p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chamada do procedimento, pois, ao dar um argumento numa chamada de</a:t>
            </a:r>
          </a:p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função, ele é copiado como uma variável local do procedimento. </a:t>
            </a:r>
            <a:endParaRPr lang="pt-BR"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485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Parâmetros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19038CB-B7C4-4B29-B818-FE6A44CDB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722FF0-0155-451A-9722-44B1985FC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07" y="2315372"/>
            <a:ext cx="19235026" cy="83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94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Escopo: Global x Local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614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/>
            <a:r>
              <a:rPr lang="pt-BR" sz="4400" b="1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Variável Global</a:t>
            </a:r>
          </a:p>
          <a:p>
            <a:pPr algn="l"/>
            <a:r>
              <a:rPr lang="pt-BR" sz="4400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 </a:t>
            </a:r>
            <a:r>
              <a:rPr lang="pt-BR" sz="4400" i="1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variável global</a:t>
            </a:r>
            <a:r>
              <a:rPr lang="pt-BR" sz="4400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é definida quando declaramos uma variável fora de qualquer função, assim ela torna acessível a qualquer parte da nossa aplicação, podendo ser lida e alterada.</a:t>
            </a:r>
          </a:p>
          <a:p>
            <a:pPr algn="l"/>
            <a:endParaRPr lang="pt-BR" sz="4400" i="0" dirty="0">
              <a:solidFill>
                <a:srgbClr val="292929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pt-BR" sz="4400" b="1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Variável local</a:t>
            </a:r>
          </a:p>
          <a:p>
            <a:pPr algn="l"/>
            <a:r>
              <a:rPr lang="pt-BR" sz="4400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 </a:t>
            </a:r>
            <a:r>
              <a:rPr lang="pt-BR" sz="4400" i="1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variável local</a:t>
            </a:r>
            <a:r>
              <a:rPr lang="pt-BR" sz="4400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é definida quando declaramos uma variável dentro de uma função, assim ela torna acessível somente dentro da função onde ela foi declarada.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877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Exercício: Calculadora infinita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07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/>
            <a:r>
              <a:rPr lang="pt-BR" sz="4400" b="1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Faça um programa que rece</a:t>
            </a:r>
            <a:r>
              <a:rPr lang="pt-BR" sz="44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 dois valores do usuário, pergunte qual</a:t>
            </a:r>
          </a:p>
          <a:p>
            <a:pPr algn="l"/>
            <a:r>
              <a:rPr lang="pt-BR" sz="44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operação ele deseja realizar e mostre o resultado, em seguida pergunte</a:t>
            </a:r>
          </a:p>
          <a:p>
            <a:pPr algn="l"/>
            <a:r>
              <a:rPr lang="pt-BR" sz="4400" b="1" dirty="0">
                <a:solidFill>
                  <a:srgbClr val="29292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ele deseja realizar outra operação e se sim reinicia o programa. </a:t>
            </a:r>
            <a:endParaRPr lang="pt-BR" sz="4400" i="0" dirty="0">
              <a:solidFill>
                <a:srgbClr val="292929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891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Modularização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478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algn="l" fontAlgn="t"/>
            <a:r>
              <a:rPr lang="pt-BR" sz="4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modularização (ou </a:t>
            </a:r>
            <a:r>
              <a:rPr lang="pt-BR" sz="44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componentização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é o mecanismo que permite que um sistema de software seja dividido em partes que interagem entre si. Tais partes são chamadas de módulos.</a:t>
            </a:r>
          </a:p>
          <a:p>
            <a:pPr marL="44450" indent="0" algn="l" fontAlgn="t"/>
            <a:endParaRPr lang="pt-BR" sz="4400" b="1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algn="l" fontAlgn="t"/>
            <a:r>
              <a:rPr lang="pt-BR" sz="4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Desse modo, o código desenvolvido é dividido em módulos independentes, que podem ser utilizados por qualquer objeto e a qualquer tempo.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340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Modularização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75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algn="l" fontAlgn="t"/>
            <a:r>
              <a:rPr lang="pt-BR" sz="4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Modularizar um programa consiste em dividi-lo em partes que serão desenvolvidas em separado. Essas partes executam tarefas menores que depois serão acopladas para formar o programa. A cada uma dessas partes chamamos de subprograma ou </a:t>
            </a:r>
            <a:r>
              <a:rPr lang="pt-BR" sz="44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subrotinas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959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Subrotinas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435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algn="l" fontAlgn="t"/>
            <a:r>
              <a:rPr lang="pt-BR" sz="40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Subrotinas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são blocos de códigos escritos para definir tarefas que o programa poderá usar várias vezes durante sua execução, podendo inclusive serem aproveitados em outros programas</a:t>
            </a:r>
          </a:p>
          <a:p>
            <a:pPr marL="44450" indent="0" algn="l" fontAlgn="t"/>
            <a:endParaRPr lang="pt-BR"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programador pode escrever </a:t>
            </a:r>
            <a:r>
              <a:rPr lang="pt-BR" sz="40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subrotinas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para definir tarefas específicas que podem ser usadas em muitos pontos do programa. Os comandos que definem as </a:t>
            </a:r>
            <a:r>
              <a:rPr lang="pt-BR" sz="40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subrotinas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são escritos apenas uma vez, e são escondidos de outras rotinas.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722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Procedimentos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497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615950" indent="-571500" algn="l" fontAlgn="t">
              <a:buFont typeface="Arial" panose="020B0604020202020204" pitchFamily="34" charset="0"/>
              <a:buChar char="•"/>
            </a:pP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Método ou processo; maneira através da qual alguma coisa é feita:</a:t>
            </a:r>
          </a:p>
          <a:p>
            <a:pPr marL="615950" indent="-571500" algn="l" fontAlgn="t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chemeClr val="tx1"/>
                </a:solidFill>
                <a:latin typeface="Roboto" panose="02000000000000000000" pitchFamily="2" charset="0"/>
              </a:rPr>
              <a:t>	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procedimento concursal; procedimento eleitoral; procedimento químico.</a:t>
            </a:r>
          </a:p>
          <a:p>
            <a:pPr marL="615950" indent="-571500" algn="l" fontAlgn="t">
              <a:buFont typeface="Arial" panose="020B0604020202020204" pitchFamily="34" charset="0"/>
              <a:buChar char="•"/>
            </a:pPr>
            <a:endParaRPr lang="pt-BR" sz="4000" b="1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615950" indent="-571500" algn="l" fontAlgn="t">
              <a:buFont typeface="Arial" panose="020B0604020202020204" pitchFamily="34" charset="0"/>
              <a:buChar char="•"/>
            </a:pP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Comportamento ou conduta; maneira de se comportar.</a:t>
            </a:r>
          </a:p>
          <a:p>
            <a:pPr marL="615950" indent="-571500" algn="l" fontAlgn="t">
              <a:buFont typeface="Arial" panose="020B0604020202020204" pitchFamily="34" charset="0"/>
              <a:buChar char="•"/>
            </a:pPr>
            <a:endParaRPr lang="pt-BR" sz="4000" b="1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615950" indent="-571500" algn="l" fontAlgn="t">
              <a:buFont typeface="Arial" panose="020B0604020202020204" pitchFamily="34" charset="0"/>
              <a:buChar char="•"/>
            </a:pP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[Jurídico] Os mecanismos legais que colocam uma causa em juízo.</a:t>
            </a:r>
          </a:p>
          <a:p>
            <a:pPr marL="615950" indent="-571500" algn="l" fontAlgn="t">
              <a:buFont typeface="Arial" panose="020B0604020202020204" pitchFamily="34" charset="0"/>
              <a:buChar char="•"/>
            </a:pPr>
            <a:endParaRPr lang="pt-BR" sz="4000" b="1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615950" indent="-571500" algn="l" fontAlgn="t">
              <a:buFont typeface="Arial" panose="020B0604020202020204" pitchFamily="34" charset="0"/>
              <a:buChar char="•"/>
            </a:pP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Ação ou efeito de proceder.</a:t>
            </a:r>
            <a:endParaRPr lang="pt-BR" sz="23900" b="1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12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Procedimentos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89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Procedimento é o modo como algo é executado, ou seja, como é feito o</a:t>
            </a:r>
          </a:p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processo de determinada coisa. Este termo também pode ser usado para se</a:t>
            </a:r>
          </a:p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referir a maneira como alguém deve agir numa situação específica.</a:t>
            </a:r>
            <a:endParaRPr lang="pt-BR" sz="11500" b="1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321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Procedimentos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26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8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 programação, procedimentos </a:t>
            </a:r>
            <a:r>
              <a:rPr lang="pt-BR" sz="4800" b="1" dirty="0">
                <a:solidFill>
                  <a:schemeClr val="tx1"/>
                </a:solidFill>
              </a:rPr>
              <a:t>são estruturas que agrupam um</a:t>
            </a:r>
          </a:p>
          <a:p>
            <a:pPr algn="l" fontAlgn="t"/>
            <a:r>
              <a:rPr lang="pt-BR" sz="4800" b="1" dirty="0">
                <a:solidFill>
                  <a:schemeClr val="tx1"/>
                </a:solidFill>
              </a:rPr>
              <a:t>conjunto de comandos, que são executados quando o</a:t>
            </a:r>
          </a:p>
          <a:p>
            <a:pPr algn="l" fontAlgn="t"/>
            <a:r>
              <a:rPr lang="pt-BR" sz="4800" b="1" dirty="0">
                <a:solidFill>
                  <a:schemeClr val="tx1"/>
                </a:solidFill>
              </a:rPr>
              <a:t>procedimento é chamado</a:t>
            </a:r>
            <a:endParaRPr lang="pt-BR" sz="4800" b="1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7832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Procedimentos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26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8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 programação, procedimentos </a:t>
            </a:r>
            <a:r>
              <a:rPr lang="pt-BR" sz="4800" b="1" dirty="0">
                <a:solidFill>
                  <a:schemeClr val="tx1"/>
                </a:solidFill>
              </a:rPr>
              <a:t>são estruturas que agrupam um</a:t>
            </a:r>
          </a:p>
          <a:p>
            <a:pPr algn="l" fontAlgn="t"/>
            <a:r>
              <a:rPr lang="pt-BR" sz="4800" b="1" dirty="0">
                <a:solidFill>
                  <a:schemeClr val="tx1"/>
                </a:solidFill>
              </a:rPr>
              <a:t>conjunto de comandos, que são executados quando o</a:t>
            </a:r>
          </a:p>
          <a:p>
            <a:pPr algn="l" fontAlgn="t"/>
            <a:r>
              <a:rPr lang="pt-BR" sz="4800" b="1" dirty="0">
                <a:solidFill>
                  <a:schemeClr val="tx1"/>
                </a:solidFill>
              </a:rPr>
              <a:t>procedimento é chamado</a:t>
            </a:r>
            <a:endParaRPr lang="pt-BR" sz="4800" b="1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6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Procedimentos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19038CB-B7C4-4B29-B818-FE6A44CDB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6180B0-B67A-4E79-858C-890ED23B7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272" y="3023102"/>
            <a:ext cx="15154228" cy="52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16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4767</TotalTime>
  <Words>515</Words>
  <Application>Microsoft Office PowerPoint</Application>
  <PresentationFormat>Personalizar</PresentationFormat>
  <Paragraphs>59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Merriweather</vt:lpstr>
      <vt:lpstr>Calibri</vt:lpstr>
      <vt:lpstr>Roboto</vt:lpstr>
      <vt:lpstr>Arial</vt:lpstr>
      <vt:lpstr>Lato</vt:lpstr>
      <vt:lpstr>Paradigm</vt:lpstr>
      <vt:lpstr>Procedimentos</vt:lpstr>
      <vt:lpstr>Modularização</vt:lpstr>
      <vt:lpstr>Modularização</vt:lpstr>
      <vt:lpstr>Subrotinas</vt:lpstr>
      <vt:lpstr>Procedimentos</vt:lpstr>
      <vt:lpstr>Procedimentos</vt:lpstr>
      <vt:lpstr>Procedimentos</vt:lpstr>
      <vt:lpstr>Procedimentos</vt:lpstr>
      <vt:lpstr>Procedimentos</vt:lpstr>
      <vt:lpstr>Procedimentos</vt:lpstr>
      <vt:lpstr>Parâmetros</vt:lpstr>
      <vt:lpstr>Parâmetros</vt:lpstr>
      <vt:lpstr>Parâmetros</vt:lpstr>
      <vt:lpstr>Parâmetros</vt:lpstr>
      <vt:lpstr>Escopo: Global x Local</vt:lpstr>
      <vt:lpstr>Exercício: Calculadora infinita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Gregory Veloso Silva</cp:lastModifiedBy>
  <cp:revision>101</cp:revision>
  <dcterms:created xsi:type="dcterms:W3CDTF">2020-03-16T15:58:52Z</dcterms:created>
  <dcterms:modified xsi:type="dcterms:W3CDTF">2023-05-18T23:44:31Z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