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48" r:id="rId3"/>
    <p:sldId id="453" r:id="rId4"/>
    <p:sldId id="454" r:id="rId5"/>
    <p:sldId id="455" r:id="rId6"/>
    <p:sldId id="456" r:id="rId7"/>
    <p:sldId id="459" r:id="rId8"/>
    <p:sldId id="461" r:id="rId9"/>
    <p:sldId id="462" r:id="rId10"/>
    <p:sldId id="457" r:id="rId11"/>
    <p:sldId id="460" r:id="rId12"/>
    <p:sldId id="458" r:id="rId13"/>
    <p:sldId id="452" r:id="rId14"/>
    <p:sldId id="463" r:id="rId15"/>
    <p:sldId id="263" r:id="rId16"/>
  </p:sldIdLst>
  <p:sldSz cx="20104100" cy="11309350"/>
  <p:notesSz cx="20104100" cy="1130935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98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512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46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34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68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45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1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487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32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723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1097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227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3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lU379l3U?feature=oembed" TargetMode="Externa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oz.ifpr.edu.br/wiki/index.php/Ordena%C3%A7%C3%A3o_de_Vetores#:~:text=Os%20m%C3%A9todos%20de%20ordena%C3%A7%C3%A3o%20de,M%C3%A9todo%20de%20inser%C3%A7%C3%A3o%20(insertion%20sort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treinaweb.com.br/blog/conheca-os-principais-algoritmos-de-ordenaca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nergaspar.com/como-ordenar-um-vetor-com-o-algoritmo-selection-sort-ordenacao-por-seleca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agnergaspar.com/como-ordenar-um-vetor-com-o-algoritmo-insertion-sort-ordenacao-por-insercao/" TargetMode="External"/><Relationship Id="rId4" Type="http://schemas.openxmlformats.org/officeDocument/2006/relationships/hyperlink" Target="https://wagnergaspar.com/como-ordenar-um-vetor-de-inteiros-com-portugol-algoritmo-bubble-sor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4TPTC8whw?start=17&amp;feature=oembed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yZQPjUT5B4?feature=oembed" TargetMode="External"/><Relationship Id="rId6" Type="http://schemas.openxmlformats.org/officeDocument/2006/relationships/image" Target="../media/image10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30B50C3-209F-4DB6-AC58-B19844174A30}"/>
              </a:ext>
            </a:extLst>
          </p:cNvPr>
          <p:cNvSpPr/>
          <p:nvPr/>
        </p:nvSpPr>
        <p:spPr>
          <a:xfrm>
            <a:off x="11495314" y="0"/>
            <a:ext cx="8860972" cy="11309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Ordenação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Ordenar - ícones de interface grátis">
            <a:extLst>
              <a:ext uri="{FF2B5EF4-FFF2-40B4-BE49-F238E27FC236}">
                <a16:creationId xmlns:a16="http://schemas.microsoft.com/office/drawing/2014/main" id="{492803DD-A9DC-443A-8C5C-C93A0F08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177" y="1917286"/>
            <a:ext cx="7517040" cy="75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de inserção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insertion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583974" y="2876922"/>
            <a:ext cx="16862851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/>
            <a:r>
              <a:rPr lang="pt-BR" sz="4400" b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pt-BR" sz="4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ercorre um vetor de elementos da esquerda para a direita e à medida que avança vai deixando os elementos mais à esquerda ordenados</a:t>
            </a:r>
            <a:endParaRPr lang="pt-BR" sz="8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69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de inserção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insertion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583974" y="2876922"/>
            <a:ext cx="16862851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/>
            <a:r>
              <a:rPr lang="pt-BR" sz="4400" b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pt-BR" sz="4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ercorre um vetor de elementos da esquerda para a direita e à medida que avança vai deixando os elementos mais à esquerda ordenados</a:t>
            </a:r>
            <a:endParaRPr lang="pt-BR" sz="8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63332C1-E805-4259-A3A4-D509CD9E54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4547053"/>
            <a:ext cx="8313057" cy="49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20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de inserção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insertion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F3F758A-AFA8-44F1-8FF4-7BDE8C7F3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Mídia Online 3" title="Insert-sort with Romanian folk dance">
            <a:hlinkClick r:id="" action="ppaction://media"/>
            <a:extLst>
              <a:ext uri="{FF2B5EF4-FFF2-40B4-BE49-F238E27FC236}">
                <a16:creationId xmlns:a16="http://schemas.microsoft.com/office/drawing/2014/main" id="{61B3B5AC-4DC1-4A13-A011-6660F62659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20104100" cy="11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96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Referências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749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http://wiki.foz.ifpr.edu.br/wiki/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index.php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/Ordena%C3%A7%C3%A3o_de_Vetores#:~: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text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=Os%20m%C3%A9todos%20de%20ordena%C3%A7%C3%A3o%20de,M%C3%A9todo%20de%20inser%C3%A7%C3%A3o%20(insertion%20sort)</a:t>
            </a: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https://www.treinaweb.com.br/blog/conheca-os-principais-algoritmos-de-ordenacao</a:t>
            </a: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32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96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Referências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81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https://wagnergaspar.com/como-ordenar-um-vetor-com-o-algoritmo-selection-sort-ordenacao-por-selecao/</a:t>
            </a:r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hlinkClick r:id="rId4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https://wagnergaspar.com/como-ordenar-um-vetor-com-o-algoritmo-insertion-sort-ordenacao-por-insercao/</a:t>
            </a:r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https://wagnergaspar.com/como-ordenar-um-vetor-de-inteiros-com-portugol-algoritmo-bubble-sort/</a:t>
            </a:r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fontAlgn="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9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Métodos de ordenação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404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 fontAlgn="base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Do ponto da memória do computador, os algoritmos de ordenação podem ser classificados em: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36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Ordenação Interna:</a:t>
            </a:r>
            <a:r>
              <a:rPr lang="pt-BR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onde todos os elementos a serem ordenados cabem na memória principal e qualquer registro pode ser imediatamente acessado.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sz="3600" b="0" i="0" dirty="0">
              <a:solidFill>
                <a:srgbClr val="22222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36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Ordenação Externa:</a:t>
            </a:r>
            <a:r>
              <a:rPr lang="pt-BR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onde os elementos a serem ordenados não cabem na memória principal e os registros são acessados sequencialmente ou em grandes blocos.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62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Ordenação interna 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da ordenação interna temos os: </a:t>
            </a:r>
          </a:p>
          <a:p>
            <a:pPr marL="730250" indent="-685800" fontAlgn="t">
              <a:buFont typeface="Arial" panose="020B0604020202020204" pitchFamily="34" charset="0"/>
              <a:buChar char="•"/>
            </a:pPr>
            <a:r>
              <a:rPr lang="pt-BR" sz="4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Métodos Simples</a:t>
            </a:r>
            <a:r>
              <a:rPr lang="pt-BR" sz="48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</a:p>
          <a:p>
            <a:pPr marL="730250" indent="-685800" fontAlgn="t">
              <a:buFont typeface="Arial" panose="020B0604020202020204" pitchFamily="34" charset="0"/>
              <a:buChar char="•"/>
            </a:pPr>
            <a:r>
              <a:rPr lang="pt-BR" sz="48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Métodos Eficientes</a:t>
            </a:r>
            <a:endParaRPr lang="pt-BR" sz="8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20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14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615950" indent="-571500" algn="l">
              <a:buFont typeface="Arial" panose="020B0604020202020204" pitchFamily="34" charset="0"/>
              <a:buChar char="•"/>
            </a:pP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Método de seleção (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selection</a:t>
            </a:r>
            <a:r>
              <a:rPr lang="pt-BR" sz="3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615950" indent="-571500" fontAlgn="base">
              <a:buFont typeface="Arial" panose="020B0604020202020204" pitchFamily="34" charset="0"/>
              <a:buChar char="•"/>
            </a:pP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Método de inserção (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insertion</a:t>
            </a:r>
            <a:r>
              <a:rPr lang="pt-BR" sz="3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615950" indent="-571500" fontAlgn="base">
              <a:buFont typeface="Arial" panose="020B0604020202020204" pitchFamily="34" charset="0"/>
              <a:buChar char="•"/>
            </a:pP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Método da bolha (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bubble</a:t>
            </a:r>
            <a:r>
              <a:rPr lang="pt-BR" sz="3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algn="l" fontAlgn="base"/>
            <a:endParaRPr lang="pt-BR" sz="2800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15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de seleção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selection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8964461" y="2876922"/>
            <a:ext cx="9482364" cy="411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onsiste em selecionar o menor item e colocar na primeira posição, selecionar o segundo menor item e colocar na segunda posição, segue estes passos até que reste um único elemento</a:t>
            </a:r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EF1EB7-826F-4080-A093-E117960C73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29" y="2489528"/>
            <a:ext cx="2321807" cy="86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4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de seleção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selection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C118D8B-0AA4-4C40-8095-98F51D47A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Mídia Online 3" title="Select-sort with Gypsy folk dance">
            <a:hlinkClick r:id="" action="ppaction://media"/>
            <a:extLst>
              <a:ext uri="{FF2B5EF4-FFF2-40B4-BE49-F238E27FC236}">
                <a16:creationId xmlns:a16="http://schemas.microsoft.com/office/drawing/2014/main" id="{02AADEF3-ACC4-497D-99FB-3C5AE35934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0" y="6156"/>
            <a:ext cx="20104100" cy="11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da bolha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bubble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583974" y="2876922"/>
            <a:ext cx="16862851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/>
            <a:r>
              <a:rPr lang="pt-BR" sz="4400" b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ideia é percorrer o vector diversas vezes, a cada passagem fazendo flutuar para o topo o maior elemento da sequência. Essa movimentação lembra a forma como as bolhas sobem em um tanque com água, daí o nome do algoritmo</a:t>
            </a:r>
            <a:endParaRPr lang="pt-BR" sz="8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0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da bolha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bubble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583974" y="2876922"/>
            <a:ext cx="16862851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/>
            <a:r>
              <a:rPr lang="pt-BR" sz="4400" b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ideia é percorrer o vector diversas vezes, a cada passagem fazendo flutuar para o topo o maior elemento da sequência. Essa movimentação lembra a forma como as bolhas sobem em um tanque com água, daí o nome do algoritmo</a:t>
            </a:r>
            <a:endParaRPr lang="pt-BR" sz="8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Bubble sort - Wikipedia">
            <a:extLst>
              <a:ext uri="{FF2B5EF4-FFF2-40B4-BE49-F238E27FC236}">
                <a16:creationId xmlns:a16="http://schemas.microsoft.com/office/drawing/2014/main" id="{5F94C1BB-A52F-4D5C-AB54-8AD505A202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1" y="5789549"/>
            <a:ext cx="6756400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4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Método da bolha (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bubble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sort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Mídia Online 1" title="Bubble-sort with Hungarian (&quot;Csángó&quot;) folk dance">
            <a:hlinkClick r:id="" action="ppaction://media"/>
            <a:extLst>
              <a:ext uri="{FF2B5EF4-FFF2-40B4-BE49-F238E27FC236}">
                <a16:creationId xmlns:a16="http://schemas.microsoft.com/office/drawing/2014/main" id="{D64AE58C-669C-4447-B379-55432686DF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20104100" cy="11358817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59CE7070-D9AA-412C-BC08-2DD16BA1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447</Words>
  <Application>Microsoft Office PowerPoint</Application>
  <PresentationFormat>Personalizar</PresentationFormat>
  <Paragraphs>43</Paragraphs>
  <Slides>15</Slides>
  <Notes>15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Roboto</vt:lpstr>
      <vt:lpstr>Calibri</vt:lpstr>
      <vt:lpstr>Merriweather</vt:lpstr>
      <vt:lpstr>Consolas</vt:lpstr>
      <vt:lpstr>Paradigm</vt:lpstr>
      <vt:lpstr>Ordenação</vt:lpstr>
      <vt:lpstr>Métodos de ordenação</vt:lpstr>
      <vt:lpstr>Ordenação interna </vt:lpstr>
      <vt:lpstr>Métodos simples</vt:lpstr>
      <vt:lpstr>Método de seleção (selection sort)</vt:lpstr>
      <vt:lpstr>Método de seleção (selection sort)</vt:lpstr>
      <vt:lpstr>Método da bolha (bubble sort)</vt:lpstr>
      <vt:lpstr>Método da bolha (bubble sort)</vt:lpstr>
      <vt:lpstr>Método da bolha (bubble sort)</vt:lpstr>
      <vt:lpstr>Método de inserção (insertion sort)</vt:lpstr>
      <vt:lpstr>Método de inserção (insertion sort)</vt:lpstr>
      <vt:lpstr>Método de inserção (insertion sort)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109</cp:revision>
  <dcterms:created xsi:type="dcterms:W3CDTF">2020-03-16T15:58:52Z</dcterms:created>
  <dcterms:modified xsi:type="dcterms:W3CDTF">2023-06-07T21:49:50Z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