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448" r:id="rId3"/>
    <p:sldId id="453" r:id="rId4"/>
    <p:sldId id="456" r:id="rId5"/>
    <p:sldId id="458" r:id="rId6"/>
    <p:sldId id="455" r:id="rId7"/>
    <p:sldId id="457" r:id="rId8"/>
    <p:sldId id="263" r:id="rId9"/>
  </p:sldIdLst>
  <p:sldSz cx="20104100" cy="11309350"/>
  <p:notesSz cx="20104100" cy="1130935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Merriweather" panose="00000500000000000000" pitchFamily="2" charset="0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99" roundtripDataSignature="AMtx7mhfeU21RRATvNnBd8mejQsmmjLG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B4C"/>
    <a:srgbClr val="31589D"/>
    <a:srgbClr val="27AAE1"/>
    <a:srgbClr val="E5BE1B"/>
    <a:srgbClr val="EA98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56" autoAdjust="0"/>
    <p:restoredTop sz="94660"/>
  </p:normalViewPr>
  <p:slideViewPr>
    <p:cSldViewPr snapToGrid="0">
      <p:cViewPr varScale="1">
        <p:scale>
          <a:sx n="44" d="100"/>
          <a:sy n="44" d="100"/>
        </p:scale>
        <p:origin x="510" y="4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10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99" Type="http://customschemas.google.com/relationships/presentationmetadata" Target="metadata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10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351350" y="848200"/>
            <a:ext cx="13403400" cy="4241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94457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19193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11021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61135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07043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54038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9" name="Google Shape;16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8379cc4f9d_0_772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2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g8379cc4f9d_0_772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g8379cc4f9d_0_772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bg>
      <p:bgPr>
        <a:solidFill>
          <a:srgbClr val="31589D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379cc4f9d_0_764"/>
          <p:cNvSpPr/>
          <p:nvPr/>
        </p:nvSpPr>
        <p:spPr>
          <a:xfrm>
            <a:off x="0" y="0"/>
            <a:ext cx="7919700" cy="113085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g8379cc4f9d_0_764"/>
          <p:cNvSpPr/>
          <p:nvPr/>
        </p:nvSpPr>
        <p:spPr>
          <a:xfrm>
            <a:off x="7919643" y="0"/>
            <a:ext cx="12185015" cy="11308715"/>
          </a:xfrm>
          <a:custGeom>
            <a:avLst/>
            <a:gdLst/>
            <a:ahLst/>
            <a:cxnLst/>
            <a:rect l="l" t="t" r="r" b="b"/>
            <a:pathLst>
              <a:path w="12185015" h="11308715" extrusionOk="0">
                <a:moveTo>
                  <a:pt x="0" y="11308556"/>
                </a:moveTo>
                <a:lnTo>
                  <a:pt x="12184445" y="11308556"/>
                </a:lnTo>
                <a:lnTo>
                  <a:pt x="12184445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31589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g8379cc4f9d_0_764"/>
          <p:cNvSpPr txBox="1">
            <a:spLocks noGrp="1"/>
          </p:cNvSpPr>
          <p:nvPr>
            <p:ph type="ctrTitle"/>
          </p:nvPr>
        </p:nvSpPr>
        <p:spPr>
          <a:xfrm>
            <a:off x="3586298" y="2374990"/>
            <a:ext cx="12931500" cy="27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177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g8379cc4f9d_0_764"/>
          <p:cNvSpPr txBox="1">
            <a:spLocks noGrp="1"/>
          </p:cNvSpPr>
          <p:nvPr>
            <p:ph type="subTitle" idx="1"/>
          </p:nvPr>
        </p:nvSpPr>
        <p:spPr>
          <a:xfrm>
            <a:off x="3528513" y="5771526"/>
            <a:ext cx="13047000" cy="12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7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2pPr>
            <a:lvl3pPr lvl="2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3pPr>
            <a:lvl4pPr lvl="3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4pPr>
            <a:lvl5pPr lvl="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5pPr>
            <a:lvl6pPr lvl="5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6pPr>
            <a:lvl7pPr lvl="6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7pPr>
            <a:lvl8pPr lvl="7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8pPr>
            <a:lvl9pPr lvl="8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g8379cc4f9d_0_764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2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g8379cc4f9d_0_764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g8379cc4f9d_0_764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8379cc4f9d_0_706"/>
          <p:cNvSpPr/>
          <p:nvPr/>
        </p:nvSpPr>
        <p:spPr>
          <a:xfrm>
            <a:off x="-275" y="0"/>
            <a:ext cx="20104548" cy="9670542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7" name="Google Shape;27;g8379cc4f9d_0_706"/>
          <p:cNvSpPr txBox="1">
            <a:spLocks noGrp="1"/>
          </p:cNvSpPr>
          <p:nvPr>
            <p:ph type="ctrTitle"/>
          </p:nvPr>
        </p:nvSpPr>
        <p:spPr>
          <a:xfrm>
            <a:off x="685307" y="1186729"/>
            <a:ext cx="18733500" cy="28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>
            <a:endParaRPr/>
          </a:p>
        </p:txBody>
      </p:sp>
      <p:sp>
        <p:nvSpPr>
          <p:cNvPr id="28" name="Google Shape;28;g8379cc4f9d_0_706"/>
          <p:cNvSpPr txBox="1">
            <a:spLocks noGrp="1"/>
          </p:cNvSpPr>
          <p:nvPr>
            <p:ph type="subTitle" idx="1"/>
          </p:nvPr>
        </p:nvSpPr>
        <p:spPr>
          <a:xfrm>
            <a:off x="685307" y="4130513"/>
            <a:ext cx="9327900" cy="16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g8379cc4f9d_0_706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bg>
      <p:bgPr>
        <a:solidFill>
          <a:srgbClr val="31589D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8379cc4f9d_0_757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 extrusionOk="0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31589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g8379cc4f9d_0_757"/>
          <p:cNvSpPr txBox="1">
            <a:spLocks noGrp="1"/>
          </p:cNvSpPr>
          <p:nvPr>
            <p:ph type="title"/>
          </p:nvPr>
        </p:nvSpPr>
        <p:spPr>
          <a:xfrm>
            <a:off x="1503420" y="442569"/>
            <a:ext cx="17097300" cy="27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177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g8379cc4f9d_0_757"/>
          <p:cNvSpPr txBox="1">
            <a:spLocks noGrp="1"/>
          </p:cNvSpPr>
          <p:nvPr>
            <p:ph type="body" idx="1"/>
          </p:nvPr>
        </p:nvSpPr>
        <p:spPr>
          <a:xfrm>
            <a:off x="1503420" y="3779458"/>
            <a:ext cx="17097300" cy="40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2pPr>
            <a:lvl3pPr marL="1371600" lvl="2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3pPr>
            <a:lvl4pPr marL="1828800" lvl="3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4pPr>
            <a:lvl5pPr marL="2286000" lvl="4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5pPr>
            <a:lvl6pPr marL="2743200" lvl="5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6pPr>
            <a:lvl7pPr marL="3200400" lvl="6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7pPr>
            <a:lvl8pPr marL="3657600" lvl="7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8pPr>
            <a:lvl9pPr marL="4114800" lvl="8" indent="-2286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g8379cc4f9d_0_757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2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g8379cc4f9d_0_757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g8379cc4f9d_0_757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8379cc4f9d_0_711"/>
          <p:cNvSpPr/>
          <p:nvPr/>
        </p:nvSpPr>
        <p:spPr>
          <a:xfrm>
            <a:off x="0" y="105759"/>
            <a:ext cx="20104548" cy="9670542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39" name="Google Shape;39;g8379cc4f9d_0_711"/>
          <p:cNvSpPr/>
          <p:nvPr/>
        </p:nvSpPr>
        <p:spPr>
          <a:xfrm>
            <a:off x="0" y="0"/>
            <a:ext cx="20104548" cy="9670542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40" name="Google Shape;40;g8379cc4f9d_0_711"/>
          <p:cNvSpPr txBox="1">
            <a:spLocks noGrp="1"/>
          </p:cNvSpPr>
          <p:nvPr>
            <p:ph type="title"/>
          </p:nvPr>
        </p:nvSpPr>
        <p:spPr>
          <a:xfrm>
            <a:off x="685307" y="1186729"/>
            <a:ext cx="18733500" cy="28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>
            <a:endParaRPr/>
          </a:p>
        </p:txBody>
      </p:sp>
      <p:sp>
        <p:nvSpPr>
          <p:cNvPr id="41" name="Google Shape;41;g8379cc4f9d_0_711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8379cc4f9d_0_716"/>
          <p:cNvSpPr/>
          <p:nvPr/>
        </p:nvSpPr>
        <p:spPr>
          <a:xfrm>
            <a:off x="0" y="0"/>
            <a:ext cx="9484800" cy="1130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g8379cc4f9d_0_716"/>
          <p:cNvSpPr/>
          <p:nvPr/>
        </p:nvSpPr>
        <p:spPr>
          <a:xfrm>
            <a:off x="0" y="97021"/>
            <a:ext cx="9483936" cy="9673346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45" name="Google Shape;45;g8379cc4f9d_0_716"/>
          <p:cNvSpPr/>
          <p:nvPr/>
        </p:nvSpPr>
        <p:spPr>
          <a:xfrm>
            <a:off x="-275" y="0"/>
            <a:ext cx="9491136" cy="9665045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6" name="Google Shape;46;g8379cc4f9d_0_716"/>
          <p:cNvSpPr txBox="1">
            <a:spLocks noGrp="1"/>
          </p:cNvSpPr>
          <p:nvPr>
            <p:ph type="title"/>
          </p:nvPr>
        </p:nvSpPr>
        <p:spPr>
          <a:xfrm>
            <a:off x="685362" y="1101417"/>
            <a:ext cx="8149200" cy="55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g8379cc4f9d_0_716"/>
          <p:cNvSpPr txBox="1">
            <a:spLocks noGrp="1"/>
          </p:cNvSpPr>
          <p:nvPr>
            <p:ph type="body" idx="1"/>
          </p:nvPr>
        </p:nvSpPr>
        <p:spPr>
          <a:xfrm>
            <a:off x="10211834" y="1101417"/>
            <a:ext cx="9160200" cy="9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g8379cc4f9d_0_716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8379cc4f9d_0_729"/>
          <p:cNvSpPr/>
          <p:nvPr/>
        </p:nvSpPr>
        <p:spPr>
          <a:xfrm>
            <a:off x="0" y="0"/>
            <a:ext cx="20104200" cy="28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g8379cc4f9d_0_729"/>
          <p:cNvSpPr txBox="1">
            <a:spLocks noGrp="1"/>
          </p:cNvSpPr>
          <p:nvPr>
            <p:ph type="title"/>
          </p:nvPr>
        </p:nvSpPr>
        <p:spPr>
          <a:xfrm>
            <a:off x="685362" y="1101417"/>
            <a:ext cx="18733500" cy="13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g8379cc4f9d_0_729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8379cc4f9d_0_733"/>
          <p:cNvSpPr/>
          <p:nvPr/>
        </p:nvSpPr>
        <p:spPr>
          <a:xfrm>
            <a:off x="0" y="0"/>
            <a:ext cx="8276400" cy="1130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8379cc4f9d_0_733"/>
          <p:cNvSpPr txBox="1">
            <a:spLocks noGrp="1"/>
          </p:cNvSpPr>
          <p:nvPr>
            <p:ph type="title"/>
          </p:nvPr>
        </p:nvSpPr>
        <p:spPr>
          <a:xfrm>
            <a:off x="685362" y="1101417"/>
            <a:ext cx="6876300" cy="40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g8379cc4f9d_0_733"/>
          <p:cNvSpPr txBox="1">
            <a:spLocks noGrp="1"/>
          </p:cNvSpPr>
          <p:nvPr>
            <p:ph type="body" idx="1"/>
          </p:nvPr>
        </p:nvSpPr>
        <p:spPr>
          <a:xfrm>
            <a:off x="685307" y="5256479"/>
            <a:ext cx="6876300" cy="50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3810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Clr>
                <a:schemeClr val="accent2"/>
              </a:buClr>
              <a:buSzPts val="24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g8379cc4f9d_0_733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379cc4f9d_0_738"/>
          <p:cNvSpPr txBox="1">
            <a:spLocks noGrp="1"/>
          </p:cNvSpPr>
          <p:nvPr>
            <p:ph type="title"/>
          </p:nvPr>
        </p:nvSpPr>
        <p:spPr>
          <a:xfrm>
            <a:off x="685252" y="1755934"/>
            <a:ext cx="13736400" cy="77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>
            <a:endParaRPr/>
          </a:p>
        </p:txBody>
      </p:sp>
      <p:sp>
        <p:nvSpPr>
          <p:cNvPr id="60" name="Google Shape;60;g8379cc4f9d_0_738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379cc4f9d_0_741"/>
          <p:cNvSpPr/>
          <p:nvPr/>
        </p:nvSpPr>
        <p:spPr>
          <a:xfrm>
            <a:off x="0" y="0"/>
            <a:ext cx="10052100" cy="1130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8379cc4f9d_0_741"/>
          <p:cNvSpPr txBox="1">
            <a:spLocks noGrp="1"/>
          </p:cNvSpPr>
          <p:nvPr>
            <p:ph type="title"/>
          </p:nvPr>
        </p:nvSpPr>
        <p:spPr>
          <a:xfrm>
            <a:off x="684428" y="1101417"/>
            <a:ext cx="8144400" cy="4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g8379cc4f9d_0_741"/>
          <p:cNvSpPr txBox="1">
            <a:spLocks noGrp="1"/>
          </p:cNvSpPr>
          <p:nvPr>
            <p:ph type="subTitle" idx="1"/>
          </p:nvPr>
        </p:nvSpPr>
        <p:spPr>
          <a:xfrm>
            <a:off x="670137" y="5775552"/>
            <a:ext cx="8144400" cy="20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g8379cc4f9d_0_741"/>
          <p:cNvSpPr txBox="1">
            <a:spLocks noGrp="1"/>
          </p:cNvSpPr>
          <p:nvPr>
            <p:ph type="body" idx="2"/>
          </p:nvPr>
        </p:nvSpPr>
        <p:spPr>
          <a:xfrm>
            <a:off x="10727079" y="1101417"/>
            <a:ext cx="8693400" cy="90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g8379cc4f9d_0_741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rgbClr val="31589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8379cc4f9d_0_702"/>
          <p:cNvSpPr txBox="1">
            <a:spLocks noGrp="1"/>
          </p:cNvSpPr>
          <p:nvPr>
            <p:ph type="title"/>
          </p:nvPr>
        </p:nvSpPr>
        <p:spPr>
          <a:xfrm>
            <a:off x="685307" y="978506"/>
            <a:ext cx="18733500" cy="12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g8379cc4f9d_0_702"/>
          <p:cNvSpPr txBox="1">
            <a:spLocks noGrp="1"/>
          </p:cNvSpPr>
          <p:nvPr>
            <p:ph type="body" idx="1"/>
          </p:nvPr>
        </p:nvSpPr>
        <p:spPr>
          <a:xfrm>
            <a:off x="685307" y="2534022"/>
            <a:ext cx="18733500" cy="7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Char char="●"/>
              <a:defRPr sz="2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○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○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○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Clr>
                <a:schemeClr val="dk2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g8379cc4f9d_0_702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412600" y="8463563"/>
            <a:ext cx="9341000" cy="97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GREGORY VELOSO SILVA </a:t>
            </a:r>
            <a:endParaRPr sz="33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" name="Google Shape;86;p1" descr="Fundo preto com letras brancas&#10;&#10;Descrição gerada com alta confianç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1000" y="1231275"/>
            <a:ext cx="3973805" cy="1363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 descr="Fundo preto com letras brancas&#10;&#10;Descrição gerada com alta confiança"/>
          <p:cNvPicPr preferRelativeResize="0"/>
          <p:nvPr/>
        </p:nvPicPr>
        <p:blipFill rotWithShape="1">
          <a:blip r:embed="rId4">
            <a:alphaModFix amt="30000"/>
          </a:blip>
          <a:srcRect/>
          <a:stretch/>
        </p:blipFill>
        <p:spPr>
          <a:xfrm>
            <a:off x="17459123" y="619378"/>
            <a:ext cx="1942450" cy="61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Vetores e ilustrações de Procurar para download gratuito | Freepik">
            <a:extLst>
              <a:ext uri="{FF2B5EF4-FFF2-40B4-BE49-F238E27FC236}">
                <a16:creationId xmlns:a16="http://schemas.microsoft.com/office/drawing/2014/main" id="{8607BA97-CBD6-4692-8482-C1BB84C994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0"/>
          <a:stretch/>
        </p:blipFill>
        <p:spPr bwMode="auto">
          <a:xfrm>
            <a:off x="11567161" y="-1"/>
            <a:ext cx="14072278" cy="1137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Google Shape;88;p1"/>
          <p:cNvSpPr/>
          <p:nvPr/>
        </p:nvSpPr>
        <p:spPr>
          <a:xfrm>
            <a:off x="9262533" y="5654675"/>
            <a:ext cx="4584600" cy="5654700"/>
          </a:xfrm>
          <a:prstGeom prst="parallelogram">
            <a:avLst>
              <a:gd name="adj" fmla="val 49980"/>
            </a:avLst>
          </a:prstGeom>
          <a:solidFill>
            <a:srgbClr val="27AA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"/>
          <p:cNvSpPr/>
          <p:nvPr/>
        </p:nvSpPr>
        <p:spPr>
          <a:xfrm>
            <a:off x="9262534" y="0"/>
            <a:ext cx="4584600" cy="5654700"/>
          </a:xfrm>
          <a:prstGeom prst="parallelogram">
            <a:avLst>
              <a:gd name="adj" fmla="val 49980"/>
            </a:avLst>
          </a:prstGeom>
          <a:solidFill>
            <a:srgbClr val="27AA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title" idx="4294967295"/>
          </p:nvPr>
        </p:nvSpPr>
        <p:spPr>
          <a:xfrm>
            <a:off x="1465162" y="3212125"/>
            <a:ext cx="13157200" cy="966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Busca</a:t>
            </a:r>
            <a:endParaRPr b="1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AutoShape 2" descr="O algoritmo está mudando a maneira de consumir e de produzir conteúdo?">
            <a:extLst>
              <a:ext uri="{FF2B5EF4-FFF2-40B4-BE49-F238E27FC236}">
                <a16:creationId xmlns:a16="http://schemas.microsoft.com/office/drawing/2014/main" id="{B7D436B1-F8F1-420D-8009-DC92CB87D7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899650" y="5502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" name="AutoShape 2" descr="Você sabe usar os Operadores Aritméticos em programação? - { Dicas de  Programação }">
            <a:extLst>
              <a:ext uri="{FF2B5EF4-FFF2-40B4-BE49-F238E27FC236}">
                <a16:creationId xmlns:a16="http://schemas.microsoft.com/office/drawing/2014/main" id="{7D8D88CB-AC38-4108-9295-16A9AB023B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52050" y="5654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Tipo de busca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98550" y="2876922"/>
            <a:ext cx="17906999" cy="2263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marL="730250" indent="-685800" fontAlgn="t">
              <a:buFont typeface="Arial" panose="020B0604020202020204" pitchFamily="34" charset="0"/>
              <a:buChar char="•"/>
            </a:pPr>
            <a:r>
              <a:rPr lang="pt-BR" sz="4800" b="1" i="0" dirty="0">
                <a:solidFill>
                  <a:srgbClr val="474747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Por índice</a:t>
            </a:r>
          </a:p>
          <a:p>
            <a:pPr marL="730250" indent="-685800" fontAlgn="t">
              <a:buFont typeface="Arial" panose="020B0604020202020204" pitchFamily="34" charset="0"/>
              <a:buChar char="•"/>
            </a:pPr>
            <a:r>
              <a:rPr lang="pt-BR" sz="4800" b="1" i="0" dirty="0">
                <a:solidFill>
                  <a:srgbClr val="474747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Sequencial</a:t>
            </a:r>
          </a:p>
          <a:p>
            <a:pPr marL="730250" indent="-685800" fontAlgn="t">
              <a:buFont typeface="Arial" panose="020B0604020202020204" pitchFamily="34" charset="0"/>
              <a:buChar char="•"/>
            </a:pPr>
            <a:r>
              <a:rPr lang="pt-BR" sz="4800" b="1" dirty="0">
                <a:solidFill>
                  <a:srgbClr val="47474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Binária</a:t>
            </a:r>
            <a:endParaRPr lang="pt-BR" sz="4800" b="1" i="0" dirty="0">
              <a:solidFill>
                <a:schemeClr val="tx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6629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Por índice ou Sequencial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98550" y="2876922"/>
            <a:ext cx="17906999" cy="3740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marL="44450" indent="0" fontAlgn="t"/>
            <a:r>
              <a:rPr lang="pt-BR" sz="4800" b="1" i="0" dirty="0">
                <a:solidFill>
                  <a:srgbClr val="474747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Basicamente, esse algoritmo percorre o </a:t>
            </a:r>
            <a:r>
              <a:rPr lang="pt-BR" sz="4800" b="1" i="0" dirty="0" err="1">
                <a:solidFill>
                  <a:srgbClr val="474747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array</a:t>
            </a:r>
            <a:r>
              <a:rPr lang="pt-BR" sz="4800" b="1" dirty="0">
                <a:solidFill>
                  <a:srgbClr val="47474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sz="4800" b="1" i="0" dirty="0">
                <a:solidFill>
                  <a:srgbClr val="474747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que contém os dados desde a sua primeira posição até a última</a:t>
            </a:r>
          </a:p>
          <a:p>
            <a:pPr marL="730250" indent="-685800" fontAlgn="t">
              <a:buFont typeface="Arial" panose="020B0604020202020204" pitchFamily="34" charset="0"/>
              <a:buChar char="•"/>
            </a:pPr>
            <a:endParaRPr lang="pt-BR" sz="4800" b="1" i="0" dirty="0">
              <a:solidFill>
                <a:srgbClr val="474747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4450" indent="0" fontAlgn="t"/>
            <a:r>
              <a:rPr lang="pt-BR" sz="4800" b="1" i="0" dirty="0">
                <a:solidFill>
                  <a:srgbClr val="474747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Assume que os dados não estão ordenados, por isso a necessidade de percorrer o </a:t>
            </a:r>
            <a:r>
              <a:rPr lang="pt-BR" sz="4800" b="1" i="0" dirty="0" err="1">
                <a:solidFill>
                  <a:srgbClr val="474747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array</a:t>
            </a:r>
            <a:r>
              <a:rPr lang="pt-BR" sz="4800" b="1" i="0" dirty="0">
                <a:solidFill>
                  <a:srgbClr val="474747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do seu início até o seu fim</a:t>
            </a:r>
            <a:endParaRPr lang="pt-BR" sz="4800" b="1" i="0" dirty="0">
              <a:solidFill>
                <a:schemeClr val="tx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8204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Por índice ou Sequencial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98550" y="2876922"/>
            <a:ext cx="17906999" cy="2263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marL="44450" indent="0" fontAlgn="t"/>
            <a:r>
              <a:rPr lang="pt-BR" sz="4800" b="1" i="0" dirty="0">
                <a:solidFill>
                  <a:srgbClr val="474747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Para cada posição do </a:t>
            </a:r>
            <a:r>
              <a:rPr lang="pt-BR" sz="4800" b="1" i="0" dirty="0" err="1">
                <a:solidFill>
                  <a:srgbClr val="474747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array</a:t>
            </a:r>
            <a:r>
              <a:rPr lang="pt-BR" sz="4800" b="1" i="0" dirty="0">
                <a:solidFill>
                  <a:srgbClr val="474747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o algoritmo compara se a posição atual do </a:t>
            </a:r>
            <a:r>
              <a:rPr lang="pt-BR" sz="4800" b="1" i="0" dirty="0" err="1">
                <a:solidFill>
                  <a:srgbClr val="474747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array</a:t>
            </a:r>
            <a:r>
              <a:rPr lang="pt-BR" sz="4800" b="1" i="0" dirty="0">
                <a:solidFill>
                  <a:srgbClr val="474747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é igual ao valor buscado.</a:t>
            </a:r>
          </a:p>
          <a:p>
            <a:pPr marL="44450" indent="0" fontAlgn="t"/>
            <a:endParaRPr lang="pt-BR" sz="4800" b="1" i="0" dirty="0">
              <a:solidFill>
                <a:srgbClr val="474747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08878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Por índice ou Sequencial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790497B6-0353-4D65-AEDE-9BDF417DDB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C844156-CAD4-4663-9152-B2B9AD5C4E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5478" y="2488163"/>
            <a:ext cx="14460022" cy="752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888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Binária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98550" y="2876922"/>
            <a:ext cx="17906999" cy="4479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marL="44450" indent="0" fontAlgn="t"/>
            <a:r>
              <a:rPr lang="pt-BR" sz="4800" b="1" i="0" dirty="0">
                <a:solidFill>
                  <a:srgbClr val="474747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 cada passo, esse algoritmo analisa o valor do meio do </a:t>
            </a:r>
            <a:r>
              <a:rPr lang="pt-BR" sz="4800" b="1" i="0" dirty="0" err="1">
                <a:solidFill>
                  <a:srgbClr val="474747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array</a:t>
            </a:r>
            <a:endParaRPr lang="pt-BR" sz="4800" b="1" i="0" dirty="0">
              <a:solidFill>
                <a:srgbClr val="474747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4450" indent="0" fontAlgn="t"/>
            <a:endParaRPr lang="pt-BR" sz="4800" b="1" i="0" dirty="0">
              <a:solidFill>
                <a:srgbClr val="474747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4450" indent="0" fontAlgn="t"/>
            <a:r>
              <a:rPr lang="pt-BR" sz="4800" b="1" i="0" dirty="0">
                <a:solidFill>
                  <a:srgbClr val="474747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Caso esse valor seja igual ao elemento procurado, a busca termina</a:t>
            </a:r>
          </a:p>
          <a:p>
            <a:pPr marL="44450" indent="0" fontAlgn="t"/>
            <a:endParaRPr lang="pt-BR" sz="4800" b="1" i="0" dirty="0">
              <a:solidFill>
                <a:srgbClr val="474747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4450" indent="0" fontAlgn="t"/>
            <a:r>
              <a:rPr lang="pt-BR" sz="4800" b="1" i="0" dirty="0">
                <a:solidFill>
                  <a:srgbClr val="474747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Caso contrário, a busca continua na metade do </a:t>
            </a:r>
            <a:r>
              <a:rPr lang="pt-BR" sz="4800" b="1" i="0" dirty="0" err="1">
                <a:solidFill>
                  <a:srgbClr val="474747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array</a:t>
            </a:r>
            <a:r>
              <a:rPr lang="pt-BR" sz="4800" b="1" dirty="0">
                <a:solidFill>
                  <a:srgbClr val="47474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sz="4800" b="1" i="0" dirty="0">
                <a:solidFill>
                  <a:srgbClr val="474747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que condiz com o valor procurado</a:t>
            </a:r>
            <a:endParaRPr lang="pt-BR" sz="4800" b="1" i="0" dirty="0">
              <a:solidFill>
                <a:schemeClr val="tx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1140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Binária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A0721DD5-F1FB-4771-A047-2C629FB505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BED0BA-1907-45A7-80CA-EE4A0A9142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2887" y="2293705"/>
            <a:ext cx="14287397" cy="744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8030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31589D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1" descr="Fundo preto com letras brancas&#10;&#10;Descrição gerada com alta confianç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0524" y="5060923"/>
            <a:ext cx="4211127" cy="1326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1" descr="Fundo preto com letras brancas&#10;&#10;Descrição gerada com alta confianç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08798" y="5060902"/>
            <a:ext cx="3864785" cy="132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6139</TotalTime>
  <Words>129</Words>
  <Application>Microsoft Office PowerPoint</Application>
  <PresentationFormat>Personalizar</PresentationFormat>
  <Paragraphs>21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Merriweather</vt:lpstr>
      <vt:lpstr>Calibri</vt:lpstr>
      <vt:lpstr>Roboto</vt:lpstr>
      <vt:lpstr>Arial</vt:lpstr>
      <vt:lpstr>Paradigm</vt:lpstr>
      <vt:lpstr>Busca</vt:lpstr>
      <vt:lpstr>Tipo de busca</vt:lpstr>
      <vt:lpstr>Por índice ou Sequencial</vt:lpstr>
      <vt:lpstr>Por índice ou Sequencial</vt:lpstr>
      <vt:lpstr>Por índice ou Sequencial</vt:lpstr>
      <vt:lpstr>Binária</vt:lpstr>
      <vt:lpstr>Binária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</dc:title>
  <dc:creator>Gregory - SENAI</dc:creator>
  <cp:lastModifiedBy>Gregory Veloso Silva</cp:lastModifiedBy>
  <cp:revision>108</cp:revision>
  <dcterms:created xsi:type="dcterms:W3CDTF">2020-03-16T15:58:52Z</dcterms:created>
  <dcterms:modified xsi:type="dcterms:W3CDTF">2023-06-14T20:19:40Z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2020-03-11T00:00:00Z</vt:filetime>
  </property>
  <property fmtid="{D5CDD505-2E9C-101B-9397-08002B2CF9AE}" pid="3" name="Creator">
    <vt:lpwstr>Adobe Illustrator 24.0 (Windows)</vt:lpwstr>
  </property>
  <property fmtid="{D5CDD505-2E9C-101B-9397-08002B2CF9AE}" pid="4" name="LastSaved">
    <vt:filetime>2020-03-16T00:00:00Z</vt:filetime>
  </property>
</Properties>
</file>