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293" r:id="rId4"/>
    <p:sldId id="298" r:id="rId5"/>
    <p:sldId id="294" r:id="rId6"/>
    <p:sldId id="295" r:id="rId7"/>
    <p:sldId id="286" r:id="rId8"/>
    <p:sldId id="300" r:id="rId9"/>
  </p:sldIdLst>
  <p:sldSz cx="10080625" cy="5670550"/>
  <p:notesSz cx="7559675" cy="10691813"/>
  <p:embeddedFontLst>
    <p:embeddedFont>
      <p:font typeface="Arial Rounded MT Bold" panose="020F0704030504030204" pitchFamily="34" charset="0"/>
      <p:regular r:id="rId11"/>
    </p:embeddedFont>
    <p:embeddedFont>
      <p:font typeface="Bahnschrift" panose="020B0502040204020203" pitchFamily="34" charset="0"/>
      <p:regular r:id="rId12"/>
      <p:bold r:id="rId13"/>
    </p:embeddedFont>
    <p:embeddedFont>
      <p:font typeface="Bahnschrift Light" panose="020B0502040204020203" pitchFamily="34" charset="0"/>
      <p:regular r:id="rId14"/>
    </p:embeddedFont>
    <p:embeddedFont>
      <p:font typeface="Bahnschrift SemiBold" panose="020B0502040204020203" pitchFamily="34" charset="0"/>
      <p:bold r:id="rId15"/>
    </p:embeddedFont>
    <p:embeddedFont>
      <p:font typeface="Bahnschrift SemiBold SemiConden" panose="020B0502040204020203" pitchFamily="34" charset="0"/>
      <p:bold r:id="rId16"/>
    </p:embeddedFont>
    <p:embeddedFont>
      <p:font typeface="Bahnschrift SemiCondensed" panose="020B0502040204020203" pitchFamily="34" charset="0"/>
      <p:regular r:id="rId17"/>
      <p:bold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7F7F7"/>
    <a:srgbClr val="F3F3F3"/>
    <a:srgbClr val="FEFEFE"/>
    <a:srgbClr val="E4B340"/>
    <a:srgbClr val="88B76D"/>
    <a:srgbClr val="7595C3"/>
    <a:srgbClr val="262626"/>
    <a:srgbClr val="314B71"/>
    <a:srgbClr val="598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5" autoAdjust="0"/>
    <p:restoredTop sz="81443" autoAdjust="0"/>
  </p:normalViewPr>
  <p:slideViewPr>
    <p:cSldViewPr snapToGrid="0">
      <p:cViewPr varScale="1">
        <p:scale>
          <a:sx n="112" d="100"/>
          <a:sy n="112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559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5B86F33-4003-4730-AC5D-2394F22B0B5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31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283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[1]. FALAR SOBRE O PROBLEMA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problema na comunicação em si, é um problema que nos atinge de varias formas e em varias áreas.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empresa X nos procurou para conseguirmos solucionar o problema de comunicação deles, a dificuldade que é se comunicar com os setores, com os responsáveis da obra e principalmente o dono da obra não sabe o que esta acontecendo em sua obra e que está acontecendo retrabalhos, atrasados na obra e principalmente perca de dinheiro.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716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1" dirty="0"/>
              <a:t>[O problema PRINCIPAL]</a:t>
            </a:r>
          </a:p>
          <a:p>
            <a:endParaRPr lang="pt-BR" sz="1800" b="1" dirty="0"/>
          </a:p>
          <a:p>
            <a:r>
              <a:rPr lang="pt-BR" sz="1800" b="1" dirty="0"/>
              <a:t>Informações descentralizadas e desorganizadas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06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[2]. APRESENTAR O APLICATIVO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Apresentar o nome do aplicativo, explicando o que é, como funciona e suas principias características e concluir com um resumo do 1.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X é novo no mercado, porem já tem um diferencial dos demais existentes, que é a liberdade de interação em tempo real da obra,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consegue acompanhar de casa o que está acontecendo e em qual etapa esta a sua obra, além de editar, adicionar ou remover obras já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concluidas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em andamento.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34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[3]. MOSTRAR COMO FUNCIONA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no slide como ele funciona, de maneira rápida por conta do tempo, apresentando as imagens mais importantes do aplicativo, as mais importantes a serem mostradas.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é o aplicativo que vai solucionar o seu problema de uma só vez, te poupando tempo e dinheiro...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897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[4]. OS BENEFICIOS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benefícios de adquirir o aplicativo são muitas, como por exemplo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precisar sair de casa toda semana para saber o que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acontecendo na sua obra ou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dos problemas da obra quando chegar lá.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Economizar tempo/dinheiro, por ser quase um poupa/economiza ele te poupara gastos desnecessários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228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95B86F33-4003-4730-AC5D-2394F22B0B5C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9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0000" y="722160"/>
            <a:ext cx="8099640" cy="76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55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990000" y="1613160"/>
            <a:ext cx="8099640" cy="266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137"/>
              </a:spcBef>
              <a:buNone/>
            </a:pPr>
            <a:endParaRPr lang="pt-BR" sz="25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1C34E5-5D33-42E3-81EA-32C4008AB8A8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0000" y="722160"/>
            <a:ext cx="8099640" cy="76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3559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90000" y="1613160"/>
            <a:ext cx="8099640" cy="266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59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91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26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6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94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4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2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2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2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2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990000" y="4720680"/>
            <a:ext cx="2096640" cy="31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618000" y="4720680"/>
            <a:ext cx="2852640" cy="31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993000" y="4720680"/>
            <a:ext cx="2096640" cy="31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7654979-D996-4170-B6BA-207FBF576573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0qBhpew17TrVnygR6DBL5M/ConstruAPP---Aplicativo-m%C3%B3vel?page-id=0%3A1&amp;type=design&amp;node-id=2002-11830&amp;viewport=328%2C858%2C0.07&amp;t=MnrudZcB8txdmUdG-1&amp;scaling=contain&amp;starting-point-node-id=2002%3A11830&amp;mode=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0qBhpew17TrVnygR6DBL5M/ConstruAPP---Aplicativo-m%C3%B3vel?page-id=0%3A1&amp;type=design&amp;node-id=2002-11830&amp;viewport=328%2C858%2C0.07&amp;t=MnrudZcB8txdmUdG-1&amp;scaling=contain&amp;starting-point-node-id=2002%3A11830&amp;mode=de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0qBhpew17TrVnygR6DBL5M/ConstruAPP---Aplicativo-m%C3%B3vel?page-id=0%3A1&amp;type=design&amp;node-id=2002-11830&amp;viewport=328%2C858%2C0.07&amp;t=MnrudZcB8txdmUdG-1&amp;scaling=contain&amp;starting-point-node-id=2002%3A11830&amp;mode=desig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0qBhpew17TrVnygR6DBL5M/ConstruAPP---Aplicativo-m%C3%B3vel?page-id=0%3A1&amp;type=design&amp;node-id=2002-11830&amp;viewport=328%2C858%2C0.07&amp;t=MnrudZcB8txdmUdG-1&amp;scaling=contain&amp;starting-point-node-id=2002%3A11830&amp;mode=desig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32860" y="1943175"/>
            <a:ext cx="5814285" cy="1231106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0" spc="-1" noProof="1">
                <a:solidFill>
                  <a:srgbClr val="404040">
                    <a:alpha val="0"/>
                  </a:srgbClr>
                </a:solidFill>
                <a:latin typeface="Bahnschrif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ConstruAPP.</a:t>
            </a: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3774DBA8-8510-EBA5-8F4A-2071ED772C59}"/>
              </a:ext>
            </a:extLst>
          </p:cNvPr>
          <p:cNvSpPr txBox="1">
            <a:spLocks/>
          </p:cNvSpPr>
          <p:nvPr/>
        </p:nvSpPr>
        <p:spPr>
          <a:xfrm>
            <a:off x="2088774" y="1942583"/>
            <a:ext cx="5902449" cy="1231106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8000" spc="-1" noProof="1">
                <a:solidFill>
                  <a:srgbClr val="404040"/>
                </a:solidFill>
                <a:latin typeface="Bahnschrift SemiBold"/>
              </a:rPr>
              <a:t>ConstruAPP</a:t>
            </a:r>
            <a:r>
              <a:rPr lang="pt-BR" sz="8000" spc="-1" dirty="0">
                <a:solidFill>
                  <a:srgbClr val="404040"/>
                </a:solidFill>
                <a:latin typeface="Arial Rounded MT Bold" panose="020F0704030504030204" pitchFamily="34" charset="0"/>
              </a:rPr>
              <a:t>.</a:t>
            </a:r>
            <a:endParaRPr lang="pt-BR" sz="8000" spc="-1" noProof="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28400" y="3265255"/>
            <a:ext cx="2023200" cy="47149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BR" sz="2800" b="0" strike="noStrike" spc="-1" noProof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Arial"/>
              </a:rPr>
              <a:t>TechNight</a:t>
            </a:r>
            <a:endParaRPr lang="pt-BR" sz="2800" b="0" strike="noStrike" spc="-1" noProof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Forma Livre: Forma 15"/>
          <p:cNvSpPr/>
          <p:nvPr/>
        </p:nvSpPr>
        <p:spPr>
          <a:xfrm>
            <a:off x="1080000" y="1616455"/>
            <a:ext cx="0" cy="1884547"/>
          </a:xfrm>
          <a:custGeom>
            <a:avLst/>
            <a:gdLst/>
            <a:ahLst/>
            <a:cxnLst/>
            <a:rect l="0" t="0" r="r" b="b"/>
            <a:pathLst>
              <a:path h="7499" fill="none">
                <a:moveTo>
                  <a:pt x="0" y="7499"/>
                </a:moveTo>
                <a:cubicBezTo>
                  <a:pt x="0" y="4999"/>
                  <a:pt x="0" y="2500"/>
                  <a:pt x="0" y="0"/>
                </a:cubicBezTo>
              </a:path>
            </a:pathLst>
          </a:custGeom>
          <a:ln w="41275" cap="rnd"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endParaRPr lang="zx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Forma Livre: Forma 16"/>
          <p:cNvSpPr/>
          <p:nvPr/>
        </p:nvSpPr>
        <p:spPr>
          <a:xfrm>
            <a:off x="1080000" y="1672602"/>
            <a:ext cx="7920000" cy="0"/>
          </a:xfrm>
          <a:custGeom>
            <a:avLst/>
            <a:gdLst/>
            <a:ahLst/>
            <a:cxnLst/>
            <a:rect l="0" t="0" r="r" b="b"/>
            <a:pathLst>
              <a:path w="22000" fill="none">
                <a:moveTo>
                  <a:pt x="0" y="0"/>
                </a:moveTo>
                <a:cubicBezTo>
                  <a:pt x="7333" y="0"/>
                  <a:pt x="14667" y="0"/>
                  <a:pt x="22000" y="0"/>
                </a:cubicBezTo>
              </a:path>
            </a:pathLst>
          </a:custGeom>
          <a:ln w="155575">
            <a:solidFill>
              <a:srgbClr val="3465A4"/>
            </a:solidFill>
            <a:round/>
          </a:ln>
        </p:spPr>
        <p:txBody>
          <a:bodyPr lIns="108000" tIns="-63000" rIns="108000" bIns="-63000" anchor="ctr">
            <a:noAutofit/>
          </a:bodyPr>
          <a:lstStyle/>
          <a:p>
            <a:endParaRPr lang="zx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Forma Livre: Forma 17"/>
          <p:cNvSpPr/>
          <p:nvPr/>
        </p:nvSpPr>
        <p:spPr>
          <a:xfrm>
            <a:off x="9000000" y="1616455"/>
            <a:ext cx="0" cy="1884547"/>
          </a:xfrm>
          <a:custGeom>
            <a:avLst/>
            <a:gdLst/>
            <a:ahLst/>
            <a:cxnLst/>
            <a:rect l="0" t="0" r="r" b="b"/>
            <a:pathLst>
              <a:path h="7499" fill="none">
                <a:moveTo>
                  <a:pt x="0" y="0"/>
                </a:moveTo>
                <a:cubicBezTo>
                  <a:pt x="0" y="2500"/>
                  <a:pt x="0" y="4999"/>
                  <a:pt x="0" y="7499"/>
                </a:cubicBezTo>
              </a:path>
            </a:pathLst>
          </a:custGeom>
          <a:ln w="41275" cap="rnd"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endParaRPr lang="zx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Forma Livre: Forma 18"/>
          <p:cNvSpPr/>
          <p:nvPr/>
        </p:nvSpPr>
        <p:spPr>
          <a:xfrm>
            <a:off x="6012000" y="3506238"/>
            <a:ext cx="2988000" cy="503"/>
          </a:xfrm>
          <a:custGeom>
            <a:avLst/>
            <a:gdLst/>
            <a:ahLst/>
            <a:cxnLst/>
            <a:rect l="0" t="0" r="r" b="b"/>
            <a:pathLst>
              <a:path w="9429" h="2" fill="none">
                <a:moveTo>
                  <a:pt x="9429" y="0"/>
                </a:moveTo>
                <a:cubicBezTo>
                  <a:pt x="6256" y="-1"/>
                  <a:pt x="3145" y="3"/>
                  <a:pt x="0" y="1"/>
                </a:cubicBezTo>
              </a:path>
            </a:pathLst>
          </a:custGeom>
          <a:ln w="41275" cap="rnd">
            <a:solidFill>
              <a:srgbClr val="3465A4"/>
            </a:solidFill>
          </a:ln>
        </p:spPr>
        <p:txBody>
          <a:bodyPr lIns="90000" tIns="-44280" rIns="90000" bIns="-44280" anchor="ctr">
            <a:noAutofit/>
          </a:bodyPr>
          <a:lstStyle/>
          <a:p>
            <a:endParaRPr lang="zxx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Forma Livre: Forma 19"/>
          <p:cNvSpPr/>
          <p:nvPr/>
        </p:nvSpPr>
        <p:spPr>
          <a:xfrm>
            <a:off x="1080000" y="3501001"/>
            <a:ext cx="2988000" cy="251"/>
          </a:xfrm>
          <a:custGeom>
            <a:avLst/>
            <a:gdLst/>
            <a:ahLst/>
            <a:cxnLst/>
            <a:rect l="0" t="0" r="r" b="b"/>
            <a:pathLst>
              <a:path w="9429" h="1" fill="none">
                <a:moveTo>
                  <a:pt x="9429" y="0"/>
                </a:moveTo>
                <a:cubicBezTo>
                  <a:pt x="6252" y="0"/>
                  <a:pt x="3177" y="3"/>
                  <a:pt x="0" y="0"/>
                </a:cubicBezTo>
              </a:path>
            </a:pathLst>
          </a:custGeom>
          <a:ln w="41275" cap="rnd">
            <a:solidFill>
              <a:srgbClr val="3465A4"/>
            </a:solidFill>
          </a:ln>
        </p:spPr>
        <p:txBody>
          <a:bodyPr lIns="90000" tIns="-44640" rIns="90000" bIns="-44640" anchor="ctr">
            <a:noAutofit/>
          </a:bodyPr>
          <a:lstStyle/>
          <a:p>
            <a:endParaRPr lang="zx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6C2DEE-E95A-C2E1-B6EE-AC8946D0B1AA}"/>
              </a:ext>
            </a:extLst>
          </p:cNvPr>
          <p:cNvSpPr txBox="1"/>
          <p:nvPr/>
        </p:nvSpPr>
        <p:spPr>
          <a:xfrm>
            <a:off x="2519385" y="5059419"/>
            <a:ext cx="5041230" cy="315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Arial"/>
              </a:rPr>
              <a:t>25 abr. 2024</a:t>
            </a:r>
            <a:endParaRPr lang="pt-BR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dq1"/>
          <p:cNvSpPr>
            <a:spLocks noGrp="1"/>
          </p:cNvSpPr>
          <p:nvPr>
            <p:ph type="subTitle"/>
          </p:nvPr>
        </p:nvSpPr>
        <p:spPr>
          <a:xfrm>
            <a:off x="2132860" y="1943175"/>
            <a:ext cx="5814285" cy="1231106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0" spc="-1" noProof="1">
                <a:solidFill>
                  <a:srgbClr val="404040">
                    <a:alpha val="0"/>
                  </a:srgbClr>
                </a:solidFill>
                <a:latin typeface="Bahnschrif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ConstruAPP.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9BA96E4-227F-EB84-5003-7AAC40A9872B}"/>
              </a:ext>
            </a:extLst>
          </p:cNvPr>
          <p:cNvGrpSpPr/>
          <p:nvPr/>
        </p:nvGrpSpPr>
        <p:grpSpPr>
          <a:xfrm>
            <a:off x="1080000" y="1616455"/>
            <a:ext cx="7920000" cy="2120292"/>
            <a:chOff x="1080000" y="1616455"/>
            <a:chExt cx="7920000" cy="2120292"/>
          </a:xfrm>
        </p:grpSpPr>
        <p:sp>
          <p:nvSpPr>
            <p:cNvPr id="15" name="PlaceHolder 1">
              <a:extLst>
                <a:ext uri="{FF2B5EF4-FFF2-40B4-BE49-F238E27FC236}">
                  <a16:creationId xmlns:a16="http://schemas.microsoft.com/office/drawing/2014/main" id="{3774DBA8-8510-EBA5-8F4A-2071ED772C59}"/>
                </a:ext>
              </a:extLst>
            </p:cNvPr>
            <p:cNvSpPr txBox="1">
              <a:spLocks/>
            </p:cNvSpPr>
            <p:nvPr/>
          </p:nvSpPr>
          <p:spPr>
            <a:xfrm>
              <a:off x="2088774" y="1942583"/>
              <a:ext cx="5902449" cy="123110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pt-BR" sz="8000" spc="-1" noProof="1">
                  <a:solidFill>
                    <a:srgbClr val="404040"/>
                  </a:solidFill>
                  <a:latin typeface="Bahnschrift SemiBold"/>
                </a:rPr>
                <a:t>ConstruAPP</a:t>
              </a:r>
              <a:r>
                <a:rPr lang="pt-BR" sz="8000" spc="-1" dirty="0">
                  <a:solidFill>
                    <a:srgbClr val="404040"/>
                  </a:solidFill>
                  <a:latin typeface="Arial Rounded MT Bold" panose="020F0704030504030204" pitchFamily="34" charset="0"/>
                </a:rPr>
                <a:t>.</a:t>
              </a:r>
              <a:endParaRPr lang="pt-BR" sz="8000" spc="-1" noProof="1">
                <a:solidFill>
                  <a:srgbClr val="404040"/>
                </a:solidFill>
                <a:latin typeface="Arial"/>
              </a:endParaRP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1D1B4EA-3F87-9D4A-CF05-42014F0FBFA0}"/>
                </a:ext>
              </a:extLst>
            </p:cNvPr>
            <p:cNvGrpSpPr/>
            <p:nvPr/>
          </p:nvGrpSpPr>
          <p:grpSpPr>
            <a:xfrm>
              <a:off x="1080000" y="1616455"/>
              <a:ext cx="7920000" cy="2120292"/>
              <a:chOff x="1080000" y="1616455"/>
              <a:chExt cx="7920000" cy="2120292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CE71B7C8-DB1D-962F-5144-61587C7A5013}"/>
                  </a:ext>
                </a:extLst>
              </p:cNvPr>
              <p:cNvGrpSpPr/>
              <p:nvPr/>
            </p:nvGrpSpPr>
            <p:grpSpPr>
              <a:xfrm>
                <a:off x="1080000" y="1616455"/>
                <a:ext cx="7920000" cy="1890286"/>
                <a:chOff x="1080000" y="1616455"/>
                <a:chExt cx="7920000" cy="1890286"/>
              </a:xfrm>
            </p:grpSpPr>
            <p:sp>
              <p:nvSpPr>
                <p:cNvPr id="8" name="Forma Livre: Forma 7"/>
                <p:cNvSpPr/>
                <p:nvPr/>
              </p:nvSpPr>
              <p:spPr>
                <a:xfrm>
                  <a:off x="1080000" y="1616455"/>
                  <a:ext cx="0" cy="18845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h="7499" fill="none">
                      <a:moveTo>
                        <a:pt x="0" y="7499"/>
                      </a:moveTo>
                      <a:cubicBezTo>
                        <a:pt x="0" y="4999"/>
                        <a:pt x="0" y="2500"/>
                        <a:pt x="0" y="0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45000" rIns="90000" bIns="4500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" name="Forma Livre: Forma 8"/>
                <p:cNvSpPr/>
                <p:nvPr/>
              </p:nvSpPr>
              <p:spPr>
                <a:xfrm>
                  <a:off x="1080000" y="1672602"/>
                  <a:ext cx="7920000" cy="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2000" fill="none">
                      <a:moveTo>
                        <a:pt x="0" y="0"/>
                      </a:moveTo>
                      <a:cubicBezTo>
                        <a:pt x="7333" y="0"/>
                        <a:pt x="14667" y="0"/>
                        <a:pt x="22000" y="0"/>
                      </a:cubicBezTo>
                    </a:path>
                  </a:pathLst>
                </a:custGeom>
                <a:ln w="155575">
                  <a:solidFill>
                    <a:srgbClr val="3465A4"/>
                  </a:solidFill>
                  <a:round/>
                </a:ln>
              </p:spPr>
              <p:txBody>
                <a:bodyPr lIns="108000" tIns="-63000" rIns="108000" bIns="-6300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" name="Forma Livre: Forma 9"/>
                <p:cNvSpPr/>
                <p:nvPr/>
              </p:nvSpPr>
              <p:spPr>
                <a:xfrm>
                  <a:off x="9000000" y="1616455"/>
                  <a:ext cx="0" cy="18845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h="7499" fill="none">
                      <a:moveTo>
                        <a:pt x="0" y="0"/>
                      </a:moveTo>
                      <a:cubicBezTo>
                        <a:pt x="0" y="2500"/>
                        <a:pt x="0" y="4999"/>
                        <a:pt x="0" y="7499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45000" rIns="90000" bIns="4500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" name="Forma Livre: Forma 10"/>
                <p:cNvSpPr/>
                <p:nvPr/>
              </p:nvSpPr>
              <p:spPr>
                <a:xfrm>
                  <a:off x="6012000" y="3506238"/>
                  <a:ext cx="2988000" cy="50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9429" h="2" fill="none">
                      <a:moveTo>
                        <a:pt x="9429" y="0"/>
                      </a:moveTo>
                      <a:cubicBezTo>
                        <a:pt x="6256" y="-1"/>
                        <a:pt x="3145" y="3"/>
                        <a:pt x="0" y="1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-44280" rIns="90000" bIns="-44280" anchor="ctr">
                  <a:noAutofit/>
                </a:bodyPr>
                <a:lstStyle/>
                <a:p>
                  <a:endParaRPr lang="zxx" sz="18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" name="Forma Livre: Forma 11"/>
                <p:cNvSpPr/>
                <p:nvPr/>
              </p:nvSpPr>
              <p:spPr>
                <a:xfrm>
                  <a:off x="1080000" y="3501001"/>
                  <a:ext cx="2988000" cy="2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9429" h="1" fill="none">
                      <a:moveTo>
                        <a:pt x="9429" y="0"/>
                      </a:moveTo>
                      <a:cubicBezTo>
                        <a:pt x="6252" y="0"/>
                        <a:pt x="3177" y="3"/>
                        <a:pt x="0" y="0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-44640" rIns="90000" bIns="-4464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1" name="CaixaDeTexto 20"/>
              <p:cNvSpPr txBox="1"/>
              <p:nvPr/>
            </p:nvSpPr>
            <p:spPr>
              <a:xfrm>
                <a:off x="4028400" y="3265255"/>
                <a:ext cx="2023200" cy="471492"/>
              </a:xfrm>
              <a:prstGeom prst="rect">
                <a:avLst/>
              </a:prstGeom>
              <a:noFill/>
              <a:ln w="0">
                <a:noFill/>
              </a:ln>
              <a:effectLst/>
            </p:spPr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2800" b="0" strike="noStrike" spc="-1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" panose="020B0502040204020203" pitchFamily="34" charset="0"/>
                    <a:ea typeface="Arial"/>
                  </a:rPr>
                  <a:t>TechNight</a:t>
                </a:r>
                <a:endParaRPr lang="pt-BR" sz="2800" b="0" strike="noStrike" spc="-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endParaRPr>
              </a:p>
            </p:txBody>
          </p:sp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20FBF08-E262-F47D-378D-E8A518222EF7}"/>
              </a:ext>
            </a:extLst>
          </p:cNvPr>
          <p:cNvGrpSpPr/>
          <p:nvPr/>
        </p:nvGrpSpPr>
        <p:grpSpPr>
          <a:xfrm>
            <a:off x="1344346" y="3124942"/>
            <a:ext cx="7389066" cy="1798574"/>
            <a:chOff x="1344346" y="3124942"/>
            <a:chExt cx="7389066" cy="1798574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F2E64B8F-83C2-088B-8CA8-7EFF2071A5B1}"/>
                </a:ext>
              </a:extLst>
            </p:cNvPr>
            <p:cNvGrpSpPr/>
            <p:nvPr/>
          </p:nvGrpSpPr>
          <p:grpSpPr>
            <a:xfrm>
              <a:off x="1344346" y="4175278"/>
              <a:ext cx="2720787" cy="748238"/>
              <a:chOff x="3062456" y="3370452"/>
              <a:chExt cx="2720787" cy="748238"/>
            </a:xfrm>
            <a:noFill/>
          </p:grpSpPr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4920537-05F8-B928-82F0-E3CE1B8978BB}"/>
                  </a:ext>
                </a:extLst>
              </p:cNvPr>
              <p:cNvSpPr txBox="1"/>
              <p:nvPr/>
            </p:nvSpPr>
            <p:spPr>
              <a:xfrm>
                <a:off x="3062456" y="3370452"/>
                <a:ext cx="1826142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3200" b="1" dirty="0">
                    <a:ln w="6350" cap="rnd" cmpd="sng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</a:rPr>
                  <a:t>MARLON</a:t>
                </a:r>
                <a:endParaRPr lang="pt-BR" dirty="0">
                  <a:ln w="6350" cap="rnd" cmpd="sng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DDF0CD2-C59D-2873-A8C7-0D794163BE22}"/>
                  </a:ext>
                </a:extLst>
              </p:cNvPr>
              <p:cNvSpPr txBox="1"/>
              <p:nvPr/>
            </p:nvSpPr>
            <p:spPr>
              <a:xfrm>
                <a:off x="3198881" y="3780136"/>
                <a:ext cx="258436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n w="6350" cap="rnd" cmpd="sng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" panose="020B0502040204020203" pitchFamily="34" charset="0"/>
                  </a:rPr>
                  <a:t>EDUARDO PINHEIRO DIAS</a:t>
                </a:r>
                <a:endParaRPr lang="pt-BR" sz="1600" dirty="0">
                  <a:ln w="6350" cap="rnd" cmpd="sng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60BEE27F-4437-2428-F6E5-2C97FEEC46CD}"/>
                </a:ext>
              </a:extLst>
            </p:cNvPr>
            <p:cNvGrpSpPr/>
            <p:nvPr/>
          </p:nvGrpSpPr>
          <p:grpSpPr>
            <a:xfrm>
              <a:off x="1347213" y="3124942"/>
              <a:ext cx="2939985" cy="752404"/>
              <a:chOff x="3281346" y="2035326"/>
              <a:chExt cx="2939985" cy="752404"/>
            </a:xfrm>
            <a:noFill/>
          </p:grpSpPr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9D711E9-9B1C-DD1E-5F18-BF9D84BBBE3C}"/>
                  </a:ext>
                </a:extLst>
              </p:cNvPr>
              <p:cNvSpPr txBox="1"/>
              <p:nvPr/>
            </p:nvSpPr>
            <p:spPr>
              <a:xfrm>
                <a:off x="3281346" y="2035326"/>
                <a:ext cx="1725152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3200" b="1" dirty="0">
                    <a:ln w="6350" cap="rnd" cmpd="sng">
                      <a:noFill/>
                    </a:ln>
                    <a:solidFill>
                      <a:srgbClr val="404040"/>
                    </a:solidFill>
                    <a:latin typeface="Bahnschrift" panose="020B0502040204020203" pitchFamily="34" charset="0"/>
                  </a:rPr>
                  <a:t>CARLOS</a:t>
                </a:r>
                <a:endParaRPr lang="pt-BR" sz="2800" dirty="0">
                  <a:ln w="6350" cap="rnd" cmpd="sng">
                    <a:noFill/>
                  </a:ln>
                  <a:solidFill>
                    <a:srgbClr val="40404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BA4DA6-A56C-C7F2-64FA-E46D37D0C82A}"/>
                  </a:ext>
                </a:extLst>
              </p:cNvPr>
              <p:cNvSpPr txBox="1"/>
              <p:nvPr/>
            </p:nvSpPr>
            <p:spPr>
              <a:xfrm>
                <a:off x="3417358" y="2449176"/>
                <a:ext cx="2803973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n w="6350" cap="rnd" cmpd="sng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" panose="020B0502040204020203" pitchFamily="34" charset="0"/>
                  </a:rPr>
                  <a:t>EDUARDO NEVES MARQUES</a:t>
                </a:r>
                <a:endParaRPr lang="pt-BR" sz="1600" dirty="0">
                  <a:ln w="6350" cap="rnd" cmpd="sng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02BE041-7CCB-E983-73D6-4FA3312B3931}"/>
                </a:ext>
              </a:extLst>
            </p:cNvPr>
            <p:cNvGrpSpPr/>
            <p:nvPr/>
          </p:nvGrpSpPr>
          <p:grpSpPr>
            <a:xfrm>
              <a:off x="5729064" y="3124942"/>
              <a:ext cx="3004348" cy="748238"/>
              <a:chOff x="3432830" y="2704972"/>
              <a:chExt cx="3004348" cy="748238"/>
            </a:xfrm>
            <a:noFill/>
          </p:grpSpPr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D51F711-3C07-AC66-6E16-010679C1CA21}"/>
                  </a:ext>
                </a:extLst>
              </p:cNvPr>
              <p:cNvSpPr txBox="1"/>
              <p:nvPr/>
            </p:nvSpPr>
            <p:spPr>
              <a:xfrm>
                <a:off x="4646302" y="2704972"/>
                <a:ext cx="1790876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3200" b="1" dirty="0">
                    <a:ln w="6350" cap="rnd" cmpd="sng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</a:rPr>
                  <a:t>KLEITON</a:t>
                </a:r>
                <a:endParaRPr lang="pt-BR" dirty="0">
                  <a:ln w="6350" cap="rnd" cmpd="sng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24D5D61-9719-E942-44C0-B46D858D7CFC}"/>
                  </a:ext>
                </a:extLst>
              </p:cNvPr>
              <p:cNvSpPr txBox="1"/>
              <p:nvPr/>
            </p:nvSpPr>
            <p:spPr>
              <a:xfrm>
                <a:off x="3432830" y="3114656"/>
                <a:ext cx="287290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n w="6350" cap="rnd" cmpd="sng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" panose="020B0502040204020203" pitchFamily="34" charset="0"/>
                  </a:rPr>
                  <a:t>SOBRAL DE OLIVEIRA COSTA</a:t>
                </a:r>
                <a:endParaRPr lang="pt-BR" sz="1600" dirty="0">
                  <a:ln w="6350" cap="rnd" cmpd="sng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8A6F427-F087-76EC-2B41-902048CD85A9}"/>
                </a:ext>
              </a:extLst>
            </p:cNvPr>
            <p:cNvGrpSpPr/>
            <p:nvPr/>
          </p:nvGrpSpPr>
          <p:grpSpPr>
            <a:xfrm>
              <a:off x="6797353" y="4119401"/>
              <a:ext cx="1895503" cy="804115"/>
              <a:chOff x="3979396" y="3910206"/>
              <a:chExt cx="1895503" cy="804115"/>
            </a:xfrm>
            <a:noFill/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0ABC8EA-B9AA-8EEA-F724-1AC9475923E5}"/>
                  </a:ext>
                </a:extLst>
              </p:cNvPr>
              <p:cNvSpPr txBox="1"/>
              <p:nvPr/>
            </p:nvSpPr>
            <p:spPr>
              <a:xfrm>
                <a:off x="4303635" y="3910206"/>
                <a:ext cx="1571264" cy="584775"/>
              </a:xfrm>
              <a:prstGeom prst="rect">
                <a:avLst/>
              </a:prstGeom>
              <a:grp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pt-BR" sz="3200" b="1" dirty="0">
                    <a:ln w="6350" cap="rnd" cmpd="sng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</a:rPr>
                  <a:t>THIAGO</a:t>
                </a:r>
                <a:endParaRPr lang="pt-BR" sz="1600" dirty="0">
                  <a:ln w="6350" cap="rnd" cmpd="sng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FBE4055-8A02-A7D1-690F-CC07FC532C55}"/>
                  </a:ext>
                </a:extLst>
              </p:cNvPr>
              <p:cNvSpPr txBox="1"/>
              <p:nvPr/>
            </p:nvSpPr>
            <p:spPr>
              <a:xfrm>
                <a:off x="3979396" y="4375767"/>
                <a:ext cx="177324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600" dirty="0">
                    <a:ln w="6350" cap="rnd" cmpd="sng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" panose="020B0502040204020203" pitchFamily="34" charset="0"/>
                  </a:rPr>
                  <a:t>MOURA BAIENSE</a:t>
                </a:r>
                <a:endParaRPr lang="pt-BR" sz="1600" dirty="0">
                  <a:ln w="6350" cap="rnd" cmpd="sng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9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1596 L 0.00079 -0.1674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969E-6 -4.47928E-6 L -2.51969E-6 -0.16573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8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90492" y="1805929"/>
            <a:ext cx="8099640" cy="246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Sobre a comunicação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O contexto da JD Construções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Dificuldades da empresa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55BF43C8-AD26-0152-ED79-44FF9971D5F4}"/>
              </a:ext>
            </a:extLst>
          </p:cNvPr>
          <p:cNvSpPr txBox="1">
            <a:spLocks/>
          </p:cNvSpPr>
          <p:nvPr/>
        </p:nvSpPr>
        <p:spPr>
          <a:xfrm>
            <a:off x="3627780" y="0"/>
            <a:ext cx="2825069" cy="882907"/>
          </a:xfrm>
          <a:prstGeom prst="rect">
            <a:avLst/>
          </a:prstGeom>
          <a:noFill/>
          <a:ln w="0">
            <a:noFill/>
          </a:ln>
        </p:spPr>
        <p:txBody>
          <a:bodyPr wrap="none" lIns="0" tIns="2160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pc="-1" dirty="0">
                <a:solidFill>
                  <a:srgbClr val="000000"/>
                </a:solidFill>
                <a:latin typeface="Bahnschrift SemiBold"/>
                <a:ea typeface="Microsoft YaHei"/>
              </a:rPr>
              <a:t>SITUAÇÃO</a:t>
            </a:r>
            <a:endParaRPr lang="pt-BR" sz="4200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B18A06E-893E-F025-A118-FCDD4802ED45}"/>
              </a:ext>
            </a:extLst>
          </p:cNvPr>
          <p:cNvCxnSpPr>
            <a:cxnSpLocks/>
          </p:cNvCxnSpPr>
          <p:nvPr/>
        </p:nvCxnSpPr>
        <p:spPr>
          <a:xfrm>
            <a:off x="1883860" y="6065491"/>
            <a:ext cx="6312904" cy="0"/>
          </a:xfrm>
          <a:prstGeom prst="line">
            <a:avLst/>
          </a:prstGeom>
          <a:ln w="1270000" cap="rnd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3465A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39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2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6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4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0330C25-BDD8-7145-3AD8-33B585D9E5CD}"/>
              </a:ext>
            </a:extLst>
          </p:cNvPr>
          <p:cNvGrpSpPr/>
          <p:nvPr/>
        </p:nvGrpSpPr>
        <p:grpSpPr>
          <a:xfrm>
            <a:off x="2014227" y="0"/>
            <a:ext cx="6052170" cy="1200966"/>
            <a:chOff x="2014227" y="0"/>
            <a:chExt cx="6052170" cy="1200966"/>
          </a:xfrm>
        </p:grpSpPr>
        <p:sp>
          <p:nvSpPr>
            <p:cNvPr id="9" name="PlaceHolder 1">
              <a:extLst>
                <a:ext uri="{FF2B5EF4-FFF2-40B4-BE49-F238E27FC236}">
                  <a16:creationId xmlns:a16="http://schemas.microsoft.com/office/drawing/2014/main" id="{97A3E3A8-F3CC-5B75-2855-A7652EFF66D5}"/>
                </a:ext>
              </a:extLst>
            </p:cNvPr>
            <p:cNvSpPr txBox="1">
              <a:spLocks/>
            </p:cNvSpPr>
            <p:nvPr/>
          </p:nvSpPr>
          <p:spPr>
            <a:xfrm>
              <a:off x="3451448" y="0"/>
              <a:ext cx="3177728" cy="882907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0" tIns="216000" rIns="0" bIns="0" anchor="t" anchorCtr="0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sz="4800" spc="-1" dirty="0">
                  <a:solidFill>
                    <a:srgbClr val="000000"/>
                  </a:solidFill>
                  <a:latin typeface="Bahnschrift SemiBold"/>
                  <a:ea typeface="Microsoft YaHei"/>
                </a:rPr>
                <a:t>PROBLEMA</a:t>
              </a:r>
              <a:endParaRPr lang="pt-BR" sz="4200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3D4E33A-EA36-CD24-8798-B3DC3EDE97C1}"/>
                </a:ext>
              </a:extLst>
            </p:cNvPr>
            <p:cNvSpPr txBox="1"/>
            <p:nvPr/>
          </p:nvSpPr>
          <p:spPr>
            <a:xfrm>
              <a:off x="2014227" y="708523"/>
              <a:ext cx="6052170" cy="49244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sz="3200" spc="-1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Bahnschrift Light"/>
                  <a:ea typeface="Microsoft YaHei"/>
                </a:rPr>
                <a:t>Atraso nas etapas da construção</a:t>
              </a:r>
              <a:endParaRPr lang="pt-BR" sz="3200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2155FF-F648-9AD6-B3B1-10E71E651E0D}"/>
              </a:ext>
            </a:extLst>
          </p:cNvPr>
          <p:cNvSpPr/>
          <p:nvPr/>
        </p:nvSpPr>
        <p:spPr>
          <a:xfrm>
            <a:off x="1998312" y="4604607"/>
            <a:ext cx="6084000" cy="612000"/>
          </a:xfrm>
          <a:prstGeom prst="roundRect">
            <a:avLst/>
          </a:prstGeom>
          <a:solidFill>
            <a:srgbClr val="F8CECC"/>
          </a:solidFill>
          <a:ln w="19050">
            <a:solidFill>
              <a:srgbClr val="B85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200"/>
              </a:spcAft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5ª CAUSA (RAIZ)</a:t>
            </a:r>
          </a:p>
          <a:p>
            <a:pPr algn="ctr">
              <a:lnSpc>
                <a:spcPts val="2000"/>
              </a:lnSpc>
            </a:pPr>
            <a:r>
              <a:rPr lang="pt-BR" sz="2000" dirty="0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AS INFORMAÇÕES ESTÃO DESORGANIZADAS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CB58B79-013F-4ED8-7DDF-13310B02DACC}"/>
              </a:ext>
            </a:extLst>
          </p:cNvPr>
          <p:cNvSpPr/>
          <p:nvPr/>
        </p:nvSpPr>
        <p:spPr>
          <a:xfrm>
            <a:off x="1998312" y="3788889"/>
            <a:ext cx="6084000" cy="612000"/>
          </a:xfrm>
          <a:prstGeom prst="roundRect">
            <a:avLst/>
          </a:prstGeom>
          <a:solidFill>
            <a:srgbClr val="FFE6CC"/>
          </a:solidFill>
          <a:ln>
            <a:solidFill>
              <a:srgbClr val="E4B3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200"/>
              </a:spcAft>
            </a:pPr>
            <a:r>
              <a:rPr lang="pt-BR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4ª CAUSA</a:t>
            </a:r>
          </a:p>
          <a:p>
            <a:pPr algn="ctr">
              <a:lnSpc>
                <a:spcPts val="2000"/>
              </a:lnSpc>
            </a:pP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DEMORA PARA ENCONTRAR INFORMAÇÕES DE CONTATO</a:t>
            </a:r>
            <a:endParaRPr lang="pt-B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D90DE5E-0016-5A47-AFE8-CF5EFFF78733}"/>
              </a:ext>
            </a:extLst>
          </p:cNvPr>
          <p:cNvSpPr/>
          <p:nvPr/>
        </p:nvSpPr>
        <p:spPr>
          <a:xfrm>
            <a:off x="1998312" y="2973170"/>
            <a:ext cx="6084000" cy="612000"/>
          </a:xfrm>
          <a:prstGeom prst="roundRect">
            <a:avLst/>
          </a:prstGeom>
          <a:solidFill>
            <a:srgbClr val="FFF2CC"/>
          </a:solidFill>
          <a:ln>
            <a:solidFill>
              <a:srgbClr val="E4B3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200"/>
              </a:spcAft>
            </a:pPr>
            <a:r>
              <a:rPr lang="pt-BR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3ª CAUSA</a:t>
            </a:r>
          </a:p>
          <a:p>
            <a:pPr algn="ctr">
              <a:lnSpc>
                <a:spcPts val="2000"/>
              </a:lnSpc>
            </a:pP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OCORREM DIFICULDADES NA COMUNICAÇÃO</a:t>
            </a:r>
            <a:endParaRPr lang="pt-B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C5C4A1A-BBD8-62F1-5B51-0DED42751B18}"/>
              </a:ext>
            </a:extLst>
          </p:cNvPr>
          <p:cNvSpPr/>
          <p:nvPr/>
        </p:nvSpPr>
        <p:spPr>
          <a:xfrm>
            <a:off x="1998312" y="2157451"/>
            <a:ext cx="6084000" cy="612000"/>
          </a:xfrm>
          <a:prstGeom prst="roundRect">
            <a:avLst/>
          </a:prstGeom>
          <a:solidFill>
            <a:srgbClr val="D5E8D4"/>
          </a:solidFill>
          <a:ln>
            <a:solidFill>
              <a:srgbClr val="88B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200"/>
              </a:spcAft>
            </a:pPr>
            <a:r>
              <a:rPr lang="pt-BR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2ª CAUSA</a:t>
            </a:r>
          </a:p>
          <a:p>
            <a:pPr algn="ctr">
              <a:lnSpc>
                <a:spcPts val="2000"/>
              </a:lnSpc>
            </a:pP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HÁ FALTA DE COMUNICAÇÃO</a:t>
            </a:r>
            <a:endParaRPr lang="pt-B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9228C1-D068-17FF-3F33-D8E28A2E176B}"/>
              </a:ext>
            </a:extLst>
          </p:cNvPr>
          <p:cNvSpPr/>
          <p:nvPr/>
        </p:nvSpPr>
        <p:spPr>
          <a:xfrm>
            <a:off x="1998312" y="1341732"/>
            <a:ext cx="6084000" cy="612000"/>
          </a:xfrm>
          <a:prstGeom prst="roundRect">
            <a:avLst/>
          </a:prstGeom>
          <a:solidFill>
            <a:srgbClr val="DAE8FC"/>
          </a:solidFill>
          <a:ln>
            <a:solidFill>
              <a:srgbClr val="7595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200"/>
              </a:spcAft>
            </a:pPr>
            <a:r>
              <a:rPr lang="pt-BR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1ª CAUSA</a:t>
            </a:r>
          </a:p>
          <a:p>
            <a:pPr algn="ctr">
              <a:lnSpc>
                <a:spcPts val="2000"/>
              </a:lnSpc>
            </a:pP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O RETRABALHO É FREQUENTE</a:t>
            </a:r>
            <a:endParaRPr lang="pt-B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30BE0A1-B024-5565-21D6-9846FB158D8C}"/>
              </a:ext>
            </a:extLst>
          </p:cNvPr>
          <p:cNvCxnSpPr>
            <a:cxnSpLocks/>
          </p:cNvCxnSpPr>
          <p:nvPr/>
        </p:nvCxnSpPr>
        <p:spPr>
          <a:xfrm>
            <a:off x="1883860" y="6065491"/>
            <a:ext cx="6312904" cy="0"/>
          </a:xfrm>
          <a:prstGeom prst="line">
            <a:avLst/>
          </a:prstGeom>
          <a:ln w="1270000" cap="rnd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3465A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67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3" grpId="0" animBg="1"/>
      <p:bldP spid="2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020432" y="1333854"/>
            <a:ext cx="6312904" cy="3422699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36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Aplicativo móvel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36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Intuitivo e simples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36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Repositório de informações</a:t>
            </a:r>
            <a:endParaRPr lang="pt-BR" sz="1800" b="0" i="0" u="none" strike="noStrike" dirty="0">
              <a:solidFill>
                <a:schemeClr val="tx2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0BB3AB94-010B-80FA-04F6-70AE1B058B55}"/>
              </a:ext>
            </a:extLst>
          </p:cNvPr>
          <p:cNvSpPr txBox="1">
            <a:spLocks/>
          </p:cNvSpPr>
          <p:nvPr/>
        </p:nvSpPr>
        <p:spPr>
          <a:xfrm>
            <a:off x="3403423" y="0"/>
            <a:ext cx="3273781" cy="882907"/>
          </a:xfrm>
          <a:prstGeom prst="rect">
            <a:avLst/>
          </a:prstGeom>
          <a:noFill/>
          <a:ln w="0">
            <a:noFill/>
          </a:ln>
        </p:spPr>
        <p:txBody>
          <a:bodyPr wrap="none" lIns="0" tIns="2160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pc="-1" dirty="0">
                <a:solidFill>
                  <a:srgbClr val="000000"/>
                </a:solidFill>
                <a:latin typeface="Bahnschrift SemiBold"/>
                <a:ea typeface="Microsoft YaHei"/>
              </a:rPr>
              <a:t>A SOLUÇÃO</a:t>
            </a:r>
            <a:endParaRPr lang="pt-BR" sz="42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Imagem 8">
            <a:hlinkClick r:id="rId3"/>
            <a:extLst>
              <a:ext uri="{FF2B5EF4-FFF2-40B4-BE49-F238E27FC236}">
                <a16:creationId xmlns:a16="http://schemas.microsoft.com/office/drawing/2014/main" id="{B248882A-39B4-6ABA-BA1D-6F62F7DAA2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6"/>
          <a:stretch/>
        </p:blipFill>
        <p:spPr>
          <a:xfrm>
            <a:off x="621454" y="604587"/>
            <a:ext cx="2112219" cy="451986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6000" dist="50800" dir="5400000" sy="-100000" algn="bl" rotWithShape="0"/>
          </a:effec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910802-91AA-9A84-9B88-2CE837FE3EF3}"/>
              </a:ext>
            </a:extLst>
          </p:cNvPr>
          <p:cNvCxnSpPr>
            <a:cxnSpLocks/>
          </p:cNvCxnSpPr>
          <p:nvPr/>
        </p:nvCxnSpPr>
        <p:spPr>
          <a:xfrm>
            <a:off x="1883860" y="6065491"/>
            <a:ext cx="6312904" cy="0"/>
          </a:xfrm>
          <a:prstGeom prst="line">
            <a:avLst/>
          </a:prstGeom>
          <a:ln w="1270000" cap="rnd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3465A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4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5198577C-728F-9858-5FC9-6E5C76568C6C}"/>
              </a:ext>
            </a:extLst>
          </p:cNvPr>
          <p:cNvSpPr txBox="1">
            <a:spLocks/>
          </p:cNvSpPr>
          <p:nvPr/>
        </p:nvSpPr>
        <p:spPr>
          <a:xfrm>
            <a:off x="2574926" y="0"/>
            <a:ext cx="4930772" cy="882907"/>
          </a:xfrm>
          <a:prstGeom prst="rect">
            <a:avLst/>
          </a:prstGeom>
          <a:noFill/>
          <a:ln w="0">
            <a:noFill/>
          </a:ln>
        </p:spPr>
        <p:txBody>
          <a:bodyPr wrap="none" lIns="0" tIns="2160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pc="-1" dirty="0">
                <a:solidFill>
                  <a:srgbClr val="000000"/>
                </a:solidFill>
                <a:latin typeface="Bahnschrift SemiBold"/>
                <a:ea typeface="Microsoft YaHei"/>
              </a:rPr>
              <a:t>FUNCIONAMENTO</a:t>
            </a:r>
            <a:endParaRPr lang="pt-BR" sz="42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C08F789-3C9A-9648-A5A4-CEFA2AB9A9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"/>
          <a:stretch/>
        </p:blipFill>
        <p:spPr>
          <a:xfrm>
            <a:off x="594733" y="1962154"/>
            <a:ext cx="1485140" cy="334314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55000" endPos="7000" dir="5400000" sy="-100000" algn="bl" rotWithShape="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1BC7559-DBD3-7304-F67B-AAD1C1794C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2258646" y="1616103"/>
            <a:ext cx="1640823" cy="3689193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55000" endPos="7000" dir="5400000" sy="-100000" algn="bl" rotWithShape="0"/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42C2AD-51C1-A2D2-FDE6-0E2A0F1B1C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r="981"/>
          <a:stretch/>
        </p:blipFill>
        <p:spPr>
          <a:xfrm>
            <a:off x="4078242" y="1045369"/>
            <a:ext cx="1905259" cy="4259927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55000" endPos="7000" dir="5400000" sy="-100000" algn="bl" rotWithShape="0"/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ADD17D4-2B80-B975-359C-C459F0B5BB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" r="583" b="577"/>
          <a:stretch/>
        </p:blipFill>
        <p:spPr>
          <a:xfrm>
            <a:off x="6162274" y="1616103"/>
            <a:ext cx="1650027" cy="368919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55000" endPos="7000" dir="5400000" sy="-100000" algn="bl" rotWithShape="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F001AC7-0C6F-BC1F-9B85-1136D24875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/>
          <a:stretch/>
        </p:blipFill>
        <p:spPr>
          <a:xfrm>
            <a:off x="7991075" y="1962153"/>
            <a:ext cx="1494816" cy="334314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55000" endPos="7000" dir="5400000" sy="-100000" algn="bl" rotWithShape="0"/>
          </a:effec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D7CEA4C-C32E-234E-540A-96C16BE151B7}"/>
              </a:ext>
            </a:extLst>
          </p:cNvPr>
          <p:cNvCxnSpPr>
            <a:cxnSpLocks/>
          </p:cNvCxnSpPr>
          <p:nvPr/>
        </p:nvCxnSpPr>
        <p:spPr>
          <a:xfrm>
            <a:off x="1883860" y="6065491"/>
            <a:ext cx="6312904" cy="0"/>
          </a:xfrm>
          <a:prstGeom prst="line">
            <a:avLst/>
          </a:prstGeom>
          <a:ln w="1270000" cap="rnd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3465A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79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9F9F9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4D966D1E-8EE1-201C-DDE0-504E2A4D84CB}"/>
              </a:ext>
            </a:extLst>
          </p:cNvPr>
          <p:cNvSpPr txBox="1">
            <a:spLocks/>
          </p:cNvSpPr>
          <p:nvPr/>
        </p:nvSpPr>
        <p:spPr>
          <a:xfrm>
            <a:off x="3336961" y="0"/>
            <a:ext cx="3406702" cy="882907"/>
          </a:xfrm>
          <a:prstGeom prst="rect">
            <a:avLst/>
          </a:prstGeom>
          <a:noFill/>
          <a:ln w="0">
            <a:noFill/>
          </a:ln>
        </p:spPr>
        <p:txBody>
          <a:bodyPr wrap="none" lIns="0" tIns="2160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pc="-1" dirty="0">
                <a:solidFill>
                  <a:srgbClr val="000000"/>
                </a:solidFill>
                <a:latin typeface="Bahnschrift SemiBold"/>
                <a:ea typeface="Microsoft YaHei"/>
              </a:rPr>
              <a:t>BENEFÍCIOS</a:t>
            </a:r>
            <a:endParaRPr lang="pt-BR" sz="42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5E1285-7B47-91CF-9C89-764F94E891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"/>
          <a:stretch/>
        </p:blipFill>
        <p:spPr>
          <a:xfrm>
            <a:off x="7589379" y="528505"/>
            <a:ext cx="2028220" cy="4542373"/>
          </a:xfrm>
          <a:prstGeom prst="rect">
            <a:avLst/>
          </a:prstGeom>
          <a:effectLst>
            <a:outerShdw blurRad="127000" dist="152400" sx="94000" sy="94000" algn="ctr" rotWithShape="0">
              <a:srgbClr val="000000">
                <a:alpha val="43137"/>
              </a:srgbClr>
            </a:outerShdw>
            <a:reflection stA="50000" endA="300" endPos="14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46FAD2-9DC0-2B4F-24CF-B13B90311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"/>
          <a:stretch/>
        </p:blipFill>
        <p:spPr>
          <a:xfrm>
            <a:off x="7421548" y="1613921"/>
            <a:ext cx="1624077" cy="3637260"/>
          </a:xfrm>
          <a:prstGeom prst="rect">
            <a:avLst/>
          </a:prstGeom>
          <a:effectLst>
            <a:outerShdw blurRad="25400" dist="101600" sx="94000" sy="94000" algn="ctr" rotWithShape="0">
              <a:srgbClr val="000000">
                <a:alpha val="43137"/>
              </a:srgbClr>
            </a:outerShdw>
            <a:reflection stA="50000" endA="300" endPos="14000" dir="5400000" sy="-100000" algn="bl" rotWithShape="0"/>
          </a:effectLst>
        </p:spPr>
      </p:pic>
      <p:sp>
        <p:nvSpPr>
          <p:cNvPr id="8" name="PlaceHolder 2">
            <a:extLst>
              <a:ext uri="{FF2B5EF4-FFF2-40B4-BE49-F238E27FC236}">
                <a16:creationId xmlns:a16="http://schemas.microsoft.com/office/drawing/2014/main" id="{88000327-CEE5-E0FE-BAFE-7340B5291F9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35000" y="1736524"/>
            <a:ext cx="6312904" cy="31794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/>
              </a:rPr>
              <a:t>Organização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/>
              </a:rPr>
              <a:t>Agilidade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/>
              </a:rPr>
              <a:t>Simplicidade</a:t>
            </a:r>
          </a:p>
          <a:p>
            <a:pPr marL="432000" indent="-324000">
              <a:lnSpc>
                <a:spcPct val="115000"/>
              </a:lnSpc>
              <a:spcBef>
                <a:spcPts val="1137"/>
              </a:spcBef>
              <a:buClr>
                <a:schemeClr val="tx2">
                  <a:lumMod val="85000"/>
                  <a:lumOff val="15000"/>
                </a:schemeClr>
              </a:buClr>
              <a:buSzPct val="45000"/>
              <a:buFont typeface="Wingdings" charset="2"/>
              <a:buChar char=""/>
            </a:pPr>
            <a:r>
              <a:rPr lang="pt-BR" sz="4400" b="0" strike="noStrike" spc="-1" dirty="0">
                <a:solidFill>
                  <a:schemeClr val="tx2">
                    <a:lumMod val="85000"/>
                    <a:lumOff val="15000"/>
                  </a:schemeClr>
                </a:solidFill>
                <a:latin typeface="Bahnschrift Light"/>
              </a:rPr>
              <a:t>Disponibilidade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D97F8C1-5767-FCF9-D256-339FF560E760}"/>
              </a:ext>
            </a:extLst>
          </p:cNvPr>
          <p:cNvCxnSpPr>
            <a:cxnSpLocks/>
          </p:cNvCxnSpPr>
          <p:nvPr/>
        </p:nvCxnSpPr>
        <p:spPr>
          <a:xfrm>
            <a:off x="1883860" y="6065491"/>
            <a:ext cx="6312904" cy="0"/>
          </a:xfrm>
          <a:prstGeom prst="line">
            <a:avLst/>
          </a:prstGeom>
          <a:ln w="1270000" cap="rnd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3465A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dq1"/>
          <p:cNvSpPr>
            <a:spLocks noGrp="1"/>
          </p:cNvSpPr>
          <p:nvPr>
            <p:ph type="subTitle"/>
          </p:nvPr>
        </p:nvSpPr>
        <p:spPr>
          <a:xfrm>
            <a:off x="2132860" y="1943175"/>
            <a:ext cx="5814285" cy="1231106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0" spc="-1" noProof="1">
                <a:solidFill>
                  <a:srgbClr val="404040">
                    <a:alpha val="0"/>
                  </a:srgbClr>
                </a:solidFill>
                <a:latin typeface="Bahnschrif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ConstruAPP.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9BA96E4-227F-EB84-5003-7AAC40A9872B}"/>
              </a:ext>
            </a:extLst>
          </p:cNvPr>
          <p:cNvGrpSpPr/>
          <p:nvPr/>
        </p:nvGrpSpPr>
        <p:grpSpPr>
          <a:xfrm>
            <a:off x="1080000" y="1616455"/>
            <a:ext cx="7920000" cy="2120292"/>
            <a:chOff x="1080000" y="1616455"/>
            <a:chExt cx="7920000" cy="2120292"/>
          </a:xfrm>
        </p:grpSpPr>
        <p:sp>
          <p:nvSpPr>
            <p:cNvPr id="15" name="PlaceHolder 1">
              <a:extLst>
                <a:ext uri="{FF2B5EF4-FFF2-40B4-BE49-F238E27FC236}">
                  <a16:creationId xmlns:a16="http://schemas.microsoft.com/office/drawing/2014/main" id="{3774DBA8-8510-EBA5-8F4A-2071ED772C59}"/>
                </a:ext>
              </a:extLst>
            </p:cNvPr>
            <p:cNvSpPr txBox="1">
              <a:spLocks/>
            </p:cNvSpPr>
            <p:nvPr/>
          </p:nvSpPr>
          <p:spPr>
            <a:xfrm>
              <a:off x="2088774" y="1942583"/>
              <a:ext cx="5902449" cy="123110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pt-BR" sz="8000" spc="-1" noProof="1">
                  <a:solidFill>
                    <a:srgbClr val="404040"/>
                  </a:solidFill>
                  <a:latin typeface="Bahnschrift SemiBold"/>
                </a:rPr>
                <a:t>ConstruAPP</a:t>
              </a:r>
              <a:r>
                <a:rPr lang="pt-BR" sz="8000" spc="-1" dirty="0">
                  <a:solidFill>
                    <a:srgbClr val="404040"/>
                  </a:solidFill>
                  <a:latin typeface="Arial Rounded MT Bold" panose="020F0704030504030204" pitchFamily="34" charset="0"/>
                </a:rPr>
                <a:t>.</a:t>
              </a:r>
              <a:endParaRPr lang="pt-BR" sz="8000" spc="-1" noProof="1">
                <a:solidFill>
                  <a:srgbClr val="404040"/>
                </a:solidFill>
                <a:latin typeface="Arial"/>
              </a:endParaRP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1D1B4EA-3F87-9D4A-CF05-42014F0FBFA0}"/>
                </a:ext>
              </a:extLst>
            </p:cNvPr>
            <p:cNvGrpSpPr/>
            <p:nvPr/>
          </p:nvGrpSpPr>
          <p:grpSpPr>
            <a:xfrm>
              <a:off x="1080000" y="1616455"/>
              <a:ext cx="7920000" cy="2120292"/>
              <a:chOff x="1080000" y="1616455"/>
              <a:chExt cx="7920000" cy="2120292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CE71B7C8-DB1D-962F-5144-61587C7A5013}"/>
                  </a:ext>
                </a:extLst>
              </p:cNvPr>
              <p:cNvGrpSpPr/>
              <p:nvPr/>
            </p:nvGrpSpPr>
            <p:grpSpPr>
              <a:xfrm>
                <a:off x="1080000" y="1616455"/>
                <a:ext cx="7920000" cy="1890286"/>
                <a:chOff x="1080000" y="1616455"/>
                <a:chExt cx="7920000" cy="1890286"/>
              </a:xfrm>
            </p:grpSpPr>
            <p:sp>
              <p:nvSpPr>
                <p:cNvPr id="8" name="Forma Livre: Forma 7"/>
                <p:cNvSpPr/>
                <p:nvPr/>
              </p:nvSpPr>
              <p:spPr>
                <a:xfrm>
                  <a:off x="1080000" y="1616455"/>
                  <a:ext cx="0" cy="18845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h="7499" fill="none">
                      <a:moveTo>
                        <a:pt x="0" y="7499"/>
                      </a:moveTo>
                      <a:cubicBezTo>
                        <a:pt x="0" y="4999"/>
                        <a:pt x="0" y="2500"/>
                        <a:pt x="0" y="0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45000" rIns="90000" bIns="4500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" name="Forma Livre: Forma 8"/>
                <p:cNvSpPr/>
                <p:nvPr/>
              </p:nvSpPr>
              <p:spPr>
                <a:xfrm>
                  <a:off x="1080000" y="1672602"/>
                  <a:ext cx="7920000" cy="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2000" fill="none">
                      <a:moveTo>
                        <a:pt x="0" y="0"/>
                      </a:moveTo>
                      <a:cubicBezTo>
                        <a:pt x="7333" y="0"/>
                        <a:pt x="14667" y="0"/>
                        <a:pt x="22000" y="0"/>
                      </a:cubicBezTo>
                    </a:path>
                  </a:pathLst>
                </a:custGeom>
                <a:ln w="155575">
                  <a:solidFill>
                    <a:srgbClr val="3465A4"/>
                  </a:solidFill>
                  <a:round/>
                </a:ln>
              </p:spPr>
              <p:txBody>
                <a:bodyPr lIns="108000" tIns="-63000" rIns="108000" bIns="-6300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" name="Forma Livre: Forma 9"/>
                <p:cNvSpPr/>
                <p:nvPr/>
              </p:nvSpPr>
              <p:spPr>
                <a:xfrm>
                  <a:off x="9000000" y="1616455"/>
                  <a:ext cx="0" cy="18845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h="7499" fill="none">
                      <a:moveTo>
                        <a:pt x="0" y="0"/>
                      </a:moveTo>
                      <a:cubicBezTo>
                        <a:pt x="0" y="2500"/>
                        <a:pt x="0" y="4999"/>
                        <a:pt x="0" y="7499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45000" rIns="90000" bIns="4500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" name="Forma Livre: Forma 10"/>
                <p:cNvSpPr/>
                <p:nvPr/>
              </p:nvSpPr>
              <p:spPr>
                <a:xfrm>
                  <a:off x="6012000" y="3506238"/>
                  <a:ext cx="2988000" cy="50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9429" h="2" fill="none">
                      <a:moveTo>
                        <a:pt x="9429" y="0"/>
                      </a:moveTo>
                      <a:cubicBezTo>
                        <a:pt x="6256" y="-1"/>
                        <a:pt x="3145" y="3"/>
                        <a:pt x="0" y="1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-44280" rIns="90000" bIns="-44280" anchor="ctr">
                  <a:noAutofit/>
                </a:bodyPr>
                <a:lstStyle/>
                <a:p>
                  <a:endParaRPr lang="zxx" sz="18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" name="Forma Livre: Forma 11"/>
                <p:cNvSpPr/>
                <p:nvPr/>
              </p:nvSpPr>
              <p:spPr>
                <a:xfrm>
                  <a:off x="1080000" y="3501001"/>
                  <a:ext cx="2988000" cy="2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9429" h="1" fill="none">
                      <a:moveTo>
                        <a:pt x="9429" y="0"/>
                      </a:moveTo>
                      <a:cubicBezTo>
                        <a:pt x="6252" y="0"/>
                        <a:pt x="3177" y="3"/>
                        <a:pt x="0" y="0"/>
                      </a:cubicBezTo>
                    </a:path>
                  </a:pathLst>
                </a:custGeom>
                <a:ln w="41275" cap="rnd">
                  <a:solidFill>
                    <a:srgbClr val="3465A4"/>
                  </a:solidFill>
                </a:ln>
              </p:spPr>
              <p:txBody>
                <a:bodyPr lIns="90000" tIns="-44640" rIns="90000" bIns="-44640" anchor="ctr">
                  <a:noAutofit/>
                </a:bodyPr>
                <a:lstStyle/>
                <a:p>
                  <a:endParaRPr lang="zxx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1" name="CaixaDeTexto 20"/>
              <p:cNvSpPr txBox="1"/>
              <p:nvPr/>
            </p:nvSpPr>
            <p:spPr>
              <a:xfrm>
                <a:off x="4028400" y="3265255"/>
                <a:ext cx="2023200" cy="471492"/>
              </a:xfrm>
              <a:prstGeom prst="rect">
                <a:avLst/>
              </a:prstGeom>
              <a:noFill/>
              <a:ln w="0">
                <a:noFill/>
              </a:ln>
              <a:effectLst/>
            </p:spPr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pt-BR" sz="2800" b="0" strike="noStrike" spc="-1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" panose="020B0502040204020203" pitchFamily="34" charset="0"/>
                    <a:ea typeface="Arial"/>
                  </a:rPr>
                  <a:t>TechNight</a:t>
                </a:r>
                <a:endParaRPr lang="pt-BR" sz="2800" b="0" strike="noStrike" spc="-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endParaRPr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E240D93-E5A0-433D-302C-49B5BCDF0074}"/>
              </a:ext>
            </a:extLst>
          </p:cNvPr>
          <p:cNvGrpSpPr/>
          <p:nvPr/>
        </p:nvGrpSpPr>
        <p:grpSpPr>
          <a:xfrm>
            <a:off x="2076056" y="3693542"/>
            <a:ext cx="5928511" cy="1355637"/>
            <a:chOff x="2076056" y="3693542"/>
            <a:chExt cx="5928511" cy="1355637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E65D3138-4DC6-7A58-ED29-0D4BE714F540}"/>
                </a:ext>
              </a:extLst>
            </p:cNvPr>
            <p:cNvSpPr/>
            <p:nvPr/>
          </p:nvSpPr>
          <p:spPr>
            <a:xfrm>
              <a:off x="3390718" y="3693542"/>
              <a:ext cx="3299188" cy="3804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0" rtlCol="0" anchor="t" anchorCtr="0"/>
            <a:lstStyle/>
            <a:p>
              <a:pPr algn="ctr">
                <a:lnSpc>
                  <a:spcPts val="7500"/>
                </a:lnSpc>
              </a:pPr>
              <a:r>
                <a:rPr lang="pt-BR" sz="6000" cap="all" dirty="0">
                  <a:ln w="22225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404040"/>
                      </a:gs>
                      <a:gs pos="100000">
                        <a:schemeClr val="tx2">
                          <a:lumMod val="50000"/>
                          <a:lumOff val="50000"/>
                        </a:schemeClr>
                      </a:gs>
                    </a:gsLst>
                    <a:lin ang="16200000" scaled="1"/>
                    <a:tileRect/>
                  </a:gradFill>
                  <a:latin typeface="Bahnschrift SemiCondensed" panose="020B0502040204020203" pitchFamily="34" charset="0"/>
                </a:rPr>
                <a:t>Alguma</a:t>
              </a:r>
              <a:endParaRPr lang="pt-BR" sz="1200" cap="all" dirty="0">
                <a:ln w="2222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404040"/>
                    </a:gs>
                    <a:gs pos="100000">
                      <a:schemeClr val="tx2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Bahnschrift SemiCondensed" panose="020B0502040204020203" pitchFamily="34" charset="0"/>
              </a:endParaRP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325828B-73F9-FE10-21F0-64C54B47E2F6}"/>
                </a:ext>
              </a:extLst>
            </p:cNvPr>
            <p:cNvSpPr/>
            <p:nvPr/>
          </p:nvSpPr>
          <p:spPr>
            <a:xfrm>
              <a:off x="2076056" y="4406498"/>
              <a:ext cx="5928511" cy="64268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252000" rtlCol="0" anchor="ctr">
              <a:noAutofit/>
            </a:bodyPr>
            <a:lstStyle/>
            <a:p>
              <a:pPr algn="ctr">
                <a:lnSpc>
                  <a:spcPts val="7500"/>
                </a:lnSpc>
              </a:pPr>
              <a:r>
                <a:rPr lang="pt-BR" sz="9600" cap="all" dirty="0">
                  <a:ln w="31750">
                    <a:solidFill>
                      <a:schemeClr val="bg1"/>
                    </a:solidFill>
                  </a:ln>
                  <a:solidFill>
                    <a:srgbClr val="404040"/>
                  </a:solidFill>
                  <a:latin typeface="Bahnschrift SemiBold SemiConden" panose="020B0502040204020203" pitchFamily="34" charset="0"/>
                </a:rPr>
                <a:t>PERGUNTA?</a:t>
              </a:r>
              <a:endParaRPr lang="pt-BR" sz="2400" cap="all" dirty="0">
                <a:ln w="31750">
                  <a:solidFill>
                    <a:schemeClr val="bg1"/>
                  </a:solidFill>
                </a:ln>
                <a:solidFill>
                  <a:srgbClr val="404040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17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1596 L 0.00079 -0.1674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969E-6 -4.47928E-6 L -2.51969E-6 -0.16573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427</Words>
  <Application>Microsoft Office PowerPoint</Application>
  <PresentationFormat>Personalizar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0" baseType="lpstr">
      <vt:lpstr>Bahnschrift SemiBold</vt:lpstr>
      <vt:lpstr>Wingdings</vt:lpstr>
      <vt:lpstr>Symbol</vt:lpstr>
      <vt:lpstr>Times New Roman</vt:lpstr>
      <vt:lpstr>Bahnschrift SemiCondensed</vt:lpstr>
      <vt:lpstr>Calibri</vt:lpstr>
      <vt:lpstr>Arial Rounded MT Bold</vt:lpstr>
      <vt:lpstr>Bahnschrift SemiBold SemiConden</vt:lpstr>
      <vt:lpstr>Bahnschrift</vt:lpstr>
      <vt:lpstr>Bahnschrift Light</vt:lpstr>
      <vt:lpstr>Arial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ConstruAPP</dc:title>
  <dc:subject>TechNight</dc:subject>
  <dc:creator>Grupo 5</dc:creator>
  <dc:description/>
  <cp:lastModifiedBy>Thiago</cp:lastModifiedBy>
  <cp:revision>153</cp:revision>
  <dcterms:created xsi:type="dcterms:W3CDTF">2023-05-05T07:11:02Z</dcterms:created>
  <dcterms:modified xsi:type="dcterms:W3CDTF">2024-04-26T19:16:05Z</dcterms:modified>
  <cp:category>Apresentação do protótipo</cp:category>
  <cp:contentStatus>Final</cp:contentStatus>
  <dc:language>pt-BR</dc:language>
</cp:coreProperties>
</file>