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dge Waller, Hannah" initials="HWH" lastIdx="2" clrIdx="0">
    <p:extLst>
      <p:ext uri="{19B8F6BF-5375-455C-9EA6-DF929625EA0E}">
        <p15:presenceInfo xmlns:p15="http://schemas.microsoft.com/office/powerpoint/2012/main" userId="S::hannah.hodge.waller@ons.gov.uk::9d9db4dd-b6ed-44e1-91a8-b7e9eeaf7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14:08:24.505" idx="1">
    <p:pos x="10" y="10"/>
    <p:text>Python Version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0T14:08:32.782" idx="2">
    <p:pos x="10" y="10"/>
    <p:text>R Version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CDA8-6941-4C91-BCDB-580DD459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6AB4-DC37-4A80-A325-31372D540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8E2B-B16D-43E9-95ED-F06091A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A063-59AC-462E-B70B-11AA889B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765F-54DE-47DD-A9CA-3E101B7E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1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AF4-E2E6-4D07-BD52-5375611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ED552-3D36-4188-9426-6E21CAA7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4694-9832-47A3-A249-8F17EF2B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9760-B11F-4A5E-AC69-6A3F619B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DCAD-E2B8-4D08-A6BA-B63B5887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3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FF81A-991E-4B51-B89D-303664251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20B81-2EC0-4E08-BACE-64835B33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F85B-2914-4E47-A1F1-2CF659EC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4B34-3059-405D-94C0-91604234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0908-17F4-4877-BEE2-148EDB0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2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745C-6460-41DB-B7F7-726A269A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226-E314-4116-9455-69216F95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0AEE-1AA7-4486-96CA-AF2A32EE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4C39-C7CE-4765-A935-86A9F8A4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74F9-0828-4445-9477-343E2454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82A4-3ECF-4389-8F7F-3A821CDC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FE7E-D983-4C9E-9AD8-76D45B8E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34D4-4A72-4F16-8C91-DEFB791E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4D90-9C04-467A-83CB-F4049F99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566F-4594-45FB-972D-C79CAC1F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2201-54A8-45AF-A7DD-CE904646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182B-2D7C-449B-9A3F-4A6B03697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7932-F49B-4E53-80C2-B5D81C60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1506F-7154-4976-95B9-F9E10F1E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D6E98-8516-48DE-8763-2AEE64E0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B05B-C21B-46AF-8472-9E2ECAE0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A1AF-4CF0-468E-8418-A40BEC3E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D8D7-21E0-495F-8B09-777EAA0C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73AA-4329-4FA8-B924-AB9EE3DF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28D25-76C8-4D17-B4E0-93EA350F1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2E852-315A-437E-ADDF-9D42D7DAA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B6C23-C272-4FA7-BDD3-CFE07AAC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321E-3DD9-4AF7-AD6C-E9387288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DE2B-9B70-4099-95ED-AC5DE64C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0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44BC-7F1A-4F5A-B246-4BAD3DBA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0D96D-0E7B-46B5-8CB7-5789EC25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AAFD8-F3E8-477A-A068-EE820C9D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3CB7-D32B-43C6-A456-3700AB9C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0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A6EF5-5F0F-4EF6-A4A2-1FA1442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01129-4E7A-4381-8193-FCEF1058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54553-AC15-4165-9022-60551C2E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B4E1-5DA6-42D3-939D-BB593DD1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36FC-24B4-4EC4-9C59-DD89208B2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D6FDE-0A30-4B6C-A485-610BC6939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97433-0032-4BF4-9419-700FF72A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1B53-EBFF-4252-9B31-CD6D41F9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0AB2D-3302-4435-A6D6-CDB57E7A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1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AD6-DCF2-465A-940D-E122D891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8DF58-37E0-4C2F-90CC-4E35F08C3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DB483-31C1-416C-A3E7-92CED831F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040C-45BF-432B-BE8B-4ED004E6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6BD86-45E1-4680-A80F-8B92B44A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3F077-FB93-418B-A2D0-69342AE0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831EA-E3F0-42BE-B2F1-DECE2C56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AA70-8AF6-4F2E-BD0B-63EA7D75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EBE4-1A3B-44E7-9834-951A0712E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BF04-0463-479C-B0EC-770292814DC4}" type="datetimeFigureOut">
              <a:rPr lang="en-GB" smtClean="0"/>
              <a:t>10/08/2020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8759-1315-468A-9EAD-CBD621B0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7952-9B47-4E37-B6E7-F7D0F65C5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1D34-18EE-49D4-9074-2F2D9F8683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E9EFC-C29E-4DBB-98D8-5C40C205FF9F}"/>
              </a:ext>
            </a:extLst>
          </p:cNvPr>
          <p:cNvSpPr/>
          <p:nvPr/>
        </p:nvSpPr>
        <p:spPr>
          <a:xfrm>
            <a:off x="3724712" y="56719"/>
            <a:ext cx="4530055" cy="135062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titanic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687E50-9CAC-4F8B-AEBD-1F799D0C380C}"/>
              </a:ext>
            </a:extLst>
          </p:cNvPr>
          <p:cNvSpPr/>
          <p:nvPr/>
        </p:nvSpPr>
        <p:spPr>
          <a:xfrm>
            <a:off x="3392647" y="2441195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ADEA5-949B-41FC-9D3D-5775D8715950}"/>
              </a:ext>
            </a:extLst>
          </p:cNvPr>
          <p:cNvSpPr/>
          <p:nvPr/>
        </p:nvSpPr>
        <p:spPr>
          <a:xfrm>
            <a:off x="5294152" y="2441196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75544A-04D7-4D7A-A153-D7591158868F}"/>
              </a:ext>
            </a:extLst>
          </p:cNvPr>
          <p:cNvSpPr/>
          <p:nvPr/>
        </p:nvSpPr>
        <p:spPr>
          <a:xfrm>
            <a:off x="7195657" y="2443991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9DC0B6-E8DA-4199-98E2-C99221293F80}"/>
              </a:ext>
            </a:extLst>
          </p:cNvPr>
          <p:cNvSpPr/>
          <p:nvPr/>
        </p:nvSpPr>
        <p:spPr>
          <a:xfrm>
            <a:off x="3798521" y="5056802"/>
            <a:ext cx="4530055" cy="135062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titanic_class_fare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B196B-CD75-49E9-BDA5-4D440184C413}"/>
              </a:ext>
            </a:extLst>
          </p:cNvPr>
          <p:cNvSpPr txBox="1"/>
          <p:nvPr/>
        </p:nvSpPr>
        <p:spPr>
          <a:xfrm>
            <a:off x="2143060" y="16506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Split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9984-2A1F-4677-B799-21B5E99AEDF5}"/>
              </a:ext>
            </a:extLst>
          </p:cNvPr>
          <p:cNvSpPr txBox="1"/>
          <p:nvPr/>
        </p:nvSpPr>
        <p:spPr>
          <a:xfrm>
            <a:off x="2081345" y="389830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53EEC-FCAE-41FD-88BA-A136FEDBE714}"/>
              </a:ext>
            </a:extLst>
          </p:cNvPr>
          <p:cNvSpPr txBox="1"/>
          <p:nvPr/>
        </p:nvSpPr>
        <p:spPr>
          <a:xfrm>
            <a:off x="1934116" y="466580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Combine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42E7-5612-4060-816F-92A14FAFA047}"/>
              </a:ext>
            </a:extLst>
          </p:cNvPr>
          <p:cNvSpPr txBox="1"/>
          <p:nvPr/>
        </p:nvSpPr>
        <p:spPr>
          <a:xfrm>
            <a:off x="3392647" y="3928955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[“fare”].mean()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45C97-52DB-4867-B688-D74F23AF423D}"/>
              </a:ext>
            </a:extLst>
          </p:cNvPr>
          <p:cNvSpPr txBox="1"/>
          <p:nvPr/>
        </p:nvSpPr>
        <p:spPr>
          <a:xfrm>
            <a:off x="5279584" y="3928955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[“fare”].mean()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8DC0C-B60E-4C30-A60E-64F99B4C8844}"/>
              </a:ext>
            </a:extLst>
          </p:cNvPr>
          <p:cNvSpPr txBox="1"/>
          <p:nvPr/>
        </p:nvSpPr>
        <p:spPr>
          <a:xfrm>
            <a:off x="7166521" y="3928955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[“fare”].mean()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6D1B3D-0FAB-42FA-9915-880D16888DA3}"/>
              </a:ext>
            </a:extLst>
          </p:cNvPr>
          <p:cNvCxnSpPr/>
          <p:nvPr/>
        </p:nvCxnSpPr>
        <p:spPr>
          <a:xfrm>
            <a:off x="8328576" y="5271791"/>
            <a:ext cx="933975" cy="285226"/>
          </a:xfrm>
          <a:prstGeom prst="line">
            <a:avLst/>
          </a:prstGeom>
          <a:ln w="12700">
            <a:solidFill>
              <a:srgbClr val="003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FE763F-2449-4201-87AE-CE9E707414F3}"/>
              </a:ext>
            </a:extLst>
          </p:cNvPr>
          <p:cNvCxnSpPr>
            <a:cxnSpLocks/>
          </p:cNvCxnSpPr>
          <p:nvPr/>
        </p:nvCxnSpPr>
        <p:spPr>
          <a:xfrm flipV="1">
            <a:off x="8331372" y="5933513"/>
            <a:ext cx="933975" cy="192474"/>
          </a:xfrm>
          <a:prstGeom prst="line">
            <a:avLst/>
          </a:prstGeom>
          <a:ln w="12700">
            <a:solidFill>
              <a:srgbClr val="003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3FF2AD-ACF4-4A67-AC00-BE544F989ACA}"/>
              </a:ext>
            </a:extLst>
          </p:cNvPr>
          <p:cNvSpPr/>
          <p:nvPr/>
        </p:nvSpPr>
        <p:spPr>
          <a:xfrm>
            <a:off x="9262551" y="5283436"/>
            <a:ext cx="1671332" cy="977139"/>
          </a:xfrm>
          <a:prstGeom prst="rect">
            <a:avLst/>
          </a:prstGeom>
          <a:noFill/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1A1EC9-13C6-441F-AB10-F60E5E790BEC}"/>
              </a:ext>
            </a:extLst>
          </p:cNvPr>
          <p:cNvCxnSpPr/>
          <p:nvPr/>
        </p:nvCxnSpPr>
        <p:spPr>
          <a:xfrm flipH="1">
            <a:off x="4269996" y="1835355"/>
            <a:ext cx="360727" cy="310392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347CD2-ACFF-4C3E-B642-0EC0E575C214}"/>
              </a:ext>
            </a:extLst>
          </p:cNvPr>
          <p:cNvCxnSpPr>
            <a:cxnSpLocks/>
          </p:cNvCxnSpPr>
          <p:nvPr/>
        </p:nvCxnSpPr>
        <p:spPr>
          <a:xfrm>
            <a:off x="7657166" y="1835355"/>
            <a:ext cx="340339" cy="326360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2123DF-99AA-43AB-929E-6E0442B82201}"/>
              </a:ext>
            </a:extLst>
          </p:cNvPr>
          <p:cNvCxnSpPr>
            <a:cxnSpLocks/>
          </p:cNvCxnSpPr>
          <p:nvPr/>
        </p:nvCxnSpPr>
        <p:spPr>
          <a:xfrm>
            <a:off x="6063549" y="1835355"/>
            <a:ext cx="0" cy="310392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755C4-E2C7-443A-B336-11E6701617DC}"/>
              </a:ext>
            </a:extLst>
          </p:cNvPr>
          <p:cNvCxnSpPr>
            <a:cxnSpLocks/>
          </p:cNvCxnSpPr>
          <p:nvPr/>
        </p:nvCxnSpPr>
        <p:spPr>
          <a:xfrm>
            <a:off x="4269996" y="4559532"/>
            <a:ext cx="360727" cy="310392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A630E5-AB62-4229-82D6-F657A37C5813}"/>
              </a:ext>
            </a:extLst>
          </p:cNvPr>
          <p:cNvCxnSpPr>
            <a:cxnSpLocks/>
          </p:cNvCxnSpPr>
          <p:nvPr/>
        </p:nvCxnSpPr>
        <p:spPr>
          <a:xfrm flipH="1">
            <a:off x="7657166" y="4559532"/>
            <a:ext cx="340339" cy="326360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DAEA91-360C-4CB6-9A5C-A981077E9AD6}"/>
              </a:ext>
            </a:extLst>
          </p:cNvPr>
          <p:cNvCxnSpPr>
            <a:cxnSpLocks/>
          </p:cNvCxnSpPr>
          <p:nvPr/>
        </p:nvCxnSpPr>
        <p:spPr>
          <a:xfrm flipH="1">
            <a:off x="6063549" y="4559532"/>
            <a:ext cx="0" cy="310392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8A263C-8F89-4A00-8319-8F89196AEC61}"/>
              </a:ext>
            </a:extLst>
          </p:cNvPr>
          <p:cNvCxnSpPr>
            <a:cxnSpLocks/>
          </p:cNvCxnSpPr>
          <p:nvPr/>
        </p:nvCxnSpPr>
        <p:spPr>
          <a:xfrm>
            <a:off x="6054866" y="3496814"/>
            <a:ext cx="0" cy="310392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0988F7-876C-42AC-B715-35E5DEC4CEEB}"/>
              </a:ext>
            </a:extLst>
          </p:cNvPr>
          <p:cNvCxnSpPr>
            <a:cxnSpLocks/>
          </p:cNvCxnSpPr>
          <p:nvPr/>
        </p:nvCxnSpPr>
        <p:spPr>
          <a:xfrm>
            <a:off x="4269409" y="3526284"/>
            <a:ext cx="0" cy="310392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BE4DEE-7C37-42F1-B1A2-D212787B8DFB}"/>
              </a:ext>
            </a:extLst>
          </p:cNvPr>
          <p:cNvCxnSpPr>
            <a:cxnSpLocks/>
          </p:cNvCxnSpPr>
          <p:nvPr/>
        </p:nvCxnSpPr>
        <p:spPr>
          <a:xfrm>
            <a:off x="7997505" y="3526284"/>
            <a:ext cx="0" cy="310392"/>
          </a:xfrm>
          <a:prstGeom prst="straightConnector1">
            <a:avLst/>
          </a:prstGeom>
          <a:ln>
            <a:solidFill>
              <a:srgbClr val="003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F57724-F8CD-4452-81F4-D1EA1120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267" y="5367192"/>
            <a:ext cx="1485900" cy="8096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482ABD-48FC-4945-A1B2-8E0B3239A4FB}"/>
              </a:ext>
            </a:extLst>
          </p:cNvPr>
          <p:cNvSpPr txBox="1"/>
          <p:nvPr/>
        </p:nvSpPr>
        <p:spPr>
          <a:xfrm>
            <a:off x="4794001" y="1409020"/>
            <a:ext cx="25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titanic.groupby</a:t>
            </a:r>
            <a:r>
              <a:rPr lang="en-GB" dirty="0"/>
              <a:t>(“</a:t>
            </a:r>
            <a:r>
              <a:rPr lang="en-GB" dirty="0" err="1"/>
              <a:t>pclass</a:t>
            </a:r>
            <a:r>
              <a:rPr lang="en-GB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0433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687E50-9CAC-4F8B-AEBD-1F799D0C380C}"/>
              </a:ext>
            </a:extLst>
          </p:cNvPr>
          <p:cNvSpPr/>
          <p:nvPr/>
        </p:nvSpPr>
        <p:spPr>
          <a:xfrm>
            <a:off x="3144726" y="1230076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ADEA5-949B-41FC-9D3D-5775D8715950}"/>
              </a:ext>
            </a:extLst>
          </p:cNvPr>
          <p:cNvSpPr/>
          <p:nvPr/>
        </p:nvSpPr>
        <p:spPr>
          <a:xfrm>
            <a:off x="3144726" y="3112321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75544A-04D7-4D7A-A153-D7591158868F}"/>
              </a:ext>
            </a:extLst>
          </p:cNvPr>
          <p:cNvSpPr/>
          <p:nvPr/>
        </p:nvSpPr>
        <p:spPr>
          <a:xfrm>
            <a:off x="3144726" y="4803007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9DC0B6-E8DA-4199-98E2-C99221293F80}"/>
              </a:ext>
            </a:extLst>
          </p:cNvPr>
          <p:cNvSpPr/>
          <p:nvPr/>
        </p:nvSpPr>
        <p:spPr>
          <a:xfrm>
            <a:off x="9085356" y="3016541"/>
            <a:ext cx="2640594" cy="787288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titanic_class_fare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B196B-CD75-49E9-BDA5-4D440184C413}"/>
              </a:ext>
            </a:extLst>
          </p:cNvPr>
          <p:cNvSpPr txBox="1"/>
          <p:nvPr/>
        </p:nvSpPr>
        <p:spPr>
          <a:xfrm>
            <a:off x="2427941" y="2926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Split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9984-2A1F-4677-B799-21B5E99AEDF5}"/>
              </a:ext>
            </a:extLst>
          </p:cNvPr>
          <p:cNvSpPr txBox="1"/>
          <p:nvPr/>
        </p:nvSpPr>
        <p:spPr>
          <a:xfrm>
            <a:off x="6386988" y="29265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53EEC-FCAE-41FD-88BA-A136FEDBE714}"/>
              </a:ext>
            </a:extLst>
          </p:cNvPr>
          <p:cNvSpPr txBox="1"/>
          <p:nvPr/>
        </p:nvSpPr>
        <p:spPr>
          <a:xfrm>
            <a:off x="7989445" y="2926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Combine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42E7-5612-4060-816F-92A14FAFA047}"/>
              </a:ext>
            </a:extLst>
          </p:cNvPr>
          <p:cNvSpPr txBox="1"/>
          <p:nvPr/>
        </p:nvSpPr>
        <p:spPr>
          <a:xfrm>
            <a:off x="5884837" y="1359090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[“fare”].mean()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6D1B3D-0FAB-42FA-9915-880D16888DA3}"/>
              </a:ext>
            </a:extLst>
          </p:cNvPr>
          <p:cNvCxnSpPr>
            <a:cxnSpLocks/>
          </p:cNvCxnSpPr>
          <p:nvPr/>
        </p:nvCxnSpPr>
        <p:spPr>
          <a:xfrm flipH="1">
            <a:off x="9658335" y="3800209"/>
            <a:ext cx="453818" cy="854196"/>
          </a:xfrm>
          <a:prstGeom prst="line">
            <a:avLst/>
          </a:prstGeom>
          <a:ln w="12700">
            <a:solidFill>
              <a:srgbClr val="003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3FF2AD-ACF4-4A67-AC00-BE544F989ACA}"/>
              </a:ext>
            </a:extLst>
          </p:cNvPr>
          <p:cNvSpPr/>
          <p:nvPr/>
        </p:nvSpPr>
        <p:spPr>
          <a:xfrm>
            <a:off x="9658335" y="4650785"/>
            <a:ext cx="1671332" cy="977139"/>
          </a:xfrm>
          <a:prstGeom prst="rect">
            <a:avLst/>
          </a:prstGeom>
          <a:noFill/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F57724-F8CD-4452-81F4-D1EA1120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051" y="4734541"/>
            <a:ext cx="1485900" cy="8096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550FCC-57B1-4934-8E5E-0FCFCD4A4C68}"/>
              </a:ext>
            </a:extLst>
          </p:cNvPr>
          <p:cNvSpPr txBox="1"/>
          <p:nvPr/>
        </p:nvSpPr>
        <p:spPr>
          <a:xfrm>
            <a:off x="5884837" y="3339481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[“fare”].mean()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6C2A71-F5D4-4EDF-B7E6-769086BD5479}"/>
              </a:ext>
            </a:extLst>
          </p:cNvPr>
          <p:cNvSpPr txBox="1"/>
          <p:nvPr/>
        </p:nvSpPr>
        <p:spPr>
          <a:xfrm>
            <a:off x="5884837" y="4984196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[“fare”].mean()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90BBE5-91C8-4E7B-9CF4-94A7AE5CBF0E}"/>
              </a:ext>
            </a:extLst>
          </p:cNvPr>
          <p:cNvCxnSpPr>
            <a:cxnSpLocks/>
          </p:cNvCxnSpPr>
          <p:nvPr/>
        </p:nvCxnSpPr>
        <p:spPr>
          <a:xfrm>
            <a:off x="10875849" y="3800209"/>
            <a:ext cx="453818" cy="854196"/>
          </a:xfrm>
          <a:prstGeom prst="line">
            <a:avLst/>
          </a:prstGeom>
          <a:ln w="12700">
            <a:solidFill>
              <a:srgbClr val="003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7A99DA-7154-488E-B222-5F3223C61C07}"/>
              </a:ext>
            </a:extLst>
          </p:cNvPr>
          <p:cNvCxnSpPr/>
          <p:nvPr/>
        </p:nvCxnSpPr>
        <p:spPr>
          <a:xfrm>
            <a:off x="-203200" y="1016000"/>
            <a:ext cx="128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23A971-71AB-4978-9B84-3148902B5620}"/>
              </a:ext>
            </a:extLst>
          </p:cNvPr>
          <p:cNvCxnSpPr>
            <a:cxnSpLocks/>
          </p:cNvCxnSpPr>
          <p:nvPr/>
        </p:nvCxnSpPr>
        <p:spPr>
          <a:xfrm flipV="1">
            <a:off x="2274039" y="2141663"/>
            <a:ext cx="773961" cy="72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185C5-7FA5-41A5-BCA5-F1E2EFEB5231}"/>
              </a:ext>
            </a:extLst>
          </p:cNvPr>
          <p:cNvCxnSpPr>
            <a:cxnSpLocks/>
          </p:cNvCxnSpPr>
          <p:nvPr/>
        </p:nvCxnSpPr>
        <p:spPr>
          <a:xfrm>
            <a:off x="2274039" y="4035166"/>
            <a:ext cx="696685" cy="69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5B5F-0B5C-44A6-80D0-94AC15A77AB7}"/>
              </a:ext>
            </a:extLst>
          </p:cNvPr>
          <p:cNvCxnSpPr>
            <a:cxnSpLocks/>
          </p:cNvCxnSpPr>
          <p:nvPr/>
        </p:nvCxnSpPr>
        <p:spPr>
          <a:xfrm>
            <a:off x="7918493" y="2032707"/>
            <a:ext cx="851233" cy="76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B0E1E0-41B5-474B-BF4D-7E9A352DB627}"/>
              </a:ext>
            </a:extLst>
          </p:cNvPr>
          <p:cNvCxnSpPr>
            <a:cxnSpLocks/>
          </p:cNvCxnSpPr>
          <p:nvPr/>
        </p:nvCxnSpPr>
        <p:spPr>
          <a:xfrm flipV="1">
            <a:off x="7918493" y="3966700"/>
            <a:ext cx="851233" cy="76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664FDA-4200-4DD9-B332-03261B104252}"/>
              </a:ext>
            </a:extLst>
          </p:cNvPr>
          <p:cNvCxnSpPr/>
          <p:nvPr/>
        </p:nvCxnSpPr>
        <p:spPr>
          <a:xfrm>
            <a:off x="4922520" y="1562100"/>
            <a:ext cx="88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F23982-B325-4C14-A9C1-20CB75454CF8}"/>
              </a:ext>
            </a:extLst>
          </p:cNvPr>
          <p:cNvCxnSpPr/>
          <p:nvPr/>
        </p:nvCxnSpPr>
        <p:spPr>
          <a:xfrm>
            <a:off x="4922520" y="3524146"/>
            <a:ext cx="88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2BE49B-C8D8-4E87-BCC0-444F8DE13AE2}"/>
              </a:ext>
            </a:extLst>
          </p:cNvPr>
          <p:cNvCxnSpPr/>
          <p:nvPr/>
        </p:nvCxnSpPr>
        <p:spPr>
          <a:xfrm>
            <a:off x="4922520" y="5225123"/>
            <a:ext cx="88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0668A9-8D25-43D8-9F8D-44783D38FD9D}"/>
              </a:ext>
            </a:extLst>
          </p:cNvPr>
          <p:cNvCxnSpPr>
            <a:cxnSpLocks/>
          </p:cNvCxnSpPr>
          <p:nvPr/>
        </p:nvCxnSpPr>
        <p:spPr>
          <a:xfrm>
            <a:off x="2285820" y="3524146"/>
            <a:ext cx="75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EA5A6D2-1F87-44E0-BCA8-B7A4EF987806}"/>
              </a:ext>
            </a:extLst>
          </p:cNvPr>
          <p:cNvSpPr/>
          <p:nvPr/>
        </p:nvSpPr>
        <p:spPr>
          <a:xfrm>
            <a:off x="79253" y="3111688"/>
            <a:ext cx="2125992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titanic.groupby</a:t>
            </a:r>
            <a:r>
              <a:rPr lang="en-GB" sz="1400" dirty="0"/>
              <a:t>(“</a:t>
            </a:r>
            <a:r>
              <a:rPr lang="en-GB" sz="1400" dirty="0" err="1"/>
              <a:t>pclass</a:t>
            </a:r>
            <a:r>
              <a:rPr lang="en-GB" sz="1400" dirty="0"/>
              <a:t>”)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710B46-40A2-4E1F-96CB-D6FD21F51E1D}"/>
              </a:ext>
            </a:extLst>
          </p:cNvPr>
          <p:cNvCxnSpPr>
            <a:cxnSpLocks/>
          </p:cNvCxnSpPr>
          <p:nvPr/>
        </p:nvCxnSpPr>
        <p:spPr>
          <a:xfrm>
            <a:off x="7902236" y="3524146"/>
            <a:ext cx="88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5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8E9EFC-C29E-4DBB-98D8-5C40C205FF9F}"/>
              </a:ext>
            </a:extLst>
          </p:cNvPr>
          <p:cNvSpPr/>
          <p:nvPr/>
        </p:nvSpPr>
        <p:spPr>
          <a:xfrm>
            <a:off x="64397" y="3078127"/>
            <a:ext cx="2148967" cy="740064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dplyr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::group_by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(titanic,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687E50-9CAC-4F8B-AEBD-1F799D0C380C}"/>
              </a:ext>
            </a:extLst>
          </p:cNvPr>
          <p:cNvSpPr/>
          <p:nvPr/>
        </p:nvSpPr>
        <p:spPr>
          <a:xfrm>
            <a:off x="3144726" y="1230076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ADEA5-949B-41FC-9D3D-5775D8715950}"/>
              </a:ext>
            </a:extLst>
          </p:cNvPr>
          <p:cNvSpPr/>
          <p:nvPr/>
        </p:nvSpPr>
        <p:spPr>
          <a:xfrm>
            <a:off x="3144726" y="3035701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75544A-04D7-4D7A-A153-D7591158868F}"/>
              </a:ext>
            </a:extLst>
          </p:cNvPr>
          <p:cNvSpPr/>
          <p:nvPr/>
        </p:nvSpPr>
        <p:spPr>
          <a:xfrm>
            <a:off x="3144726" y="4803007"/>
            <a:ext cx="1603696" cy="824917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9DC0B6-E8DA-4199-98E2-C99221293F80}"/>
              </a:ext>
            </a:extLst>
          </p:cNvPr>
          <p:cNvSpPr/>
          <p:nvPr/>
        </p:nvSpPr>
        <p:spPr>
          <a:xfrm>
            <a:off x="9085356" y="3016541"/>
            <a:ext cx="2640594" cy="787288"/>
          </a:xfrm>
          <a:prstGeom prst="roundRect">
            <a:avLst/>
          </a:prstGeom>
          <a:solidFill>
            <a:srgbClr val="003D59"/>
          </a:solidFill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by_class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3B196B-CD75-49E9-BDA5-4D440184C413}"/>
              </a:ext>
            </a:extLst>
          </p:cNvPr>
          <p:cNvSpPr txBox="1"/>
          <p:nvPr/>
        </p:nvSpPr>
        <p:spPr>
          <a:xfrm>
            <a:off x="2427941" y="2926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Split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39984-2A1F-4677-B799-21B5E99AEDF5}"/>
              </a:ext>
            </a:extLst>
          </p:cNvPr>
          <p:cNvSpPr txBox="1"/>
          <p:nvPr/>
        </p:nvSpPr>
        <p:spPr>
          <a:xfrm>
            <a:off x="6386988" y="29265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53EEC-FCAE-41FD-88BA-A136FEDBE714}"/>
              </a:ext>
            </a:extLst>
          </p:cNvPr>
          <p:cNvSpPr txBox="1"/>
          <p:nvPr/>
        </p:nvSpPr>
        <p:spPr>
          <a:xfrm>
            <a:off x="7989445" y="2926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Combine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42E7-5612-4060-816F-92A14FAFA047}"/>
              </a:ext>
            </a:extLst>
          </p:cNvPr>
          <p:cNvSpPr txBox="1"/>
          <p:nvPr/>
        </p:nvSpPr>
        <p:spPr>
          <a:xfrm>
            <a:off x="5884835" y="1250301"/>
            <a:ext cx="1796123" cy="74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 err="1">
                <a:latin typeface="Courier New" panose="02070309020205020404" pitchFamily="49" charset="0"/>
              </a:rPr>
              <a:t>summarise</a:t>
            </a:r>
            <a:r>
              <a:rPr lang="en-US" altLang="en-US" sz="1050" dirty="0">
                <a:latin typeface="Courier New" panose="02070309020205020404" pitchFamily="49" charset="0"/>
              </a:rPr>
              <a:t>(</a:t>
            </a:r>
            <a:r>
              <a:rPr lang="en-US" altLang="en-US" sz="1050" dirty="0" err="1">
                <a:latin typeface="Courier New" panose="02070309020205020404" pitchFamily="49" charset="0"/>
              </a:rPr>
              <a:t>mean_fare</a:t>
            </a:r>
            <a:r>
              <a:rPr lang="en-US" altLang="en-US" sz="1050" dirty="0">
                <a:latin typeface="Courier New" panose="02070309020205020404" pitchFamily="49" charset="0"/>
              </a:rPr>
              <a:t> 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urier New" panose="02070309020205020404" pitchFamily="49" charset="0"/>
              </a:rPr>
              <a:t> </a:t>
            </a:r>
            <a:r>
              <a:rPr lang="en-US" altLang="en-US" sz="1050" b="1" dirty="0">
                <a:latin typeface="Courier New" panose="02070309020205020404" pitchFamily="49" charset="0"/>
              </a:rPr>
              <a:t>mean</a:t>
            </a:r>
            <a:r>
              <a:rPr lang="en-US" altLang="en-US" sz="1050" dirty="0">
                <a:latin typeface="Courier New" panose="02070309020205020404" pitchFamily="49" charset="0"/>
              </a:rPr>
              <a:t>(fare, na.rm = TRUE))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6D1B3D-0FAB-42FA-9915-880D16888DA3}"/>
              </a:ext>
            </a:extLst>
          </p:cNvPr>
          <p:cNvCxnSpPr>
            <a:cxnSpLocks/>
          </p:cNvCxnSpPr>
          <p:nvPr/>
        </p:nvCxnSpPr>
        <p:spPr>
          <a:xfrm flipH="1">
            <a:off x="9658335" y="3800209"/>
            <a:ext cx="453818" cy="854196"/>
          </a:xfrm>
          <a:prstGeom prst="line">
            <a:avLst/>
          </a:prstGeom>
          <a:ln w="12700">
            <a:solidFill>
              <a:srgbClr val="003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13FF2AD-ACF4-4A67-AC00-BE544F989ACA}"/>
              </a:ext>
            </a:extLst>
          </p:cNvPr>
          <p:cNvSpPr/>
          <p:nvPr/>
        </p:nvSpPr>
        <p:spPr>
          <a:xfrm>
            <a:off x="9658335" y="4650785"/>
            <a:ext cx="1671332" cy="977139"/>
          </a:xfrm>
          <a:prstGeom prst="rect">
            <a:avLst/>
          </a:prstGeom>
          <a:noFill/>
          <a:ln>
            <a:solidFill>
              <a:srgbClr val="003D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90BBE5-91C8-4E7B-9CF4-94A7AE5CBF0E}"/>
              </a:ext>
            </a:extLst>
          </p:cNvPr>
          <p:cNvCxnSpPr>
            <a:cxnSpLocks/>
          </p:cNvCxnSpPr>
          <p:nvPr/>
        </p:nvCxnSpPr>
        <p:spPr>
          <a:xfrm>
            <a:off x="10875849" y="3800209"/>
            <a:ext cx="453818" cy="854196"/>
          </a:xfrm>
          <a:prstGeom prst="line">
            <a:avLst/>
          </a:prstGeom>
          <a:ln w="12700">
            <a:solidFill>
              <a:srgbClr val="003D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7A99DA-7154-488E-B222-5F3223C61C07}"/>
              </a:ext>
            </a:extLst>
          </p:cNvPr>
          <p:cNvCxnSpPr/>
          <p:nvPr/>
        </p:nvCxnSpPr>
        <p:spPr>
          <a:xfrm>
            <a:off x="-203200" y="1016000"/>
            <a:ext cx="128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23A971-71AB-4978-9B84-3148902B5620}"/>
              </a:ext>
            </a:extLst>
          </p:cNvPr>
          <p:cNvCxnSpPr>
            <a:cxnSpLocks/>
          </p:cNvCxnSpPr>
          <p:nvPr/>
        </p:nvCxnSpPr>
        <p:spPr>
          <a:xfrm flipV="1">
            <a:off x="2274039" y="2141663"/>
            <a:ext cx="773961" cy="72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185C5-7FA5-41A5-BCA5-F1E2EFEB5231}"/>
              </a:ext>
            </a:extLst>
          </p:cNvPr>
          <p:cNvCxnSpPr>
            <a:cxnSpLocks/>
          </p:cNvCxnSpPr>
          <p:nvPr/>
        </p:nvCxnSpPr>
        <p:spPr>
          <a:xfrm>
            <a:off x="2274039" y="4035166"/>
            <a:ext cx="696685" cy="69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0D5B5F-0B5C-44A6-80D0-94AC15A77AB7}"/>
              </a:ext>
            </a:extLst>
          </p:cNvPr>
          <p:cNvCxnSpPr>
            <a:cxnSpLocks/>
          </p:cNvCxnSpPr>
          <p:nvPr/>
        </p:nvCxnSpPr>
        <p:spPr>
          <a:xfrm>
            <a:off x="7918493" y="2032707"/>
            <a:ext cx="851233" cy="76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B0E1E0-41B5-474B-BF4D-7E9A352DB627}"/>
              </a:ext>
            </a:extLst>
          </p:cNvPr>
          <p:cNvCxnSpPr>
            <a:cxnSpLocks/>
          </p:cNvCxnSpPr>
          <p:nvPr/>
        </p:nvCxnSpPr>
        <p:spPr>
          <a:xfrm flipV="1">
            <a:off x="7918493" y="3966700"/>
            <a:ext cx="851233" cy="76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E056D10-BBB1-4E5F-A645-5F2ED221C502}"/>
              </a:ext>
            </a:extLst>
          </p:cNvPr>
          <p:cNvSpPr txBox="1"/>
          <p:nvPr/>
        </p:nvSpPr>
        <p:spPr>
          <a:xfrm>
            <a:off x="5848159" y="2996431"/>
            <a:ext cx="1796123" cy="74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 err="1">
                <a:latin typeface="Courier New" panose="02070309020205020404" pitchFamily="49" charset="0"/>
              </a:rPr>
              <a:t>summarise</a:t>
            </a:r>
            <a:r>
              <a:rPr lang="en-US" altLang="en-US" sz="1050" dirty="0">
                <a:latin typeface="Courier New" panose="02070309020205020404" pitchFamily="49" charset="0"/>
              </a:rPr>
              <a:t>(</a:t>
            </a:r>
            <a:r>
              <a:rPr lang="en-US" altLang="en-US" sz="1050" dirty="0" err="1">
                <a:latin typeface="Courier New" panose="02070309020205020404" pitchFamily="49" charset="0"/>
              </a:rPr>
              <a:t>mean_fare</a:t>
            </a:r>
            <a:r>
              <a:rPr lang="en-US" altLang="en-US" sz="1050" dirty="0">
                <a:latin typeface="Courier New" panose="02070309020205020404" pitchFamily="49" charset="0"/>
              </a:rPr>
              <a:t> 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urier New" panose="02070309020205020404" pitchFamily="49" charset="0"/>
              </a:rPr>
              <a:t> </a:t>
            </a:r>
            <a:r>
              <a:rPr lang="en-US" altLang="en-US" sz="1050" b="1" dirty="0">
                <a:latin typeface="Courier New" panose="02070309020205020404" pitchFamily="49" charset="0"/>
              </a:rPr>
              <a:t>mean</a:t>
            </a:r>
            <a:r>
              <a:rPr lang="en-US" altLang="en-US" sz="1050" dirty="0">
                <a:latin typeface="Courier New" panose="02070309020205020404" pitchFamily="49" charset="0"/>
              </a:rPr>
              <a:t>(fare, na.rm = TRUE))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29CB8-6D13-45C1-A4A7-3603E3353831}"/>
              </a:ext>
            </a:extLst>
          </p:cNvPr>
          <p:cNvSpPr txBox="1"/>
          <p:nvPr/>
        </p:nvSpPr>
        <p:spPr>
          <a:xfrm>
            <a:off x="5884835" y="4861596"/>
            <a:ext cx="1796123" cy="74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 err="1">
                <a:latin typeface="Courier New" panose="02070309020205020404" pitchFamily="49" charset="0"/>
              </a:rPr>
              <a:t>summarise</a:t>
            </a:r>
            <a:r>
              <a:rPr lang="en-US" altLang="en-US" sz="1050" dirty="0">
                <a:latin typeface="Courier New" panose="02070309020205020404" pitchFamily="49" charset="0"/>
              </a:rPr>
              <a:t>(</a:t>
            </a:r>
            <a:r>
              <a:rPr lang="en-US" altLang="en-US" sz="1050" dirty="0" err="1">
                <a:latin typeface="Courier New" panose="02070309020205020404" pitchFamily="49" charset="0"/>
              </a:rPr>
              <a:t>mean_fare</a:t>
            </a:r>
            <a:r>
              <a:rPr lang="en-US" altLang="en-US" sz="1050" dirty="0">
                <a:latin typeface="Courier New" panose="02070309020205020404" pitchFamily="49" charset="0"/>
              </a:rPr>
              <a:t> 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urier New" panose="02070309020205020404" pitchFamily="49" charset="0"/>
              </a:rPr>
              <a:t> </a:t>
            </a:r>
            <a:r>
              <a:rPr lang="en-US" altLang="en-US" sz="1050" b="1" dirty="0">
                <a:latin typeface="Courier New" panose="02070309020205020404" pitchFamily="49" charset="0"/>
              </a:rPr>
              <a:t>mean</a:t>
            </a:r>
            <a:r>
              <a:rPr lang="en-US" altLang="en-US" sz="1050" dirty="0">
                <a:latin typeface="Courier New" panose="02070309020205020404" pitchFamily="49" charset="0"/>
              </a:rPr>
              <a:t>(fare, na.rm = TRUE))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CE37C3-7443-4972-831A-136CEDA48C19}"/>
              </a:ext>
            </a:extLst>
          </p:cNvPr>
          <p:cNvSpPr txBox="1"/>
          <p:nvPr/>
        </p:nvSpPr>
        <p:spPr>
          <a:xfrm>
            <a:off x="9709430" y="4778084"/>
            <a:ext cx="1796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 err="1">
                <a:latin typeface="Courier New" panose="02070309020205020404" pitchFamily="49" charset="0"/>
              </a:rPr>
              <a:t>mean_fare</a:t>
            </a:r>
            <a:endParaRPr lang="en-US" altLang="en-US" sz="1050" b="1" dirty="0"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1 87.508992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b="1" dirty="0">
                <a:latin typeface="Courier New" panose="02070309020205020404" pitchFamily="49" charset="0"/>
              </a:rPr>
              <a:t>2 21.179196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3 13.302889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3A1A8E-9FA8-4924-9999-1169683972C0}"/>
              </a:ext>
            </a:extLst>
          </p:cNvPr>
          <p:cNvCxnSpPr/>
          <p:nvPr/>
        </p:nvCxnSpPr>
        <p:spPr>
          <a:xfrm>
            <a:off x="4966417" y="1600200"/>
            <a:ext cx="88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5CB431-50D1-47F4-9AF6-4AC035B5B2FB}"/>
              </a:ext>
            </a:extLst>
          </p:cNvPr>
          <p:cNvCxnSpPr/>
          <p:nvPr/>
        </p:nvCxnSpPr>
        <p:spPr>
          <a:xfrm>
            <a:off x="4966417" y="3399241"/>
            <a:ext cx="88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41059A-DD97-4DA2-8EB9-1CDEDDFFD724}"/>
              </a:ext>
            </a:extLst>
          </p:cNvPr>
          <p:cNvCxnSpPr/>
          <p:nvPr/>
        </p:nvCxnSpPr>
        <p:spPr>
          <a:xfrm>
            <a:off x="4966417" y="5234648"/>
            <a:ext cx="881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7129A8-FF45-423A-971C-F6DB967B13A0}"/>
              </a:ext>
            </a:extLst>
          </p:cNvPr>
          <p:cNvCxnSpPr>
            <a:cxnSpLocks/>
          </p:cNvCxnSpPr>
          <p:nvPr/>
        </p:nvCxnSpPr>
        <p:spPr>
          <a:xfrm>
            <a:off x="2297603" y="3399241"/>
            <a:ext cx="75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94C25B-D75C-4848-A46D-D232AE691A5F}"/>
              </a:ext>
            </a:extLst>
          </p:cNvPr>
          <p:cNvCxnSpPr>
            <a:cxnSpLocks/>
          </p:cNvCxnSpPr>
          <p:nvPr/>
        </p:nvCxnSpPr>
        <p:spPr>
          <a:xfrm>
            <a:off x="8019329" y="3399241"/>
            <a:ext cx="75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7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Hodge Waller, Hannah</dc:creator>
  <cp:lastModifiedBy>Hodge Waller, Hannah</cp:lastModifiedBy>
  <cp:revision>11</cp:revision>
  <dcterms:created xsi:type="dcterms:W3CDTF">2020-08-10T11:48:17Z</dcterms:created>
  <dcterms:modified xsi:type="dcterms:W3CDTF">2020-08-10T15:23:52Z</dcterms:modified>
</cp:coreProperties>
</file>