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charts/chart3.xml" ContentType="application/vnd.openxmlformats-officedocument.drawingml.chart+xml"/>
  <Override PartName="/ppt/_rels/presentation.xml.rels" ContentType="application/vnd.openxmlformats-package.relationships+xml"/>
  <Override PartName="/ppt/media/image43.png" ContentType="image/png"/>
  <Override PartName="/ppt/media/image46.jpeg" ContentType="image/jpeg"/>
  <Override PartName="/ppt/media/image41.png" ContentType="image/png"/>
  <Override PartName="/ppt/media/image9.jpeg" ContentType="image/jpeg"/>
  <Override PartName="/ppt/media/image35.png" ContentType="image/png"/>
  <Override PartName="/ppt/media/image8.jpeg" ContentType="image/jpeg"/>
  <Override PartName="/ppt/media/image17.png" ContentType="image/png"/>
  <Override PartName="/ppt/media/image50.png" ContentType="image/png"/>
  <Override PartName="/ppt/media/image33.jpeg" ContentType="image/jpeg"/>
  <Override PartName="/ppt/media/image14.png" ContentType="image/png"/>
  <Override PartName="/ppt/media/image10.jpeg" ContentType="image/jpeg"/>
  <Override PartName="/ppt/media/image22.jpeg" ContentType="image/jpeg"/>
  <Override PartName="/ppt/media/image6.jpeg" ContentType="image/jpeg"/>
  <Override PartName="/ppt/media/image20.png" ContentType="image/png"/>
  <Override PartName="/ppt/media/image16.png" ContentType="image/png"/>
  <Override PartName="/ppt/media/image21.jpeg" ContentType="image/jpeg"/>
  <Override PartName="/ppt/media/image15.png" ContentType="image/png"/>
  <Override PartName="/ppt/media/image23.jpeg" ContentType="image/jpeg"/>
  <Override PartName="/ppt/media/image7.jpeg" ContentType="image/jpeg"/>
  <Override PartName="/ppt/media/image49.png" ContentType="image/png"/>
  <Override PartName="/ppt/media/image1.png" ContentType="image/png"/>
  <Override PartName="/ppt/media/image51.png" ContentType="image/png"/>
  <Override PartName="/ppt/media/image12.png" ContentType="image/png"/>
  <Override PartName="/ppt/media/image2.png" ContentType="image/png"/>
  <Override PartName="/ppt/media/image3.png" ContentType="image/png"/>
  <Override PartName="/ppt/media/image30.jpeg" ContentType="image/jpeg"/>
  <Override PartName="/ppt/media/image13.png" ContentType="image/png"/>
  <Override PartName="/ppt/media/image11.png" ContentType="image/png"/>
  <Override PartName="/ppt/media/image25.jpeg" ContentType="image/jpeg"/>
  <Override PartName="/ppt/media/image24.png" ContentType="image/png"/>
  <Override PartName="/ppt/media/image18.png" ContentType="image/png"/>
  <Override PartName="/ppt/media/image34.jpeg" ContentType="image/jpeg"/>
  <Override PartName="/ppt/media/image26.jpeg" ContentType="image/jpeg"/>
  <Override PartName="/ppt/media/image45.png" ContentType="image/png"/>
  <Override PartName="/ppt/media/image28.png" ContentType="image/png"/>
  <Override PartName="/ppt/media/image29.jpeg" ContentType="image/jpeg"/>
  <Override PartName="/ppt/media/image31.jpeg" ContentType="image/jpeg"/>
  <Override PartName="/ppt/media/image47.png" ContentType="image/png"/>
  <Override PartName="/ppt/media/image19.jpeg" ContentType="image/jpeg"/>
  <Override PartName="/ppt/media/image32.jpeg" ContentType="image/jpeg"/>
  <Override PartName="/ppt/media/image4.jpeg" ContentType="image/jpeg"/>
  <Override PartName="/ppt/media/image38.png" ContentType="image/png"/>
  <Override PartName="/ppt/media/image36.jpeg" ContentType="image/jpeg"/>
  <Override PartName="/ppt/media/image48.png" ContentType="image/png"/>
  <Override PartName="/ppt/media/image5.jpeg" ContentType="image/jpeg"/>
  <Override PartName="/ppt/media/image37.jpeg" ContentType="image/jpeg"/>
  <Override PartName="/ppt/media/image42.jpeg" ContentType="image/jpeg"/>
  <Override PartName="/ppt/media/image39.jpeg" ContentType="image/jpeg"/>
  <Override PartName="/ppt/media/image40.jpeg" ContentType="image/jpeg"/>
  <Override PartName="/ppt/media/image44.png" ContentType="image/png"/>
  <Override PartName="/ppt/media/image27.jpeg" ContentType="image/jpeg"/>
  <Override PartName="/ppt/notesSlides/_rels/notesSlide51.xml.rels" ContentType="application/vnd.openxmlformats-package.relationships+xml"/>
  <Override PartName="/ppt/notesSlides/notesSlide51.xml" ContentType="application/vnd.openxmlformats-officedocument.presentationml.notes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49.xml" ContentType="application/vnd.openxmlformats-officedocument.presentationml.slide+xml"/>
  <Override PartName="/ppt/slides/slide15.xml" ContentType="application/vnd.openxmlformats-officedocument.presentationml.slide+xml"/>
  <Override PartName="/ppt/slides/slide48.xml" ContentType="application/vnd.openxmlformats-officedocument.presentationml.slide+xml"/>
  <Override PartName="/ppt/slides/slide14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16.xml.rels" ContentType="application/vnd.openxmlformats-package.relationships+xml"/>
  <Override PartName="/ppt/slides/_rels/slide49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17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2192000" cy="6858000"/>
  <p:notesSz cx="69850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Query Distributions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System1</c:v>
                </c:pt>
              </c:strCache>
            </c:strRef>
          </c:tx>
          <c:spPr>
            <a:solidFill>
              <a:srgbClr val="4472c4"/>
            </a:solidFill>
            <a:ln w="28440">
              <a:solidFill>
                <a:srgbClr val="4472c4"/>
              </a:solidFill>
              <a:round/>
            </a:ln>
          </c:spPr>
          <c:marker>
            <c:symbol val="none"/>
          </c:marker>
          <c:dLbls>
            <c:numFmt formatCode="0.0%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0.0230264657948067</c:v>
                </c:pt>
                <c:pt idx="1">
                  <c:v>0.0143597268296619</c:v>
                </c:pt>
                <c:pt idx="2">
                  <c:v>0.00910308392757538</c:v>
                </c:pt>
                <c:pt idx="3">
                  <c:v>0.00591476884029913</c:v>
                </c:pt>
                <c:pt idx="4">
                  <c:v>0.00398095798704173</c:v>
                </c:pt>
                <c:pt idx="5">
                  <c:v>0.00280804241445606</c:v>
                </c:pt>
                <c:pt idx="6">
                  <c:v>0.00209663315842846</c:v>
                </c:pt>
                <c:pt idx="7">
                  <c:v>0.00166514163304436</c:v>
                </c:pt>
                <c:pt idx="8">
                  <c:v>0.00140342879349274</c:v>
                </c:pt>
                <c:pt idx="9">
                  <c:v>0.00124469193226422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System2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0.0%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0.0079049</c:v>
                </c:pt>
                <c:pt idx="1">
                  <c:v>0.00540919560453782</c:v>
                </c:pt>
                <c:pt idx="2">
                  <c:v>0.0039683</c:v>
                </c:pt>
                <c:pt idx="3">
                  <c:v>0.00313639853484594</c:v>
                </c:pt>
                <c:pt idx="4">
                  <c:v>0.0026561</c:v>
                </c:pt>
                <c:pt idx="5">
                  <c:v>0.00237879951161531</c:v>
                </c:pt>
                <c:pt idx="6">
                  <c:v>0.0022187</c:v>
                </c:pt>
                <c:pt idx="7">
                  <c:v>0.00212626650387177</c:v>
                </c:pt>
                <c:pt idx="8">
                  <c:v>0.0020729</c:v>
                </c:pt>
                <c:pt idx="9">
                  <c:v>0.00204208883462392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95941751"/>
        <c:axId val="45832802"/>
      </c:lineChart>
      <c:catAx>
        <c:axId val="95941751"/>
        <c:scaling>
          <c:orientation val="minMax"/>
        </c:scaling>
        <c:delete val="1"/>
        <c:axPos val="b"/>
        <c:numFmt formatCode="[$-409]MM/DD/YYYY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5832802"/>
        <c:auto val="1"/>
        <c:lblAlgn val="ctr"/>
        <c:lblOffset val="100"/>
      </c:catAx>
      <c:valAx>
        <c:axId val="4583280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5941751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6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25A55F-F929-47FA-A188-9143F6E2F1D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98520" y="695160"/>
            <a:ext cx="6186960" cy="348048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99120" y="4409280"/>
            <a:ext cx="5585760" cy="4177080"/>
          </a:xfrm>
          <a:prstGeom prst="rect">
            <a:avLst/>
          </a:prstGeom>
        </p:spPr>
        <p:txBody>
          <a:bodyPr lIns="91080" rIns="91080" tIns="45360" bIns="453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956400" y="8818560"/>
            <a:ext cx="302580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360" bIns="45360" anchor="b">
            <a:noAutofit/>
          </a:bodyPr>
          <a:p>
            <a:pPr algn="r">
              <a:lnSpc>
                <a:spcPct val="100000"/>
              </a:lnSpc>
            </a:pPr>
            <a:fld id="{9F68D607-46CD-4705-99D4-66F069CFE1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24400" y="1295280"/>
            <a:ext cx="10960920" cy="0"/>
          </a:xfrm>
          <a:prstGeom prst="line">
            <a:avLst/>
          </a:prstGeom>
          <a:ln w="12600">
            <a:solidFill>
              <a:srgbClr val="c1cd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542160" cy="1218240"/>
          </a:xfrm>
          <a:prstGeom prst="rect">
            <a:avLst/>
          </a:prstGeom>
          <a:solidFill>
            <a:srgbClr val="c1cd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1371600"/>
            <a:ext cx="542160" cy="54853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3331080" y="6553080"/>
            <a:ext cx="58338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ts val="1301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  <a:ea typeface="DejaVu Sans"/>
              </a:rPr>
              <a:t>© 2019 The MITRE Corporation. ALL RIGHTS RESERVED.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542160" cy="2397240"/>
          </a:xfrm>
          <a:prstGeom prst="rect">
            <a:avLst/>
          </a:prstGeom>
          <a:solidFill>
            <a:srgbClr val="c1cd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098000" y="2448360"/>
            <a:ext cx="10593000" cy="0"/>
          </a:xfrm>
          <a:prstGeom prst="line">
            <a:avLst/>
          </a:prstGeom>
          <a:ln w="12600">
            <a:solidFill>
              <a:srgbClr val="c1cd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2510280"/>
            <a:ext cx="542160" cy="434664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8"/>
          <p:cNvSpPr/>
          <p:nvPr/>
        </p:nvSpPr>
        <p:spPr>
          <a:xfrm>
            <a:off x="1098000" y="6534000"/>
            <a:ext cx="10593000" cy="0"/>
          </a:xfrm>
          <a:prstGeom prst="line">
            <a:avLst/>
          </a:prstGeom>
          <a:ln w="12600">
            <a:solidFill>
              <a:srgbClr val="c1cd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331080" y="6553080"/>
            <a:ext cx="58338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ts val="1301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  <a:ea typeface="DejaVu Sans"/>
              </a:rPr>
              <a:t>© 2019 The MITRE Corporation. ALL RIGHTS RESERVED.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824400" y="1295280"/>
            <a:ext cx="10960920" cy="0"/>
          </a:xfrm>
          <a:prstGeom prst="line">
            <a:avLst/>
          </a:prstGeom>
          <a:ln w="12600">
            <a:solidFill>
              <a:srgbClr val="c1cd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542160" cy="1218240"/>
          </a:xfrm>
          <a:prstGeom prst="rect">
            <a:avLst/>
          </a:prstGeom>
          <a:solidFill>
            <a:srgbClr val="c1cd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0" y="1371600"/>
            <a:ext cx="542160" cy="54853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3331080" y="6553080"/>
            <a:ext cx="58338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ts val="1301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  <a:ea typeface="DejaVu Sans"/>
              </a:rPr>
              <a:t>© 2019 The MITRE Corporation. ALL RIGHTS RESERVED.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824400" y="1295280"/>
            <a:ext cx="10960920" cy="0"/>
          </a:xfrm>
          <a:prstGeom prst="line">
            <a:avLst/>
          </a:prstGeom>
          <a:ln w="12600">
            <a:solidFill>
              <a:srgbClr val="c1cd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542160" cy="1218240"/>
          </a:xfrm>
          <a:prstGeom prst="rect">
            <a:avLst/>
          </a:prstGeom>
          <a:solidFill>
            <a:srgbClr val="c1cd2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0" y="1371600"/>
            <a:ext cx="542160" cy="54853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3331080" y="6553080"/>
            <a:ext cx="58338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ts val="1301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  <a:ea typeface="DejaVu Sans"/>
              </a:rPr>
              <a:t>© 2019 The MITRE Corporation. ALL RIGHTS RESERVED.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mices.co/mices2019/slides/pugh_search-organizational-maturity-model.pdf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lucene.apache.org/solr/guide/7_1/tokenizers.html" TargetMode="External"/><Relationship Id="rId2" Type="http://schemas.openxmlformats.org/officeDocument/2006/relationships/hyperlink" Target="https://lucene.apache.org/solr/guide/7_1/filter-descriptions.html" TargetMode="External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manning.com/books/relevant-search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gwern.net/Tank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youtube.com/watch?v=z4c1xU7arhc" TargetMode="External"/><Relationship Id="rId3" Type="http://schemas.openxmlformats.org/officeDocument/2006/relationships/hyperlink" Target="https://github.com/DiceTechJobs/RelevancyTuning" TargetMode="External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image" Target="../media/image31.jpeg"/><Relationship Id="rId9" Type="http://schemas.openxmlformats.org/officeDocument/2006/relationships/image" Target="../media/image32.jpeg"/><Relationship Id="rId10" Type="http://schemas.openxmlformats.org/officeDocument/2006/relationships/image" Target="../media/image33.jpeg"/><Relationship Id="rId11" Type="http://schemas.openxmlformats.org/officeDocument/2006/relationships/image" Target="../media/image34.jpeg"/><Relationship Id="rId1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image" Target="../media/image38.png"/><Relationship Id="rId5" Type="http://schemas.openxmlformats.org/officeDocument/2006/relationships/image" Target="../media/image39.jpeg"/><Relationship Id="rId6" Type="http://schemas.openxmlformats.org/officeDocument/2006/relationships/image" Target="../media/image40.jpeg"/><Relationship Id="rId7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tballison/quaerite" TargetMode="External"/><Relationship Id="rId2" Type="http://schemas.openxmlformats.org/officeDocument/2006/relationships/hyperlink" Target="https://github.com/o19s/quepid" TargetMode="External"/><Relationship Id="rId3" Type="http://schemas.openxmlformats.org/officeDocument/2006/relationships/hyperlink" Target="https://github.com/SeaseLtd/rated-ranking-evaluator" TargetMode="External"/><Relationship Id="rId4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jpe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tballison/quaerite" TargetMode="External"/><Relationship Id="rId2" Type="http://schemas.openxmlformats.org/officeDocument/2006/relationships/hyperlink" Target="mailto:tallison@apache.org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researchgate.net/publication/318390198_Searching_the_Enterprise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86000" y="5172840"/>
            <a:ext cx="460116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05f9e"/>
                </a:solidFill>
                <a:latin typeface="Helvetica LT Std"/>
                <a:ea typeface="DejaVu Sans"/>
              </a:rPr>
              <a:t>December 10, 2019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095560" y="1645920"/>
            <a:ext cx="830484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ts val="4399"/>
              </a:lnSpc>
            </a:pPr>
            <a:r>
              <a:rPr b="1" lang="en-US" sz="4000" spc="-1" strike="noStrike">
                <a:solidFill>
                  <a:srgbClr val="005f9e"/>
                </a:solidFill>
                <a:latin typeface="Helvetica LT Std"/>
                <a:ea typeface="Verdana"/>
              </a:rPr>
              <a:t>Relevance Tuning with Genetic Algorithms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286000" y="2743200"/>
            <a:ext cx="7923600" cy="20563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5f9e"/>
                </a:solidFill>
                <a:latin typeface="Helvetica LT Std"/>
                <a:ea typeface="Verdana"/>
              </a:rPr>
              <a:t>Tim Allison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5f9e"/>
                </a:solidFill>
                <a:latin typeface="Helvetica LT Std"/>
                <a:ea typeface="Verdana"/>
              </a:rPr>
              <a:t>Elastic Meetup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5f9e"/>
                </a:solidFill>
                <a:latin typeface="Helvetica LT Std"/>
                <a:ea typeface="Verdana"/>
              </a:rPr>
              <a:t>Arlington, VA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7315200" y="5120640"/>
            <a:ext cx="4571280" cy="100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Approved for Public Release;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Distribution Unlimited.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Case Number 18-3138-12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3331080" y="6553080"/>
            <a:ext cx="58338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ts val="1301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  <a:ea typeface="DejaVu Sans"/>
              </a:rPr>
              <a:t>© 2019 The MITRE Corporation. ALL RIGHTS RESERVED. 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Search Maturity Hierarchy – Eric Pugh (Open Source Connections)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3DB4C3D3-B0C9-42AA-BF33-33DC712D8E87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9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6" name="Content Placeholder 5" descr=""/>
          <p:cNvPicPr/>
          <p:nvPr/>
        </p:nvPicPr>
        <p:blipFill>
          <a:blip r:embed="rId1"/>
          <a:stretch/>
        </p:blipFill>
        <p:spPr>
          <a:xfrm>
            <a:off x="2834640" y="1371600"/>
            <a:ext cx="6034320" cy="435204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1828800" y="5943600"/>
            <a:ext cx="91432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https://mices.co/mices2019/slides/pugh_search-organizational-maturity-model.pdf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Content Placeholder 8"/>
          <p:cNvGraphicFramePr/>
          <p:nvPr/>
        </p:nvGraphicFramePr>
        <p:xfrm>
          <a:off x="2304360" y="1828800"/>
          <a:ext cx="8027640" cy="30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9" name="CustomShape 1"/>
          <p:cNvSpPr/>
          <p:nvPr/>
        </p:nvSpPr>
        <p:spPr>
          <a:xfrm>
            <a:off x="813240" y="27504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Different Query Distributions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Available Parameters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14 tokenizers </a:t>
            </a:r>
            <a:r>
              <a:rPr b="1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1"/>
              </a:rPr>
              <a:t>https://lucene.apache.org/solr/guide/7_1/tokenizers.html</a:t>
            </a: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~45 token filters (not including language-specific token filters – see next slide)  </a:t>
            </a:r>
            <a:r>
              <a:rPr b="1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2"/>
              </a:rPr>
              <a:t>https://lucene.apache.org/solr/guide/7_1/filter-descriptions.html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Query parsers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Boosting: fields, queries, functions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Phrasal boosting/shingling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Query operators, minimum should match, should, must, not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Token/field based scoring – best_fields, most_fields, cross_fields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Synonym lists, taxonomies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Similarity scoring parameters (with BM25)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Elevate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External signal enrichment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manual or automatic (NLP – entity extraction, categorization, etc.)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Reranking via machine learning (Learning to Rank)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E40AA746-8473-4F69-8C3A-6510E6F1EC84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12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Each Token Filter Can Have Many Parameters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&lt;filter class="solr.WordDelimiterFilterFactory"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protected="protwords.txt"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generateWordParts="1"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generateNumberParts="1"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catenateWords="1"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catenateNumbers="1"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catenateAll="0"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splitOnCaseChange="0"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        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Verdana"/>
              </a:rPr>
              <a:t>preserveOriginal="1"/&gt;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8C2EC4A9-EA71-48F7-B395-FB1D2ACEA710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13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If and only if...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Your search system is robust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You’ve made appropriate configuration decisions for your data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There is likely signal in user behavior/query logs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Your problem really is a relevance problem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Then...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AA62B1BE-0001-4A83-BD62-39BA84DB21B0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What to do, what to do… First step!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F3FCBE6B-70BC-4662-9032-6ED3806613A7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638680" y="1752480"/>
            <a:ext cx="639972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Relevant Search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With applications for Solr and Elasticsearch”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Doug Turnbull and John Berryman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1"/>
              </a:rPr>
              <a:t>https://www.manning.com/books/relevant-search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192" name="Group 4"/>
          <p:cNvGrpSpPr/>
          <p:nvPr/>
        </p:nvGrpSpPr>
        <p:grpSpPr>
          <a:xfrm>
            <a:off x="1676520" y="1905120"/>
            <a:ext cx="3427920" cy="3989880"/>
            <a:chOff x="1676520" y="1905120"/>
            <a:chExt cx="3427920" cy="3989880"/>
          </a:xfrm>
        </p:grpSpPr>
        <p:pic>
          <p:nvPicPr>
            <p:cNvPr id="193" name="Picture 9" descr=""/>
            <p:cNvPicPr/>
            <p:nvPr/>
          </p:nvPicPr>
          <p:blipFill>
            <a:blip r:embed="rId2"/>
            <a:stretch/>
          </p:blipFill>
          <p:spPr>
            <a:xfrm>
              <a:off x="1676520" y="1905120"/>
              <a:ext cx="3380400" cy="3989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5"/>
            <p:cNvSpPr/>
            <p:nvPr/>
          </p:nvSpPr>
          <p:spPr>
            <a:xfrm>
              <a:off x="4572000" y="2514600"/>
              <a:ext cx="532440" cy="123732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CustomShape 6"/>
          <p:cNvSpPr/>
          <p:nvPr/>
        </p:nvSpPr>
        <p:spPr>
          <a:xfrm>
            <a:off x="3383280" y="5669280"/>
            <a:ext cx="8377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Thank you, Doug Turnbull and John Berryman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for permission to use the search engineer in this talk!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So much complexity...What do we do?!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One weird little acronym…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B214DA5-9EBB-4E04-999D-5B8BABA9FBDD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642840" y="2834640"/>
            <a:ext cx="5409360" cy="20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Verdana"/>
              </a:rPr>
              <a:t>KPI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Verdana"/>
              </a:rPr>
              <a:t>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Verdana"/>
              </a:rPr>
              <a:t>Key Performance Indicators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Evaluation and Relevance tuning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Font typeface="Wingdings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Ground Truth Set(s) (Offline)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Queries and relevance judgments (or click history)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Different sets to test/tune different user stories/personas</a:t>
            </a:r>
            <a:endParaRPr b="0" lang="en-US" sz="18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Font typeface="Wingdings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User Behavior (Online)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Conversions (?!)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Paging depth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Query reformulation/refinement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A/B testing</a:t>
            </a:r>
            <a:endParaRPr b="0" lang="en-US" sz="18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buClr>
                <a:srgbClr val="005f9e"/>
              </a:buClr>
              <a:buFont typeface="Wingdings" charset="2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User Feedback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Questionnaires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Interviews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Focus Groups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Experimental comparisons – task based/think aloud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7D4CD597-A188-48C9-9CF8-4A3B8D133372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Evaluation and Relevance Tuning in Practice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Triangulate!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Some Considerations for ground-truth based evaluation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Maturity of existing system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Homogeneity of queries and query types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Budget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DE94F720-2AA4-4B1D-8902-58670AD76468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Ground-truth based relevance tuning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Requires ground truth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Good ground truth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Overfitting…be careful!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Please use responsible train/test splits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LOL: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1"/>
              </a:rPr>
              <a:t>https://www.gwern.net/Tanks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E3E81026-2CA4-486A-9228-12CFD47CD4B0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About 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Data Scientist at NASA’s Jet Propulsion Laboratory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Chair/V.P. Apache Tika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Committer/PMC Apache PDFBox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Committer/PMC Apache POI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Committer Apache Lucene/Solr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Member ASF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Ph.D. Classical Studies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272AE264-A947-4AE3-AD38-511E0A8B1494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Example Ground Truth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0" name="Content Placeholder 4" descr=""/>
          <p:cNvPicPr/>
          <p:nvPr/>
        </p:nvPicPr>
        <p:blipFill>
          <a:blip r:embed="rId1"/>
          <a:stretch/>
        </p:blipFill>
        <p:spPr>
          <a:xfrm>
            <a:off x="762120" y="1523880"/>
            <a:ext cx="4647240" cy="46472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AB342D91-9D0A-4778-8DB7-59107EBE2E6B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746400" y="1600200"/>
            <a:ext cx="396144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Thank you, Doug Turnbull, John Berryman and “Open Source Connections” for the inspiration for using tmdb and for generating and sharing a ground truth set!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0: Run Some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Assuming a static corpus, results should be reproducible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Keep track of previous experiments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Allow standard output and flexibility of scoring metrics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9F24B2F3-72F2-46CF-AB65-022484137A95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16" name="Group 4"/>
          <p:cNvGrpSpPr/>
          <p:nvPr/>
        </p:nvGrpSpPr>
        <p:grpSpPr>
          <a:xfrm>
            <a:off x="9114120" y="4962960"/>
            <a:ext cx="2691360" cy="1522800"/>
            <a:chOff x="9114120" y="4962960"/>
            <a:chExt cx="2691360" cy="1522800"/>
          </a:xfrm>
        </p:grpSpPr>
        <p:sp>
          <p:nvSpPr>
            <p:cNvPr id="217" name="CustomShape 5"/>
            <p:cNvSpPr/>
            <p:nvPr/>
          </p:nvSpPr>
          <p:spPr>
            <a:xfrm>
              <a:off x="10104480" y="496296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6"/>
            <p:cNvSpPr/>
            <p:nvPr/>
          </p:nvSpPr>
          <p:spPr>
            <a:xfrm rot="14009400">
              <a:off x="10252800" y="530892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7"/>
            <p:cNvSpPr/>
            <p:nvPr/>
          </p:nvSpPr>
          <p:spPr>
            <a:xfrm>
              <a:off x="9114120" y="5664600"/>
              <a:ext cx="269136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Risk of overfitting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20" name="Group 8"/>
          <p:cNvGrpSpPr/>
          <p:nvPr/>
        </p:nvGrpSpPr>
        <p:grpSpPr>
          <a:xfrm>
            <a:off x="1676520" y="2819520"/>
            <a:ext cx="2513520" cy="3075480"/>
            <a:chOff x="1676520" y="2819520"/>
            <a:chExt cx="2513520" cy="3075480"/>
          </a:xfrm>
        </p:grpSpPr>
        <p:pic>
          <p:nvPicPr>
            <p:cNvPr id="221" name="Picture 23" descr=""/>
            <p:cNvPicPr/>
            <p:nvPr/>
          </p:nvPicPr>
          <p:blipFill>
            <a:blip r:embed="rId1"/>
            <a:stretch/>
          </p:blipFill>
          <p:spPr>
            <a:xfrm>
              <a:off x="1676520" y="281952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2" name="CustomShape 9"/>
            <p:cNvSpPr/>
            <p:nvPr/>
          </p:nvSpPr>
          <p:spPr>
            <a:xfrm>
              <a:off x="3799800" y="328932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Key components for running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6259C4E-5837-45B1-8AB7-3D630522994D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752480" y="2018880"/>
            <a:ext cx="3656520" cy="228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DejaVu Sans"/>
              </a:rPr>
              <a:t>"scorers"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DejaVu Sans"/>
              </a:rPr>
              <a:t>"experiments"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Basic Experiment Configuration: Scorers and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5D5B3FB-EAD6-4B04-86B3-1811787C3A9E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73880" y="1431720"/>
            <a:ext cx="4672440" cy="405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"scorers"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"NDCG"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"params"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"useForTrain"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"useForTest"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"exportPMatrix"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true</a:t>
            </a:r>
            <a:br/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},</a:t>
            </a:r>
            <a:r>
              <a:rPr b="0" lang="en-US" sz="4000" spc="-1" strike="noStrike">
                <a:solidFill>
                  <a:srgbClr val="000000"/>
                </a:solidFill>
                <a:latin typeface="Consolas"/>
                <a:ea typeface="Verdana"/>
              </a:rPr>
              <a:t> …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],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937760" y="1981080"/>
            <a:ext cx="6858000" cy="371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"experiments"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"title"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"searchServerUrl"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"http://.../tmdb"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"query"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"multi_match"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"type"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"best_fields"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"qf"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     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"title^10"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],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},},},}</a:t>
            </a:r>
            <a:br/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 flipV="1">
            <a:off x="3277080" y="2223720"/>
            <a:ext cx="1935000" cy="2894400"/>
          </a:xfrm>
          <a:prstGeom prst="bentConnector3">
            <a:avLst>
              <a:gd name="adj1" fmla="val 89441"/>
            </a:avLst>
          </a:prstGeom>
          <a:noFill/>
          <a:ln w="2844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Scorers – More Scorers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54A43236-F9D9-4CD5-A301-67F1BD96A41F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12880" y="1758960"/>
            <a:ext cx="4901040" cy="405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"scorers"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"AtLeastOneAtN"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1</a:t>
            </a: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"AtLeastOneAtN"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5</a:t>
            </a: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"AtLeastOneAtN"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10</a:t>
            </a:r>
            <a:br/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320880" y="1621800"/>
            <a:ext cx="5409000" cy="46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"NDCG"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"atN"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10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"params"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"useForTrain"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"useForTest"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"exportPMatrix"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true</a:t>
            </a:r>
            <a:br/>
            <a:r>
              <a:rPr b="1" lang="en-US" sz="2000" spc="-1" strike="noStrike">
                <a:solidFill>
                  <a:srgbClr val="000080"/>
                </a:solidFill>
                <a:latin typeface="Consolas"/>
                <a:ea typeface="Verdana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},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"TotalDocsReturned"</a:t>
            </a:r>
            <a:br/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"ZeroResults"</a:t>
            </a:r>
            <a:br/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 flipV="1">
            <a:off x="2289960" y="1827000"/>
            <a:ext cx="4008240" cy="4003920"/>
          </a:xfrm>
          <a:prstGeom prst="bentConnector3">
            <a:avLst>
              <a:gd name="adj1" fmla="val 85061"/>
            </a:avLst>
          </a:prstGeom>
          <a:noFill/>
          <a:ln w="2844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Experiments – A Slightly More Interesting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1275C057-4189-4E5A-8D95-B1B02D4BC8DB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12880" y="1241280"/>
            <a:ext cx="9793440" cy="527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"title_cast_pf_tie_0_8_mm2"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"searchServerUrl"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"http://localhost:9200/tmdb"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"query"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"multi_match"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"type"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"best_fields"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"qf"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"title^10"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"cast^2"</a:t>
            </a:r>
            <a:br/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],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"tie"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000" spc="-1" strike="noStrike">
                <a:solidFill>
                  <a:srgbClr val="0000ff"/>
                </a:solidFill>
                <a:latin typeface="Consolas"/>
                <a:ea typeface="Verdana"/>
              </a:rPr>
              <a:t>0.8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"q.op"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"mm"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"2"</a:t>
            </a:r>
            <a:br/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}}}}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Output: Per Query/Per Experiment Scores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70339B45-3183-483B-B6A5-9DF270BEB177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304920" y="2514600"/>
            <a:ext cx="11699280" cy="28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Output: Per Experiment Summary Analytics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8D62CC48-9DF8-4461-8C66-0F29DB8FF6EC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7" name="Picture 4" descr=""/>
          <p:cNvPicPr/>
          <p:nvPr/>
        </p:nvPicPr>
        <p:blipFill>
          <a:blip r:embed="rId1"/>
          <a:stretch/>
        </p:blipFill>
        <p:spPr>
          <a:xfrm>
            <a:off x="304920" y="2209680"/>
            <a:ext cx="11828880" cy="350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Output: Pairwise P-Value for Diffs in NDCG@10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1A6A0C96-C8C1-41EA-8604-9D9A40966A4A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1" name="Picture 5" descr=""/>
          <p:cNvPicPr/>
          <p:nvPr/>
        </p:nvPicPr>
        <p:blipFill>
          <a:blip r:embed="rId1"/>
          <a:stretch/>
        </p:blipFill>
        <p:spPr>
          <a:xfrm>
            <a:off x="304920" y="2514600"/>
            <a:ext cx="11485440" cy="28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1: Automatically Generate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If I know the parameters I want to experiment with, why should I have to specify the combinations?!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Different analyzer chains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7A99814-3C02-49F6-8C16-1AC72049B2FE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9114120" y="5664600"/>
            <a:ext cx="2691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Risk of overfitting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56" name="Group 5"/>
          <p:cNvGrpSpPr/>
          <p:nvPr/>
        </p:nvGrpSpPr>
        <p:grpSpPr>
          <a:xfrm>
            <a:off x="4648320" y="3276720"/>
            <a:ext cx="2513520" cy="3075480"/>
            <a:chOff x="4648320" y="3276720"/>
            <a:chExt cx="2513520" cy="3075480"/>
          </a:xfrm>
        </p:grpSpPr>
        <p:pic>
          <p:nvPicPr>
            <p:cNvPr id="257" name="Picture 9" descr=""/>
            <p:cNvPicPr/>
            <p:nvPr/>
          </p:nvPicPr>
          <p:blipFill>
            <a:blip r:embed="rId1"/>
            <a:stretch/>
          </p:blipFill>
          <p:spPr>
            <a:xfrm>
              <a:off x="4648320" y="327672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8" name="CustomShape 6"/>
            <p:cNvSpPr/>
            <p:nvPr/>
          </p:nvSpPr>
          <p:spPr>
            <a:xfrm>
              <a:off x="6771600" y="374652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9" name="Group 7"/>
          <p:cNvGrpSpPr/>
          <p:nvPr/>
        </p:nvGrpSpPr>
        <p:grpSpPr>
          <a:xfrm>
            <a:off x="4116600" y="4934880"/>
            <a:ext cx="1141920" cy="1446840"/>
            <a:chOff x="4116600" y="4934880"/>
            <a:chExt cx="1141920" cy="1446840"/>
          </a:xfrm>
        </p:grpSpPr>
        <p:pic>
          <p:nvPicPr>
            <p:cNvPr id="260" name="Picture 12" descr=""/>
            <p:cNvPicPr/>
            <p:nvPr/>
          </p:nvPicPr>
          <p:blipFill>
            <a:blip r:embed="rId2"/>
            <a:stretch/>
          </p:blipFill>
          <p:spPr>
            <a:xfrm>
              <a:off x="4116600" y="493488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1" name="CustomShape 8"/>
            <p:cNvSpPr/>
            <p:nvPr/>
          </p:nvSpPr>
          <p:spPr>
            <a:xfrm>
              <a:off x="4361760" y="554472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"/>
            <p:cNvSpPr/>
            <p:nvPr/>
          </p:nvSpPr>
          <p:spPr>
            <a:xfrm>
              <a:off x="4252680" y="554472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63" name="Group 10"/>
          <p:cNvGrpSpPr/>
          <p:nvPr/>
        </p:nvGrpSpPr>
        <p:grpSpPr>
          <a:xfrm>
            <a:off x="10134720" y="5006880"/>
            <a:ext cx="989640" cy="1141920"/>
            <a:chOff x="10134720" y="5006880"/>
            <a:chExt cx="989640" cy="1141920"/>
          </a:xfrm>
        </p:grpSpPr>
        <p:sp>
          <p:nvSpPr>
            <p:cNvPr id="264" name="CustomShape 11"/>
            <p:cNvSpPr/>
            <p:nvPr/>
          </p:nvSpPr>
          <p:spPr>
            <a:xfrm>
              <a:off x="10134720" y="500688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CustomShape 12"/>
            <p:cNvSpPr/>
            <p:nvPr/>
          </p:nvSpPr>
          <p:spPr>
            <a:xfrm rot="16797000">
              <a:off x="10391760" y="521784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Hat Tip – Simon Hughes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911BAFB-86CE-41E0-9FDA-DC8AF3047F7C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/>
        </p:blipFill>
        <p:spPr>
          <a:xfrm>
            <a:off x="2834640" y="1517400"/>
            <a:ext cx="5593680" cy="314604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182880" y="4786920"/>
            <a:ext cx="1152072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Helvetica LT Std"/>
                <a:ea typeface="DejaVu Sans"/>
              </a:rPr>
              <a:t>Simon Hughes “Evolving The Optimal Relevancy Scoring Model at Dice.com”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Helvetica LT Std"/>
                <a:ea typeface="DejaVu Sans"/>
                <a:hlinkClick r:id="rId2"/>
              </a:rPr>
              <a:t>https://www.youtube.com/watch?v=z4c1xU7arhc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Helvetica LT Std"/>
                <a:ea typeface="DejaVu Sans"/>
                <a:hlinkClick r:id="rId3"/>
              </a:rPr>
              <a:t>https://github.com/DiceTechJobs/RelevancyTuning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Helvetica LT Std"/>
                <a:ea typeface="DejaVu Sans"/>
              </a:rPr>
              <a:t>See also Zappo’s use of Genetic Algorithms: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ff"/>
                </a:solidFill>
                <a:latin typeface="Helvetica LT Std"/>
                <a:ea typeface="DejaVu Sans"/>
              </a:rPr>
              <a:t>https://www.modernretail.co/retailers/how-zappos-used-ai-to-rebuild-its-search-engine/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1: Automatically Generate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If I know the parameters I want to experiment with, why should I have to specify the combinations?!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Different analyzer chains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field boosts and ranges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D7C72E67-6F6E-412A-988C-8735D02C6195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14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9114120" y="5664600"/>
            <a:ext cx="2691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Risk of overfitting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70" name="Group 5"/>
          <p:cNvGrpSpPr/>
          <p:nvPr/>
        </p:nvGrpSpPr>
        <p:grpSpPr>
          <a:xfrm>
            <a:off x="4648320" y="3276720"/>
            <a:ext cx="2513520" cy="3075480"/>
            <a:chOff x="4648320" y="3276720"/>
            <a:chExt cx="2513520" cy="3075480"/>
          </a:xfrm>
        </p:grpSpPr>
        <p:pic>
          <p:nvPicPr>
            <p:cNvPr id="271" name="Picture 9" descr=""/>
            <p:cNvPicPr/>
            <p:nvPr/>
          </p:nvPicPr>
          <p:blipFill>
            <a:blip r:embed="rId1"/>
            <a:stretch/>
          </p:blipFill>
          <p:spPr>
            <a:xfrm>
              <a:off x="4648320" y="327672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2" name="CustomShape 6"/>
            <p:cNvSpPr/>
            <p:nvPr/>
          </p:nvSpPr>
          <p:spPr>
            <a:xfrm>
              <a:off x="6771600" y="374652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7"/>
          <p:cNvGrpSpPr/>
          <p:nvPr/>
        </p:nvGrpSpPr>
        <p:grpSpPr>
          <a:xfrm>
            <a:off x="4116600" y="4934880"/>
            <a:ext cx="1141920" cy="1446840"/>
            <a:chOff x="4116600" y="4934880"/>
            <a:chExt cx="1141920" cy="1446840"/>
          </a:xfrm>
        </p:grpSpPr>
        <p:pic>
          <p:nvPicPr>
            <p:cNvPr id="274" name="Picture 12" descr=""/>
            <p:cNvPicPr/>
            <p:nvPr/>
          </p:nvPicPr>
          <p:blipFill>
            <a:blip r:embed="rId2"/>
            <a:stretch/>
          </p:blipFill>
          <p:spPr>
            <a:xfrm>
              <a:off x="4116600" y="493488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5" name="CustomShape 8"/>
            <p:cNvSpPr/>
            <p:nvPr/>
          </p:nvSpPr>
          <p:spPr>
            <a:xfrm>
              <a:off x="4361760" y="554472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9"/>
            <p:cNvSpPr/>
            <p:nvPr/>
          </p:nvSpPr>
          <p:spPr>
            <a:xfrm>
              <a:off x="4252680" y="554472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77" name="Group 10"/>
          <p:cNvGrpSpPr/>
          <p:nvPr/>
        </p:nvGrpSpPr>
        <p:grpSpPr>
          <a:xfrm>
            <a:off x="9972720" y="5057640"/>
            <a:ext cx="989640" cy="1141920"/>
            <a:chOff x="9972720" y="5057640"/>
            <a:chExt cx="989640" cy="1141920"/>
          </a:xfrm>
        </p:grpSpPr>
        <p:sp>
          <p:nvSpPr>
            <p:cNvPr id="278" name="CustomShape 11"/>
            <p:cNvSpPr/>
            <p:nvPr/>
          </p:nvSpPr>
          <p:spPr>
            <a:xfrm>
              <a:off x="9972720" y="505764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12"/>
            <p:cNvSpPr/>
            <p:nvPr/>
          </p:nvSpPr>
          <p:spPr>
            <a:xfrm>
              <a:off x="10368000" y="526716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13"/>
          <p:cNvGrpSpPr/>
          <p:nvPr/>
        </p:nvGrpSpPr>
        <p:grpSpPr>
          <a:xfrm>
            <a:off x="5669280" y="4937760"/>
            <a:ext cx="1141920" cy="1446840"/>
            <a:chOff x="5669280" y="4937760"/>
            <a:chExt cx="1141920" cy="1446840"/>
          </a:xfrm>
        </p:grpSpPr>
        <p:pic>
          <p:nvPicPr>
            <p:cNvPr id="281" name="Picture 12" descr=""/>
            <p:cNvPicPr/>
            <p:nvPr/>
          </p:nvPicPr>
          <p:blipFill>
            <a:blip r:embed="rId3"/>
            <a:stretch/>
          </p:blipFill>
          <p:spPr>
            <a:xfrm>
              <a:off x="5669280" y="493776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2" name="CustomShape 14"/>
            <p:cNvSpPr/>
            <p:nvPr/>
          </p:nvSpPr>
          <p:spPr>
            <a:xfrm>
              <a:off x="5914440" y="554760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5"/>
            <p:cNvSpPr/>
            <p:nvPr/>
          </p:nvSpPr>
          <p:spPr>
            <a:xfrm>
              <a:off x="5805360" y="554760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84" name="Group 16"/>
          <p:cNvGrpSpPr/>
          <p:nvPr/>
        </p:nvGrpSpPr>
        <p:grpSpPr>
          <a:xfrm>
            <a:off x="7040880" y="4905360"/>
            <a:ext cx="1141920" cy="1446840"/>
            <a:chOff x="7040880" y="4905360"/>
            <a:chExt cx="1141920" cy="1446840"/>
          </a:xfrm>
        </p:grpSpPr>
        <p:pic>
          <p:nvPicPr>
            <p:cNvPr id="285" name="Picture 12" descr=""/>
            <p:cNvPicPr/>
            <p:nvPr/>
          </p:nvPicPr>
          <p:blipFill>
            <a:blip r:embed="rId4"/>
            <a:stretch/>
          </p:blipFill>
          <p:spPr>
            <a:xfrm>
              <a:off x="7040880" y="490536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6" name="CustomShape 17"/>
            <p:cNvSpPr/>
            <p:nvPr/>
          </p:nvSpPr>
          <p:spPr>
            <a:xfrm>
              <a:off x="7286040" y="551520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8"/>
            <p:cNvSpPr/>
            <p:nvPr/>
          </p:nvSpPr>
          <p:spPr>
            <a:xfrm>
              <a:off x="7176960" y="551520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0"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1a: Automatically Generate All Experiments </a:t>
            </a:r>
            <a:br/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(Brute Force/Grid Search)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If I know the parameters I want to experiment with, why should I have to specify the combinations?!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Different analyzer chains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field boosts and ranges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boolean/min should match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tie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best_fields, most_fields, 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cross_fields, phrase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3E417846-678E-4CE6-BAC5-5F5D77ED75A3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91" name="Group 4"/>
          <p:cNvGrpSpPr/>
          <p:nvPr/>
        </p:nvGrpSpPr>
        <p:grpSpPr>
          <a:xfrm>
            <a:off x="9114120" y="4962960"/>
            <a:ext cx="2691360" cy="1522800"/>
            <a:chOff x="9114120" y="4962960"/>
            <a:chExt cx="2691360" cy="1522800"/>
          </a:xfrm>
        </p:grpSpPr>
        <p:sp>
          <p:nvSpPr>
            <p:cNvPr id="292" name="CustomShape 5"/>
            <p:cNvSpPr/>
            <p:nvPr/>
          </p:nvSpPr>
          <p:spPr>
            <a:xfrm>
              <a:off x="10104480" y="496296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6"/>
            <p:cNvSpPr/>
            <p:nvPr/>
          </p:nvSpPr>
          <p:spPr>
            <a:xfrm rot="1329000">
              <a:off x="10569960" y="525420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7"/>
            <p:cNvSpPr/>
            <p:nvPr/>
          </p:nvSpPr>
          <p:spPr>
            <a:xfrm>
              <a:off x="9114120" y="5664600"/>
              <a:ext cx="269136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Risk of overfitting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95" name="Group 8"/>
          <p:cNvGrpSpPr/>
          <p:nvPr/>
        </p:nvGrpSpPr>
        <p:grpSpPr>
          <a:xfrm>
            <a:off x="5669280" y="3291840"/>
            <a:ext cx="2513880" cy="3075480"/>
            <a:chOff x="5669280" y="3291840"/>
            <a:chExt cx="2513880" cy="3075480"/>
          </a:xfrm>
        </p:grpSpPr>
        <p:pic>
          <p:nvPicPr>
            <p:cNvPr id="296" name="Picture 9" descr=""/>
            <p:cNvPicPr/>
            <p:nvPr/>
          </p:nvPicPr>
          <p:blipFill>
            <a:blip r:embed="rId1"/>
            <a:stretch/>
          </p:blipFill>
          <p:spPr>
            <a:xfrm>
              <a:off x="5669280" y="329184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7" name="CustomShape 9"/>
            <p:cNvSpPr/>
            <p:nvPr/>
          </p:nvSpPr>
          <p:spPr>
            <a:xfrm>
              <a:off x="7792920" y="376200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8" name="Group 10"/>
          <p:cNvGrpSpPr/>
          <p:nvPr/>
        </p:nvGrpSpPr>
        <p:grpSpPr>
          <a:xfrm>
            <a:off x="5669280" y="5029200"/>
            <a:ext cx="1141920" cy="1446840"/>
            <a:chOff x="5669280" y="5029200"/>
            <a:chExt cx="1141920" cy="1446840"/>
          </a:xfrm>
        </p:grpSpPr>
        <p:pic>
          <p:nvPicPr>
            <p:cNvPr id="299" name="Picture 12" descr=""/>
            <p:cNvPicPr/>
            <p:nvPr/>
          </p:nvPicPr>
          <p:blipFill>
            <a:blip r:embed="rId2"/>
            <a:stretch/>
          </p:blipFill>
          <p:spPr>
            <a:xfrm>
              <a:off x="5669280" y="502920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0" name="CustomShape 11"/>
            <p:cNvSpPr/>
            <p:nvPr/>
          </p:nvSpPr>
          <p:spPr>
            <a:xfrm>
              <a:off x="5914440" y="563868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2"/>
            <p:cNvSpPr/>
            <p:nvPr/>
          </p:nvSpPr>
          <p:spPr>
            <a:xfrm>
              <a:off x="5805360" y="563868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02" name="Group 13"/>
          <p:cNvGrpSpPr/>
          <p:nvPr/>
        </p:nvGrpSpPr>
        <p:grpSpPr>
          <a:xfrm>
            <a:off x="5669280" y="2210040"/>
            <a:ext cx="1141920" cy="1446840"/>
            <a:chOff x="5669280" y="2210040"/>
            <a:chExt cx="1141920" cy="1446840"/>
          </a:xfrm>
        </p:grpSpPr>
        <p:pic>
          <p:nvPicPr>
            <p:cNvPr id="303" name="Picture 36" descr=""/>
            <p:cNvPicPr/>
            <p:nvPr/>
          </p:nvPicPr>
          <p:blipFill>
            <a:blip r:embed="rId3"/>
            <a:stretch/>
          </p:blipFill>
          <p:spPr>
            <a:xfrm>
              <a:off x="5669280" y="221004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4" name="CustomShape 14"/>
            <p:cNvSpPr/>
            <p:nvPr/>
          </p:nvSpPr>
          <p:spPr>
            <a:xfrm>
              <a:off x="5914080" y="281988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15"/>
            <p:cNvSpPr/>
            <p:nvPr/>
          </p:nvSpPr>
          <p:spPr>
            <a:xfrm>
              <a:off x="5805360" y="281988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06" name="Group 16"/>
          <p:cNvGrpSpPr/>
          <p:nvPr/>
        </p:nvGrpSpPr>
        <p:grpSpPr>
          <a:xfrm>
            <a:off x="5669280" y="3657600"/>
            <a:ext cx="1141920" cy="1446840"/>
            <a:chOff x="5669280" y="3657600"/>
            <a:chExt cx="1141920" cy="1446840"/>
          </a:xfrm>
        </p:grpSpPr>
        <p:pic>
          <p:nvPicPr>
            <p:cNvPr id="307" name="Picture 48" descr=""/>
            <p:cNvPicPr/>
            <p:nvPr/>
          </p:nvPicPr>
          <p:blipFill>
            <a:blip r:embed="rId4"/>
            <a:stretch/>
          </p:blipFill>
          <p:spPr>
            <a:xfrm>
              <a:off x="5669280" y="365760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8" name="CustomShape 17"/>
            <p:cNvSpPr/>
            <p:nvPr/>
          </p:nvSpPr>
          <p:spPr>
            <a:xfrm>
              <a:off x="5914080" y="426708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8"/>
            <p:cNvSpPr/>
            <p:nvPr/>
          </p:nvSpPr>
          <p:spPr>
            <a:xfrm>
              <a:off x="5805360" y="426708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pic>
        <p:nvPicPr>
          <p:cNvPr id="310" name="Picture 24" descr=""/>
          <p:cNvPicPr/>
          <p:nvPr/>
        </p:nvPicPr>
        <p:blipFill>
          <a:blip r:embed="rId5"/>
          <a:stretch/>
        </p:blipFill>
        <p:spPr>
          <a:xfrm>
            <a:off x="9563040" y="3754080"/>
            <a:ext cx="1904040" cy="1904040"/>
          </a:xfrm>
          <a:prstGeom prst="rect">
            <a:avLst/>
          </a:prstGeom>
          <a:ln>
            <a:noFill/>
          </a:ln>
        </p:spPr>
      </p:pic>
      <p:grpSp>
        <p:nvGrpSpPr>
          <p:cNvPr id="311" name="Group 19"/>
          <p:cNvGrpSpPr/>
          <p:nvPr/>
        </p:nvGrpSpPr>
        <p:grpSpPr>
          <a:xfrm>
            <a:off x="6949440" y="5013720"/>
            <a:ext cx="1141920" cy="1446840"/>
            <a:chOff x="6949440" y="5013720"/>
            <a:chExt cx="1141920" cy="1446840"/>
          </a:xfrm>
        </p:grpSpPr>
        <p:pic>
          <p:nvPicPr>
            <p:cNvPr id="312" name="Picture 12" descr=""/>
            <p:cNvPicPr/>
            <p:nvPr/>
          </p:nvPicPr>
          <p:blipFill>
            <a:blip r:embed="rId6"/>
            <a:stretch/>
          </p:blipFill>
          <p:spPr>
            <a:xfrm>
              <a:off x="6949440" y="501372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3" name="CustomShape 20"/>
            <p:cNvSpPr/>
            <p:nvPr/>
          </p:nvSpPr>
          <p:spPr>
            <a:xfrm>
              <a:off x="7194600" y="562320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21"/>
            <p:cNvSpPr/>
            <p:nvPr/>
          </p:nvSpPr>
          <p:spPr>
            <a:xfrm>
              <a:off x="7085520" y="562320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15" name="Group 22"/>
          <p:cNvGrpSpPr/>
          <p:nvPr/>
        </p:nvGrpSpPr>
        <p:grpSpPr>
          <a:xfrm>
            <a:off x="6949440" y="2194560"/>
            <a:ext cx="1141920" cy="1446840"/>
            <a:chOff x="6949440" y="2194560"/>
            <a:chExt cx="1141920" cy="1446840"/>
          </a:xfrm>
        </p:grpSpPr>
        <p:pic>
          <p:nvPicPr>
            <p:cNvPr id="316" name="Picture 36" descr=""/>
            <p:cNvPicPr/>
            <p:nvPr/>
          </p:nvPicPr>
          <p:blipFill>
            <a:blip r:embed="rId7"/>
            <a:stretch/>
          </p:blipFill>
          <p:spPr>
            <a:xfrm>
              <a:off x="6949440" y="219456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7" name="CustomShape 23"/>
            <p:cNvSpPr/>
            <p:nvPr/>
          </p:nvSpPr>
          <p:spPr>
            <a:xfrm>
              <a:off x="7194240" y="280440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24"/>
            <p:cNvSpPr/>
            <p:nvPr/>
          </p:nvSpPr>
          <p:spPr>
            <a:xfrm>
              <a:off x="7085520" y="280440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19" name="Group 25"/>
          <p:cNvGrpSpPr/>
          <p:nvPr/>
        </p:nvGrpSpPr>
        <p:grpSpPr>
          <a:xfrm>
            <a:off x="6949440" y="3642120"/>
            <a:ext cx="1141920" cy="1446840"/>
            <a:chOff x="6949440" y="3642120"/>
            <a:chExt cx="1141920" cy="1446840"/>
          </a:xfrm>
        </p:grpSpPr>
        <p:pic>
          <p:nvPicPr>
            <p:cNvPr id="320" name="Picture 48" descr=""/>
            <p:cNvPicPr/>
            <p:nvPr/>
          </p:nvPicPr>
          <p:blipFill>
            <a:blip r:embed="rId8"/>
            <a:stretch/>
          </p:blipFill>
          <p:spPr>
            <a:xfrm>
              <a:off x="6949440" y="364212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1" name="CustomShape 26"/>
            <p:cNvSpPr/>
            <p:nvPr/>
          </p:nvSpPr>
          <p:spPr>
            <a:xfrm>
              <a:off x="7194240" y="425160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27"/>
            <p:cNvSpPr/>
            <p:nvPr/>
          </p:nvSpPr>
          <p:spPr>
            <a:xfrm>
              <a:off x="7085520" y="425160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23" name="Group 28"/>
          <p:cNvGrpSpPr/>
          <p:nvPr/>
        </p:nvGrpSpPr>
        <p:grpSpPr>
          <a:xfrm>
            <a:off x="8138160" y="5105160"/>
            <a:ext cx="1141920" cy="1446840"/>
            <a:chOff x="8138160" y="5105160"/>
            <a:chExt cx="1141920" cy="1446840"/>
          </a:xfrm>
        </p:grpSpPr>
        <p:pic>
          <p:nvPicPr>
            <p:cNvPr id="324" name="Picture 12" descr=""/>
            <p:cNvPicPr/>
            <p:nvPr/>
          </p:nvPicPr>
          <p:blipFill>
            <a:blip r:embed="rId9"/>
            <a:stretch/>
          </p:blipFill>
          <p:spPr>
            <a:xfrm>
              <a:off x="8138160" y="510516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5" name="CustomShape 29"/>
            <p:cNvSpPr/>
            <p:nvPr/>
          </p:nvSpPr>
          <p:spPr>
            <a:xfrm>
              <a:off x="8383320" y="571464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30"/>
            <p:cNvSpPr/>
            <p:nvPr/>
          </p:nvSpPr>
          <p:spPr>
            <a:xfrm>
              <a:off x="8274240" y="571464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27" name="Group 31"/>
          <p:cNvGrpSpPr/>
          <p:nvPr/>
        </p:nvGrpSpPr>
        <p:grpSpPr>
          <a:xfrm>
            <a:off x="8138160" y="2286000"/>
            <a:ext cx="1141920" cy="1446840"/>
            <a:chOff x="8138160" y="2286000"/>
            <a:chExt cx="1141920" cy="1446840"/>
          </a:xfrm>
        </p:grpSpPr>
        <p:pic>
          <p:nvPicPr>
            <p:cNvPr id="328" name="Picture 36" descr=""/>
            <p:cNvPicPr/>
            <p:nvPr/>
          </p:nvPicPr>
          <p:blipFill>
            <a:blip r:embed="rId10"/>
            <a:stretch/>
          </p:blipFill>
          <p:spPr>
            <a:xfrm>
              <a:off x="8138160" y="228600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9" name="CustomShape 32"/>
            <p:cNvSpPr/>
            <p:nvPr/>
          </p:nvSpPr>
          <p:spPr>
            <a:xfrm>
              <a:off x="8382960" y="289584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33"/>
            <p:cNvSpPr/>
            <p:nvPr/>
          </p:nvSpPr>
          <p:spPr>
            <a:xfrm>
              <a:off x="8274240" y="289584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31" name="Group 34"/>
          <p:cNvGrpSpPr/>
          <p:nvPr/>
        </p:nvGrpSpPr>
        <p:grpSpPr>
          <a:xfrm>
            <a:off x="8138160" y="3733560"/>
            <a:ext cx="1141920" cy="1446840"/>
            <a:chOff x="8138160" y="3733560"/>
            <a:chExt cx="1141920" cy="1446840"/>
          </a:xfrm>
        </p:grpSpPr>
        <p:pic>
          <p:nvPicPr>
            <p:cNvPr id="332" name="Picture 48" descr=""/>
            <p:cNvPicPr/>
            <p:nvPr/>
          </p:nvPicPr>
          <p:blipFill>
            <a:blip r:embed="rId11"/>
            <a:stretch/>
          </p:blipFill>
          <p:spPr>
            <a:xfrm>
              <a:off x="8138160" y="373356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3" name="CustomShape 35"/>
            <p:cNvSpPr/>
            <p:nvPr/>
          </p:nvSpPr>
          <p:spPr>
            <a:xfrm>
              <a:off x="8382960" y="434304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36"/>
            <p:cNvSpPr/>
            <p:nvPr/>
          </p:nvSpPr>
          <p:spPr>
            <a:xfrm>
              <a:off x="8274240" y="434304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Experiment Features – Scorers and FeatureFactories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237B4D0-DEE8-47A3-9742-CDC8EC4CB308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812880" y="1636560"/>
            <a:ext cx="9625680" cy="448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{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"scorers"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"class"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"NDCG"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"atN"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"featureFactories"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"urls"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 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"http://localhost:9200/tmdb"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"query"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"multi_match"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} } 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Query Features – A Bit More Interesting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528BB329-DD60-4BA7-A929-1C647BA112CA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797040" y="1547280"/>
            <a:ext cx="9854280" cy="484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"query"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"edismax"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"qf"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"fields"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 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"title"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"overview"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"cast"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"defaultWeights"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0.0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2.0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10.0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"minSetSize"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"maxSetSize"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3</a:t>
            </a:r>
            <a:br/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"tie"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0.0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0.2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0.8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"q.op"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"operators"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"or"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Consolas"/>
                <a:ea typeface="Verdana"/>
              </a:rPr>
              <a:t>"and"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  </a:t>
            </a:r>
            <a:r>
              <a:rPr b="1" lang="en-US" sz="2400" spc="-1" strike="noStrike">
                <a:solidFill>
                  <a:srgbClr val="660e7a"/>
                </a:solidFill>
                <a:latin typeface="Consolas"/>
                <a:ea typeface="Verdana"/>
              </a:rPr>
              <a:t>"mmInts"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,</a:t>
            </a: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Verdana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Verdana"/>
              </a:rPr>
              <a:t>        } } 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8534520" y="4419720"/>
            <a:ext cx="2859480" cy="144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Generates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Helvetica LT Std"/>
                <a:ea typeface="Verdana"/>
              </a:rPr>
              <a:t>390 experiments!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Parameterizable Strings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75BC7BC7-2DB1-4D83-93E2-C00C7BB02A7A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784440" y="388440"/>
            <a:ext cx="10481400" cy="3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br/>
            <a:r>
              <a:rPr b="1" lang="en-US" sz="2000" spc="-1" strike="noStrike">
                <a:solidFill>
                  <a:srgbClr val="660e7a"/>
                </a:solidFill>
                <a:latin typeface="Consolas"/>
                <a:ea typeface="Verdana"/>
              </a:rPr>
              <a:t>"boost"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: 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 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"max(recip(ms(NOW/DAY, ds_field_last_modified), 3.16e-11,[1,2,3],[$1]),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	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nsolas"/>
                <a:ea typeface="Verdana"/>
              </a:rPr>
              <a:t>[0.1, 0.9])"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Verdana"/>
              </a:rPr>
              <a:t>],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499040" y="4114800"/>
            <a:ext cx="9743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"max(recip(ms(NOW/DAY, ds_field_last_modified), 3.16e-11,1,1), 0.1)"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523880" y="4841640"/>
            <a:ext cx="9743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8000"/>
                </a:solidFill>
                <a:latin typeface="Consolas"/>
                <a:ea typeface="DejaVu Sans"/>
              </a:rPr>
              <a:t>"max(recip(ms(NOW/DAY, ds_field_last_modified), 3.16e-11,2,2), 0.1)"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5635800" y="5595480"/>
            <a:ext cx="316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 rot="5400000">
            <a:off x="5571000" y="2993760"/>
            <a:ext cx="1141920" cy="10047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8"/>
          <p:cNvSpPr/>
          <p:nvPr/>
        </p:nvSpPr>
        <p:spPr>
          <a:xfrm rot="16200000">
            <a:off x="9600480" y="1132920"/>
            <a:ext cx="787680" cy="1243800"/>
          </a:xfrm>
          <a:prstGeom prst="curvedLeftArrow">
            <a:avLst>
              <a:gd name="adj1" fmla="val 25000"/>
              <a:gd name="adj2" fmla="val 42666"/>
              <a:gd name="adj3" fmla="val 25000"/>
            </a:avLst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Permutation explosion – Beware!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351" name="Table 2"/>
          <p:cNvGraphicFramePr/>
          <p:nvPr/>
        </p:nvGraphicFramePr>
        <p:xfrm>
          <a:off x="1676520" y="1368720"/>
          <a:ext cx="7695720" cy="3222000"/>
        </p:xfrm>
        <a:graphic>
          <a:graphicData uri="http://schemas.openxmlformats.org/drawingml/2006/table">
            <a:tbl>
              <a:tblPr/>
              <a:tblGrid>
                <a:gridCol w="2565360"/>
                <a:gridCol w="2565360"/>
                <a:gridCol w="2565360"/>
              </a:tblGrid>
              <a:tr h="106884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Fields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Number of Experiments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No Weights*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Number of Experiments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Two Weights*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92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92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92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80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92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242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92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63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728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920"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127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" rIns="36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Helvetica LT Std"/>
                        </a:rPr>
                        <a:t>2,186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2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103F985C-A31E-4B98-8B20-62C96DB692C6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884880" y="5760720"/>
            <a:ext cx="1081944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*No Weights: a given field may or may not exist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*Two Weights: a given field may not be used or have one of two weights, e.g. text^2, text^10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1006920" y="4663440"/>
            <a:ext cx="868572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And, that’s just field weights!!!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The following are held constant: tie, operator, multi_match type, boost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812880" y="274680"/>
            <a:ext cx="1122588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0"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1b: Automatically Generate Random Experiments </a:t>
            </a:r>
            <a:br/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(Random Search)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If I know the parameters I want to experiment with, how about running only SOME combinations?!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Different analyzer chains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field boosts and ranges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boolean/min should match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tie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best_fields, most_fields, 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cross_fields, phrase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A8E05DF0-57C4-4A09-BA64-71050F11DE7A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358" name="Group 4"/>
          <p:cNvGrpSpPr/>
          <p:nvPr/>
        </p:nvGrpSpPr>
        <p:grpSpPr>
          <a:xfrm>
            <a:off x="6172200" y="3141720"/>
            <a:ext cx="2513880" cy="3075480"/>
            <a:chOff x="6172200" y="3141720"/>
            <a:chExt cx="2513880" cy="3075480"/>
          </a:xfrm>
        </p:grpSpPr>
        <p:pic>
          <p:nvPicPr>
            <p:cNvPr id="359" name="Picture 9" descr=""/>
            <p:cNvPicPr/>
            <p:nvPr/>
          </p:nvPicPr>
          <p:blipFill>
            <a:blip r:embed="rId1"/>
            <a:stretch/>
          </p:blipFill>
          <p:spPr>
            <a:xfrm>
              <a:off x="6172200" y="314172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0" name="CustomShape 5"/>
            <p:cNvSpPr/>
            <p:nvPr/>
          </p:nvSpPr>
          <p:spPr>
            <a:xfrm>
              <a:off x="8295840" y="361188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1" name="Group 6"/>
          <p:cNvGrpSpPr/>
          <p:nvPr/>
        </p:nvGrpSpPr>
        <p:grpSpPr>
          <a:xfrm>
            <a:off x="5898240" y="4953240"/>
            <a:ext cx="1141920" cy="1446840"/>
            <a:chOff x="5898240" y="4953240"/>
            <a:chExt cx="1141920" cy="1446840"/>
          </a:xfrm>
        </p:grpSpPr>
        <p:pic>
          <p:nvPicPr>
            <p:cNvPr id="362" name="Picture 12" descr=""/>
            <p:cNvPicPr/>
            <p:nvPr/>
          </p:nvPicPr>
          <p:blipFill>
            <a:blip r:embed="rId2"/>
            <a:stretch/>
          </p:blipFill>
          <p:spPr>
            <a:xfrm>
              <a:off x="5898240" y="495324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3" name="CustomShape 7"/>
            <p:cNvSpPr/>
            <p:nvPr/>
          </p:nvSpPr>
          <p:spPr>
            <a:xfrm>
              <a:off x="6143400" y="556272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8"/>
            <p:cNvSpPr/>
            <p:nvPr/>
          </p:nvSpPr>
          <p:spPr>
            <a:xfrm>
              <a:off x="6034320" y="556272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65" name="Group 9"/>
          <p:cNvGrpSpPr/>
          <p:nvPr/>
        </p:nvGrpSpPr>
        <p:grpSpPr>
          <a:xfrm>
            <a:off x="5898240" y="2027160"/>
            <a:ext cx="1141920" cy="1446840"/>
            <a:chOff x="5898240" y="2027160"/>
            <a:chExt cx="1141920" cy="1446840"/>
          </a:xfrm>
        </p:grpSpPr>
        <p:pic>
          <p:nvPicPr>
            <p:cNvPr id="366" name="Picture 36" descr=""/>
            <p:cNvPicPr/>
            <p:nvPr/>
          </p:nvPicPr>
          <p:blipFill>
            <a:blip r:embed="rId3"/>
            <a:stretch/>
          </p:blipFill>
          <p:spPr>
            <a:xfrm>
              <a:off x="5898240" y="202716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7" name="CustomShape 10"/>
            <p:cNvSpPr/>
            <p:nvPr/>
          </p:nvSpPr>
          <p:spPr>
            <a:xfrm>
              <a:off x="6143040" y="263700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11"/>
            <p:cNvSpPr/>
            <p:nvPr/>
          </p:nvSpPr>
          <p:spPr>
            <a:xfrm>
              <a:off x="6034320" y="263700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69" name="Group 12"/>
          <p:cNvGrpSpPr/>
          <p:nvPr/>
        </p:nvGrpSpPr>
        <p:grpSpPr>
          <a:xfrm>
            <a:off x="9114120" y="4962960"/>
            <a:ext cx="2691360" cy="1522800"/>
            <a:chOff x="9114120" y="4962960"/>
            <a:chExt cx="2691360" cy="1522800"/>
          </a:xfrm>
        </p:grpSpPr>
        <p:sp>
          <p:nvSpPr>
            <p:cNvPr id="370" name="CustomShape 13"/>
            <p:cNvSpPr/>
            <p:nvPr/>
          </p:nvSpPr>
          <p:spPr>
            <a:xfrm>
              <a:off x="10104480" y="496296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14"/>
            <p:cNvSpPr/>
            <p:nvPr/>
          </p:nvSpPr>
          <p:spPr>
            <a:xfrm rot="1329000">
              <a:off x="10569960" y="525420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5"/>
            <p:cNvSpPr/>
            <p:nvPr/>
          </p:nvSpPr>
          <p:spPr>
            <a:xfrm>
              <a:off x="9114120" y="5664600"/>
              <a:ext cx="269136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Risk of overfitting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373" name="Picture 39" descr=""/>
          <p:cNvPicPr/>
          <p:nvPr/>
        </p:nvPicPr>
        <p:blipFill>
          <a:blip r:embed="rId4"/>
          <a:stretch/>
        </p:blipFill>
        <p:spPr>
          <a:xfrm>
            <a:off x="9563040" y="3754080"/>
            <a:ext cx="1904040" cy="1904040"/>
          </a:xfrm>
          <a:prstGeom prst="rect">
            <a:avLst/>
          </a:prstGeom>
          <a:ln>
            <a:noFill/>
          </a:ln>
        </p:spPr>
      </p:pic>
      <p:grpSp>
        <p:nvGrpSpPr>
          <p:cNvPr id="374" name="Group 16"/>
          <p:cNvGrpSpPr/>
          <p:nvPr/>
        </p:nvGrpSpPr>
        <p:grpSpPr>
          <a:xfrm>
            <a:off x="7315200" y="4953240"/>
            <a:ext cx="1141920" cy="1446840"/>
            <a:chOff x="7315200" y="4953240"/>
            <a:chExt cx="1141920" cy="1446840"/>
          </a:xfrm>
        </p:grpSpPr>
        <p:pic>
          <p:nvPicPr>
            <p:cNvPr id="375" name="Picture 12" descr=""/>
            <p:cNvPicPr/>
            <p:nvPr/>
          </p:nvPicPr>
          <p:blipFill>
            <a:blip r:embed="rId5"/>
            <a:stretch/>
          </p:blipFill>
          <p:spPr>
            <a:xfrm>
              <a:off x="7315200" y="495324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6" name="CustomShape 17"/>
            <p:cNvSpPr/>
            <p:nvPr/>
          </p:nvSpPr>
          <p:spPr>
            <a:xfrm>
              <a:off x="7560360" y="556272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7451280" y="556272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78" name="Group 19"/>
          <p:cNvGrpSpPr/>
          <p:nvPr/>
        </p:nvGrpSpPr>
        <p:grpSpPr>
          <a:xfrm>
            <a:off x="8595360" y="3383280"/>
            <a:ext cx="1141920" cy="1446840"/>
            <a:chOff x="8595360" y="3383280"/>
            <a:chExt cx="1141920" cy="1446840"/>
          </a:xfrm>
        </p:grpSpPr>
        <p:pic>
          <p:nvPicPr>
            <p:cNvPr id="379" name="Picture 12" descr=""/>
            <p:cNvPicPr/>
            <p:nvPr/>
          </p:nvPicPr>
          <p:blipFill>
            <a:blip r:embed="rId6"/>
            <a:stretch/>
          </p:blipFill>
          <p:spPr>
            <a:xfrm>
              <a:off x="8595360" y="3383280"/>
              <a:ext cx="1141920" cy="144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0" name="CustomShape 20"/>
            <p:cNvSpPr/>
            <p:nvPr/>
          </p:nvSpPr>
          <p:spPr>
            <a:xfrm>
              <a:off x="8840520" y="3992760"/>
              <a:ext cx="651960" cy="3798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CustomShape 21"/>
            <p:cNvSpPr/>
            <p:nvPr/>
          </p:nvSpPr>
          <p:spPr>
            <a:xfrm>
              <a:off x="8731440" y="3992760"/>
              <a:ext cx="897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Stubb’s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2: Genetic Algorithm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Perhaps I could improve on random search?  At each generation, only let the top experiments into the next generation – mutate, crossover, random…repeat…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Different analyzer chains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field boosts and ranges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boolean/min should match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tie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best_fields, most_fields, 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cross_fields, phrase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AE4953DD-8EA7-4866-8688-92B7A2876D25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385" name="Group 4"/>
          <p:cNvGrpSpPr/>
          <p:nvPr/>
        </p:nvGrpSpPr>
        <p:grpSpPr>
          <a:xfrm>
            <a:off x="5577840" y="3130920"/>
            <a:ext cx="2513520" cy="3075480"/>
            <a:chOff x="5577840" y="3130920"/>
            <a:chExt cx="2513520" cy="3075480"/>
          </a:xfrm>
        </p:grpSpPr>
        <p:pic>
          <p:nvPicPr>
            <p:cNvPr id="386" name="Picture 9" descr=""/>
            <p:cNvPicPr/>
            <p:nvPr/>
          </p:nvPicPr>
          <p:blipFill>
            <a:blip r:embed="rId1"/>
            <a:stretch/>
          </p:blipFill>
          <p:spPr>
            <a:xfrm>
              <a:off x="5577840" y="313092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7" name="CustomShape 5"/>
            <p:cNvSpPr/>
            <p:nvPr/>
          </p:nvSpPr>
          <p:spPr>
            <a:xfrm>
              <a:off x="7701120" y="360072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88" name="Picture 37" descr="A close up of a mask&#10;&#10;Description automatically generated"/>
          <p:cNvPicPr/>
          <p:nvPr/>
        </p:nvPicPr>
        <p:blipFill>
          <a:blip r:embed="rId2"/>
          <a:stretch/>
        </p:blipFill>
        <p:spPr>
          <a:xfrm>
            <a:off x="6071400" y="3108960"/>
            <a:ext cx="1065600" cy="1370520"/>
          </a:xfrm>
          <a:prstGeom prst="rect">
            <a:avLst/>
          </a:prstGeom>
          <a:ln>
            <a:noFill/>
          </a:ln>
        </p:spPr>
      </p:pic>
      <p:grpSp>
        <p:nvGrpSpPr>
          <p:cNvPr id="389" name="Group 6"/>
          <p:cNvGrpSpPr/>
          <p:nvPr/>
        </p:nvGrpSpPr>
        <p:grpSpPr>
          <a:xfrm>
            <a:off x="9114120" y="4962960"/>
            <a:ext cx="2691360" cy="1522800"/>
            <a:chOff x="9114120" y="4962960"/>
            <a:chExt cx="2691360" cy="1522800"/>
          </a:xfrm>
        </p:grpSpPr>
        <p:sp>
          <p:nvSpPr>
            <p:cNvPr id="390" name="CustomShape 7"/>
            <p:cNvSpPr/>
            <p:nvPr/>
          </p:nvSpPr>
          <p:spPr>
            <a:xfrm>
              <a:off x="10104480" y="496296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8"/>
            <p:cNvSpPr/>
            <p:nvPr/>
          </p:nvSpPr>
          <p:spPr>
            <a:xfrm rot="1329000">
              <a:off x="10569960" y="525420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9"/>
            <p:cNvSpPr/>
            <p:nvPr/>
          </p:nvSpPr>
          <p:spPr>
            <a:xfrm>
              <a:off x="9114120" y="5664600"/>
              <a:ext cx="269136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Risk of overfitting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393" name="Picture 16" descr=""/>
          <p:cNvPicPr/>
          <p:nvPr/>
        </p:nvPicPr>
        <p:blipFill>
          <a:blip r:embed="rId3"/>
          <a:stretch/>
        </p:blipFill>
        <p:spPr>
          <a:xfrm>
            <a:off x="9563040" y="3754080"/>
            <a:ext cx="1904040" cy="190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Genetic Algorithm Terms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Population 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Generations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Operations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Random 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Crossover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Mutate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38EAB830-4819-4B70-883C-02957D1931C0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7EFE2DA3-52E1-4FA1-8346-4E1002BB16AC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85800" y="1676520"/>
            <a:ext cx="1873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Generation 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Genetic Algorithm Basics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3947760" y="1447920"/>
            <a:ext cx="913320" cy="9133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5"/>
          <p:cNvSpPr/>
          <p:nvPr/>
        </p:nvSpPr>
        <p:spPr>
          <a:xfrm>
            <a:off x="5181480" y="1424880"/>
            <a:ext cx="913320" cy="913320"/>
          </a:xfrm>
          <a:prstGeom prst="ellipse">
            <a:avLst/>
          </a:prstGeom>
          <a:solidFill>
            <a:schemeClr val="accent2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6"/>
          <p:cNvSpPr/>
          <p:nvPr/>
        </p:nvSpPr>
        <p:spPr>
          <a:xfrm>
            <a:off x="6508800" y="1447920"/>
            <a:ext cx="913320" cy="913320"/>
          </a:xfrm>
          <a:prstGeom prst="ellipse">
            <a:avLst/>
          </a:prstGeom>
          <a:solidFill>
            <a:srgbClr val="b51bb5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7"/>
          <p:cNvSpPr/>
          <p:nvPr/>
        </p:nvSpPr>
        <p:spPr>
          <a:xfrm>
            <a:off x="4138200" y="173556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2666880" y="1447920"/>
            <a:ext cx="913320" cy="913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"/>
          <p:cNvSpPr/>
          <p:nvPr/>
        </p:nvSpPr>
        <p:spPr>
          <a:xfrm>
            <a:off x="2857680" y="173556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6" name="CustomShape 10"/>
          <p:cNvSpPr/>
          <p:nvPr/>
        </p:nvSpPr>
        <p:spPr>
          <a:xfrm>
            <a:off x="5398560" y="1735560"/>
            <a:ext cx="54432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7" name="CustomShape 11"/>
          <p:cNvSpPr/>
          <p:nvPr/>
        </p:nvSpPr>
        <p:spPr>
          <a:xfrm>
            <a:off x="6699240" y="173556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CustomShape 12"/>
          <p:cNvSpPr/>
          <p:nvPr/>
        </p:nvSpPr>
        <p:spPr>
          <a:xfrm>
            <a:off x="731520" y="3228840"/>
            <a:ext cx="1842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Generation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9" name="CustomShape 13"/>
          <p:cNvSpPr/>
          <p:nvPr/>
        </p:nvSpPr>
        <p:spPr>
          <a:xfrm>
            <a:off x="2692080" y="3040200"/>
            <a:ext cx="913320" cy="913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14"/>
          <p:cNvSpPr/>
          <p:nvPr/>
        </p:nvSpPr>
        <p:spPr>
          <a:xfrm>
            <a:off x="2848320" y="3258720"/>
            <a:ext cx="65808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1" name="CustomShape 15"/>
          <p:cNvSpPr/>
          <p:nvPr/>
        </p:nvSpPr>
        <p:spPr>
          <a:xfrm>
            <a:off x="3972600" y="3040200"/>
            <a:ext cx="913320" cy="913320"/>
          </a:xfrm>
          <a:prstGeom prst="ellipse">
            <a:avLst/>
          </a:prstGeom>
          <a:solidFill>
            <a:srgbClr val="92d050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6"/>
          <p:cNvSpPr/>
          <p:nvPr/>
        </p:nvSpPr>
        <p:spPr>
          <a:xfrm>
            <a:off x="4163040" y="325872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CustomShape 17"/>
          <p:cNvSpPr/>
          <p:nvPr/>
        </p:nvSpPr>
        <p:spPr>
          <a:xfrm>
            <a:off x="5206680" y="3000240"/>
            <a:ext cx="913320" cy="913320"/>
          </a:xfrm>
          <a:prstGeom prst="ellipse">
            <a:avLst/>
          </a:prstGeom>
          <a:solidFill>
            <a:srgbClr val="ff0000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8"/>
          <p:cNvSpPr/>
          <p:nvPr/>
        </p:nvSpPr>
        <p:spPr>
          <a:xfrm>
            <a:off x="5423400" y="3241800"/>
            <a:ext cx="51948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CustomShape 19"/>
          <p:cNvSpPr/>
          <p:nvPr/>
        </p:nvSpPr>
        <p:spPr>
          <a:xfrm>
            <a:off x="7835760" y="1456920"/>
            <a:ext cx="913320" cy="913320"/>
          </a:xfrm>
          <a:prstGeom prst="ellipse">
            <a:avLst/>
          </a:prstGeom>
          <a:solidFill>
            <a:srgbClr val="7030a0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0"/>
          <p:cNvSpPr/>
          <p:nvPr/>
        </p:nvSpPr>
        <p:spPr>
          <a:xfrm>
            <a:off x="8026560" y="177372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7" name="CustomShape 21"/>
          <p:cNvSpPr/>
          <p:nvPr/>
        </p:nvSpPr>
        <p:spPr>
          <a:xfrm>
            <a:off x="6526800" y="2971800"/>
            <a:ext cx="913320" cy="913320"/>
          </a:xfrm>
          <a:prstGeom prst="ellipse">
            <a:avLst/>
          </a:prstGeom>
          <a:solidFill>
            <a:srgbClr val="b51bb5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22"/>
          <p:cNvSpPr/>
          <p:nvPr/>
        </p:nvSpPr>
        <p:spPr>
          <a:xfrm>
            <a:off x="6716160" y="325872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9" name="CustomShape 23"/>
          <p:cNvSpPr/>
          <p:nvPr/>
        </p:nvSpPr>
        <p:spPr>
          <a:xfrm>
            <a:off x="3447360" y="2228400"/>
            <a:ext cx="658080" cy="9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24"/>
          <p:cNvSpPr/>
          <p:nvPr/>
        </p:nvSpPr>
        <p:spPr>
          <a:xfrm flipH="1">
            <a:off x="3471120" y="2228400"/>
            <a:ext cx="608040" cy="9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1" name="Picture 40" descr=""/>
          <p:cNvPicPr/>
          <p:nvPr/>
        </p:nvPicPr>
        <p:blipFill>
          <a:blip r:embed="rId1"/>
          <a:stretch/>
        </p:blipFill>
        <p:spPr>
          <a:xfrm>
            <a:off x="3488400" y="2377800"/>
            <a:ext cx="608400" cy="575640"/>
          </a:xfrm>
          <a:prstGeom prst="rect">
            <a:avLst/>
          </a:prstGeom>
          <a:ln>
            <a:noFill/>
          </a:ln>
        </p:spPr>
      </p:pic>
      <p:sp>
        <p:nvSpPr>
          <p:cNvPr id="422" name="CustomShape 25"/>
          <p:cNvSpPr/>
          <p:nvPr/>
        </p:nvSpPr>
        <p:spPr>
          <a:xfrm>
            <a:off x="5638680" y="2339280"/>
            <a:ext cx="24120" cy="6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26"/>
          <p:cNvSpPr/>
          <p:nvPr/>
        </p:nvSpPr>
        <p:spPr>
          <a:xfrm>
            <a:off x="6966000" y="2362320"/>
            <a:ext cx="16920" cy="6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7"/>
          <p:cNvSpPr/>
          <p:nvPr/>
        </p:nvSpPr>
        <p:spPr>
          <a:xfrm>
            <a:off x="7828920" y="3000240"/>
            <a:ext cx="913320" cy="913320"/>
          </a:xfrm>
          <a:prstGeom prst="ellipse">
            <a:avLst/>
          </a:prstGeom>
          <a:solidFill>
            <a:srgbClr val="00b050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28"/>
          <p:cNvSpPr/>
          <p:nvPr/>
        </p:nvSpPr>
        <p:spPr>
          <a:xfrm>
            <a:off x="2895480" y="4108680"/>
            <a:ext cx="1767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Crossover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6" name="CustomShape 29"/>
          <p:cNvSpPr/>
          <p:nvPr/>
        </p:nvSpPr>
        <p:spPr>
          <a:xfrm>
            <a:off x="4848120" y="4108680"/>
            <a:ext cx="1580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Mutate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7" name="CustomShape 30"/>
          <p:cNvSpPr/>
          <p:nvPr/>
        </p:nvSpPr>
        <p:spPr>
          <a:xfrm>
            <a:off x="7620120" y="4108680"/>
            <a:ext cx="1580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Random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31"/>
          <p:cNvSpPr/>
          <p:nvPr/>
        </p:nvSpPr>
        <p:spPr>
          <a:xfrm>
            <a:off x="8001000" y="3276720"/>
            <a:ext cx="5324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Helvetica LT Std"/>
                <a:ea typeface="Verdana"/>
              </a:rPr>
              <a:t>0.3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29" name="Group 32"/>
          <p:cNvGrpSpPr/>
          <p:nvPr/>
        </p:nvGrpSpPr>
        <p:grpSpPr>
          <a:xfrm>
            <a:off x="744840" y="4480200"/>
            <a:ext cx="1853280" cy="1324440"/>
            <a:chOff x="744840" y="4480200"/>
            <a:chExt cx="1853280" cy="1324440"/>
          </a:xfrm>
        </p:grpSpPr>
        <p:sp>
          <p:nvSpPr>
            <p:cNvPr id="430" name="CustomShape 33"/>
            <p:cNvSpPr/>
            <p:nvPr/>
          </p:nvSpPr>
          <p:spPr>
            <a:xfrm>
              <a:off x="744840" y="5410080"/>
              <a:ext cx="1853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0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Generation X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31" name="CustomShape 34"/>
            <p:cNvSpPr/>
            <p:nvPr/>
          </p:nvSpPr>
          <p:spPr>
            <a:xfrm>
              <a:off x="990720" y="4480200"/>
              <a:ext cx="106560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Aft>
                  <a:spcPts val="601"/>
                </a:spcAft>
              </a:pPr>
              <a:r>
                <a:rPr b="1" lang="en-US" sz="40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…</a:t>
              </a:r>
              <a:endParaRPr b="0" lang="en-US" sz="4000" spc="-1" strike="noStrike">
                <a:latin typeface="Arial"/>
              </a:endParaRPr>
            </a:p>
          </p:txBody>
        </p:sp>
      </p:grpSp>
      <p:sp>
        <p:nvSpPr>
          <p:cNvPr id="432" name="CustomShape 35"/>
          <p:cNvSpPr/>
          <p:nvPr/>
        </p:nvSpPr>
        <p:spPr>
          <a:xfrm>
            <a:off x="9601200" y="1743120"/>
            <a:ext cx="18280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NDCG@10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Some Open Source Relevance Tools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Quaerite (focus of this talk): </a:t>
            </a:r>
            <a:r>
              <a:rPr b="1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1"/>
              </a:rPr>
              <a:t>https://github.com/tballison/quaerite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Quepid (Open Source Connections): </a:t>
            </a:r>
            <a:r>
              <a:rPr b="1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2"/>
              </a:rPr>
              <a:t>https://github.com/o19s/quepid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Rated Ranking Evaluator RRE (Sease Ltd): </a:t>
            </a:r>
            <a:r>
              <a:rPr b="1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3"/>
              </a:rPr>
              <a:t>https://github.com/SeaseLtd/rated-ranking-evaluator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Others?!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5419941C-41E2-495A-8CDE-6A8F07542AF3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Interlude: How Does this Differ from Learning to Rank (LTR)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Still need: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All the sound search engineering decisions (sane analysis chain, etc.)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Ground truth; good ground truth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Difference: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Learns settings for overall initial search, not a reranking function on (typically) a subset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80E210D1-9B6F-4B92-ABF0-CCDC4AAAFB51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Generation 2: Genetic Algorithm – Cross-fold Validation Built-in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Perhaps I could improve on random search?  At each generation, only let the top experiments into the next generation – mutate, crossover, random…repeat…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Different analyzer chains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field boosts and ranges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boolean/min should match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tie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best_fields, most_fields, 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cross_fields, phrase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321E94AA-8AE0-424D-8C9D-15C7DC4A17F9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9114120" y="5664600"/>
            <a:ext cx="2691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Risk of overfitting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40" name="Group 5"/>
          <p:cNvGrpSpPr/>
          <p:nvPr/>
        </p:nvGrpSpPr>
        <p:grpSpPr>
          <a:xfrm>
            <a:off x="5532480" y="3130920"/>
            <a:ext cx="2513520" cy="3075480"/>
            <a:chOff x="5532480" y="3130920"/>
            <a:chExt cx="2513520" cy="3075480"/>
          </a:xfrm>
        </p:grpSpPr>
        <p:pic>
          <p:nvPicPr>
            <p:cNvPr id="441" name="Picture 9" descr=""/>
            <p:cNvPicPr/>
            <p:nvPr/>
          </p:nvPicPr>
          <p:blipFill>
            <a:blip r:embed="rId1"/>
            <a:stretch/>
          </p:blipFill>
          <p:spPr>
            <a:xfrm>
              <a:off x="5532480" y="3130920"/>
              <a:ext cx="2478600" cy="30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2" name="CustomShape 6"/>
            <p:cNvSpPr/>
            <p:nvPr/>
          </p:nvSpPr>
          <p:spPr>
            <a:xfrm>
              <a:off x="7655760" y="3600720"/>
              <a:ext cx="390240" cy="953640"/>
            </a:xfrm>
            <a:prstGeom prst="rect">
              <a:avLst/>
            </a:prstGeom>
            <a:solidFill>
              <a:schemeClr val="bg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43" name="Picture 37" descr="A close up of a mask&#10;&#10;Description automatically generated"/>
          <p:cNvPicPr/>
          <p:nvPr/>
        </p:nvPicPr>
        <p:blipFill>
          <a:blip r:embed="rId2"/>
          <a:stretch/>
        </p:blipFill>
        <p:spPr>
          <a:xfrm>
            <a:off x="6026040" y="3108960"/>
            <a:ext cx="1065600" cy="1370520"/>
          </a:xfrm>
          <a:prstGeom prst="rect">
            <a:avLst/>
          </a:prstGeom>
          <a:ln>
            <a:noFill/>
          </a:ln>
        </p:spPr>
      </p:pic>
      <p:sp>
        <p:nvSpPr>
          <p:cNvPr id="444" name="CustomShape 7"/>
          <p:cNvSpPr/>
          <p:nvPr/>
        </p:nvSpPr>
        <p:spPr>
          <a:xfrm>
            <a:off x="9393480" y="2314440"/>
            <a:ext cx="213264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elvetica LT Std"/>
                <a:ea typeface="Verdana"/>
              </a:rPr>
              <a:t>Cross-fold Validation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5" name="Group 8"/>
          <p:cNvGrpSpPr/>
          <p:nvPr/>
        </p:nvGrpSpPr>
        <p:grpSpPr>
          <a:xfrm>
            <a:off x="9964800" y="5034240"/>
            <a:ext cx="989640" cy="1141920"/>
            <a:chOff x="9964800" y="5034240"/>
            <a:chExt cx="989640" cy="1141920"/>
          </a:xfrm>
        </p:grpSpPr>
        <p:sp>
          <p:nvSpPr>
            <p:cNvPr id="446" name="CustomShape 9"/>
            <p:cNvSpPr/>
            <p:nvPr/>
          </p:nvSpPr>
          <p:spPr>
            <a:xfrm>
              <a:off x="9964800" y="5034240"/>
              <a:ext cx="989640" cy="114192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10"/>
            <p:cNvSpPr/>
            <p:nvPr/>
          </p:nvSpPr>
          <p:spPr>
            <a:xfrm rot="15404400">
              <a:off x="10197720" y="5263560"/>
              <a:ext cx="360720" cy="36072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8" name="Graphic 17" descr="Lightbulb"/>
          <p:cNvPicPr/>
          <p:nvPr/>
        </p:nvPicPr>
        <p:blipFill>
          <a:blip r:embed="rId3"/>
          <a:stretch/>
        </p:blipFill>
        <p:spPr>
          <a:xfrm>
            <a:off x="9360000" y="2840760"/>
            <a:ext cx="2096640" cy="209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N-Fold Cross-Validation 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450" name="Table 2"/>
          <p:cNvGraphicFramePr/>
          <p:nvPr/>
        </p:nvGraphicFramePr>
        <p:xfrm>
          <a:off x="921960" y="1676520"/>
          <a:ext cx="1396440" cy="1482840"/>
        </p:xfrm>
        <a:graphic>
          <a:graphicData uri="http://schemas.openxmlformats.org/drawingml/2006/table">
            <a:tbl>
              <a:tblPr/>
              <a:tblGrid>
                <a:gridCol w="139680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23c"/>
                    </a:solidFill>
                  </a:tcPr>
                </a:tc>
              </a:tr>
            </a:tbl>
          </a:graphicData>
        </a:graphic>
      </p:graphicFrame>
      <p:sp>
        <p:nvSpPr>
          <p:cNvPr id="451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72D827E4-C5F7-487D-9335-A7E9F8307FB9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452" name="Table 4"/>
          <p:cNvGraphicFramePr/>
          <p:nvPr/>
        </p:nvGraphicFramePr>
        <p:xfrm>
          <a:off x="3322080" y="1676520"/>
          <a:ext cx="1396440" cy="1482840"/>
        </p:xfrm>
        <a:graphic>
          <a:graphicData uri="http://schemas.openxmlformats.org/drawingml/2006/table">
            <a:tbl>
              <a:tblPr/>
              <a:tblGrid>
                <a:gridCol w="139680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23c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3" name="Table 5"/>
          <p:cNvGraphicFramePr/>
          <p:nvPr/>
        </p:nvGraphicFramePr>
        <p:xfrm>
          <a:off x="5600880" y="1676520"/>
          <a:ext cx="1396440" cy="1482840"/>
        </p:xfrm>
        <a:graphic>
          <a:graphicData uri="http://schemas.openxmlformats.org/drawingml/2006/table">
            <a:tbl>
              <a:tblPr/>
              <a:tblGrid>
                <a:gridCol w="139680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23c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Table 6"/>
          <p:cNvGraphicFramePr/>
          <p:nvPr/>
        </p:nvGraphicFramePr>
        <p:xfrm>
          <a:off x="8001000" y="1676520"/>
          <a:ext cx="1396440" cy="1482840"/>
        </p:xfrm>
        <a:graphic>
          <a:graphicData uri="http://schemas.openxmlformats.org/drawingml/2006/table">
            <a:tbl>
              <a:tblPr/>
              <a:tblGrid>
                <a:gridCol w="139680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23c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cabff"/>
                    </a:solidFill>
                  </a:tcPr>
                </a:tc>
              </a:tr>
            </a:tbl>
          </a:graphicData>
        </a:graphic>
      </p:graphicFrame>
      <p:grpSp>
        <p:nvGrpSpPr>
          <p:cNvPr id="455" name="Group 7"/>
          <p:cNvGrpSpPr/>
          <p:nvPr/>
        </p:nvGrpSpPr>
        <p:grpSpPr>
          <a:xfrm>
            <a:off x="9363240" y="5029200"/>
            <a:ext cx="3808800" cy="1397520"/>
            <a:chOff x="9363240" y="5029200"/>
            <a:chExt cx="3808800" cy="1397520"/>
          </a:xfrm>
        </p:grpSpPr>
        <p:sp>
          <p:nvSpPr>
            <p:cNvPr id="456" name="CustomShape 8"/>
            <p:cNvSpPr/>
            <p:nvPr/>
          </p:nvSpPr>
          <p:spPr>
            <a:xfrm>
              <a:off x="9363240" y="5029200"/>
              <a:ext cx="456120" cy="4561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9"/>
            <p:cNvSpPr/>
            <p:nvPr/>
          </p:nvSpPr>
          <p:spPr>
            <a:xfrm>
              <a:off x="9363240" y="5943600"/>
              <a:ext cx="456120" cy="456120"/>
            </a:xfrm>
            <a:prstGeom prst="rect">
              <a:avLst/>
            </a:prstGeom>
            <a:solidFill>
              <a:schemeClr val="accent3"/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10"/>
            <p:cNvSpPr/>
            <p:nvPr/>
          </p:nvSpPr>
          <p:spPr>
            <a:xfrm>
              <a:off x="10049040" y="5029200"/>
              <a:ext cx="312300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8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Training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59" name="CustomShape 11"/>
            <p:cNvSpPr/>
            <p:nvPr/>
          </p:nvSpPr>
          <p:spPr>
            <a:xfrm>
              <a:off x="10045800" y="5910480"/>
              <a:ext cx="312300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Aft>
                  <a:spcPts val="601"/>
                </a:spcAft>
              </a:pPr>
              <a:r>
                <a:rPr b="0" lang="en-US" sz="2800" spc="-1" strike="noStrike">
                  <a:solidFill>
                    <a:srgbClr val="000000"/>
                  </a:solidFill>
                  <a:latin typeface="Helvetica LT Std"/>
                  <a:ea typeface="Verdana"/>
                </a:rPr>
                <a:t>Testing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460" name="CustomShape 12"/>
          <p:cNvSpPr/>
          <p:nvPr/>
        </p:nvSpPr>
        <p:spPr>
          <a:xfrm>
            <a:off x="705960" y="3288240"/>
            <a:ext cx="1827720" cy="12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Testing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NDCG@10 0.45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1" name="CustomShape 13"/>
          <p:cNvSpPr/>
          <p:nvPr/>
        </p:nvSpPr>
        <p:spPr>
          <a:xfrm>
            <a:off x="5384880" y="3288240"/>
            <a:ext cx="1827720" cy="12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Testing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NDCG@10 0.47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14"/>
          <p:cNvSpPr/>
          <p:nvPr/>
        </p:nvSpPr>
        <p:spPr>
          <a:xfrm>
            <a:off x="3106080" y="3288240"/>
            <a:ext cx="1827720" cy="12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Testing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NDCG@10 0.50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7785000" y="3288240"/>
            <a:ext cx="1827720" cy="12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Testing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NDCG@10 0.42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3907800" y="4952880"/>
            <a:ext cx="3304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NDCG@10 Average Testing : 0.46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5" name="CustomShape 17"/>
          <p:cNvSpPr/>
          <p:nvPr/>
        </p:nvSpPr>
        <p:spPr>
          <a:xfrm flipH="1">
            <a:off x="2408760" y="2912760"/>
            <a:ext cx="382680" cy="1031400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4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8"/>
          <p:cNvSpPr/>
          <p:nvPr/>
        </p:nvSpPr>
        <p:spPr>
          <a:xfrm flipH="1">
            <a:off x="4770000" y="2526120"/>
            <a:ext cx="382680" cy="1482120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4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9"/>
          <p:cNvSpPr/>
          <p:nvPr/>
        </p:nvSpPr>
        <p:spPr>
          <a:xfrm flipH="1">
            <a:off x="7092720" y="2158920"/>
            <a:ext cx="382680" cy="1849680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4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0"/>
          <p:cNvSpPr/>
          <p:nvPr/>
        </p:nvSpPr>
        <p:spPr>
          <a:xfrm flipH="1">
            <a:off x="9585720" y="1793520"/>
            <a:ext cx="382680" cy="2150280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4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21"/>
          <p:cNvSpPr/>
          <p:nvPr/>
        </p:nvSpPr>
        <p:spPr>
          <a:xfrm>
            <a:off x="812880" y="1251000"/>
            <a:ext cx="16498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Fold 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0" name="CustomShape 22"/>
          <p:cNvSpPr/>
          <p:nvPr/>
        </p:nvSpPr>
        <p:spPr>
          <a:xfrm>
            <a:off x="3195000" y="1251000"/>
            <a:ext cx="16498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Fold 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1" name="CustomShape 23"/>
          <p:cNvSpPr/>
          <p:nvPr/>
        </p:nvSpPr>
        <p:spPr>
          <a:xfrm>
            <a:off x="5465520" y="1269000"/>
            <a:ext cx="16498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Fold 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24"/>
          <p:cNvSpPr/>
          <p:nvPr/>
        </p:nvSpPr>
        <p:spPr>
          <a:xfrm>
            <a:off x="7857360" y="1269000"/>
            <a:ext cx="16498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Fold 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Results Per Fold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6E4A1F21-C20E-4987-B98D-B6D9E5B1DF8F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447920" y="1320480"/>
            <a:ext cx="929520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FOLD 0 TRAINING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'train_fold_0_gen_4_exp_2': .678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'train_fold_0_gen_4_exp_7': .678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'train_fold_0_gen_0_exp_13': .662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'train_fold_0_gen_2_exp_13':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'train_fold_0_gen_2_exp_12':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'train_fold_0_gen_1_exp_3':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'train_fold_0_gen_3_exp_4':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'train_fold_0_gen_3_exp_7':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'train_fold_0_gen_3_exp_3':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'train_fold_0_gen_3_exp_2': .640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FOLD 0 TESTING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'test_fold_0_gen_4_exp_2': .552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Results: Overall, across folds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BD89A4C9-D0A4-4AEC-ABAA-62A4955436E1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1523880" y="2274840"/>
            <a:ext cx="891432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FINAL RESULTS ON TESTING: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'test_fold_2_gen_4_exp_1': .790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'test_fold_0_gen_4_exp_2': .552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experiment 'test_fold_1_gen_3_exp_6': .540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mean: .627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median: .552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stdev:.141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Initial Findings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E5D9D0BC-D665-43C7-9756-12EA134A1888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36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1295280" y="1523880"/>
            <a:ext cx="3808800" cy="12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The Good: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Boosted NDCG@10 from 0.25-&gt;0.3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3886200" y="2841840"/>
            <a:ext cx="3808800" cy="23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The Bad: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Worse than baseline on huge parameter set with insufficient(?) generations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4" name="CustomShape 5"/>
          <p:cNvSpPr/>
          <p:nvPr/>
        </p:nvSpPr>
        <p:spPr>
          <a:xfrm>
            <a:off x="7427520" y="3997800"/>
            <a:ext cx="3808800" cy="19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The Great: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Helvetica LT Std"/>
                <a:ea typeface="Verdana"/>
              </a:rPr>
              <a:t>I can spend more time on feature engineering/signal enrichment.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Initial Findings – L-Value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86" name="Content Placeholder 4" descr=""/>
          <p:cNvPicPr/>
          <p:nvPr/>
        </p:nvPicPr>
        <p:blipFill>
          <a:blip r:embed="rId1"/>
          <a:stretch/>
        </p:blipFill>
        <p:spPr>
          <a:xfrm>
            <a:off x="734400" y="1600200"/>
            <a:ext cx="5563800" cy="4342320"/>
          </a:xfrm>
          <a:prstGeom prst="rect">
            <a:avLst/>
          </a:prstGeom>
          <a:ln>
            <a:noFill/>
          </a:ln>
        </p:spPr>
      </p:pic>
      <p:sp>
        <p:nvSpPr>
          <p:cNvPr id="487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5F274BA-5CD1-4C0B-9B24-4741E46FB347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&lt;number&gt;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88" name="Picture 6" descr=""/>
          <p:cNvPicPr/>
          <p:nvPr/>
        </p:nvPicPr>
        <p:blipFill>
          <a:blip r:embed="rId2"/>
          <a:stretch/>
        </p:blipFill>
        <p:spPr>
          <a:xfrm>
            <a:off x="6305040" y="2591640"/>
            <a:ext cx="5623200" cy="182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Next Steps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623C2F5C-5287-429D-8BF9-A0FDEE17FFA7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47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Next Steps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Finalize (ish) API for 1.0.0 release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Add ground truth-free measures (overlap, rank correlation)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Add descriptors for features so that the results are somewhat interpretable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Bayesian optimization?!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EBFB1A42-00A6-46DE-80CE-31A1BAAC577E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47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Questions?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Helvetica LT Std"/>
                <a:ea typeface="Verdana"/>
              </a:rPr>
              <a:t>Quaerite</a:t>
            </a:r>
            <a:endParaRPr b="0" lang="en-US" sz="28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1"/>
              </a:rPr>
              <a:t>https://github.com/tballison/quaerite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Bef>
                <a:spcPts val="1134"/>
              </a:spcBef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</a:rPr>
              <a:t>https://github.com/tballison/quaerite/tree/master/quaerite-examples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Helvetica LT Std"/>
                <a:ea typeface="Verdana"/>
              </a:rPr>
              <a:t>Contact:</a:t>
            </a:r>
            <a:endParaRPr b="0" lang="en-US" sz="28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1" lang="en-US" sz="2800" spc="-1" strike="noStrike" u="sng">
                <a:solidFill>
                  <a:srgbClr val="0000ff"/>
                </a:solidFill>
                <a:uFillTx/>
                <a:latin typeface="Helvetica LT Std"/>
                <a:ea typeface="Verdana"/>
                <a:hlinkClick r:id="rId2"/>
              </a:rPr>
              <a:t>tallison@apache.org</a:t>
            </a:r>
            <a:endParaRPr b="0" lang="en-US" sz="28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Helvetica LT Std"/>
                <a:ea typeface="Verdana"/>
              </a:rPr>
              <a:t>@_tallison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534AE171-D7DF-4FAB-A715-067A8BF7CAAA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47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Outline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Introduction/Motivation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Evolution of methods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Generation 0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Generation 1</a:t>
            </a:r>
            <a:endParaRPr b="0" lang="en-US" sz="2000" spc="-1" strike="noStrike">
              <a:latin typeface="Arial"/>
            </a:endParaRPr>
          </a:p>
          <a:p>
            <a:pPr lvl="1" marL="515880" indent="-22752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Generation 2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Findings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Aft>
                <a:spcPts val="601"/>
              </a:spcAft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Helvetica LT Std"/>
                <a:ea typeface="Verdana"/>
              </a:rPr>
              <a:t>Next Steps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EA4918F1-51F1-4F3E-8474-D6013A301079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Extras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8FD17E68-B9FC-4070-9635-550441446492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47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Corrupt Text (Upgrade from PDFBox 1.8.6-&gt;1.8.7)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2" name="Picture 4" descr=""/>
          <p:cNvPicPr/>
          <p:nvPr/>
        </p:nvPicPr>
        <p:blipFill>
          <a:blip r:embed="rId1"/>
          <a:srcRect l="-992" t="0" r="992" b="51506"/>
          <a:stretch/>
        </p:blipFill>
        <p:spPr>
          <a:xfrm>
            <a:off x="2142360" y="1523880"/>
            <a:ext cx="6177600" cy="2163600"/>
          </a:xfrm>
          <a:prstGeom prst="rect">
            <a:avLst/>
          </a:prstGeom>
          <a:ln>
            <a:noFill/>
          </a:ln>
        </p:spPr>
      </p:pic>
      <p:pic>
        <p:nvPicPr>
          <p:cNvPr id="503" name="Picture 5" descr=""/>
          <p:cNvPicPr/>
          <p:nvPr/>
        </p:nvPicPr>
        <p:blipFill>
          <a:blip r:embed="rId2"/>
          <a:srcRect l="0" t="0" r="0" b="48276"/>
          <a:stretch/>
        </p:blipFill>
        <p:spPr>
          <a:xfrm>
            <a:off x="3462480" y="4442400"/>
            <a:ext cx="6859800" cy="2015280"/>
          </a:xfrm>
          <a:prstGeom prst="rect">
            <a:avLst/>
          </a:prstGeom>
          <a:ln>
            <a:noFill/>
          </a:ln>
        </p:spPr>
      </p:pic>
      <p:sp>
        <p:nvSpPr>
          <p:cNvPr id="504" name="CustomShape 2"/>
          <p:cNvSpPr/>
          <p:nvPr/>
        </p:nvSpPr>
        <p:spPr>
          <a:xfrm>
            <a:off x="5231520" y="3688560"/>
            <a:ext cx="1785960" cy="75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5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26AA372B-B037-44C7-96D2-4442EA0F2DA1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&lt;number&gt;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Search is easy!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302753AD-EB6E-42DA-A96B-60829246B609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1"/>
          <a:stretch/>
        </p:blipFill>
        <p:spPr>
          <a:xfrm>
            <a:off x="3276720" y="1828800"/>
            <a:ext cx="5637600" cy="31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Search Engines – A Quick 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A8E12197-0444-4E71-B5A3-B736E91BC1B2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0" name="Content Placeholder 5" descr=""/>
          <p:cNvPicPr/>
          <p:nvPr/>
        </p:nvPicPr>
        <p:blipFill>
          <a:blip r:embed="rId1"/>
          <a:stretch/>
        </p:blipFill>
        <p:spPr>
          <a:xfrm>
            <a:off x="2560320" y="1142640"/>
            <a:ext cx="5407560" cy="54439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8595720" y="2318040"/>
            <a:ext cx="3199320" cy="22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elvetica LT Std"/>
                <a:ea typeface="DejaVu Sans"/>
              </a:rPr>
              <a:t>Udo Kruschwitz and Charlie Hull, “Searching the Enterprise”, </a:t>
            </a:r>
            <a:r>
              <a:rPr b="0" i="1" lang="en-US" sz="1800" spc="-1" strike="noStrike">
                <a:solidFill>
                  <a:srgbClr val="000000"/>
                </a:solidFill>
                <a:latin typeface="Helvetica LT Std"/>
                <a:ea typeface="DejaVu Sans"/>
              </a:rPr>
              <a:t>Foundations and Trends®  in Information Retrieval, 11, 2017.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https://www.researchgate.net/publication/318390198_Searching_the_Enterprise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Search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4DFEDE9A-92B0-4CF1-AA2C-905AF0FB5B67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1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4" name="Picture 10" descr="A picture containing dark&#10;&#10;Description automatically generated"/>
          <p:cNvPicPr/>
          <p:nvPr/>
        </p:nvPicPr>
        <p:blipFill>
          <a:blip r:embed="rId1"/>
          <a:stretch/>
        </p:blipFill>
        <p:spPr>
          <a:xfrm>
            <a:off x="4815000" y="1371600"/>
            <a:ext cx="2956680" cy="1139400"/>
          </a:xfrm>
          <a:prstGeom prst="rect">
            <a:avLst/>
          </a:prstGeom>
          <a:ln>
            <a:noFill/>
          </a:ln>
        </p:spPr>
      </p:pic>
      <p:pic>
        <p:nvPicPr>
          <p:cNvPr id="165" name="Picture 9" descr="A large ship in a body of water&#10;&#10;Description automatically generated"/>
          <p:cNvPicPr/>
          <p:nvPr/>
        </p:nvPicPr>
        <p:blipFill>
          <a:blip r:embed="rId2"/>
          <a:stretch/>
        </p:blipFill>
        <p:spPr>
          <a:xfrm>
            <a:off x="9029520" y="2194560"/>
            <a:ext cx="2399760" cy="1713600"/>
          </a:xfrm>
          <a:prstGeom prst="rect">
            <a:avLst/>
          </a:prstGeom>
          <a:ln>
            <a:noFill/>
          </a:ln>
        </p:spPr>
      </p:pic>
      <p:pic>
        <p:nvPicPr>
          <p:cNvPr id="166" name="Content Placeholder 6" descr="A person riding a horse&#10;&#10;Description automatically generated"/>
          <p:cNvPicPr/>
          <p:nvPr/>
        </p:nvPicPr>
        <p:blipFill>
          <a:blip r:embed="rId3"/>
          <a:stretch/>
        </p:blipFill>
        <p:spPr>
          <a:xfrm>
            <a:off x="8166240" y="4641480"/>
            <a:ext cx="2348640" cy="1392840"/>
          </a:xfrm>
          <a:prstGeom prst="rect">
            <a:avLst/>
          </a:prstGeom>
          <a:ln>
            <a:noFill/>
          </a:ln>
        </p:spPr>
      </p:pic>
      <p:pic>
        <p:nvPicPr>
          <p:cNvPr id="167" name="Picture 2" descr="Jeff Colombe prepares for a test run of the terrain-sensing dune buggy."/>
          <p:cNvPicPr/>
          <p:nvPr/>
        </p:nvPicPr>
        <p:blipFill>
          <a:blip r:embed="rId4"/>
          <a:stretch/>
        </p:blipFill>
        <p:spPr>
          <a:xfrm>
            <a:off x="5346360" y="4663440"/>
            <a:ext cx="2059560" cy="1379520"/>
          </a:xfrm>
          <a:prstGeom prst="rect">
            <a:avLst/>
          </a:prstGeom>
          <a:ln>
            <a:noFill/>
          </a:ln>
        </p:spPr>
      </p:pic>
      <p:pic>
        <p:nvPicPr>
          <p:cNvPr id="168" name="Picture 11" descr="A blue car&#10;&#10;Description automatically generated"/>
          <p:cNvPicPr/>
          <p:nvPr/>
        </p:nvPicPr>
        <p:blipFill>
          <a:blip r:embed="rId5"/>
          <a:stretch/>
        </p:blipFill>
        <p:spPr>
          <a:xfrm>
            <a:off x="4937760" y="2651760"/>
            <a:ext cx="2999880" cy="1686960"/>
          </a:xfrm>
          <a:prstGeom prst="rect">
            <a:avLst/>
          </a:prstGeom>
          <a:ln>
            <a:noFill/>
          </a:ln>
        </p:spPr>
      </p:pic>
      <p:pic>
        <p:nvPicPr>
          <p:cNvPr id="169" name="Picture 14" descr="A close up of a bicycle&#10;&#10;Description automatically generated"/>
          <p:cNvPicPr/>
          <p:nvPr/>
        </p:nvPicPr>
        <p:blipFill>
          <a:blip r:embed="rId6"/>
          <a:stretch/>
        </p:blipFill>
        <p:spPr>
          <a:xfrm>
            <a:off x="1655640" y="2103120"/>
            <a:ext cx="2184120" cy="1547280"/>
          </a:xfrm>
          <a:prstGeom prst="rect">
            <a:avLst/>
          </a:prstGeom>
          <a:ln>
            <a:noFill/>
          </a:ln>
        </p:spPr>
      </p:pic>
      <p:pic>
        <p:nvPicPr>
          <p:cNvPr id="170" name="Picture 12" descr="http://t0.gstatic.com/images?q=tbn:ANd9GcTpV3Z7mCd8rMKos6IpTUobueStsizimKnHsmHbD_MjImAnZJMp"/>
          <p:cNvPicPr/>
          <p:nvPr/>
        </p:nvPicPr>
        <p:blipFill>
          <a:blip r:embed="rId7"/>
          <a:stretch/>
        </p:blipFill>
        <p:spPr>
          <a:xfrm>
            <a:off x="1645920" y="4433400"/>
            <a:ext cx="2564640" cy="141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12880" y="274680"/>
            <a:ext cx="109717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200"/>
              </a:lnSpc>
            </a:pPr>
            <a:r>
              <a:rPr b="1" lang="en-US" sz="2800" spc="-1" strike="noStrike">
                <a:solidFill>
                  <a:srgbClr val="005f9e"/>
                </a:solidFill>
                <a:latin typeface="Helvetica LT Std"/>
                <a:ea typeface="Verdana"/>
              </a:rPr>
              <a:t>A Few Different Types of Search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12880" y="1447920"/>
            <a:ext cx="109717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Web search/Standard Intranet Search – first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 best pages are sufficient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E-commerce – same as above, slightly more complex with different fields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Patent examiners – must put eyes on every document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E-Discovery – relevance is important but recall is critical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Medical literature search – information foraging and serendipity</a:t>
            </a:r>
            <a:endParaRPr b="0" lang="en-US" sz="2000" spc="-1" strike="noStrike">
              <a:latin typeface="Arial"/>
            </a:endParaRPr>
          </a:p>
          <a:p>
            <a:pPr marL="231840" indent="-230760">
              <a:lnSpc>
                <a:spcPct val="100000"/>
              </a:lnSpc>
              <a:spcBef>
                <a:spcPts val="400"/>
              </a:spcBef>
              <a:buClr>
                <a:srgbClr val="005f9e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Verdana"/>
              </a:rPr>
              <a:t>Even within related industries, e.g. real estate rentals, there will be completely different strategies for e.g. short term vacation (Airbnb) vs. long term (Long and Foster)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1268360" y="76320"/>
            <a:ext cx="659880" cy="1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fld id="{C481ABE4-81D3-4D03-B198-79E3E38C2560}" type="slidenum">
              <a:rPr b="0" lang="en-US" sz="1000" spc="-1" strike="noStrike">
                <a:solidFill>
                  <a:srgbClr val="808080"/>
                </a:solidFill>
                <a:latin typeface="Helvetica LT Std"/>
                <a:ea typeface="DejaVu Sans"/>
              </a:rPr>
              <a:t>9</a:t>
            </a:fld>
            <a:r>
              <a:rPr b="0" lang="en-US" sz="1000" spc="-1" strike="noStrike">
                <a:solidFill>
                  <a:srgbClr val="b2b2b2"/>
                </a:solidFill>
                <a:latin typeface="Helvetica LT Std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c1cd23"/>
                </a:solidFill>
                <a:latin typeface="Helvetica LT Std"/>
                <a:ea typeface="DejaVu Sans"/>
              </a:rPr>
              <a:t>|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</TotalTime>
  <Application>LibreOffice/6.3.3.2$Linux_X86_64 LibreOffice_project/30$Build-2</Application>
  <Words>5060</Words>
  <Paragraphs>917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2016-10-04T23:57:59Z</dcterms:created>
  <dc:creator/>
  <dc:description/>
  <dc:language>en-US</dc:language>
  <cp:lastModifiedBy/>
  <dcterms:modified xsi:type="dcterms:W3CDTF">2019-12-11T10:07:28Z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98</vt:i4>
  </property>
</Properties>
</file>