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2" r:id="rId2"/>
    <p:sldId id="296" r:id="rId3"/>
    <p:sldId id="319" r:id="rId4"/>
    <p:sldId id="320" r:id="rId5"/>
    <p:sldId id="313" r:id="rId6"/>
    <p:sldId id="314" r:id="rId7"/>
    <p:sldId id="312" r:id="rId8"/>
    <p:sldId id="322" r:id="rId9"/>
    <p:sldId id="321" r:id="rId10"/>
    <p:sldId id="324" r:id="rId11"/>
    <p:sldId id="326" r:id="rId12"/>
    <p:sldId id="297" r:id="rId13"/>
    <p:sldId id="328" r:id="rId14"/>
    <p:sldId id="301" r:id="rId15"/>
    <p:sldId id="289" r:id="rId16"/>
    <p:sldId id="290" r:id="rId17"/>
    <p:sldId id="311" r:id="rId18"/>
    <p:sldId id="331" r:id="rId19"/>
    <p:sldId id="302" r:id="rId20"/>
    <p:sldId id="318" r:id="rId21"/>
    <p:sldId id="304" r:id="rId22"/>
    <p:sldId id="303" r:id="rId23"/>
    <p:sldId id="327" r:id="rId24"/>
    <p:sldId id="298" r:id="rId25"/>
    <p:sldId id="299" r:id="rId26"/>
    <p:sldId id="300" r:id="rId27"/>
    <p:sldId id="310" r:id="rId28"/>
    <p:sldId id="329" r:id="rId29"/>
    <p:sldId id="305" r:id="rId30"/>
    <p:sldId id="306" r:id="rId31"/>
    <p:sldId id="307" r:id="rId32"/>
    <p:sldId id="316" r:id="rId33"/>
    <p:sldId id="308" r:id="rId34"/>
    <p:sldId id="330" r:id="rId35"/>
    <p:sldId id="309" r:id="rId36"/>
    <p:sldId id="315" r:id="rId37"/>
    <p:sldId id="317" r:id="rId38"/>
    <p:sldId id="325" r:id="rId39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00000"/>
    <a:srgbClr val="0033CC"/>
    <a:srgbClr val="00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1777" autoAdjust="0"/>
  </p:normalViewPr>
  <p:slideViewPr>
    <p:cSldViewPr>
      <p:cViewPr varScale="1">
        <p:scale>
          <a:sx n="54" d="100"/>
          <a:sy n="54" d="100"/>
        </p:scale>
        <p:origin x="83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1668" y="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3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r">
              <a:defRPr sz="1200"/>
            </a:lvl1pPr>
          </a:lstStyle>
          <a:p>
            <a:fld id="{C329A52C-7C1D-4919-9C3C-19B86460C17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3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r">
              <a:defRPr sz="1200"/>
            </a:lvl1pPr>
          </a:lstStyle>
          <a:p>
            <a:fld id="{F6AF80CD-4185-4083-9761-99BB39D900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9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484" y="0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848B100A-0247-48A8-A06C-C8DFEC26C7F3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5325"/>
            <a:ext cx="618807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8" tIns="45519" rIns="91038" bIns="455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132" y="4409205"/>
            <a:ext cx="5586738" cy="4178139"/>
          </a:xfrm>
          <a:prstGeom prst="rect">
            <a:avLst/>
          </a:prstGeom>
        </p:spPr>
        <p:txBody>
          <a:bodyPr vert="horz" lIns="91038" tIns="45519" rIns="91038" bIns="455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408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484" y="8818408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19609630-4293-4F3E-BA83-C7A490E6F3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*Need a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9630-4293-4F3E-BA83-C7A490E6F3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7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9630-4293-4F3E-BA83-C7A490E6F34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9267803" y="6533104"/>
            <a:ext cx="2552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© 2019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The MITRE Corporation. All rights reserved.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F772F06-E047-4344-BFC1-0A87231790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7315" y="6594601"/>
            <a:ext cx="7776747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098993" y="4025438"/>
            <a:ext cx="10595592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9924391" y="4083050"/>
            <a:ext cx="1694688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65661" y="4083050"/>
            <a:ext cx="1694688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917407" y="4083050"/>
            <a:ext cx="1694688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669152" y="4083050"/>
            <a:ext cx="1694688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420897" y="4083050"/>
            <a:ext cx="1694688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2643" y="4083050"/>
            <a:ext cx="1694688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9267803" y="6533104"/>
            <a:ext cx="2552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© 2019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The MITRE Corporation. All rights reserved.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987360" y="6507842"/>
            <a:ext cx="26416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For internal MITRE use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 userDrawn="1"/>
        </p:nvSpPr>
        <p:spPr>
          <a:xfrm>
            <a:off x="987360" y="106913"/>
            <a:ext cx="107072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0" dirty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Center or Organization Name Here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56626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314146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062032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680991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8557802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305688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E25FBE-A742-4139-A818-F923AFCA6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 userDrawn="1"/>
        </p:nvSpPr>
        <p:spPr bwMode="auto">
          <a:xfrm>
            <a:off x="9233299" y="6590252"/>
            <a:ext cx="2552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2019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MITRE Corporation. All rights reserved.</a:t>
            </a:r>
          </a:p>
        </p:txBody>
      </p:sp>
      <p:sp>
        <p:nvSpPr>
          <p:cNvPr id="16" name="Text Box 27"/>
          <p:cNvSpPr txBox="1">
            <a:spLocks noChangeArrowheads="1"/>
          </p:cNvSpPr>
          <p:nvPr userDrawn="1"/>
        </p:nvSpPr>
        <p:spPr bwMode="auto">
          <a:xfrm>
            <a:off x="987360" y="6564990"/>
            <a:ext cx="26416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For internal MITRE use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58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773E09-EAA2-4279-AF36-0F396767A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42" y="6174173"/>
            <a:ext cx="67050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498597"/>
            <a:ext cx="53848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498597"/>
            <a:ext cx="53848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58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7315" y="6594601"/>
            <a:ext cx="7776747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For internal MITRE use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485365"/>
            <a:ext cx="5386917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048927"/>
            <a:ext cx="5386917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6568" y="2048927"/>
            <a:ext cx="5389033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400800" y="1485365"/>
            <a:ext cx="5386917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1158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7315" y="6594601"/>
            <a:ext cx="7776747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For internal MITRE use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9728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175" y="6613071"/>
            <a:ext cx="755904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For internal MITRE use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58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58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175" y="6613071"/>
            <a:ext cx="755904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For internal MITRE use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762526" y="647860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MITRE" pitchFamily="82" charset="0"/>
              </a:rPr>
              <a:t>MITRE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1"/>
            <a:ext cx="543099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1446416"/>
            <a:ext cx="543099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58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175" y="6613071"/>
            <a:ext cx="755904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For internal MITRE use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411" y="6594601"/>
            <a:ext cx="7779651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24411" y="1295400"/>
            <a:ext cx="10961189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543099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543099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908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32AD31-ACE8-4CD6-99B0-B1164D5958A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solr/guide/7_1/filter-descriptions.html" TargetMode="External"/><Relationship Id="rId2" Type="http://schemas.openxmlformats.org/officeDocument/2006/relationships/hyperlink" Target="https://lucene.apache.org/solr/guide/7_1/tokeniz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e/quaerite/releases" TargetMode="External"/><Relationship Id="rId2" Type="http://schemas.openxmlformats.org/officeDocument/2006/relationships/hyperlink" Target="https://github.com/mitre/quaer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tre/quaerite/blob/master/quaerite-examples/README.md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seLtd/rated-ranking-evaluator/wiki/Maven-Plu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tre/quaerite" TargetMode="External"/><Relationship Id="rId4" Type="http://schemas.openxmlformats.org/officeDocument/2006/relationships/hyperlink" Target="https://quepid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allison/lucene-addons" TargetMode="External"/><Relationship Id="rId2" Type="http://schemas.openxmlformats.org/officeDocument/2006/relationships/hyperlink" Target="https://github.com/mitre/rhaps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A8dqw03m48" TargetMode="External"/><Relationship Id="rId5" Type="http://schemas.openxmlformats.org/officeDocument/2006/relationships/hyperlink" Target="https://www.youtube.com/watch?v=qTVi7eMGe1A" TargetMode="External"/><Relationship Id="rId4" Type="http://schemas.openxmlformats.org/officeDocument/2006/relationships/hyperlink" Target="http://arnoldit.com/wordpress/2017/10/27/enterprise-search-will-synthetic-hormones-produce-a-revenue-winner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tallison@apache.org" TargetMode="External"/><Relationship Id="rId2" Type="http://schemas.openxmlformats.org/officeDocument/2006/relationships/hyperlink" Target="mailto:tallison@mitre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balli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2514600"/>
            <a:ext cx="7220650" cy="969496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3200" spc="140" dirty="0"/>
              <a:t>Tim Allison </a:t>
            </a:r>
          </a:p>
          <a:p>
            <a:pPr>
              <a:buClr>
                <a:srgbClr val="80A644"/>
              </a:buClr>
              <a:buSzPct val="85000"/>
              <a:defRPr/>
            </a:pPr>
            <a:r>
              <a:rPr lang="en-US" spc="140" dirty="0"/>
              <a:t>25 March 2019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1219200" y="1219200"/>
            <a:ext cx="7624854" cy="1149802"/>
          </a:xfrm>
        </p:spPr>
        <p:txBody>
          <a:bodyPr wrap="square">
            <a:spAutoFit/>
          </a:bodyPr>
          <a:lstStyle/>
          <a:p>
            <a:r>
              <a:rPr lang="en-US" sz="4800" dirty="0"/>
              <a:t>Search Relevance Tuning</a:t>
            </a:r>
            <a:br>
              <a:rPr lang="en-US" dirty="0"/>
            </a:br>
            <a:r>
              <a:rPr lang="en-US" sz="2400" dirty="0"/>
              <a:t>Apache Roadshow DC – George Mason University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71FC9ED-8068-4A2D-8040-AB38392155EE}"/>
              </a:ext>
            </a:extLst>
          </p:cNvPr>
          <p:cNvSpPr txBox="1"/>
          <p:nvPr/>
        </p:nvSpPr>
        <p:spPr>
          <a:xfrm>
            <a:off x="1143000" y="5181600"/>
            <a:ext cx="3505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Approved for Public Release; Distribution Unlimited. Case Number 18-3138-4</a:t>
            </a:r>
            <a:endParaRPr lang="en-US" b="1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1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4317B-AE01-435C-87B3-A91782E2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1CAF93-4511-4839-9056-BC0FCBFF001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Enterprise Search – How to Improve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F3F39-2B07-46D0-938A-FE6D0B0F3856}"/>
              </a:ext>
            </a:extLst>
          </p:cNvPr>
          <p:cNvSpPr txBox="1"/>
          <p:nvPr/>
        </p:nvSpPr>
        <p:spPr>
          <a:xfrm>
            <a:off x="1905000" y="3886200"/>
            <a:ext cx="7924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Google-level Expectations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The What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The How</a:t>
            </a:r>
          </a:p>
        </p:txBody>
      </p:sp>
    </p:spTree>
    <p:extLst>
      <p:ext uri="{BB962C8B-B14F-4D97-AF65-F5344CB8AC3E}">
        <p14:creationId xmlns:p14="http://schemas.microsoft.com/office/powerpoint/2010/main" val="341359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1B21-8908-480C-91DB-4C6997AA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Search?  That’s easy!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40073-A74C-47EA-9212-505E0A09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23D4-8DD1-4BF3-B594-3C3298C4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A9FD7-46C8-49B8-863B-B8F6A1433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4" t="26667" r="21654" b="27778"/>
          <a:stretch/>
        </p:blipFill>
        <p:spPr>
          <a:xfrm>
            <a:off x="3276600" y="1828800"/>
            <a:ext cx="5638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1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56FC-7999-412E-A8BB-EB2EA0B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Enterprise/Intranet Search – </a:t>
            </a:r>
            <a:br>
              <a:rPr lang="en-US" dirty="0"/>
            </a:br>
            <a:r>
              <a:rPr lang="en-US" dirty="0"/>
              <a:t>Why Can’t it be like Google?!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53D1-66BC-49E7-A1C7-57317308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Hyperlink structure (PageRank)</a:t>
            </a:r>
          </a:p>
          <a:p>
            <a:r>
              <a:rPr lang="en-US" dirty="0"/>
              <a:t>Web pages are carefully crafted by expert content producers to be found (Search Engine Optimization (SEO)) </a:t>
            </a:r>
          </a:p>
          <a:p>
            <a:r>
              <a:rPr lang="en-US" dirty="0"/>
              <a:t>Higher proportion of Office/PDF documents</a:t>
            </a:r>
          </a:p>
          <a:p>
            <a:r>
              <a:rPr lang="en-US" dirty="0"/>
              <a:t>Sometimes profoundly different use cases – find the one document that answers my need vs. more exploratory types of search</a:t>
            </a:r>
          </a:p>
          <a:p>
            <a:r>
              <a:rPr lang="en-US" dirty="0"/>
              <a:t>Google’s revenue is $136 billion and they have ~20,000 engineers (White, 2015)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743F9-8C57-4DB4-A58A-F9C0447C8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5FDA-D2DB-49F2-8E99-50466034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9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E1D33-F00B-4B67-AE79-92E4C6AB0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5B2E-69A6-4D57-847A-157AB522F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Technical Deep Dive on Search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30616-6A67-44ED-A4F0-6BF8FA39118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The What</a:t>
            </a:r>
          </a:p>
        </p:txBody>
      </p:sp>
    </p:spTree>
    <p:extLst>
      <p:ext uri="{BB962C8B-B14F-4D97-AF65-F5344CB8AC3E}">
        <p14:creationId xmlns:p14="http://schemas.microsoft.com/office/powerpoint/2010/main" val="76805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32A9-3EFD-48C1-B97B-CC315C49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– A Quick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856C0-F97F-4B44-8468-640A27906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2742-D85F-47B9-B5E1-17DD0097F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A6C097-2FB1-4A2E-B219-26C6E70EE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8918" y="1371601"/>
            <a:ext cx="5408683" cy="54448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813A4-DF63-4604-8AE9-197A07CFB355}"/>
              </a:ext>
            </a:extLst>
          </p:cNvPr>
          <p:cNvSpPr/>
          <p:nvPr/>
        </p:nvSpPr>
        <p:spPr>
          <a:xfrm>
            <a:off x="7576634" y="2438400"/>
            <a:ext cx="32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Martin White “The Technology of Search. Search Insights 2018, The Search Network. p. 9.</a:t>
            </a:r>
          </a:p>
          <a:p>
            <a:endParaRPr lang="en-US" dirty="0"/>
          </a:p>
          <a:p>
            <a:r>
              <a:rPr lang="en-US" dirty="0"/>
              <a:t>http://www.flax.co.uk/blog/2018/03/26/search-insights-2018-free-independent-report-search </a:t>
            </a:r>
          </a:p>
          <a:p>
            <a:endParaRPr lang="en-US" dirty="0"/>
          </a:p>
          <a:p>
            <a:r>
              <a:rPr lang="en-US" dirty="0"/>
              <a:t>Figure originally published in “Searching the Enterprise”, Foundations and Trends® in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97113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Normalization for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45026" y="2375678"/>
            <a:ext cx="1066800" cy="3034522"/>
            <a:chOff x="914400" y="1600200"/>
            <a:chExt cx="1066800" cy="3034522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1600200"/>
              <a:ext cx="1066800" cy="661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doc1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  <a:r>
                <a:rPr lang="en-US" sz="1600" dirty="0" err="1">
                  <a:ea typeface="Verdana" pitchFamily="34" charset="0"/>
                  <a:cs typeface="Verdana" pitchFamily="34" charset="0"/>
                </a:rPr>
                <a:t>nino</a:t>
              </a: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3148280"/>
              <a:ext cx="1066800" cy="661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doc3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  <a:r>
                <a:rPr lang="en-US" sz="1600" dirty="0" err="1"/>
                <a:t>niño</a:t>
              </a: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2386280"/>
              <a:ext cx="1066800" cy="661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doc2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  <a:r>
                <a:rPr lang="en-US" sz="1600" dirty="0"/>
                <a:t>Nino</a:t>
              </a: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400" y="3973002"/>
              <a:ext cx="1066800" cy="661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doc4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  <a:r>
                <a:rPr lang="en-US" sz="1600" dirty="0"/>
                <a:t>Niño</a:t>
              </a: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19739" y="1524001"/>
            <a:ext cx="15173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Input Documents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1551344"/>
            <a:ext cx="15173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Index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1600200"/>
            <a:ext cx="15173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Queries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938047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a typeface="Verdana" pitchFamily="34" charset="0"/>
                <a:cs typeface="Verdana" pitchFamily="34" charset="0"/>
              </a:rPr>
              <a:t>nino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: doc1, doc2, </a:t>
            </a:r>
          </a:p>
          <a:p>
            <a:r>
              <a:rPr lang="en-US" sz="1600" dirty="0">
                <a:ea typeface="Verdana" pitchFamily="34" charset="0"/>
                <a:cs typeface="Verdana" pitchFamily="34" charset="0"/>
              </a:rPr>
              <a:t>         doc3, doc4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698844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nine: doc5, doc6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3750" y="3575990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ea typeface="Verdana" pitchFamily="34" charset="0"/>
                <a:cs typeface="Verdana" pitchFamily="34" charset="0"/>
              </a:rPr>
              <a:t>nintendo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: doc7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24384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92363" y="391344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08944" y="2938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ea typeface="Verdana" pitchFamily="34" charset="0"/>
                <a:cs typeface="Verdana" pitchFamily="34" charset="0"/>
              </a:rPr>
              <a:t>nino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2929147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ea typeface="Verdana" pitchFamily="34" charset="0"/>
                <a:cs typeface="Verdana" pitchFamily="34" charset="0"/>
              </a:rPr>
              <a:t>nino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" name="Straight Arrow Connector 20"/>
          <p:cNvCxnSpPr>
            <a:stCxn id="5" idx="3"/>
            <a:endCxn id="18" idx="1"/>
          </p:cNvCxnSpPr>
          <p:nvPr/>
        </p:nvCxnSpPr>
        <p:spPr>
          <a:xfrm>
            <a:off x="3511826" y="2706539"/>
            <a:ext cx="797118" cy="400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 flipV="1">
            <a:off x="3511826" y="3107324"/>
            <a:ext cx="797118" cy="385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8" idx="1"/>
          </p:cNvCxnSpPr>
          <p:nvPr/>
        </p:nvCxnSpPr>
        <p:spPr>
          <a:xfrm flipV="1">
            <a:off x="3511826" y="3107324"/>
            <a:ext cx="797118" cy="1147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8" idx="1"/>
          </p:cNvCxnSpPr>
          <p:nvPr/>
        </p:nvCxnSpPr>
        <p:spPr>
          <a:xfrm flipV="1">
            <a:off x="3511826" y="3107324"/>
            <a:ext cx="797118" cy="1972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</p:cNvCxnSpPr>
          <p:nvPr/>
        </p:nvCxnSpPr>
        <p:spPr>
          <a:xfrm>
            <a:off x="5070945" y="3107323"/>
            <a:ext cx="4214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1"/>
          </p:cNvCxnSpPr>
          <p:nvPr/>
        </p:nvCxnSpPr>
        <p:spPr>
          <a:xfrm flipH="1">
            <a:off x="7239000" y="3098425"/>
            <a:ext cx="533400" cy="8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1"/>
            <a:endCxn id="19" idx="3"/>
          </p:cNvCxnSpPr>
          <p:nvPr/>
        </p:nvCxnSpPr>
        <p:spPr>
          <a:xfrm flipH="1">
            <a:off x="8534401" y="2615818"/>
            <a:ext cx="419619" cy="4826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9" idx="3"/>
          </p:cNvCxnSpPr>
          <p:nvPr/>
        </p:nvCxnSpPr>
        <p:spPr>
          <a:xfrm flipH="1">
            <a:off x="8534401" y="3085822"/>
            <a:ext cx="453887" cy="1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1"/>
            <a:endCxn id="19" idx="3"/>
          </p:cNvCxnSpPr>
          <p:nvPr/>
        </p:nvCxnSpPr>
        <p:spPr>
          <a:xfrm flipH="1" flipV="1">
            <a:off x="8534400" y="3098424"/>
            <a:ext cx="430694" cy="514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1"/>
            <a:endCxn id="19" idx="3"/>
          </p:cNvCxnSpPr>
          <p:nvPr/>
        </p:nvCxnSpPr>
        <p:spPr>
          <a:xfrm flipH="1" flipV="1">
            <a:off x="8534400" y="3098425"/>
            <a:ext cx="438932" cy="1019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65094" y="344329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ea typeface="Verdana" pitchFamily="34" charset="0"/>
                <a:cs typeface="Verdana" pitchFamily="34" charset="0"/>
              </a:rPr>
              <a:t>nino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54019" y="244654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Nino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73332" y="394891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ea typeface="Verdana" pitchFamily="34" charset="0"/>
                <a:cs typeface="Verdana" pitchFamily="34" charset="0"/>
              </a:rPr>
              <a:t>ni</a:t>
            </a:r>
            <a:r>
              <a:rPr lang="en-US" sz="1600" dirty="0" err="1"/>
              <a:t>ñ</a:t>
            </a:r>
            <a:r>
              <a:rPr lang="en-US" sz="1600" dirty="0" err="1">
                <a:ea typeface="Verdana" pitchFamily="34" charset="0"/>
                <a:cs typeface="Verdana" pitchFamily="34" charset="0"/>
              </a:rPr>
              <a:t>o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73332" y="292720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Ni</a:t>
            </a:r>
            <a:r>
              <a:rPr lang="en-US" sz="1600" dirty="0"/>
              <a:t>ñ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7942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Failure to Normalize for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45026" y="2375678"/>
            <a:ext cx="1066800" cy="3034522"/>
            <a:chOff x="914400" y="1600200"/>
            <a:chExt cx="1066800" cy="3034522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1600200"/>
              <a:ext cx="1066800" cy="661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doc1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  <a:r>
                <a:rPr lang="en-US" sz="1600" dirty="0" err="1">
                  <a:ea typeface="Verdana" pitchFamily="34" charset="0"/>
                  <a:cs typeface="Verdana" pitchFamily="34" charset="0"/>
                </a:rPr>
                <a:t>nino</a:t>
              </a: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3148280"/>
              <a:ext cx="1066800" cy="661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doc3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  <a:r>
                <a:rPr lang="en-US" sz="1600" dirty="0" err="1"/>
                <a:t>niño</a:t>
              </a: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2386280"/>
              <a:ext cx="1066800" cy="661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doc2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  <a:r>
                <a:rPr lang="en-US" sz="1600" dirty="0"/>
                <a:t>Nino</a:t>
              </a: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400" y="3973002"/>
              <a:ext cx="1066800" cy="661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doc4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  <a:r>
                <a:rPr lang="en-US" sz="1600" dirty="0"/>
                <a:t>Niño</a:t>
              </a: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19739" y="1524001"/>
            <a:ext cx="15173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Input Documents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1551344"/>
            <a:ext cx="15173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Index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1600200"/>
            <a:ext cx="15173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Queries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1" y="3567535"/>
            <a:ext cx="157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a typeface="Verdana" pitchFamily="34" charset="0"/>
                <a:cs typeface="Verdana" pitchFamily="34" charset="0"/>
              </a:rPr>
              <a:t>nino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: doc1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3193281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nine: doc5, doc6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7786" y="4011103"/>
            <a:ext cx="152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ea typeface="Verdana" pitchFamily="34" charset="0"/>
                <a:cs typeface="Verdana" pitchFamily="34" charset="0"/>
              </a:rPr>
              <a:t>nintendo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: doc7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3748" y="279455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429496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cxnSp>
        <p:nvCxnSpPr>
          <p:cNvPr id="21" name="Straight Arrow Connector 20"/>
          <p:cNvCxnSpPr>
            <a:stCxn id="5" idx="3"/>
            <a:endCxn id="13" idx="1"/>
          </p:cNvCxnSpPr>
          <p:nvPr/>
        </p:nvCxnSpPr>
        <p:spPr>
          <a:xfrm>
            <a:off x="3511826" y="2706538"/>
            <a:ext cx="1974574" cy="1030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23423" y="2499704"/>
            <a:ext cx="2003989" cy="1076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35" idx="1"/>
          </p:cNvCxnSpPr>
          <p:nvPr/>
        </p:nvCxnSpPr>
        <p:spPr>
          <a:xfrm>
            <a:off x="3511826" y="4254619"/>
            <a:ext cx="1974574" cy="751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523423" y="2767789"/>
            <a:ext cx="1957677" cy="2348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65094" y="344329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ea typeface="Verdana" pitchFamily="34" charset="0"/>
                <a:cs typeface="Verdana" pitchFamily="34" charset="0"/>
              </a:rPr>
              <a:t>nino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54019" y="244654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Nino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73332" y="394891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ea typeface="Verdana" pitchFamily="34" charset="0"/>
                <a:cs typeface="Verdana" pitchFamily="34" charset="0"/>
              </a:rPr>
              <a:t>ni</a:t>
            </a:r>
            <a:r>
              <a:rPr lang="en-US" sz="1600" dirty="0" err="1"/>
              <a:t>ñ</a:t>
            </a:r>
            <a:r>
              <a:rPr lang="en-US" sz="1600" dirty="0" err="1">
                <a:ea typeface="Verdana" pitchFamily="34" charset="0"/>
                <a:cs typeface="Verdana" pitchFamily="34" charset="0"/>
              </a:rPr>
              <a:t>o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73332" y="292720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Ni</a:t>
            </a:r>
            <a:r>
              <a:rPr lang="en-US" sz="1600" dirty="0"/>
              <a:t>ñ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o</a:t>
            </a:r>
          </a:p>
        </p:txBody>
      </p:sp>
      <p:cxnSp>
        <p:nvCxnSpPr>
          <p:cNvPr id="45" name="Straight Arrow Connector 44"/>
          <p:cNvCxnSpPr>
            <a:stCxn id="40" idx="1"/>
          </p:cNvCxnSpPr>
          <p:nvPr/>
        </p:nvCxnSpPr>
        <p:spPr>
          <a:xfrm flipH="1">
            <a:off x="6716676" y="3612568"/>
            <a:ext cx="2248419" cy="89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1"/>
          </p:cNvCxnSpPr>
          <p:nvPr/>
        </p:nvCxnSpPr>
        <p:spPr>
          <a:xfrm flipH="1" flipV="1">
            <a:off x="6705601" y="2483383"/>
            <a:ext cx="2248419" cy="13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1"/>
          </p:cNvCxnSpPr>
          <p:nvPr/>
        </p:nvCxnSpPr>
        <p:spPr>
          <a:xfrm flipH="1">
            <a:off x="6720794" y="4118191"/>
            <a:ext cx="2252538" cy="971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1"/>
          </p:cNvCxnSpPr>
          <p:nvPr/>
        </p:nvCxnSpPr>
        <p:spPr>
          <a:xfrm flipH="1" flipV="1">
            <a:off x="6705600" y="2759263"/>
            <a:ext cx="2267732" cy="337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4836624"/>
            <a:ext cx="149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niño</a:t>
            </a:r>
            <a:r>
              <a:rPr lang="en-US" sz="1600" dirty="0"/>
              <a:t>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: doc3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82183" y="2332731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Verdana" pitchFamily="34" charset="0"/>
                <a:cs typeface="Verdana" pitchFamily="34" charset="0"/>
              </a:rPr>
              <a:t>Nino: doc2</a:t>
            </a:r>
          </a:p>
          <a:p>
            <a:r>
              <a:rPr lang="en-US" sz="1600" dirty="0"/>
              <a:t>Niño: doc4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7411" y="517784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609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9352-C9E7-4DD7-B5CA-C901CC57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ICUFoldingFilter</a:t>
            </a:r>
            <a:r>
              <a:rPr lang="en-US" dirty="0"/>
              <a:t> – Don’t leave </a:t>
            </a:r>
            <a:r>
              <a:rPr lang="ar-AE" dirty="0"/>
              <a:t>خانه </a:t>
            </a:r>
            <a:r>
              <a:rPr lang="en-US" dirty="0"/>
              <a:t>Without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A2672-370F-45A9-A301-B61023D9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B03A-9598-471A-980C-98EE991D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0AD82C-6CC3-49AC-802C-6E7DDF6B4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19400" y="1407648"/>
            <a:ext cx="6705324" cy="509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A71F-3D47-4740-857D-5EBCD319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Search Goes Wrong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23227-BA50-4224-A3BE-4414C041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3891-201F-4B44-A372-3B41C52D6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ED2FD-ADDB-4196-B4F5-6FBA10BDD265}"/>
              </a:ext>
            </a:extLst>
          </p:cNvPr>
          <p:cNvSpPr txBox="1"/>
          <p:nvPr/>
        </p:nvSpPr>
        <p:spPr>
          <a:xfrm>
            <a:off x="2032000" y="23622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You don’t know what you can’t find</a:t>
            </a:r>
          </a:p>
        </p:txBody>
      </p:sp>
    </p:spTree>
    <p:extLst>
      <p:ext uri="{BB962C8B-B14F-4D97-AF65-F5344CB8AC3E}">
        <p14:creationId xmlns:p14="http://schemas.microsoft.com/office/powerpoint/2010/main" val="28061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7734-6DC5-497B-9603-2227686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9255-D1C3-40A9-A9BA-A0740A86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14 tokenizers </a:t>
            </a:r>
            <a:r>
              <a:rPr lang="en-US" dirty="0">
                <a:hlinkClick r:id="rId2"/>
              </a:rPr>
              <a:t>https://lucene.apache.org/solr/guide/7_1/tokenizers.html</a:t>
            </a:r>
            <a:r>
              <a:rPr lang="en-US" dirty="0"/>
              <a:t> </a:t>
            </a:r>
          </a:p>
          <a:p>
            <a:r>
              <a:rPr lang="en-US" dirty="0"/>
              <a:t>~45 token filters (not including language-specific token filters – see next slide)  </a:t>
            </a:r>
            <a:r>
              <a:rPr lang="en-US" dirty="0">
                <a:hlinkClick r:id="rId3"/>
              </a:rPr>
              <a:t>https://lucene.apache.org/solr/guide/7_1/filter-descriptions.html</a:t>
            </a:r>
            <a:endParaRPr lang="en-US" dirty="0"/>
          </a:p>
          <a:p>
            <a:r>
              <a:rPr lang="en-US" dirty="0"/>
              <a:t>Query parsers</a:t>
            </a:r>
          </a:p>
          <a:p>
            <a:r>
              <a:rPr lang="en-US" dirty="0"/>
              <a:t>Field boosting</a:t>
            </a:r>
          </a:p>
          <a:p>
            <a:r>
              <a:rPr lang="en-US" dirty="0"/>
              <a:t>Phrasal boosting/shingling</a:t>
            </a:r>
          </a:p>
          <a:p>
            <a:r>
              <a:rPr lang="en-US" dirty="0"/>
              <a:t>Query operators, minimum should match, should, must, not</a:t>
            </a:r>
          </a:p>
          <a:p>
            <a:r>
              <a:rPr lang="en-US" dirty="0"/>
              <a:t>Token/field based scoring – </a:t>
            </a:r>
            <a:r>
              <a:rPr lang="en-US" dirty="0" err="1"/>
              <a:t>best_fields</a:t>
            </a:r>
            <a:r>
              <a:rPr lang="en-US" dirty="0"/>
              <a:t>, </a:t>
            </a:r>
            <a:r>
              <a:rPr lang="en-US" dirty="0" err="1"/>
              <a:t>most_fields</a:t>
            </a:r>
            <a:r>
              <a:rPr lang="en-US" dirty="0"/>
              <a:t>, </a:t>
            </a:r>
            <a:r>
              <a:rPr lang="en-US" dirty="0" err="1"/>
              <a:t>cross_fields</a:t>
            </a:r>
            <a:endParaRPr lang="en-US" dirty="0"/>
          </a:p>
          <a:p>
            <a:r>
              <a:rPr lang="en-US" dirty="0"/>
              <a:t>Synonym lists, taxonomies</a:t>
            </a:r>
          </a:p>
          <a:p>
            <a:r>
              <a:rPr lang="en-US" dirty="0"/>
              <a:t>Similarity scoring parameters (with BM25)</a:t>
            </a:r>
          </a:p>
          <a:p>
            <a:r>
              <a:rPr lang="en-US" dirty="0"/>
              <a:t>Elevate</a:t>
            </a:r>
          </a:p>
          <a:p>
            <a:r>
              <a:rPr lang="en-US" dirty="0"/>
              <a:t>External signal enrichment</a:t>
            </a:r>
          </a:p>
          <a:p>
            <a:pPr lvl="1"/>
            <a:r>
              <a:rPr lang="en-US" dirty="0"/>
              <a:t>manual or automatic (NLP – entity extraction, categorization, etc.)</a:t>
            </a:r>
          </a:p>
          <a:p>
            <a:r>
              <a:rPr lang="en-US" dirty="0"/>
              <a:t>Reranking via machine learning (Learning to Rank)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8A4F-3AFB-4FAF-9962-D59134E8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87E5-B73B-4A81-A2BF-6ABC8BFFE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0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31F8-5BC0-4B09-97F3-9A812564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9CB8-117F-4473-8AC1-EA3C2FC9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MITRE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Open Source Projects</a:t>
            </a:r>
          </a:p>
          <a:p>
            <a:r>
              <a:rPr lang="en-US" dirty="0"/>
              <a:t>Enterprise Search Overview</a:t>
            </a:r>
          </a:p>
          <a:p>
            <a:r>
              <a:rPr lang="en-US" dirty="0"/>
              <a:t>Case Study – U.S. Courts intranet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6B5EF-83DC-44F9-97E4-9F9B383AF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F91A-7BE0-4C00-9A66-C4C6665D7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23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57BD-7A23-4456-B952-C4B49EE1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Token Filter Can Have Many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559A-4848-4506-BC07-C738DB04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&lt;filter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solr.WordDelimiterFilterFactory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protected="protwords.txt"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generateWordParts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catenateWords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catenateNumbers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catenateAll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splitOnCaseChange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preserveOriginal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="1"/&gt;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55216-2A2F-4CBE-9AB0-FE74DB9AD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A6D7-1257-4DBB-9246-CC8C8152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2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0896-5D8D-4214-9A1B-D2B5AC2C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one hand…on the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1FAF-2199-4B5A-931E-3F4073BF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one hand</a:t>
            </a:r>
          </a:p>
          <a:p>
            <a:pPr lvl="1"/>
            <a:r>
              <a:rPr lang="en-US" dirty="0"/>
              <a:t>This amount of precise control is great</a:t>
            </a:r>
          </a:p>
          <a:p>
            <a:r>
              <a:rPr lang="en-US" dirty="0"/>
              <a:t>On the other</a:t>
            </a:r>
          </a:p>
          <a:p>
            <a:pPr lvl="1"/>
            <a:r>
              <a:rPr lang="en-US" dirty="0"/>
              <a:t>Permutations are mind-boggling</a:t>
            </a:r>
          </a:p>
          <a:p>
            <a:pPr lvl="1"/>
            <a:r>
              <a:rPr lang="en-US" dirty="0"/>
              <a:t>Defaults were typically abysmal, but they are getting slightly better</a:t>
            </a:r>
          </a:p>
          <a:p>
            <a:r>
              <a:rPr lang="en-US" dirty="0"/>
              <a:t>On the third hand</a:t>
            </a:r>
          </a:p>
          <a:p>
            <a:pPr lvl="1"/>
            <a:r>
              <a:rPr lang="en-US" dirty="0"/>
              <a:t>The communities are amazingly responsive and helpful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6444-7205-45C1-BC43-C18417B1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5C39-D2ED-40A8-A5BE-30D624B9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4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5E5D-4E92-441F-9DCF-304B10AC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FAAE-7BCF-4DD4-82A8-B31728D6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Search engines are toolkits, not a turn-key, finished product</a:t>
            </a:r>
          </a:p>
          <a:p>
            <a:r>
              <a:rPr lang="en-US" dirty="0"/>
              <a:t>Out-of-the-box settings may/may not be well suited for your use case…how many types of search are there?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EA6C2-1A06-4B3B-8100-85883EE4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9EEA-6372-468C-907B-A5F72C485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33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E1D33-F00B-4B67-AE79-92E4C6AB0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5B2E-69A6-4D57-847A-157AB522F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30616-6A67-44ED-A4F0-6BF8FA39118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The How</a:t>
            </a:r>
          </a:p>
        </p:txBody>
      </p:sp>
    </p:spTree>
    <p:extLst>
      <p:ext uri="{BB962C8B-B14F-4D97-AF65-F5344CB8AC3E}">
        <p14:creationId xmlns:p14="http://schemas.microsoft.com/office/powerpoint/2010/main" val="1362195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7425-E87E-4B7D-8841-6016173D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5CFA-5F70-4D9A-BE3F-AB733C13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52" y="1446835"/>
            <a:ext cx="8229600" cy="609600"/>
          </a:xfrm>
        </p:spPr>
        <p:txBody>
          <a:bodyPr/>
          <a:lstStyle/>
          <a:p>
            <a:r>
              <a:rPr lang="en-US" dirty="0"/>
              <a:t>One weird little acronym…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8AF05-FFD5-43C1-9768-FF9AD4FAB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88E90-5EDA-4C10-92E5-E670A050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55877-ACC5-45E7-BBFF-11991AA317E9}"/>
              </a:ext>
            </a:extLst>
          </p:cNvPr>
          <p:cNvSpPr txBox="1"/>
          <p:nvPr/>
        </p:nvSpPr>
        <p:spPr>
          <a:xfrm>
            <a:off x="3276600" y="2590801"/>
            <a:ext cx="5410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0" b="1" dirty="0">
                <a:ea typeface="Verdana" pitchFamily="34" charset="0"/>
                <a:cs typeface="Verdana" pitchFamily="34" charset="0"/>
              </a:rPr>
              <a:t>KPI</a:t>
            </a:r>
            <a:r>
              <a:rPr lang="en-US" sz="3200" b="1" dirty="0">
                <a:ea typeface="Verdana" pitchFamily="34" charset="0"/>
                <a:cs typeface="Verdana" pitchFamily="34" charset="0"/>
              </a:rPr>
              <a:t>s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ea typeface="Verdana" pitchFamily="34" charset="0"/>
                <a:cs typeface="Verdana" pitchFamily="34" charset="0"/>
              </a:rPr>
              <a:t>Key Performance Indicators</a:t>
            </a:r>
          </a:p>
        </p:txBody>
      </p:sp>
    </p:spTree>
    <p:extLst>
      <p:ext uri="{BB962C8B-B14F-4D97-AF65-F5344CB8AC3E}">
        <p14:creationId xmlns:p14="http://schemas.microsoft.com/office/powerpoint/2010/main" val="22546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4C5D-CAB5-4E2E-91E1-91D24A1F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607E-1FFC-441C-8767-3201665F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 Truth Set(s) (Offline)</a:t>
            </a:r>
          </a:p>
          <a:p>
            <a:pPr lvl="1"/>
            <a:r>
              <a:rPr lang="en-US" dirty="0"/>
              <a:t>Queries and relevance judgments</a:t>
            </a:r>
          </a:p>
          <a:p>
            <a:pPr lvl="1"/>
            <a:r>
              <a:rPr lang="en-US" dirty="0"/>
              <a:t>Different sets to test/tune different user stories/personas</a:t>
            </a:r>
          </a:p>
          <a:p>
            <a:r>
              <a:rPr lang="en-US" dirty="0"/>
              <a:t>User Behavior (Online)</a:t>
            </a:r>
          </a:p>
          <a:p>
            <a:pPr lvl="1"/>
            <a:r>
              <a:rPr lang="en-US" dirty="0"/>
              <a:t>Conversions (?!)</a:t>
            </a:r>
          </a:p>
          <a:p>
            <a:pPr lvl="1"/>
            <a:r>
              <a:rPr lang="en-US" dirty="0"/>
              <a:t>Paging depth</a:t>
            </a:r>
          </a:p>
          <a:p>
            <a:pPr lvl="1"/>
            <a:r>
              <a:rPr lang="en-US" dirty="0"/>
              <a:t>Query reformulation</a:t>
            </a:r>
          </a:p>
          <a:p>
            <a:pPr lvl="1"/>
            <a:r>
              <a:rPr lang="en-US" dirty="0"/>
              <a:t>A/B testing</a:t>
            </a:r>
          </a:p>
          <a:p>
            <a:r>
              <a:rPr lang="en-US" dirty="0"/>
              <a:t>User Feedback</a:t>
            </a:r>
          </a:p>
          <a:p>
            <a:pPr lvl="1"/>
            <a:r>
              <a:rPr lang="en-US" dirty="0"/>
              <a:t>Questionnaires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Focus Groups</a:t>
            </a:r>
          </a:p>
          <a:p>
            <a:pPr lvl="1"/>
            <a:r>
              <a:rPr lang="en-US" dirty="0"/>
              <a:t>Experimental comparisons – task based/think aloud protocol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D5EC-02F1-4030-BA06-D19A3E405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FD42-31CF-45B9-A4BD-9FB6B6A5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3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7441-F9AB-4DC0-8548-00B24434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Evaluation, in short…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786C-2114-4E9E-B9F5-C4C118D4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point on the previous slide has entire academic departments/fields of studies/journals/books’ worth of research</a:t>
            </a:r>
          </a:p>
          <a:p>
            <a:r>
              <a:rPr lang="en-US" dirty="0"/>
              <a:t>Each point on the previous slide has costs and limitations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answer:</a:t>
            </a:r>
          </a:p>
          <a:p>
            <a:pPr lvl="1"/>
            <a:r>
              <a:rPr lang="en-US" dirty="0"/>
              <a:t>Triangulate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82C63-9B3D-40F0-A0D3-2CC9E2D1F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6B0A-8A75-4CDF-983E-153FABF24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0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4262-CA9C-4079-AD3F-AF8570E1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Eric Pugh’s Search Relevance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7C705-1FAF-401A-BAE9-52062C6C5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D1EB-E995-423B-9DBB-2CE5A344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E5659-E1FA-4CE0-BE42-7274E0905436}"/>
              </a:ext>
            </a:extLst>
          </p:cNvPr>
          <p:cNvSpPr txBox="1"/>
          <p:nvPr/>
        </p:nvSpPr>
        <p:spPr>
          <a:xfrm>
            <a:off x="1905000" y="588779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Eric Pugh, “Search Relevance Organizational Maturity Model” https://www.slideshare.net/lucidworks/search-relevance-organizational-maturity-model-eric-pugh-opensource-connections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8D36D-9713-415C-955C-E585C2B765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5732" y="1010486"/>
            <a:ext cx="5677319" cy="431655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FA1C741-DCF7-4056-8465-0DF43AA8019B}"/>
              </a:ext>
            </a:extLst>
          </p:cNvPr>
          <p:cNvGrpSpPr/>
          <p:nvPr/>
        </p:nvGrpSpPr>
        <p:grpSpPr>
          <a:xfrm>
            <a:off x="2971801" y="5096576"/>
            <a:ext cx="6031075" cy="750938"/>
            <a:chOff x="751715" y="4704608"/>
            <a:chExt cx="6031075" cy="7509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65BEB1-E6A4-4A38-8A88-86A76B75EE37}"/>
                </a:ext>
              </a:extLst>
            </p:cNvPr>
            <p:cNvGrpSpPr/>
            <p:nvPr/>
          </p:nvGrpSpPr>
          <p:grpSpPr>
            <a:xfrm>
              <a:off x="751715" y="4832857"/>
              <a:ext cx="5904331" cy="622689"/>
              <a:chOff x="751715" y="4832857"/>
              <a:chExt cx="5904331" cy="62268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DD4BF98-B835-4278-985D-8ECC3F3D7F83}"/>
                  </a:ext>
                </a:extLst>
              </p:cNvPr>
              <p:cNvSpPr/>
              <p:nvPr/>
            </p:nvSpPr>
            <p:spPr>
              <a:xfrm>
                <a:off x="751715" y="4832857"/>
                <a:ext cx="5904331" cy="622689"/>
              </a:xfrm>
              <a:custGeom>
                <a:avLst/>
                <a:gdLst>
                  <a:gd name="connsiteX0" fmla="*/ 356223 w 5904331"/>
                  <a:gd name="connsiteY0" fmla="*/ 5609 h 524517"/>
                  <a:gd name="connsiteX1" fmla="*/ 0 w 5904331"/>
                  <a:gd name="connsiteY1" fmla="*/ 507688 h 524517"/>
                  <a:gd name="connsiteX2" fmla="*/ 5904331 w 5904331"/>
                  <a:gd name="connsiteY2" fmla="*/ 524517 h 524517"/>
                  <a:gd name="connsiteX3" fmla="*/ 5536888 w 5904331"/>
                  <a:gd name="connsiteY3" fmla="*/ 0 h 524517"/>
                  <a:gd name="connsiteX4" fmla="*/ 356223 w 5904331"/>
                  <a:gd name="connsiteY4" fmla="*/ 5609 h 52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4331" h="524517">
                    <a:moveTo>
                      <a:pt x="356223" y="5609"/>
                    </a:moveTo>
                    <a:lnTo>
                      <a:pt x="0" y="507688"/>
                    </a:lnTo>
                    <a:lnTo>
                      <a:pt x="5904331" y="524517"/>
                    </a:lnTo>
                    <a:lnTo>
                      <a:pt x="5536888" y="0"/>
                    </a:lnTo>
                    <a:lnTo>
                      <a:pt x="356223" y="5609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A73FE3-E2E4-498B-8988-4BBE7B11312B}"/>
                  </a:ext>
                </a:extLst>
              </p:cNvPr>
              <p:cNvSpPr txBox="1"/>
              <p:nvPr/>
            </p:nvSpPr>
            <p:spPr>
              <a:xfrm>
                <a:off x="1506308" y="4848090"/>
                <a:ext cx="4290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Ingest and Content and Metadata Extraction***</a:t>
                </a:r>
                <a:r>
                  <a:rPr lang="en-US" sz="1400" dirty="0">
                    <a:solidFill>
                      <a:schemeClr val="bg1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: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Reliable text for searching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BBE648-2466-4DC1-ADBA-1ECEE4F964FA}"/>
                </a:ext>
              </a:extLst>
            </p:cNvPr>
            <p:cNvCxnSpPr>
              <a:cxnSpLocks/>
            </p:cNvCxnSpPr>
            <p:nvPr/>
          </p:nvCxnSpPr>
          <p:spPr>
            <a:xfrm>
              <a:off x="6420592" y="4728358"/>
              <a:ext cx="362198" cy="59772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083C3-ED4F-4537-8232-A4B214024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4885" y="5310249"/>
              <a:ext cx="107905" cy="811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01C44337-155C-4697-BFC2-366A513A51C1}"/>
                </a:ext>
              </a:extLst>
            </p:cNvPr>
            <p:cNvSpPr/>
            <p:nvPr/>
          </p:nvSpPr>
          <p:spPr>
            <a:xfrm>
              <a:off x="6311735" y="4704608"/>
              <a:ext cx="146462" cy="12824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4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E1D33-F00B-4B67-AE79-92E4C6AB0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5B2E-69A6-4D57-847A-157AB522F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30616-6A67-44ED-A4F0-6BF8FA39118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76856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AA9C-4B6F-4095-B3E8-B93ED65D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Assessment,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16E4-193F-4E7C-91B2-3FF433D9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Extraction (tika-eval)</a:t>
            </a:r>
          </a:p>
          <a:p>
            <a:r>
              <a:rPr lang="en-US" dirty="0"/>
              <a:t>Query log analysis</a:t>
            </a:r>
          </a:p>
          <a:p>
            <a:r>
              <a:rPr lang="en-US" dirty="0"/>
              <a:t>Technical analysis of configuration</a:t>
            </a:r>
          </a:p>
          <a:p>
            <a:r>
              <a:rPr lang="en-US" dirty="0"/>
              <a:t>Interviews</a:t>
            </a:r>
          </a:p>
          <a:p>
            <a:r>
              <a:rPr lang="en-US" dirty="0"/>
              <a:t>Client developed ground truth relevance set ~500 queries with relevance judgments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7BA6-3794-476E-BC90-84F062ACB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AAD3-E92A-4582-BF14-519CC6C87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1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7424-00FE-463A-86E7-93962E11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766B-3B4B-4C56-9466-69F80E13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3835400" cy="4678363"/>
          </a:xfrm>
        </p:spPr>
        <p:txBody>
          <a:bodyPr/>
          <a:lstStyle/>
          <a:p>
            <a:r>
              <a:rPr lang="en-US" dirty="0"/>
              <a:t>Chair Apache Tika</a:t>
            </a:r>
          </a:p>
          <a:p>
            <a:r>
              <a:rPr lang="en-US" dirty="0"/>
              <a:t>Committer/PMC Apache POI, Apache PDFBox</a:t>
            </a:r>
          </a:p>
          <a:p>
            <a:r>
              <a:rPr lang="en-US" dirty="0"/>
              <a:t>Committer Apache Lucene/Solr</a:t>
            </a:r>
          </a:p>
          <a:p>
            <a:r>
              <a:rPr lang="en-US" dirty="0"/>
              <a:t>Member Apache Software Foundation</a:t>
            </a:r>
          </a:p>
          <a:p>
            <a:r>
              <a:rPr lang="en-US" dirty="0"/>
              <a:t>Projects</a:t>
            </a:r>
          </a:p>
          <a:p>
            <a:pPr lvl="1"/>
            <a:r>
              <a:rPr lang="en-US" dirty="0" err="1"/>
              <a:t>SpanQueryParser</a:t>
            </a:r>
            <a:endParaRPr lang="en-US" dirty="0"/>
          </a:p>
          <a:p>
            <a:pPr lvl="1"/>
            <a:r>
              <a:rPr lang="en-US" dirty="0"/>
              <a:t>Concordance</a:t>
            </a:r>
          </a:p>
          <a:p>
            <a:pPr lvl="1"/>
            <a:r>
              <a:rPr lang="en-US" dirty="0"/>
              <a:t>Rhapsode</a:t>
            </a:r>
          </a:p>
          <a:p>
            <a:pPr lvl="1"/>
            <a:r>
              <a:rPr lang="en-US" i="1" dirty="0" err="1"/>
              <a:t>Quaerite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11AE4-230F-4589-93C0-9FD3BB090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4AD1-BE25-4471-82E0-6932D24F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608983-D1F9-472F-BD69-107F81B29935}"/>
              </a:ext>
            </a:extLst>
          </p:cNvPr>
          <p:cNvGrpSpPr/>
          <p:nvPr/>
        </p:nvGrpSpPr>
        <p:grpSpPr>
          <a:xfrm>
            <a:off x="5257800" y="1905000"/>
            <a:ext cx="6701637" cy="4221163"/>
            <a:chOff x="5522360" y="2410289"/>
            <a:chExt cx="6437077" cy="37158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B6C04B-B21C-4A03-AB01-3084ED693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988" r="988" b="51494"/>
            <a:stretch/>
          </p:blipFill>
          <p:spPr>
            <a:xfrm>
              <a:off x="5522360" y="2410289"/>
              <a:ext cx="4861677" cy="16298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DFCE3F-61A3-45F0-B38E-130E0CC84C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8271"/>
            <a:stretch/>
          </p:blipFill>
          <p:spPr>
            <a:xfrm>
              <a:off x="6561047" y="4607828"/>
              <a:ext cx="5398390" cy="151833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2F795-A320-4276-B0A0-1935AF2C91C6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7953199" y="4040115"/>
              <a:ext cx="1406120" cy="56771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9117A75-F3D1-4814-A3DB-D49132D2401F}"/>
              </a:ext>
            </a:extLst>
          </p:cNvPr>
          <p:cNvSpPr txBox="1"/>
          <p:nvPr/>
        </p:nvSpPr>
        <p:spPr>
          <a:xfrm>
            <a:off x="5231219" y="1326246"/>
            <a:ext cx="550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Upgrade from PDFBox 1.8.6-&gt;1.8.7</a:t>
            </a:r>
            <a:endParaRPr lang="en-US" sz="2400" b="1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63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5F0D-C4E4-453E-B3FC-37B5D8DA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Phase 1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B790-D8F1-4178-A42F-E0406715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extraction was working well</a:t>
            </a:r>
          </a:p>
          <a:p>
            <a:pPr lvl="1"/>
            <a:r>
              <a:rPr lang="en-US" dirty="0"/>
              <a:t>PDFs had mostly reliable text – no need for Optical Character Recognition (OCR)</a:t>
            </a:r>
          </a:p>
          <a:p>
            <a:pPr lvl="1"/>
            <a:r>
              <a:rPr lang="en-US" dirty="0"/>
              <a:t>50% failure rate on </a:t>
            </a:r>
            <a:r>
              <a:rPr lang="en-US" dirty="0" err="1"/>
              <a:t>xls</a:t>
            </a:r>
            <a:r>
              <a:rPr lang="en-US" dirty="0"/>
              <a:t> within zip files</a:t>
            </a:r>
          </a:p>
          <a:p>
            <a:r>
              <a:rPr lang="en-US" dirty="0"/>
              <a:t>Query log analysis</a:t>
            </a:r>
          </a:p>
          <a:p>
            <a:pPr lvl="1"/>
            <a:r>
              <a:rPr lang="en-US" dirty="0"/>
              <a:t>Limited use of facets, advanced query operators</a:t>
            </a:r>
          </a:p>
          <a:p>
            <a:pPr lvl="1"/>
            <a:r>
              <a:rPr lang="en-US" dirty="0"/>
              <a:t>Paging infrequent past first page of results</a:t>
            </a:r>
          </a:p>
          <a:p>
            <a:r>
              <a:rPr lang="en-US" dirty="0"/>
              <a:t>Technical analysis of search configuration – Tokenizer Chain</a:t>
            </a:r>
          </a:p>
          <a:p>
            <a:pPr lvl="1"/>
            <a:r>
              <a:rPr lang="en-US" dirty="0"/>
              <a:t>Drops single character tokens</a:t>
            </a:r>
          </a:p>
          <a:p>
            <a:pPr lvl="1"/>
            <a:r>
              <a:rPr lang="en-US" dirty="0"/>
              <a:t>Applies aggressive stemming</a:t>
            </a:r>
          </a:p>
          <a:p>
            <a:pPr lvl="1"/>
            <a:r>
              <a:rPr lang="en-US" dirty="0"/>
              <a:t>Does not strip out HTML markup</a:t>
            </a:r>
          </a:p>
          <a:p>
            <a:r>
              <a:rPr lang="en-US" dirty="0"/>
              <a:t>Analysis of metadata – numerous dates for older documents were inaccurate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7F44E-A196-47CE-ACF1-6C891109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4787-6EF3-4020-AD7A-EC87994C5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70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881C-B18B-4A4D-9A4B-05AB183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Analyzer Chain Issues –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85CC-C00A-49CA-90E6-A39A6A65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75" y="1524000"/>
            <a:ext cx="8337383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Dropping single character tokens</a:t>
            </a:r>
          </a:p>
          <a:p>
            <a:pPr lvl="1"/>
            <a:r>
              <a:rPr lang="en-US" dirty="0"/>
              <a:t>I 9</a:t>
            </a:r>
          </a:p>
          <a:p>
            <a:pPr lvl="1"/>
            <a:r>
              <a:rPr lang="en-US" dirty="0"/>
              <a:t>8 USC</a:t>
            </a:r>
          </a:p>
          <a:p>
            <a:pPr lvl="1"/>
            <a:r>
              <a:rPr lang="en-US" dirty="0"/>
              <a:t>September 6 2010</a:t>
            </a:r>
          </a:p>
          <a:p>
            <a:r>
              <a:rPr lang="en-US" dirty="0"/>
              <a:t>HTML Markup</a:t>
            </a:r>
          </a:p>
          <a:p>
            <a:pPr lvl="1"/>
            <a:r>
              <a:rPr lang="en-US" dirty="0"/>
              <a:t>One of the most common queries “pay tables” – any document with a version of “pay” and an HTML table – returning 4,540 pages instead of the correct 813</a:t>
            </a:r>
          </a:p>
          <a:p>
            <a:r>
              <a:rPr lang="en-US" dirty="0"/>
              <a:t>Aggressive Stemming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Query 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officer -&gt;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office 2669 | officer 2098 | officers 348 | offices 69 | officer's 10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| officers' 3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Document Counts</a:t>
            </a:r>
          </a:p>
          <a:p>
            <a:pPr lvl="2"/>
            <a:r>
              <a:rPr lang="en-US" dirty="0"/>
              <a:t>20,671 currently returned for any one of the above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10,372 documents that actually contain “officer” or “officers”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8,115 documents that actually contain “officers”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6,053 documents that actually contain “officer”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B7C88-3C55-4CEB-BF03-DD0C03945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9B72-4E82-4DA0-82F6-4020AC351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81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7299-63EF-459A-AE53-1AF85C4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058C-B03D-4B4C-9FDB-AFF2B68C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Across numerous survey instruments:</a:t>
            </a:r>
          </a:p>
          <a:p>
            <a:pPr lvl="1"/>
            <a:r>
              <a:rPr lang="en-US" dirty="0"/>
              <a:t>Search is awful – too many irrelevant results, too many out of date results</a:t>
            </a:r>
          </a:p>
          <a:p>
            <a:pPr lvl="1"/>
            <a:r>
              <a:rPr lang="en-US" dirty="0"/>
              <a:t>Dates and recency emerged as a very common theme, after “too many irrelevant documents”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69306-5EE7-4110-9D49-68D3A5A1F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3CD2-9DAC-4EC2-B9D1-89523D15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5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1064-192A-4CF4-ACE1-998347AD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9B38-D35B-426F-A388-4A863308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basics and set up second/dev search system with new configurations</a:t>
            </a:r>
          </a:p>
          <a:p>
            <a:r>
              <a:rPr lang="en-US" dirty="0"/>
              <a:t>Develop ground truth set for offline experimentation</a:t>
            </a:r>
          </a:p>
          <a:p>
            <a:r>
              <a:rPr lang="en-US" dirty="0"/>
              <a:t>Create a new field “</a:t>
            </a:r>
            <a:r>
              <a:rPr lang="en-US" dirty="0" err="1"/>
              <a:t>quick_hits</a:t>
            </a:r>
            <a:r>
              <a:rPr lang="en-US" dirty="0"/>
              <a:t>” for content managers to add popular queries into documents’ metadata</a:t>
            </a:r>
          </a:p>
          <a:p>
            <a:r>
              <a:rPr lang="en-US" dirty="0"/>
              <a:t>Boost on popular document types</a:t>
            </a:r>
          </a:p>
          <a:p>
            <a:r>
              <a:rPr lang="en-US" dirty="0"/>
              <a:t>Fold in recency with relevance rankings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going forward:</a:t>
            </a:r>
          </a:p>
          <a:p>
            <a:pPr lvl="1"/>
            <a:r>
              <a:rPr lang="en-US" dirty="0"/>
              <a:t>Continued experimentation </a:t>
            </a:r>
          </a:p>
          <a:p>
            <a:pPr lvl="1"/>
            <a:r>
              <a:rPr lang="en-US" dirty="0"/>
              <a:t>Outreach for feedback on new system</a:t>
            </a:r>
          </a:p>
          <a:p>
            <a:pPr lvl="1"/>
            <a:r>
              <a:rPr lang="en-US" dirty="0"/>
              <a:t>Establish a plan, policies and practice around the content lifecycle</a:t>
            </a:r>
          </a:p>
          <a:p>
            <a:pPr lvl="1"/>
            <a:r>
              <a:rPr lang="en-US" dirty="0"/>
              <a:t>Enlarging truth set with </a:t>
            </a:r>
            <a:r>
              <a:rPr lang="en-US" dirty="0" err="1"/>
              <a:t>GoogleAnalytics</a:t>
            </a:r>
            <a:r>
              <a:rPr lang="en-US" dirty="0"/>
              <a:t> data about user behavior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9433-810C-4EE4-9D8A-FF59C26B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AD93-867D-4AF1-BE5A-9E1DF75A6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C869-31ED-4AEE-A345-3A42AA60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Toolkit for Offline Experiments -- </a:t>
            </a:r>
            <a:r>
              <a:rPr lang="en-US" i="1" dirty="0" err="1"/>
              <a:t>Quaerite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524B-0394-4C7B-A8F8-08C29B77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1676400"/>
          </a:xfrm>
        </p:spPr>
        <p:txBody>
          <a:bodyPr/>
          <a:lstStyle/>
          <a:p>
            <a:r>
              <a:rPr lang="en-US" dirty="0"/>
              <a:t>Run Experiments</a:t>
            </a:r>
          </a:p>
          <a:p>
            <a:r>
              <a:rPr lang="en-US" dirty="0"/>
              <a:t>Generate Experiments</a:t>
            </a:r>
          </a:p>
          <a:p>
            <a:r>
              <a:rPr lang="en-US" dirty="0"/>
              <a:t>Genetic Algorithm – to find best settings via </a:t>
            </a:r>
            <a:r>
              <a:rPr lang="en-US" dirty="0" err="1"/>
              <a:t>xfold</a:t>
            </a:r>
            <a:r>
              <a:rPr lang="en-US" dirty="0"/>
              <a:t> cross-validation given ground truth</a:t>
            </a:r>
          </a:p>
          <a:p>
            <a:r>
              <a:rPr lang="en-US" dirty="0"/>
              <a:t>Feature Finder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B7AA-5C2D-4DFA-A1EB-8FF8CE928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A4A3-9AAA-4741-9504-4ABF94F7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EB775-911F-4C1A-A113-41971AB0C1B9}"/>
              </a:ext>
            </a:extLst>
          </p:cNvPr>
          <p:cNvSpPr txBox="1"/>
          <p:nvPr/>
        </p:nvSpPr>
        <p:spPr>
          <a:xfrm>
            <a:off x="2628900" y="3048000"/>
            <a:ext cx="69342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v1.0.0-ALPHA Available</a:t>
            </a:r>
            <a:endParaRPr lang="en-US" sz="2000" b="1" dirty="0">
              <a:hlinkClick r:id="rId2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>
                <a:hlinkClick r:id="rId2"/>
              </a:rPr>
              <a:t>https://github.com/mitre/quaerite</a:t>
            </a:r>
            <a:r>
              <a:rPr lang="en-US" sz="2000" b="1" dirty="0"/>
              <a:t> </a:t>
            </a:r>
          </a:p>
          <a:p>
            <a:pPr algn="ctr">
              <a:spcAft>
                <a:spcPts val="600"/>
              </a:spcAft>
            </a:pPr>
            <a:r>
              <a:rPr lang="en-US" sz="2000" b="1" dirty="0"/>
              <a:t> </a:t>
            </a:r>
          </a:p>
          <a:p>
            <a:pPr algn="ctr">
              <a:spcAft>
                <a:spcPts val="600"/>
              </a:spcAft>
            </a:pPr>
            <a:r>
              <a:rPr lang="en-US" sz="2000" b="1" dirty="0"/>
              <a:t>Releases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hlinkClick r:id="rId3"/>
              </a:rPr>
              <a:t>https://github.com/mitre/quaerite/releases</a:t>
            </a:r>
            <a:endParaRPr lang="en-US" sz="2000" b="1" dirty="0"/>
          </a:p>
          <a:p>
            <a:pPr algn="ctr">
              <a:spcAft>
                <a:spcPts val="600"/>
              </a:spcAft>
            </a:pP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>
                <a:ea typeface="Verdana" pitchFamily="34" charset="0"/>
                <a:cs typeface="Verdana" pitchFamily="34" charset="0"/>
              </a:rPr>
              <a:t>Examples: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hlinkClick r:id="rId4"/>
              </a:rPr>
              <a:t>https://github.com/mitre/quaerite/blob/master/quaerite-examples/README.md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4D9A-2567-4C3D-9081-ACA78503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EE2E-6EB7-429F-AC90-DCB2B107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Intranet/site search is not easy, but there are processes and tools – “relevance engineer” is a job/area of expertise</a:t>
            </a:r>
          </a:p>
          <a:p>
            <a:r>
              <a:rPr lang="en-US" dirty="0"/>
              <a:t>Open source is amazingly powerful, please join our communities and contribute!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B146-DD25-4590-B09F-9FACE17CB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EE11-B2A8-49BB-AA1A-FDA3EA375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3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7EF9-7255-40A4-9A23-16EAFACD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9C73-89AF-4B22-910D-E79ADC12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 tools</a:t>
            </a:r>
          </a:p>
          <a:p>
            <a:pPr lvl="1"/>
            <a:r>
              <a:rPr lang="en-US" dirty="0"/>
              <a:t>RRE (Sease.io) -- </a:t>
            </a:r>
            <a:r>
              <a:rPr lang="en-US" dirty="0">
                <a:hlinkClick r:id="rId3"/>
              </a:rPr>
              <a:t>https://github.com/SeaseLtd/rated-ranking-evaluator/wiki/Maven-Plugin</a:t>
            </a:r>
            <a:endParaRPr lang="en-US" dirty="0"/>
          </a:p>
          <a:p>
            <a:pPr lvl="1"/>
            <a:r>
              <a:rPr lang="en-US" dirty="0" err="1"/>
              <a:t>Quepid</a:t>
            </a:r>
            <a:r>
              <a:rPr lang="en-US" dirty="0"/>
              <a:t>, </a:t>
            </a:r>
            <a:r>
              <a:rPr lang="en-US" dirty="0" err="1"/>
              <a:t>splainer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https://quepid.com/</a:t>
            </a:r>
            <a:r>
              <a:rPr lang="en-US" dirty="0"/>
              <a:t> </a:t>
            </a:r>
          </a:p>
          <a:p>
            <a:pPr lvl="1"/>
            <a:r>
              <a:rPr lang="en-US" i="1" dirty="0" err="1"/>
              <a:t>Quaerite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https://github.com/mitre/quaerite</a:t>
            </a:r>
            <a:endParaRPr lang="en-US" i="1" dirty="0"/>
          </a:p>
          <a:p>
            <a:r>
              <a:rPr lang="en-US" dirty="0"/>
              <a:t>Open Source Projects</a:t>
            </a:r>
          </a:p>
          <a:p>
            <a:pPr lvl="1"/>
            <a:r>
              <a:rPr lang="en-US" dirty="0"/>
              <a:t>Apache Lucene/Solr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Apache PDFBox</a:t>
            </a:r>
          </a:p>
          <a:p>
            <a:pPr lvl="1"/>
            <a:r>
              <a:rPr lang="en-US" dirty="0"/>
              <a:t>Apache POI</a:t>
            </a:r>
          </a:p>
          <a:p>
            <a:pPr lvl="1"/>
            <a:r>
              <a:rPr lang="en-US" dirty="0"/>
              <a:t>Apache Tika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FD046-77E9-484E-9CA6-4D9755FB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1E95F-3F66-4F43-B1BB-D7673C9AE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69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644A-C7FB-4D9D-9597-F74CCDCD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ECA4-CA54-4F7D-A1F2-4DAB7E3F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Projects</a:t>
            </a:r>
          </a:p>
          <a:p>
            <a:pPr lvl="1"/>
            <a:r>
              <a:rPr lang="en-US" dirty="0"/>
              <a:t>Rhapsode –  </a:t>
            </a:r>
            <a:r>
              <a:rPr lang="en-US" dirty="0">
                <a:hlinkClick r:id="rId2"/>
              </a:rPr>
              <a:t>https://github.com/mitre/rhapsode</a:t>
            </a:r>
            <a:endParaRPr lang="en-US" i="1" dirty="0"/>
          </a:p>
          <a:p>
            <a:pPr lvl="1"/>
            <a:r>
              <a:rPr lang="en-US" dirty="0" err="1"/>
              <a:t>SpanQueryParser</a:t>
            </a:r>
            <a:r>
              <a:rPr lang="en-US" dirty="0"/>
              <a:t>/Concordance – </a:t>
            </a:r>
            <a:r>
              <a:rPr lang="en-US" dirty="0">
                <a:hlinkClick r:id="rId3"/>
              </a:rPr>
              <a:t>https://github.com/tballison/lucene-addons</a:t>
            </a:r>
            <a:endParaRPr lang="en-US" dirty="0">
              <a:hlinkClick r:id="rId4"/>
            </a:endParaRPr>
          </a:p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Kruschwitz</a:t>
            </a:r>
            <a:r>
              <a:rPr lang="en-US" dirty="0"/>
              <a:t>, Udo and Charlie Hull. 2017. “Searching the Enterprise.”</a:t>
            </a:r>
          </a:p>
          <a:p>
            <a:pPr lvl="1"/>
            <a:r>
              <a:rPr lang="en-US" dirty="0"/>
              <a:t>Turnbull, Doug and John Berryman. 2016. “Relevant Search.”</a:t>
            </a:r>
          </a:p>
          <a:p>
            <a:pPr lvl="1"/>
            <a:r>
              <a:rPr lang="en-US" dirty="0"/>
              <a:t>White, Martin. 2015. “Enterprise Search: Enhancing Business Performance.”</a:t>
            </a:r>
          </a:p>
          <a:p>
            <a:r>
              <a:rPr lang="en-US" dirty="0"/>
              <a:t>Talks</a:t>
            </a:r>
          </a:p>
          <a:p>
            <a:pPr lvl="1"/>
            <a:r>
              <a:rPr lang="en-US" dirty="0"/>
              <a:t>Hostetter, Chris. “Hidden Gems of Apache Solr” </a:t>
            </a:r>
            <a:r>
              <a:rPr lang="en-US" dirty="0">
                <a:hlinkClick r:id="rId5"/>
              </a:rPr>
              <a:t>https://www.youtube.com/watch?v=qTVi7eMGe1A</a:t>
            </a:r>
            <a:endParaRPr lang="en-US" dirty="0"/>
          </a:p>
          <a:p>
            <a:pPr lvl="1"/>
            <a:r>
              <a:rPr lang="en-US" dirty="0"/>
              <a:t>Ingersoll, Grant. “BM-25 is so Yesterday”: </a:t>
            </a:r>
            <a:r>
              <a:rPr lang="en-US" dirty="0">
                <a:hlinkClick r:id="rId6"/>
              </a:rPr>
              <a:t>https://www.youtube.com/watch?v=nA8dqw03m48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1A98B-04E2-44BD-BA8B-DBB85A529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5E748-19D0-4D5A-8C8C-2EE5B2211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77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6F7-DFF3-4536-AFEC-52B07A0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871E-7F4E-4CB3-B71F-33A2E69E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tallison@mitre.org</a:t>
            </a:r>
            <a:endParaRPr lang="en-US" dirty="0"/>
          </a:p>
          <a:p>
            <a:r>
              <a:rPr lang="en-US" dirty="0">
                <a:hlinkClick r:id="rId3"/>
              </a:rPr>
              <a:t>tallison@apache.org</a:t>
            </a:r>
            <a:endParaRPr lang="en-US" dirty="0"/>
          </a:p>
          <a:p>
            <a:r>
              <a:rPr lang="en-US" dirty="0"/>
              <a:t>@_</a:t>
            </a:r>
            <a:r>
              <a:rPr lang="en-US" dirty="0" err="1"/>
              <a:t>tallison</a:t>
            </a:r>
            <a:endParaRPr lang="en-US" dirty="0"/>
          </a:p>
          <a:p>
            <a:r>
              <a:rPr lang="en-US" dirty="0">
                <a:hlinkClick r:id="rId4"/>
              </a:rPr>
              <a:t>https://github.com/tballison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5101F-244B-4BD6-AA92-7C10BEFC9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ACF6-C13E-4EFF-936F-C42AF162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FDFF-154E-4E67-BF50-CEB40F03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Magnifying Impact via Open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5AE5E-1F28-419F-8E1F-AC5FD2703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6E01-CDC1-42B6-A2EE-4F4BD91D8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6D3E95-28F8-4998-8961-5124E0706675}"/>
              </a:ext>
            </a:extLst>
          </p:cNvPr>
          <p:cNvGrpSpPr/>
          <p:nvPr/>
        </p:nvGrpSpPr>
        <p:grpSpPr>
          <a:xfrm>
            <a:off x="6855080" y="1370851"/>
            <a:ext cx="2898521" cy="2889608"/>
            <a:chOff x="5331079" y="1370851"/>
            <a:chExt cx="2898521" cy="2889608"/>
          </a:xfrm>
        </p:grpSpPr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75F847F5-06F2-4797-A8A8-FB7ED8BC7F82}"/>
                </a:ext>
              </a:extLst>
            </p:cNvPr>
            <p:cNvSpPr/>
            <p:nvPr/>
          </p:nvSpPr>
          <p:spPr>
            <a:xfrm>
              <a:off x="6453046" y="1370851"/>
              <a:ext cx="685800" cy="803400"/>
            </a:xfrm>
            <a:prstGeom prst="flowChartMagneticDisk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12F0048F-DB3C-40A4-AFF9-CEE984C49949}"/>
                </a:ext>
              </a:extLst>
            </p:cNvPr>
            <p:cNvSpPr/>
            <p:nvPr/>
          </p:nvSpPr>
          <p:spPr>
            <a:xfrm>
              <a:off x="6292078" y="2413955"/>
              <a:ext cx="685800" cy="803400"/>
            </a:xfrm>
            <a:prstGeom prst="flowChartMagneticDisk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01B421B6-3FB4-4DA1-9AE6-3B9577D00925}"/>
                </a:ext>
              </a:extLst>
            </p:cNvPr>
            <p:cNvSpPr/>
            <p:nvPr/>
          </p:nvSpPr>
          <p:spPr>
            <a:xfrm>
              <a:off x="7543800" y="2140962"/>
              <a:ext cx="685800" cy="803400"/>
            </a:xfrm>
            <a:prstGeom prst="flowChartMagneticDisk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4CCD8C6C-F30F-447C-81BE-49E6856F68A0}"/>
                </a:ext>
              </a:extLst>
            </p:cNvPr>
            <p:cNvSpPr/>
            <p:nvPr/>
          </p:nvSpPr>
          <p:spPr>
            <a:xfrm>
              <a:off x="7511278" y="3024175"/>
              <a:ext cx="685800" cy="803400"/>
            </a:xfrm>
            <a:prstGeom prst="flowChartMagneticDisk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C9FA6DD6-D4B0-41AE-83E3-EF11DD52EC66}"/>
                </a:ext>
              </a:extLst>
            </p:cNvPr>
            <p:cNvSpPr/>
            <p:nvPr/>
          </p:nvSpPr>
          <p:spPr>
            <a:xfrm>
              <a:off x="6165843" y="3457059"/>
              <a:ext cx="685800" cy="803400"/>
            </a:xfrm>
            <a:prstGeom prst="flowChartMagneticDisk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94F778-73E2-4424-8F1F-06268779AD69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5331079" y="1871356"/>
              <a:ext cx="1003847" cy="39120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157E58-517C-424D-A13C-AE1F4B792F25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5331079" y="2262562"/>
              <a:ext cx="865075" cy="30267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9B70318-B2BB-4222-878E-7F95974ABCEB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5331079" y="2262562"/>
              <a:ext cx="708364" cy="119449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6D64BEC-26B7-45C4-9F6D-F4AD15DA977C}"/>
                </a:ext>
              </a:extLst>
            </p:cNvPr>
            <p:cNvCxnSpPr>
              <a:stCxn id="23" idx="4"/>
            </p:cNvCxnSpPr>
            <p:nvPr/>
          </p:nvCxnSpPr>
          <p:spPr>
            <a:xfrm flipV="1">
              <a:off x="6977878" y="2632200"/>
              <a:ext cx="474116" cy="18345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4C63B9-C967-4BF8-8C81-5017B3BF2601}"/>
                </a:ext>
              </a:extLst>
            </p:cNvPr>
            <p:cNvCxnSpPr>
              <a:stCxn id="23" idx="4"/>
            </p:cNvCxnSpPr>
            <p:nvPr/>
          </p:nvCxnSpPr>
          <p:spPr>
            <a:xfrm>
              <a:off x="6977878" y="2815655"/>
              <a:ext cx="474116" cy="36841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FA502-79C0-40E0-A105-C3BE9B43DF15}"/>
              </a:ext>
            </a:extLst>
          </p:cNvPr>
          <p:cNvSpPr/>
          <p:nvPr/>
        </p:nvSpPr>
        <p:spPr>
          <a:xfrm>
            <a:off x="2127230" y="5477104"/>
            <a:ext cx="1343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ea typeface="Verdana" pitchFamily="34" charset="0"/>
                <a:cs typeface="Verdana" pitchFamily="34" charset="0"/>
              </a:rPr>
              <a:t>Sponsor’s Shop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351073-5E5F-4A89-83C2-4A9DEC3B56AF}"/>
              </a:ext>
            </a:extLst>
          </p:cNvPr>
          <p:cNvGrpSpPr/>
          <p:nvPr/>
        </p:nvGrpSpPr>
        <p:grpSpPr>
          <a:xfrm>
            <a:off x="1943292" y="4334650"/>
            <a:ext cx="1527263" cy="2054414"/>
            <a:chOff x="1943292" y="4334650"/>
            <a:chExt cx="1527263" cy="2054414"/>
          </a:xfrm>
        </p:grpSpPr>
        <p:pic>
          <p:nvPicPr>
            <p:cNvPr id="7" name="Picture 6" descr="C:\Users\tallison\Documents\My Projects\Rhapsode\dev4\resources\static\icon.gif">
              <a:extLst>
                <a:ext uri="{FF2B5EF4-FFF2-40B4-BE49-F238E27FC236}">
                  <a16:creationId xmlns:a16="http://schemas.microsoft.com/office/drawing/2014/main" id="{C5766978-0CB3-48BA-B95E-07C1ADB11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4334650"/>
              <a:ext cx="1071288" cy="49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gular Pentagon 1032">
              <a:extLst>
                <a:ext uri="{FF2B5EF4-FFF2-40B4-BE49-F238E27FC236}">
                  <a16:creationId xmlns:a16="http://schemas.microsoft.com/office/drawing/2014/main" id="{5EC8FA88-413F-44EA-AAF9-A5997797B67F}"/>
                </a:ext>
              </a:extLst>
            </p:cNvPr>
            <p:cNvSpPr/>
            <p:nvPr/>
          </p:nvSpPr>
          <p:spPr>
            <a:xfrm>
              <a:off x="1943292" y="5000659"/>
              <a:ext cx="1527263" cy="1388405"/>
            </a:xfrm>
            <a:prstGeom prst="pentagon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15CA9F-0348-4921-BB0A-2580ECBC0C75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2669245" y="4825186"/>
              <a:ext cx="37679" cy="17547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6E21EF-1938-4441-B64E-9F86EEAC265F}"/>
              </a:ext>
            </a:extLst>
          </p:cNvPr>
          <p:cNvGrpSpPr/>
          <p:nvPr/>
        </p:nvGrpSpPr>
        <p:grpSpPr>
          <a:xfrm>
            <a:off x="2736682" y="1642308"/>
            <a:ext cx="4121319" cy="2647806"/>
            <a:chOff x="2736682" y="1642308"/>
            <a:chExt cx="4121319" cy="2647806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52DCD0D-4B32-43B7-98A3-3AF8D87B480A}"/>
                </a:ext>
              </a:extLst>
            </p:cNvPr>
            <p:cNvSpPr/>
            <p:nvPr/>
          </p:nvSpPr>
          <p:spPr>
            <a:xfrm>
              <a:off x="3352801" y="1642308"/>
              <a:ext cx="3505200" cy="1240509"/>
            </a:xfrm>
            <a:prstGeom prst="cloud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C82E9C-AF76-4F54-BE09-C9856471E2E1}"/>
                </a:ext>
              </a:extLst>
            </p:cNvPr>
            <p:cNvSpPr txBox="1"/>
            <p:nvPr/>
          </p:nvSpPr>
          <p:spPr>
            <a:xfrm>
              <a:off x="4067493" y="2027742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ea typeface="Verdana" pitchFamily="34" charset="0"/>
                  <a:cs typeface="Verdana" pitchFamily="34" charset="0"/>
                </a:rPr>
                <a:t>Open Source Code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01A7651-1FC0-4D09-B010-6C1C7E7013DA}"/>
                </a:ext>
              </a:extLst>
            </p:cNvPr>
            <p:cNvCxnSpPr/>
            <p:nvPr/>
          </p:nvCxnSpPr>
          <p:spPr>
            <a:xfrm flipV="1">
              <a:off x="2736682" y="2879983"/>
              <a:ext cx="1463273" cy="141013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8F2DED-2911-4D04-B6D2-BD98180432E4}"/>
                </a:ext>
              </a:extLst>
            </p:cNvPr>
            <p:cNvCxnSpPr>
              <a:stCxn id="15" idx="1"/>
            </p:cNvCxnSpPr>
            <p:nvPr/>
          </p:nvCxnSpPr>
          <p:spPr>
            <a:xfrm>
              <a:off x="5105401" y="2881496"/>
              <a:ext cx="566389" cy="6025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E3D836-9BDA-463A-B9DF-EB160115CDEA}"/>
              </a:ext>
            </a:extLst>
          </p:cNvPr>
          <p:cNvGrpSpPr/>
          <p:nvPr/>
        </p:nvGrpSpPr>
        <p:grpSpPr>
          <a:xfrm>
            <a:off x="3412654" y="3589317"/>
            <a:ext cx="3021526" cy="2404020"/>
            <a:chOff x="3412654" y="3589317"/>
            <a:chExt cx="3021526" cy="24040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982351-C5B9-4711-8CEB-F63203617F6B}"/>
                </a:ext>
              </a:extLst>
            </p:cNvPr>
            <p:cNvGrpSpPr/>
            <p:nvPr/>
          </p:nvGrpSpPr>
          <p:grpSpPr>
            <a:xfrm>
              <a:off x="5138780" y="3589317"/>
              <a:ext cx="1295400" cy="1981200"/>
              <a:chOff x="3614780" y="3589317"/>
              <a:chExt cx="1295400" cy="198120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5031EE-73C0-4603-A11D-63B22AE460B1}"/>
                  </a:ext>
                </a:extLst>
              </p:cNvPr>
              <p:cNvSpPr txBox="1"/>
              <p:nvPr/>
            </p:nvSpPr>
            <p:spPr>
              <a:xfrm>
                <a:off x="3662405" y="4452982"/>
                <a:ext cx="1200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ea typeface="Verdana" pitchFamily="34" charset="0"/>
                    <a:cs typeface="Verdana" pitchFamily="34" charset="0"/>
                  </a:rPr>
                  <a:t>Sponsor’s IT System</a:t>
                </a:r>
              </a:p>
            </p:txBody>
          </p:sp>
          <p:sp>
            <p:nvSpPr>
              <p:cNvPr id="21" name="Flowchart: Magnetic Disk 20">
                <a:extLst>
                  <a:ext uri="{FF2B5EF4-FFF2-40B4-BE49-F238E27FC236}">
                    <a16:creationId xmlns:a16="http://schemas.microsoft.com/office/drawing/2014/main" id="{A8323CDA-F628-4E64-B284-7BD85371D8A7}"/>
                  </a:ext>
                </a:extLst>
              </p:cNvPr>
              <p:cNvSpPr/>
              <p:nvPr/>
            </p:nvSpPr>
            <p:spPr>
              <a:xfrm>
                <a:off x="3614780" y="3589317"/>
                <a:ext cx="1295400" cy="1981200"/>
              </a:xfrm>
              <a:prstGeom prst="flowChartMagneticDisk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702B743-7384-4BEF-9595-36D6879901A5}"/>
                </a:ext>
              </a:extLst>
            </p:cNvPr>
            <p:cNvCxnSpPr/>
            <p:nvPr/>
          </p:nvCxnSpPr>
          <p:spPr>
            <a:xfrm flipH="1">
              <a:off x="3654493" y="5694861"/>
              <a:ext cx="2131988" cy="29847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F37744-8E3B-421E-A98F-3F3C3385F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2654" y="4452982"/>
              <a:ext cx="1578612" cy="17501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63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12A-3989-4300-A5F2-8D68D777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Source: Land of the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D0169-1799-41D4-8AA6-59A49908D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C35C-2EFD-4B8E-8288-9575CD13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E021856-A8F6-49EE-98DB-298C7DCC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371601"/>
            <a:ext cx="4225618" cy="4678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9C038-5581-47E8-B021-A86945A29D0C}"/>
              </a:ext>
            </a:extLst>
          </p:cNvPr>
          <p:cNvSpPr txBox="1"/>
          <p:nvPr/>
        </p:nvSpPr>
        <p:spPr>
          <a:xfrm>
            <a:off x="2514600" y="6049963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http://www.writeonnewjersey.com/2011/03/if-its-free-its-for-me/</a:t>
            </a:r>
          </a:p>
        </p:txBody>
      </p:sp>
    </p:spTree>
    <p:extLst>
      <p:ext uri="{BB962C8B-B14F-4D97-AF65-F5344CB8AC3E}">
        <p14:creationId xmlns:p14="http://schemas.microsoft.com/office/powerpoint/2010/main" val="185356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B970-4909-45E6-B556-61489DB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of the Brave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5B5A0-6866-447E-A068-943E38B3E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EAD0-0897-4FC9-BFF4-40C36AFAC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4F07A11-D430-49D2-AF65-4358D34F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1" y="1447801"/>
            <a:ext cx="6237817" cy="4678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6D944-94E1-4959-B21A-9376BC74D9CC}"/>
              </a:ext>
            </a:extLst>
          </p:cNvPr>
          <p:cNvSpPr txBox="1"/>
          <p:nvPr/>
        </p:nvSpPr>
        <p:spPr>
          <a:xfrm>
            <a:off x="2057400" y="623166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http://www.contractortalk.com/f59/ladder-safety-has-come-along-way-71332/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9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4BA0-B59F-4E54-A8F9-ADDFE090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Grim Numeric Realities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B12A8-6C01-451E-A7FA-580D44F05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B38B-E3DC-4C92-AB01-F8C1F9822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DC340-37A0-44AA-A76B-EED885797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651" y="1244591"/>
            <a:ext cx="8229600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709AB-99EF-4FAA-BC7D-09117BF50C97}"/>
              </a:ext>
            </a:extLst>
          </p:cNvPr>
          <p:cNvSpPr txBox="1"/>
          <p:nvPr/>
        </p:nvSpPr>
        <p:spPr>
          <a:xfrm>
            <a:off x="1952742" y="5895620"/>
            <a:ext cx="8305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Kelle Cruz. “Collaborations in the Extreme: The rise of open code development in the scientific community.” https://www.slideshare.net/KelleCruz/collaborations-in-the-extreme-the-rise-of-open-code-development-in-the-scientific-community</a:t>
            </a:r>
          </a:p>
        </p:txBody>
      </p:sp>
    </p:spTree>
    <p:extLst>
      <p:ext uri="{BB962C8B-B14F-4D97-AF65-F5344CB8AC3E}">
        <p14:creationId xmlns:p14="http://schemas.microsoft.com/office/powerpoint/2010/main" val="107862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A39B-23BD-4B26-A0AA-11CF97AA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Tika – Commits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07A707-C0F9-4D75-A7CC-25AAE1C4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1384915"/>
            <a:ext cx="6629400" cy="52444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ADA5-4BFB-4DDB-BFF1-B97171887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89CC-3694-4602-8DEC-513138D8A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3725-CA9C-4BD0-9EA5-8FAB753B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Can Help – Not Just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2ABF-5079-4031-9EF8-94DEB555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problems</a:t>
            </a:r>
          </a:p>
          <a:p>
            <a:r>
              <a:rPr lang="en-US" dirty="0"/>
              <a:t>Requesting new features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Patches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New projects via incubator</a:t>
            </a:r>
          </a:p>
          <a:p>
            <a:r>
              <a:rPr lang="en-US" dirty="0"/>
              <a:t>Answering questions on user@, </a:t>
            </a:r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Documentation – user’s guides, example code</a:t>
            </a:r>
          </a:p>
          <a:p>
            <a:r>
              <a:rPr lang="en-US" dirty="0"/>
              <a:t>Community – conference talks, conferences, meetups, training</a:t>
            </a:r>
          </a:p>
          <a:p>
            <a:r>
              <a:rPr lang="en-US" dirty="0"/>
              <a:t>Legal</a:t>
            </a:r>
          </a:p>
          <a:p>
            <a:r>
              <a:rPr lang="en-US" dirty="0"/>
              <a:t>Graphic Design – logos,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B5D43-40E2-4C07-A674-D26BF01A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CBD-534A-454B-AEFB-225B8430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55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2030</Words>
  <Application>Microsoft Office PowerPoint</Application>
  <PresentationFormat>Widescreen</PresentationFormat>
  <Paragraphs>345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Dubai</vt:lpstr>
      <vt:lpstr>Helvetica LT Std</vt:lpstr>
      <vt:lpstr>MITRE</vt:lpstr>
      <vt:lpstr>Wingdings</vt:lpstr>
      <vt:lpstr>Default Theme</vt:lpstr>
      <vt:lpstr>Search Relevance Tuning Apache Roadshow DC – George Mason University</vt:lpstr>
      <vt:lpstr>Overview</vt:lpstr>
      <vt:lpstr>About Me</vt:lpstr>
      <vt:lpstr>Magnifying Impact via Open Source</vt:lpstr>
      <vt:lpstr>Open Source: Land of the Free</vt:lpstr>
      <vt:lpstr>Home of the Brave</vt:lpstr>
      <vt:lpstr>Grim Numeric Realities</vt:lpstr>
      <vt:lpstr>Apache Tika – Commits</vt:lpstr>
      <vt:lpstr>How You Can Help – Not Just Code!</vt:lpstr>
      <vt:lpstr>Enterprise Search – How to Improve it</vt:lpstr>
      <vt:lpstr>Search?  That’s easy!</vt:lpstr>
      <vt:lpstr>Enterprise/Intranet Search –  Why Can’t it be like Google?!</vt:lpstr>
      <vt:lpstr>The What</vt:lpstr>
      <vt:lpstr>Search Engines – A Quick Overview</vt:lpstr>
      <vt:lpstr>Example of Normalization for Search</vt:lpstr>
      <vt:lpstr>Example of Failure to Normalize for Search</vt:lpstr>
      <vt:lpstr>ICUFoldingFilter – Don’t leave خانه Without it!</vt:lpstr>
      <vt:lpstr>When Search Goes Wrong</vt:lpstr>
      <vt:lpstr>Available Parameters</vt:lpstr>
      <vt:lpstr>Each Token Filter Can Have Many Parameters</vt:lpstr>
      <vt:lpstr>On the one hand…on the other</vt:lpstr>
      <vt:lpstr>In practice…</vt:lpstr>
      <vt:lpstr>The How</vt:lpstr>
      <vt:lpstr>How to improve it?</vt:lpstr>
      <vt:lpstr>But seriously…</vt:lpstr>
      <vt:lpstr>Evaluation, in short…</vt:lpstr>
      <vt:lpstr>Eric Pugh’s Search Relevance Maturity Model</vt:lpstr>
      <vt:lpstr>Case Study</vt:lpstr>
      <vt:lpstr>Case Study – Assessment, phase 1</vt:lpstr>
      <vt:lpstr>Case Study – Phase 1 Findings</vt:lpstr>
      <vt:lpstr>Analyzer Chain Issues – Details</vt:lpstr>
      <vt:lpstr>User feedback</vt:lpstr>
      <vt:lpstr>Phase 2</vt:lpstr>
      <vt:lpstr>Evaluation Toolkit for Offline Experiments -- Quaerite</vt:lpstr>
      <vt:lpstr>Takeaways</vt:lpstr>
      <vt:lpstr>References*</vt:lpstr>
      <vt:lpstr>References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2016-10-04T23:57:59Z</dcterms:created>
  <dcterms:modified xsi:type="dcterms:W3CDTF">2019-03-26T14:28:39Z</dcterms:modified>
</cp:coreProperties>
</file>