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00"/>
  </p:notesMasterIdLst>
  <p:handoutMasterIdLst>
    <p:handoutMasterId r:id="rId101"/>
  </p:handoutMasterIdLst>
  <p:sldIdLst>
    <p:sldId id="256" r:id="rId2"/>
    <p:sldId id="327" r:id="rId3"/>
    <p:sldId id="350" r:id="rId4"/>
    <p:sldId id="369" r:id="rId5"/>
    <p:sldId id="358" r:id="rId6"/>
    <p:sldId id="351" r:id="rId7"/>
    <p:sldId id="301" r:id="rId8"/>
    <p:sldId id="352" r:id="rId9"/>
    <p:sldId id="353" r:id="rId10"/>
    <p:sldId id="355" r:id="rId11"/>
    <p:sldId id="357" r:id="rId12"/>
    <p:sldId id="375" r:id="rId13"/>
    <p:sldId id="356" r:id="rId14"/>
    <p:sldId id="376" r:id="rId15"/>
    <p:sldId id="371" r:id="rId16"/>
    <p:sldId id="372" r:id="rId17"/>
    <p:sldId id="373" r:id="rId18"/>
    <p:sldId id="382" r:id="rId19"/>
    <p:sldId id="383" r:id="rId20"/>
    <p:sldId id="384" r:id="rId21"/>
    <p:sldId id="360" r:id="rId22"/>
    <p:sldId id="361" r:id="rId23"/>
    <p:sldId id="362" r:id="rId24"/>
    <p:sldId id="378" r:id="rId25"/>
    <p:sldId id="377" r:id="rId26"/>
    <p:sldId id="390" r:id="rId27"/>
    <p:sldId id="370" r:id="rId28"/>
    <p:sldId id="367" r:id="rId29"/>
    <p:sldId id="364" r:id="rId30"/>
    <p:sldId id="366" r:id="rId31"/>
    <p:sldId id="386" r:id="rId32"/>
    <p:sldId id="389" r:id="rId33"/>
    <p:sldId id="365" r:id="rId34"/>
    <p:sldId id="379" r:id="rId35"/>
    <p:sldId id="388" r:id="rId36"/>
    <p:sldId id="387" r:id="rId37"/>
    <p:sldId id="391" r:id="rId38"/>
    <p:sldId id="380" r:id="rId39"/>
    <p:sldId id="368" r:id="rId40"/>
    <p:sldId id="374" r:id="rId41"/>
    <p:sldId id="381" r:id="rId42"/>
    <p:sldId id="359" r:id="rId43"/>
    <p:sldId id="354" r:id="rId44"/>
    <p:sldId id="326" r:id="rId45"/>
    <p:sldId id="257" r:id="rId46"/>
    <p:sldId id="293" r:id="rId47"/>
    <p:sldId id="292" r:id="rId48"/>
    <p:sldId id="294" r:id="rId49"/>
    <p:sldId id="283" r:id="rId50"/>
    <p:sldId id="276" r:id="rId51"/>
    <p:sldId id="277" r:id="rId52"/>
    <p:sldId id="297" r:id="rId53"/>
    <p:sldId id="298" r:id="rId54"/>
    <p:sldId id="299" r:id="rId55"/>
    <p:sldId id="278" r:id="rId56"/>
    <p:sldId id="279" r:id="rId57"/>
    <p:sldId id="281" r:id="rId58"/>
    <p:sldId id="319" r:id="rId59"/>
    <p:sldId id="346" r:id="rId60"/>
    <p:sldId id="320" r:id="rId61"/>
    <p:sldId id="302" r:id="rId62"/>
    <p:sldId id="304" r:id="rId63"/>
    <p:sldId id="305" r:id="rId64"/>
    <p:sldId id="306" r:id="rId65"/>
    <p:sldId id="307" r:id="rId66"/>
    <p:sldId id="308" r:id="rId67"/>
    <p:sldId id="309" r:id="rId68"/>
    <p:sldId id="310" r:id="rId69"/>
    <p:sldId id="311" r:id="rId70"/>
    <p:sldId id="312" r:id="rId71"/>
    <p:sldId id="313" r:id="rId72"/>
    <p:sldId id="315" r:id="rId73"/>
    <p:sldId id="316" r:id="rId74"/>
    <p:sldId id="321" r:id="rId75"/>
    <p:sldId id="322" r:id="rId76"/>
    <p:sldId id="318" r:id="rId77"/>
    <p:sldId id="348" r:id="rId78"/>
    <p:sldId id="323" r:id="rId79"/>
    <p:sldId id="324" r:id="rId80"/>
    <p:sldId id="328" r:id="rId81"/>
    <p:sldId id="329" r:id="rId82"/>
    <p:sldId id="340" r:id="rId83"/>
    <p:sldId id="338" r:id="rId84"/>
    <p:sldId id="339" r:id="rId85"/>
    <p:sldId id="343" r:id="rId86"/>
    <p:sldId id="344" r:id="rId87"/>
    <p:sldId id="330" r:id="rId88"/>
    <p:sldId id="335" r:id="rId89"/>
    <p:sldId id="336" r:id="rId90"/>
    <p:sldId id="337" r:id="rId91"/>
    <p:sldId id="347" r:id="rId92"/>
    <p:sldId id="341" r:id="rId93"/>
    <p:sldId id="317" r:id="rId94"/>
    <p:sldId id="345" r:id="rId95"/>
    <p:sldId id="325" r:id="rId96"/>
    <p:sldId id="300" r:id="rId97"/>
    <p:sldId id="287" r:id="rId98"/>
    <p:sldId id="288" r:id="rId99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1BB5"/>
    <a:srgbClr val="FFFFCC"/>
    <a:srgbClr val="800000"/>
    <a:srgbClr val="0033CC"/>
    <a:srgbClr val="005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1777" autoAdjust="0"/>
  </p:normalViewPr>
  <p:slideViewPr>
    <p:cSldViewPr>
      <p:cViewPr varScale="1">
        <p:scale>
          <a:sx n="62" d="100"/>
          <a:sy n="62" d="100"/>
        </p:scale>
        <p:origin x="437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7466" cy="464503"/>
          </a:xfrm>
          <a:prstGeom prst="rect">
            <a:avLst/>
          </a:prstGeom>
        </p:spPr>
        <p:txBody>
          <a:bodyPr vert="horz" lIns="91221" tIns="45610" rIns="91221" bIns="4561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5953" y="0"/>
            <a:ext cx="3027466" cy="464503"/>
          </a:xfrm>
          <a:prstGeom prst="rect">
            <a:avLst/>
          </a:prstGeom>
        </p:spPr>
        <p:txBody>
          <a:bodyPr vert="horz" lIns="91221" tIns="45610" rIns="91221" bIns="45610" rtlCol="0"/>
          <a:lstStyle>
            <a:lvl1pPr algn="r">
              <a:defRPr sz="1200"/>
            </a:lvl1pPr>
          </a:lstStyle>
          <a:p>
            <a:fld id="{C329A52C-7C1D-4919-9C3C-19B86460C176}" type="datetimeFigureOut">
              <a:rPr lang="en-US" smtClean="0"/>
              <a:t>9/13/2019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17612"/>
            <a:ext cx="3027466" cy="464503"/>
          </a:xfrm>
          <a:prstGeom prst="rect">
            <a:avLst/>
          </a:prstGeom>
        </p:spPr>
        <p:txBody>
          <a:bodyPr vert="horz" lIns="91221" tIns="45610" rIns="91221" bIns="4561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5953" y="8817612"/>
            <a:ext cx="3027466" cy="464503"/>
          </a:xfrm>
          <a:prstGeom prst="rect">
            <a:avLst/>
          </a:prstGeom>
        </p:spPr>
        <p:txBody>
          <a:bodyPr vert="horz" lIns="91221" tIns="45610" rIns="91221" bIns="45610" rtlCol="0" anchor="b"/>
          <a:lstStyle>
            <a:lvl1pPr algn="r">
              <a:defRPr sz="1200"/>
            </a:lvl1pPr>
          </a:lstStyle>
          <a:p>
            <a:fld id="{F6AF80CD-4185-4083-9761-99BB39D900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92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939" cy="463711"/>
          </a:xfrm>
          <a:prstGeom prst="rect">
            <a:avLst/>
          </a:prstGeom>
        </p:spPr>
        <p:txBody>
          <a:bodyPr vert="horz" lIns="91038" tIns="45519" rIns="91038" bIns="455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484" y="0"/>
            <a:ext cx="3026939" cy="463711"/>
          </a:xfrm>
          <a:prstGeom prst="rect">
            <a:avLst/>
          </a:prstGeom>
        </p:spPr>
        <p:txBody>
          <a:bodyPr vert="horz" lIns="91038" tIns="45519" rIns="91038" bIns="45519" rtlCol="0"/>
          <a:lstStyle>
            <a:lvl1pPr algn="r">
              <a:defRPr sz="1200"/>
            </a:lvl1pPr>
          </a:lstStyle>
          <a:p>
            <a:fld id="{848B100A-0247-48A8-A06C-C8DFEC26C7F3}" type="datetimeFigureOut">
              <a:rPr lang="en-US" smtClean="0"/>
              <a:t>9/13/2019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5325"/>
            <a:ext cx="6188075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38" tIns="45519" rIns="91038" bIns="4551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132" y="4409205"/>
            <a:ext cx="5586738" cy="4178139"/>
          </a:xfrm>
          <a:prstGeom prst="rect">
            <a:avLst/>
          </a:prstGeom>
        </p:spPr>
        <p:txBody>
          <a:bodyPr vert="horz" lIns="91038" tIns="45519" rIns="91038" bIns="455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408"/>
            <a:ext cx="3026939" cy="463711"/>
          </a:xfrm>
          <a:prstGeom prst="rect">
            <a:avLst/>
          </a:prstGeom>
        </p:spPr>
        <p:txBody>
          <a:bodyPr vert="horz" lIns="91038" tIns="45519" rIns="91038" bIns="455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484" y="8818408"/>
            <a:ext cx="3026939" cy="463711"/>
          </a:xfrm>
          <a:prstGeom prst="rect">
            <a:avLst/>
          </a:prstGeom>
        </p:spPr>
        <p:txBody>
          <a:bodyPr vert="horz" lIns="91038" tIns="45519" rIns="91038" bIns="45519" rtlCol="0" anchor="b"/>
          <a:lstStyle>
            <a:lvl1pPr algn="r">
              <a:defRPr sz="1200"/>
            </a:lvl1pPr>
          </a:lstStyle>
          <a:p>
            <a:fld id="{19609630-4293-4F3E-BA83-C7A490E6F3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saffron_blaze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5325"/>
            <a:ext cx="6188075" cy="3481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</a:t>
            </a:r>
            <a:r>
              <a:rPr lang="en-US" baseline="0" dirty="0"/>
              <a:t> translation via Google translate</a:t>
            </a:r>
          </a:p>
          <a:p>
            <a:r>
              <a:rPr lang="en-US" baseline="0" dirty="0"/>
              <a:t>Text retrieved from https://ar.wikipedia.org/wiki/%D8%A3%D8%B1%D9%86%D9%88%D9%84%D8%AF_%D8%B4%D9%88%D8%A7%D8%B1%D8%B2%D9%86%D9%8A%D8%AC%D8%B1 on 2/1/2017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09630-4293-4F3E-BA83-C7A490E6F34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31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5325"/>
            <a:ext cx="6188075" cy="3481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01BB399-9A46-46BE-9D80-AD1B3D58773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5325"/>
            <a:ext cx="6188075" cy="3481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</a:t>
            </a:r>
            <a:r>
              <a:rPr lang="en-US" baseline="0" dirty="0"/>
              <a:t> from: http://upload.wikimedia.org/wikipedia/commons/6/66/The_Leaning_Tower_of_Pisa_SB.jpeg</a:t>
            </a:r>
          </a:p>
          <a:p>
            <a:endParaRPr lang="en-US" baseline="0" dirty="0"/>
          </a:p>
          <a:p>
            <a:r>
              <a:rPr lang="en-US" sz="2000" b="1" i="0" u="none" strike="noStrike" kern="12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18"/>
              </a:rPr>
              <a:t>Permission details</a:t>
            </a:r>
          </a:p>
          <a:p>
            <a:r>
              <a:rPr lang="en-US" sz="2000" b="0" i="0" u="none" strike="noStrike" kern="12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18"/>
              </a:rPr>
              <a:t>Outside of Wikimedia Foundation projects, attribution is to be made to: W. Lloyd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18"/>
              </a:rPr>
              <a:t>MacKenzie</a:t>
            </a:r>
            <a:r>
              <a:rPr lang="en-US" sz="2000" b="0" i="0" u="none" strike="noStrike" kern="12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18"/>
              </a:rPr>
              <a:t>, via Flickr @</a:t>
            </a:r>
            <a:r>
              <a:rPr lang="en-US" sz="2000" b="0" i="0" u="none" strike="noStrike" kern="12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18"/>
                <a:hlinkClick r:id="rId3"/>
              </a:rPr>
              <a:t>http://www.flickr.com/photos/saffron_blaze/</a:t>
            </a:r>
            <a:br>
              <a:rPr lang="en-US" sz="2000" b="0" i="0" u="none" strike="noStrike" kern="12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18"/>
              </a:rPr>
            </a:b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01BB399-9A46-46BE-9D80-AD1B3D58773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5325"/>
            <a:ext cx="6188075" cy="3481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A9261-7039-4CDD-910C-26572C9F461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7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1098200" y="6534227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A9EADF0-C01A-40BD-B50E-F00D8FE087CF}"/>
              </a:ext>
            </a:extLst>
          </p:cNvPr>
          <p:cNvSpPr txBox="1">
            <a:spLocks/>
          </p:cNvSpPr>
          <p:nvPr userDrawn="1"/>
        </p:nvSpPr>
        <p:spPr>
          <a:xfrm>
            <a:off x="3331031" y="65532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© 2019 The MITRE Corporation. ALL RIGHTS RESERVED.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290" y="7620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5890" y="7620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1098200" y="6534227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BF8B141-878F-4BD4-B1C9-B7109C60A73B}"/>
              </a:ext>
            </a:extLst>
          </p:cNvPr>
          <p:cNvSpPr txBox="1">
            <a:spLocks/>
          </p:cNvSpPr>
          <p:nvPr userDrawn="1"/>
        </p:nvSpPr>
        <p:spPr>
          <a:xfrm>
            <a:off x="3331031" y="65532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© 2019 The MITRE Corporation. ALL RIGHTS RESERVED.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824411" y="1295400"/>
            <a:ext cx="10961189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0" y="1"/>
            <a:ext cx="543099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371601"/>
            <a:ext cx="543099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6908" y="7620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FF314A6-FFA2-4668-964B-F0EFDD50EC8B}"/>
              </a:ext>
            </a:extLst>
          </p:cNvPr>
          <p:cNvSpPr txBox="1">
            <a:spLocks/>
          </p:cNvSpPr>
          <p:nvPr userDrawn="1"/>
        </p:nvSpPr>
        <p:spPr>
          <a:xfrm>
            <a:off x="3331031" y="65532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© 2019 The MITRE Corporation. ALL RIGHTS RESERVED.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2800" b="1" kern="1200">
          <a:solidFill>
            <a:schemeClr val="tx2"/>
          </a:solidFill>
          <a:latin typeface="Helvetica LT Std" pitchFamily="34" charset="0"/>
          <a:ea typeface="Verdana" pitchFamily="34" charset="0"/>
          <a:cs typeface="Verdana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manning.com/books/relevant-search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wern.net/Tank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4c1xU7arh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ceTechJobs/RelevancyTunin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19s/quepid" TargetMode="External"/><Relationship Id="rId2" Type="http://schemas.openxmlformats.org/officeDocument/2006/relationships/hyperlink" Target="https://github.com/mitre/quaeri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easeLtd/rated-ranking-evaluator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tre/quaerite/blob/master/quaerite-examples/README.md" TargetMode="External"/><Relationship Id="rId2" Type="http://schemas.openxmlformats.org/officeDocument/2006/relationships/hyperlink" Target="https://github.com/mitre/quaeri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allison@apache.org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ar.wikipedia.org/wiki/%D8%B4%D8%AA%D8%A7%D9%8A%D8%B1%D9%85%D8%A7%D8%B1%D9%83" TargetMode="External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20.png"/><Relationship Id="rId21" Type="http://schemas.openxmlformats.org/officeDocument/2006/relationships/image" Target="../media/image34.png"/><Relationship Id="rId7" Type="http://schemas.openxmlformats.org/officeDocument/2006/relationships/hyperlink" Target="https://ar.wikipedia.org/wiki/1947" TargetMode="External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.wikipedia.org/wiki/8_%D8%A3%D8%BA%D8%B3%D8%B7%D8%B3" TargetMode="External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22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21.png"/><Relationship Id="rId9" Type="http://schemas.openxmlformats.org/officeDocument/2006/relationships/hyperlink" Target="https://ar.wikipedia.org/wiki/%D8%A7%D9%84%D9%86%D9%85%D8%B3%D8%A7" TargetMode="External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ickr.com/photos/saffron_blaze/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sues.apache.org/jira/browse/TIKA-1130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apache.org/repos/bigdata/opennlp/" TargetMode="External"/><Relationship Id="rId2" Type="http://schemas.openxmlformats.org/officeDocument/2006/relationships/hyperlink" Target="http://wortschatz.uni-leipzig.de/en/download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ntic9/CommonCrawlDocumentDownload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ucene.apache.org/solr/guide/7_1/filter-descriptions.html" TargetMode="External"/><Relationship Id="rId2" Type="http://schemas.openxmlformats.org/officeDocument/2006/relationships/hyperlink" Target="https://lucene.apache.org/solr/guide/7_1/tokenizers.html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github.com/tballison/tika-addons/tree/master/tika-eval-solrj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ballison/share/blob/master/slides/Tika_charset_detector_study_201909.docx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mailto:tallison@apache.org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cwiki.apache.org/confluence/display/tika/TikaEval" TargetMode="External"/><Relationship Id="rId2" Type="http://schemas.openxmlformats.org/officeDocument/2006/relationships/hyperlink" Target="http://events.linuxfoundation.org/sites/events/files/slides/WhatsNewWithApacheTika_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dunderwood.com/2012/04/26/the-obvious-thing-were-lacking/" TargetMode="External"/><Relationship Id="rId4" Type="http://schemas.openxmlformats.org/officeDocument/2006/relationships/hyperlink" Target="https://ryanfb.github.io/etc/2015/03/16/automatic_evaluation_of_ocr_quality.html" TargetMode="Externa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2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1" y="5172678"/>
            <a:ext cx="4602163" cy="389922"/>
          </a:xfrm>
        </p:spPr>
        <p:txBody>
          <a:bodyPr>
            <a:normAutofit/>
          </a:bodyPr>
          <a:lstStyle/>
          <a:p>
            <a:r>
              <a:rPr lang="en-US" sz="1600" dirty="0"/>
              <a:t>September 12, 2019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2095500" y="1295400"/>
            <a:ext cx="8305800" cy="826132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(R)Evolving Relevance Tuning with Genetic Algorithms</a:t>
            </a: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286000" y="2743200"/>
            <a:ext cx="7924800" cy="20574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None/>
              <a:defRPr sz="2000" b="1" kern="1200" spc="0" baseline="0">
                <a:solidFill>
                  <a:schemeClr val="tx2"/>
                </a:solidFill>
                <a:latin typeface="Helvetica LT Std" pitchFamily="34" charset="0"/>
                <a:ea typeface="+mn-ea"/>
                <a:cs typeface="Calibri" pitchFamily="34" charset="0"/>
              </a:defRPr>
            </a:lvl1pPr>
            <a:lvl2pPr marL="515938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 LT Std" pitchFamily="34" charset="0"/>
                <a:ea typeface="+mn-ea"/>
                <a:cs typeface="Calibri" pitchFamily="34" charset="0"/>
              </a:defRPr>
            </a:lvl2pPr>
            <a:lvl3pPr marL="747713" indent="-2317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Helvetica LT Std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5F9E"/>
                </a:solidFill>
                <a:ea typeface="Verdana" pitchFamily="34" charset="0"/>
                <a:cs typeface="Times New Roman" pitchFamily="18" charset="0"/>
              </a:rPr>
              <a:t>Tim Allison</a:t>
            </a:r>
          </a:p>
          <a:p>
            <a:pPr>
              <a:spcAft>
                <a:spcPts val="0"/>
              </a:spcAft>
            </a:pPr>
            <a:endParaRPr lang="en-US" sz="2400" dirty="0">
              <a:solidFill>
                <a:srgbClr val="005F9E"/>
              </a:solidFill>
              <a:ea typeface="Verdana" pitchFamily="34" charset="0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5F9E"/>
                </a:solidFill>
                <a:ea typeface="Verdana" pitchFamily="34" charset="0"/>
                <a:cs typeface="Times New Roman" pitchFamily="18" charset="0"/>
              </a:rPr>
              <a:t>Activate Conference 2019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5F9E"/>
                </a:solidFill>
                <a:ea typeface="Verdana" pitchFamily="34" charset="0"/>
                <a:cs typeface="Times New Roman" pitchFamily="18" charset="0"/>
              </a:rPr>
              <a:t>Washington, DC</a:t>
            </a:r>
          </a:p>
          <a:p>
            <a:pPr>
              <a:spcAft>
                <a:spcPts val="0"/>
              </a:spcAft>
            </a:pPr>
            <a:endParaRPr lang="en-US" sz="2400" dirty="0">
              <a:solidFill>
                <a:srgbClr val="005F9E"/>
              </a:solidFill>
              <a:ea typeface="Verdana" pitchFamily="34" charset="0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solidFill>
                <a:srgbClr val="005F9E"/>
              </a:solidFill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77199" y="5283368"/>
            <a:ext cx="3657600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Approved for Public Release;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Distribution Unlimited. 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Case 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Number 18-3138-12</a:t>
            </a:r>
            <a:endParaRPr lang="en-US" sz="20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331031" y="65532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© 2019 The MITRE Corporation. ALL RIGHTS RESERVED.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668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A71B-7855-4062-A0F5-73E2FA52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do, what to do…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F5CC1-35D0-4418-A44E-99BDF8C73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FA50CE-F2E2-4C32-8D0C-CD9E674C0A15}"/>
              </a:ext>
            </a:extLst>
          </p:cNvPr>
          <p:cNvSpPr txBox="1"/>
          <p:nvPr/>
        </p:nvSpPr>
        <p:spPr>
          <a:xfrm>
            <a:off x="5638800" y="1752600"/>
            <a:ext cx="6400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Verdana" pitchFamily="34" charset="0"/>
                <a:cs typeface="Verdana" pitchFamily="34" charset="0"/>
              </a:rPr>
              <a:t>“</a:t>
            </a:r>
            <a:r>
              <a:rPr lang="en-US" sz="2400" dirty="0"/>
              <a:t>Relevant Search </a:t>
            </a:r>
          </a:p>
          <a:p>
            <a:r>
              <a:rPr lang="en-US" sz="2400" dirty="0"/>
              <a:t>With applications for Solr and Elasticsearch”</a:t>
            </a:r>
          </a:p>
          <a:p>
            <a:endParaRPr lang="en-US" sz="2400" dirty="0"/>
          </a:p>
          <a:p>
            <a:r>
              <a:rPr lang="en-US" sz="2400" dirty="0"/>
              <a:t>Doug Turnbull and John Berryman</a:t>
            </a:r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https://www.manning.com/books/relevant-search</a:t>
            </a:r>
            <a:endParaRPr lang="en-US" sz="2400" dirty="0"/>
          </a:p>
          <a:p>
            <a:pPr>
              <a:spcAft>
                <a:spcPts val="600"/>
              </a:spcAft>
            </a:pP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C3D912-7DB7-4D63-98A2-D8CD68CEEAD6}"/>
              </a:ext>
            </a:extLst>
          </p:cNvPr>
          <p:cNvGrpSpPr/>
          <p:nvPr/>
        </p:nvGrpSpPr>
        <p:grpSpPr>
          <a:xfrm>
            <a:off x="1676400" y="1905000"/>
            <a:ext cx="3429000" cy="3990975"/>
            <a:chOff x="1676400" y="1905000"/>
            <a:chExt cx="3429000" cy="39909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AF2E796-745F-449F-9CDF-AB551A6F3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6400" y="1905000"/>
              <a:ext cx="3381375" cy="3990975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3C9E75-C504-492D-B53A-640581491455}"/>
                </a:ext>
              </a:extLst>
            </p:cNvPr>
            <p:cNvSpPr/>
            <p:nvPr/>
          </p:nvSpPr>
          <p:spPr>
            <a:xfrm>
              <a:off x="4572000" y="2514600"/>
              <a:ext cx="533400" cy="1238548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58F80C2-C17B-4F96-84DB-ED110D854382}"/>
              </a:ext>
            </a:extLst>
          </p:cNvPr>
          <p:cNvSpPr/>
          <p:nvPr/>
        </p:nvSpPr>
        <p:spPr>
          <a:xfrm>
            <a:off x="4724400" y="5632578"/>
            <a:ext cx="73901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a typeface="Verdana" pitchFamily="34" charset="0"/>
                <a:cs typeface="Verdana" pitchFamily="34" charset="0"/>
              </a:rPr>
              <a:t>Thank you, Doug Turnbull and John Berryman </a:t>
            </a:r>
          </a:p>
          <a:p>
            <a:r>
              <a:rPr lang="en-US" sz="2400" dirty="0">
                <a:ea typeface="Verdana" pitchFamily="34" charset="0"/>
                <a:cs typeface="Verdana" pitchFamily="34" charset="0"/>
              </a:rPr>
              <a:t>for permission to use the search engineer in this talk!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404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1143-22C1-43C1-9581-4A553B76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Ground-truth based relevance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DE395-893D-4FB2-8CF8-E42CBAA88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ground truth</a:t>
            </a:r>
          </a:p>
          <a:p>
            <a:r>
              <a:rPr lang="en-US" dirty="0"/>
              <a:t>Good ground truth</a:t>
            </a:r>
          </a:p>
          <a:p>
            <a:r>
              <a:rPr lang="en-US" dirty="0"/>
              <a:t>Overfitting…be careful!</a:t>
            </a:r>
          </a:p>
          <a:p>
            <a:pPr lvl="1"/>
            <a:r>
              <a:rPr lang="en-US" dirty="0"/>
              <a:t>Please use responsible train/test splits</a:t>
            </a:r>
          </a:p>
          <a:p>
            <a:pPr lvl="1"/>
            <a:r>
              <a:rPr lang="en-US" dirty="0"/>
              <a:t>LOL: </a:t>
            </a:r>
            <a:r>
              <a:rPr lang="en-US" dirty="0">
                <a:hlinkClick r:id="rId2"/>
              </a:rPr>
              <a:t>https://www.gwern.net/Tanks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A42B-206A-47CF-9B70-F17F4CC16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59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F4CA-5948-408F-8F80-F0BBCD74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Ground Truth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A11455-7BB9-4563-811A-BA5E69299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0" y="1524000"/>
            <a:ext cx="4648202" cy="46481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9C74A-B8DE-49EE-ADC3-29EABC338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F01579-9FC6-4366-8279-B1BC38B9168F}"/>
              </a:ext>
            </a:extLst>
          </p:cNvPr>
          <p:cNvSpPr txBox="1"/>
          <p:nvPr/>
        </p:nvSpPr>
        <p:spPr>
          <a:xfrm>
            <a:off x="6746543" y="1600200"/>
            <a:ext cx="396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Thank you, Doug Turnbull, John Berryman and “Open Source Connections” for the inspiration for using </a:t>
            </a:r>
            <a:r>
              <a:rPr lang="en-US" sz="2400" dirty="0" err="1">
                <a:ea typeface="Verdana" pitchFamily="34" charset="0"/>
                <a:cs typeface="Verdana" pitchFamily="34" charset="0"/>
              </a:rPr>
              <a:t>tmdb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 and for generating and sharing a ground truth set!</a:t>
            </a:r>
          </a:p>
        </p:txBody>
      </p:sp>
    </p:spTree>
    <p:extLst>
      <p:ext uri="{BB962C8B-B14F-4D97-AF65-F5344CB8AC3E}">
        <p14:creationId xmlns:p14="http://schemas.microsoft.com/office/powerpoint/2010/main" val="2609776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DE98-4F8B-4AA2-A446-9337C20E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0: Run Some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093FE-B9E6-4A83-8779-8F04989EA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a static corpus, results should be reproducible</a:t>
            </a:r>
          </a:p>
          <a:p>
            <a:r>
              <a:rPr lang="en-US" dirty="0"/>
              <a:t>Keep track of previous experiments</a:t>
            </a:r>
          </a:p>
          <a:p>
            <a:r>
              <a:rPr lang="en-US" dirty="0"/>
              <a:t>Allow standard output and flexibility of scoring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14EB4-F8E1-4371-A78B-0B8AB9777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BB9C863-59AB-42E9-AEC3-6F1560D1D3BF}"/>
              </a:ext>
            </a:extLst>
          </p:cNvPr>
          <p:cNvGrpSpPr/>
          <p:nvPr/>
        </p:nvGrpSpPr>
        <p:grpSpPr>
          <a:xfrm>
            <a:off x="9113982" y="4963079"/>
            <a:ext cx="2692400" cy="1163084"/>
            <a:chOff x="9067800" y="3505200"/>
            <a:chExt cx="2692400" cy="1163084"/>
          </a:xfrm>
        </p:grpSpPr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369E0624-9219-414E-9F38-EC19EB4E0031}"/>
                </a:ext>
              </a:extLst>
            </p:cNvPr>
            <p:cNvSpPr/>
            <p:nvPr/>
          </p:nvSpPr>
          <p:spPr>
            <a:xfrm>
              <a:off x="10058400" y="3505200"/>
              <a:ext cx="990600" cy="1143000"/>
            </a:xfrm>
            <a:prstGeom prst="blockArc">
              <a:avLst>
                <a:gd name="adj1" fmla="val 10800000"/>
                <a:gd name="adj2" fmla="val 24936"/>
                <a:gd name="adj3" fmla="val 12482"/>
              </a:avLst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BC763DC-E777-47C7-9678-3657E5073717}"/>
                </a:ext>
              </a:extLst>
            </p:cNvPr>
            <p:cNvSpPr/>
            <p:nvPr/>
          </p:nvSpPr>
          <p:spPr>
            <a:xfrm rot="14009422">
              <a:off x="10206757" y="3850068"/>
              <a:ext cx="361950" cy="361950"/>
            </a:xfrm>
            <a:custGeom>
              <a:avLst/>
              <a:gdLst>
                <a:gd name="connsiteX0" fmla="*/ 13595 w 361950"/>
                <a:gd name="connsiteY0" fmla="*/ 297180 h 361950"/>
                <a:gd name="connsiteX1" fmla="*/ 8833 w 361950"/>
                <a:gd name="connsiteY1" fmla="*/ 301942 h 361950"/>
                <a:gd name="connsiteX2" fmla="*/ 13595 w 361950"/>
                <a:gd name="connsiteY2" fmla="*/ 356235 h 361950"/>
                <a:gd name="connsiteX3" fmla="*/ 67888 w 361950"/>
                <a:gd name="connsiteY3" fmla="*/ 351473 h 361950"/>
                <a:gd name="connsiteX4" fmla="*/ 364115 w 361950"/>
                <a:gd name="connsiteY4" fmla="*/ 0 h 361950"/>
                <a:gd name="connsiteX5" fmla="*/ 13595 w 361950"/>
                <a:gd name="connsiteY5" fmla="*/ 29718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361950">
                  <a:moveTo>
                    <a:pt x="13595" y="297180"/>
                  </a:moveTo>
                  <a:cubicBezTo>
                    <a:pt x="11690" y="298133"/>
                    <a:pt x="10738" y="300038"/>
                    <a:pt x="8833" y="301942"/>
                  </a:cubicBezTo>
                  <a:cubicBezTo>
                    <a:pt x="-4502" y="318135"/>
                    <a:pt x="-2597" y="341948"/>
                    <a:pt x="13595" y="356235"/>
                  </a:cubicBezTo>
                  <a:cubicBezTo>
                    <a:pt x="29788" y="369570"/>
                    <a:pt x="53600" y="367665"/>
                    <a:pt x="67888" y="351473"/>
                  </a:cubicBezTo>
                  <a:lnTo>
                    <a:pt x="364115" y="0"/>
                  </a:lnTo>
                  <a:lnTo>
                    <a:pt x="13595" y="2971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620DB8-C083-42EE-A1D0-9CD7EE151379}"/>
                </a:ext>
              </a:extLst>
            </p:cNvPr>
            <p:cNvSpPr txBox="1"/>
            <p:nvPr/>
          </p:nvSpPr>
          <p:spPr>
            <a:xfrm>
              <a:off x="9067800" y="4206619"/>
              <a:ext cx="2692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dirty="0">
                  <a:ea typeface="Verdana" pitchFamily="34" charset="0"/>
                  <a:cs typeface="Verdana" pitchFamily="34" charset="0"/>
                </a:rPr>
                <a:t>Risk of overfitting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985535-A7F9-44B3-AC18-EFDD1B4D84C1}"/>
              </a:ext>
            </a:extLst>
          </p:cNvPr>
          <p:cNvGrpSpPr/>
          <p:nvPr/>
        </p:nvGrpSpPr>
        <p:grpSpPr>
          <a:xfrm>
            <a:off x="1676400" y="2819400"/>
            <a:ext cx="2514600" cy="3076575"/>
            <a:chOff x="1676400" y="1905000"/>
            <a:chExt cx="3429000" cy="39909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20F1C28-CB0D-4545-8E77-BAEB8FA81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400" y="1905000"/>
              <a:ext cx="3381375" cy="3990975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DDE39B5-4C14-4639-B3E8-AE020315A9E6}"/>
                </a:ext>
              </a:extLst>
            </p:cNvPr>
            <p:cNvSpPr/>
            <p:nvPr/>
          </p:nvSpPr>
          <p:spPr>
            <a:xfrm>
              <a:off x="4572000" y="2514600"/>
              <a:ext cx="533400" cy="1238548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569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DA90-4632-4BA9-B785-7B647533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for running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47482-E92A-4AEA-8184-5B368AE6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2588D-2F57-4E73-B1D2-FD8700A7F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33D5037-1F93-4903-B6D8-B0620D5DC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08138"/>
            <a:ext cx="365760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"scorers"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],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"experiments"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460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3CED-D6EB-4D37-AC85-0785D1AB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</p:spPr>
        <p:txBody>
          <a:bodyPr/>
          <a:lstStyle/>
          <a:p>
            <a:r>
              <a:rPr lang="en-US" dirty="0"/>
              <a:t>Basic Experiment Configuration: Scorers and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B9FC5-7588-4541-A109-5EC4066FB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63C1CAF-EEDE-4197-B1CE-9D74149DC3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8000" y="1382286"/>
            <a:ext cx="4673600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"scorers"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"class"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"NDCG"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atN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"params"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useForTrain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useForTest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exportPMatrix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US" altLang="en-US" sz="4000" b="0" dirty="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29395F4-4C0F-45B2-8478-C4337664A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104" y="2057400"/>
            <a:ext cx="7281111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31775" indent="-2317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 marL="515938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 marL="747713" indent="-2317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rgbClr val="660E7A"/>
                </a:solidFill>
                <a:latin typeface="Consolas" panose="020B0609020204030204" pitchFamily="49" charset="0"/>
              </a:rPr>
              <a:t>"experiments"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b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660E7A"/>
                </a:solidFill>
                <a:latin typeface="Consolas" panose="020B0609020204030204" pitchFamily="49" charset="0"/>
              </a:rPr>
              <a:t>"title"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b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dirty="0">
                <a:solidFill>
                  <a:srgbClr val="660E7A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660E7A"/>
                </a:solidFill>
                <a:latin typeface="Consolas" panose="020B0609020204030204" pitchFamily="49" charset="0"/>
              </a:rPr>
              <a:t>searchServerUrl</a:t>
            </a:r>
            <a:r>
              <a:rPr lang="en-US" altLang="en-US" dirty="0">
                <a:solidFill>
                  <a:srgbClr val="660E7A"/>
                </a:solidFill>
                <a:latin typeface="Consolas" panose="020B0609020204030204" pitchFamily="49" charset="0"/>
              </a:rPr>
              <a:t>"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"http://.../</a:t>
            </a:r>
            <a:r>
              <a:rPr lang="en-US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solr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tmdb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dirty="0">
                <a:solidFill>
                  <a:srgbClr val="660E7A"/>
                </a:solidFill>
                <a:latin typeface="Consolas" panose="020B0609020204030204" pitchFamily="49" charset="0"/>
              </a:rPr>
              <a:t>"query"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b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dirty="0">
                <a:solidFill>
                  <a:srgbClr val="660E7A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660E7A"/>
                </a:solidFill>
                <a:latin typeface="Consolas" panose="020B0609020204030204" pitchFamily="49" charset="0"/>
              </a:rPr>
              <a:t>edismax</a:t>
            </a:r>
            <a:r>
              <a:rPr lang="en-US" altLang="en-US" dirty="0">
                <a:solidFill>
                  <a:srgbClr val="660E7A"/>
                </a:solidFill>
                <a:latin typeface="Consolas" panose="020B0609020204030204" pitchFamily="49" charset="0"/>
              </a:rPr>
              <a:t>"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b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en-US" dirty="0">
                <a:solidFill>
                  <a:srgbClr val="660E7A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660E7A"/>
                </a:solidFill>
                <a:latin typeface="Consolas" panose="020B0609020204030204" pitchFamily="49" charset="0"/>
              </a:rPr>
              <a:t>qf</a:t>
            </a:r>
            <a:r>
              <a:rPr lang="en-US" altLang="en-US" dirty="0">
                <a:solidFill>
                  <a:srgbClr val="660E7A"/>
                </a:solidFill>
                <a:latin typeface="Consolas" panose="020B0609020204030204" pitchFamily="49" charset="0"/>
              </a:rPr>
              <a:t>"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b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"title"</a:t>
            </a:r>
            <a:b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b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   }, </a:t>
            </a:r>
            <a:r>
              <a:rPr lang="en-US" altLang="en-US" sz="4000" b="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b="0" dirty="0">
              <a:latin typeface="Arial" panose="020B0604020202020204" pitchFamily="34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39DE8AB-B2B9-4151-80DE-B17954DF11E6}"/>
              </a:ext>
            </a:extLst>
          </p:cNvPr>
          <p:cNvCxnSpPr/>
          <p:nvPr/>
        </p:nvCxnSpPr>
        <p:spPr>
          <a:xfrm flipV="1">
            <a:off x="1600200" y="2209800"/>
            <a:ext cx="3581400" cy="2895600"/>
          </a:xfrm>
          <a:prstGeom prst="bentConnector3">
            <a:avLst>
              <a:gd name="adj1" fmla="val 89441"/>
            </a:avLst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593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3CED-D6EB-4D37-AC85-0785D1AB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Scorers – More Scorers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B9FC5-7588-4541-A109-5EC4066FB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8F68E6C-930B-42F5-A769-AD0AB12E83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740268"/>
            <a:ext cx="4902200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"scorers"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"class"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AtLeastOneAtN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atN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"class"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AtLeastOneAtN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atN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"class"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AtLeastOneAtN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atN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5F37AA9-CE62-411C-A2A0-3B3E7B0FB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0809" y="1600200"/>
            <a:ext cx="5410200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31775" indent="-2317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 marL="515938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 marL="747713" indent="-2317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0E7A"/>
                </a:solidFill>
                <a:latin typeface="Consolas" panose="020B0609020204030204" pitchFamily="49" charset="0"/>
              </a:rPr>
              <a:t>"class"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"NDCG"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660E7A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660E7A"/>
                </a:solidFill>
                <a:latin typeface="Consolas" panose="020B0609020204030204" pitchFamily="49" charset="0"/>
              </a:rPr>
              <a:t>atN</a:t>
            </a:r>
            <a:r>
              <a:rPr lang="en-US" altLang="en-US" dirty="0">
                <a:solidFill>
                  <a:srgbClr val="660E7A"/>
                </a:solidFill>
                <a:latin typeface="Consolas" panose="020B0609020204030204" pitchFamily="49" charset="0"/>
              </a:rPr>
              <a:t>"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660E7A"/>
                </a:solidFill>
                <a:latin typeface="Consolas" panose="020B0609020204030204" pitchFamily="49" charset="0"/>
              </a:rPr>
              <a:t>"params"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b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dirty="0">
                <a:solidFill>
                  <a:srgbClr val="660E7A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660E7A"/>
                </a:solidFill>
                <a:latin typeface="Consolas" panose="020B0609020204030204" pitchFamily="49" charset="0"/>
              </a:rPr>
              <a:t>useForTrain</a:t>
            </a:r>
            <a:r>
              <a:rPr lang="en-US" altLang="en-US" dirty="0">
                <a:solidFill>
                  <a:srgbClr val="660E7A"/>
                </a:solidFill>
                <a:latin typeface="Consolas" panose="020B0609020204030204" pitchFamily="49" charset="0"/>
              </a:rPr>
              <a:t>"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dirty="0">
                <a:solidFill>
                  <a:srgbClr val="660E7A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660E7A"/>
                </a:solidFill>
                <a:latin typeface="Consolas" panose="020B0609020204030204" pitchFamily="49" charset="0"/>
              </a:rPr>
              <a:t>useForTest</a:t>
            </a:r>
            <a:r>
              <a:rPr lang="en-US" altLang="en-US" dirty="0">
                <a:solidFill>
                  <a:srgbClr val="660E7A"/>
                </a:solidFill>
                <a:latin typeface="Consolas" panose="020B0609020204030204" pitchFamily="49" charset="0"/>
              </a:rPr>
              <a:t>"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dirty="0">
                <a:solidFill>
                  <a:srgbClr val="660E7A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660E7A"/>
                </a:solidFill>
                <a:latin typeface="Consolas" panose="020B0609020204030204" pitchFamily="49" charset="0"/>
              </a:rPr>
              <a:t>exportPMatrix</a:t>
            </a:r>
            <a:r>
              <a:rPr lang="en-US" altLang="en-US" dirty="0">
                <a:solidFill>
                  <a:srgbClr val="660E7A"/>
                </a:solidFill>
                <a:latin typeface="Consolas" panose="020B0609020204030204" pitchFamily="49" charset="0"/>
              </a:rPr>
              <a:t>"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b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  <a:b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b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660E7A"/>
                </a:solidFill>
                <a:latin typeface="Consolas" panose="020B0609020204030204" pitchFamily="49" charset="0"/>
              </a:rPr>
              <a:t>"class"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TotalDocsReturned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b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b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660E7A"/>
                </a:solidFill>
                <a:latin typeface="Consolas" panose="020B0609020204030204" pitchFamily="49" charset="0"/>
              </a:rPr>
              <a:t>"class"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ZeroResults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altLang="en-US" b="0" dirty="0">
              <a:latin typeface="Arial" panose="020B0604020202020204" pitchFamily="34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192E337-D894-4DC6-92DD-B90772580C64}"/>
              </a:ext>
            </a:extLst>
          </p:cNvPr>
          <p:cNvCxnSpPr>
            <a:cxnSpLocks/>
          </p:cNvCxnSpPr>
          <p:nvPr/>
        </p:nvCxnSpPr>
        <p:spPr>
          <a:xfrm flipV="1">
            <a:off x="2289792" y="1828800"/>
            <a:ext cx="4009408" cy="4004896"/>
          </a:xfrm>
          <a:prstGeom prst="bentConnector3">
            <a:avLst>
              <a:gd name="adj1" fmla="val 85061"/>
            </a:avLst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02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5C3C-168A-49D0-AFC1-F67E679E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– A Slightly More Interesting Experiment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5D521-98EB-4A22-B833-D3EC99B5B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CFC6494-349B-455D-9867-FD7E5E0505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371600"/>
            <a:ext cx="794320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"title_cast_pf_tie_0_8_mm2"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searchServerUrl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"http://localhost:8983/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solr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tmdb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"query"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edismax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qf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"title^10"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"cast^2"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"tie"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"pf"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"title^10"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"cast^2"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q.op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"mm"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"2"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}}}}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4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945F-3720-4CF9-BD15-5219B119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 Per Query/Per Experiment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7B599-07A7-4CCF-B08E-F430BB0C6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DD336-64D5-442A-91B3-5497C444D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3D7CF-0C87-43DD-B541-48801B46083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2514600"/>
            <a:ext cx="11700387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71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BBAE-298D-44CD-A576-375DEC3E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 Per Experiment Summary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F4D70-F98D-4053-BADB-3007FB023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31A28-2F43-4D8C-AA34-C72AD39AE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E69BD-51FB-4D7D-9122-085158FEDB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2209800"/>
            <a:ext cx="118300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2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E32D-340E-461C-9BE8-1D1CC11F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1B6A-0247-4099-A49D-FAFD9A7B5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Chair/V.P. Apache Tika</a:t>
            </a:r>
          </a:p>
          <a:p>
            <a:r>
              <a:rPr lang="en-US" dirty="0"/>
              <a:t>Committer/PMC Apache PDFBox</a:t>
            </a:r>
          </a:p>
          <a:p>
            <a:r>
              <a:rPr lang="en-US" dirty="0"/>
              <a:t>Committer/PMC Apache POI</a:t>
            </a:r>
          </a:p>
          <a:p>
            <a:r>
              <a:rPr lang="en-US" dirty="0"/>
              <a:t>Committer Apache Lucene/Solr</a:t>
            </a:r>
          </a:p>
          <a:p>
            <a:r>
              <a:rPr lang="en-US" dirty="0"/>
              <a:t>Member ASF</a:t>
            </a:r>
          </a:p>
          <a:p>
            <a:r>
              <a:rPr lang="en-US" dirty="0"/>
              <a:t>Ph.D. Classical Studies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A3CA7-4CB9-46AC-B26D-EC81BC690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350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E290-A842-406F-B347-F4AFEF30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 Pairwise P-Value for Diffs in NDCG@10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EDB1-9F55-4EFD-8B89-837C521D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52DA7-E99A-4D64-A967-D96A7D833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DAA43E-C644-415C-94C5-86CC2D92F6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2514600"/>
            <a:ext cx="1148644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09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0126-4D2B-4752-9FBA-7F4DEBA0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1: Automatically Generate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1E7E1-810B-409A-BA2C-35AF2274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know the parameters I want to experiment with, why should I have to specify the combinations?!</a:t>
            </a:r>
          </a:p>
          <a:p>
            <a:endParaRPr lang="en-US" dirty="0"/>
          </a:p>
          <a:p>
            <a:r>
              <a:rPr lang="en-US" dirty="0"/>
              <a:t>Different analyzer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A332E-1072-4354-B782-15E2D4C58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055C4-9602-4851-A807-F63EF13037DE}"/>
              </a:ext>
            </a:extLst>
          </p:cNvPr>
          <p:cNvSpPr txBox="1"/>
          <p:nvPr/>
        </p:nvSpPr>
        <p:spPr>
          <a:xfrm>
            <a:off x="9113982" y="5664498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Risk of overfitting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90C753-7A1A-4D0A-8B38-0B330034A1C5}"/>
              </a:ext>
            </a:extLst>
          </p:cNvPr>
          <p:cNvGrpSpPr/>
          <p:nvPr/>
        </p:nvGrpSpPr>
        <p:grpSpPr>
          <a:xfrm>
            <a:off x="4648200" y="3276600"/>
            <a:ext cx="2514600" cy="3076575"/>
            <a:chOff x="1676400" y="1905000"/>
            <a:chExt cx="3429000" cy="39909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AC3A7A-6F8E-431B-9E64-CCBF6790D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400" y="1905000"/>
              <a:ext cx="3381375" cy="3990975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6CCB5D-E5A0-4C69-B22D-C4EE88D70F7B}"/>
                </a:ext>
              </a:extLst>
            </p:cNvPr>
            <p:cNvSpPr/>
            <p:nvPr/>
          </p:nvSpPr>
          <p:spPr>
            <a:xfrm>
              <a:off x="4572000" y="2514600"/>
              <a:ext cx="533400" cy="1238548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9450F8B-FC27-4F0C-BF0F-D291FC600727}"/>
              </a:ext>
            </a:extLst>
          </p:cNvPr>
          <p:cNvGrpSpPr/>
          <p:nvPr/>
        </p:nvGrpSpPr>
        <p:grpSpPr>
          <a:xfrm>
            <a:off x="4116677" y="4935050"/>
            <a:ext cx="1143000" cy="1447800"/>
            <a:chOff x="685800" y="2438400"/>
            <a:chExt cx="1066800" cy="14478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6596FC-60C2-484A-98D2-0DB601ACC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5800" y="2438400"/>
              <a:ext cx="1066800" cy="1447800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901E172-F178-4DD0-BA28-84D8EBEC216E}"/>
                </a:ext>
              </a:extLst>
            </p:cNvPr>
            <p:cNvSpPr/>
            <p:nvPr/>
          </p:nvSpPr>
          <p:spPr>
            <a:xfrm>
              <a:off x="914400" y="3048000"/>
              <a:ext cx="609600" cy="3810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438957-20BA-4748-B158-7C54C53E4CA7}"/>
                </a:ext>
              </a:extLst>
            </p:cNvPr>
            <p:cNvSpPr txBox="1"/>
            <p:nvPr/>
          </p:nvSpPr>
          <p:spPr>
            <a:xfrm>
              <a:off x="812800" y="3048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 err="1">
                  <a:ea typeface="Verdana" pitchFamily="34" charset="0"/>
                  <a:cs typeface="Verdana" pitchFamily="34" charset="0"/>
                </a:rPr>
                <a:t>Stubb’s</a:t>
              </a:r>
              <a:endParaRPr lang="en-US" sz="1400" dirty="0"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643B86-4F7C-41C0-8699-B9F59ECB269E}"/>
              </a:ext>
            </a:extLst>
          </p:cNvPr>
          <p:cNvGrpSpPr/>
          <p:nvPr/>
        </p:nvGrpSpPr>
        <p:grpSpPr>
          <a:xfrm>
            <a:off x="10134600" y="5006777"/>
            <a:ext cx="990600" cy="1143000"/>
            <a:chOff x="4800600" y="4724400"/>
            <a:chExt cx="990600" cy="1143000"/>
          </a:xfrm>
        </p:grpSpPr>
        <p:sp>
          <p:nvSpPr>
            <p:cNvPr id="40" name="Block Arc 39">
              <a:extLst>
                <a:ext uri="{FF2B5EF4-FFF2-40B4-BE49-F238E27FC236}">
                  <a16:creationId xmlns:a16="http://schemas.microsoft.com/office/drawing/2014/main" id="{8007A6E4-920A-4AAF-8818-115E59DD5181}"/>
                </a:ext>
              </a:extLst>
            </p:cNvPr>
            <p:cNvSpPr/>
            <p:nvPr/>
          </p:nvSpPr>
          <p:spPr>
            <a:xfrm>
              <a:off x="4800600" y="4724400"/>
              <a:ext cx="990600" cy="1143000"/>
            </a:xfrm>
            <a:prstGeom prst="blockArc">
              <a:avLst>
                <a:gd name="adj1" fmla="val 10800000"/>
                <a:gd name="adj2" fmla="val 24936"/>
                <a:gd name="adj3" fmla="val 12482"/>
              </a:avLst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02E20EC-E24D-42A2-83EE-7B0FF7672572}"/>
                </a:ext>
              </a:extLst>
            </p:cNvPr>
            <p:cNvSpPr/>
            <p:nvPr/>
          </p:nvSpPr>
          <p:spPr>
            <a:xfrm rot="16796743">
              <a:off x="5057739" y="4934504"/>
              <a:ext cx="361950" cy="361950"/>
            </a:xfrm>
            <a:custGeom>
              <a:avLst/>
              <a:gdLst>
                <a:gd name="connsiteX0" fmla="*/ 13595 w 361950"/>
                <a:gd name="connsiteY0" fmla="*/ 297180 h 361950"/>
                <a:gd name="connsiteX1" fmla="*/ 8833 w 361950"/>
                <a:gd name="connsiteY1" fmla="*/ 301942 h 361950"/>
                <a:gd name="connsiteX2" fmla="*/ 13595 w 361950"/>
                <a:gd name="connsiteY2" fmla="*/ 356235 h 361950"/>
                <a:gd name="connsiteX3" fmla="*/ 67888 w 361950"/>
                <a:gd name="connsiteY3" fmla="*/ 351473 h 361950"/>
                <a:gd name="connsiteX4" fmla="*/ 364115 w 361950"/>
                <a:gd name="connsiteY4" fmla="*/ 0 h 361950"/>
                <a:gd name="connsiteX5" fmla="*/ 13595 w 361950"/>
                <a:gd name="connsiteY5" fmla="*/ 29718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361950">
                  <a:moveTo>
                    <a:pt x="13595" y="297180"/>
                  </a:moveTo>
                  <a:cubicBezTo>
                    <a:pt x="11690" y="298133"/>
                    <a:pt x="10738" y="300038"/>
                    <a:pt x="8833" y="301942"/>
                  </a:cubicBezTo>
                  <a:cubicBezTo>
                    <a:pt x="-4502" y="318135"/>
                    <a:pt x="-2597" y="341948"/>
                    <a:pt x="13595" y="356235"/>
                  </a:cubicBezTo>
                  <a:cubicBezTo>
                    <a:pt x="29788" y="369570"/>
                    <a:pt x="53600" y="367665"/>
                    <a:pt x="67888" y="351473"/>
                  </a:cubicBezTo>
                  <a:lnTo>
                    <a:pt x="364115" y="0"/>
                  </a:lnTo>
                  <a:lnTo>
                    <a:pt x="13595" y="2971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5424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0126-4D2B-4752-9FBA-7F4DEBA0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1: Automatically Generate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1E7E1-810B-409A-BA2C-35AF2274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know the parameters I want to experiment with, why should I have to specify the combinations?!</a:t>
            </a:r>
          </a:p>
          <a:p>
            <a:endParaRPr lang="en-US" dirty="0"/>
          </a:p>
          <a:p>
            <a:r>
              <a:rPr lang="en-US" dirty="0"/>
              <a:t>Different analyzer chains</a:t>
            </a:r>
          </a:p>
          <a:p>
            <a:r>
              <a:rPr lang="en-US" dirty="0"/>
              <a:t>field boosts and ranges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A332E-1072-4354-B782-15E2D4C58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055C4-9602-4851-A807-F63EF13037DE}"/>
              </a:ext>
            </a:extLst>
          </p:cNvPr>
          <p:cNvSpPr txBox="1"/>
          <p:nvPr/>
        </p:nvSpPr>
        <p:spPr>
          <a:xfrm>
            <a:off x="9113982" y="5664498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Risk of overfitting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90C753-7A1A-4D0A-8B38-0B330034A1C5}"/>
              </a:ext>
            </a:extLst>
          </p:cNvPr>
          <p:cNvGrpSpPr/>
          <p:nvPr/>
        </p:nvGrpSpPr>
        <p:grpSpPr>
          <a:xfrm>
            <a:off x="4648200" y="3276600"/>
            <a:ext cx="2514600" cy="3076575"/>
            <a:chOff x="1676400" y="1905000"/>
            <a:chExt cx="3429000" cy="39909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AC3A7A-6F8E-431B-9E64-CCBF6790D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400" y="1905000"/>
              <a:ext cx="3381375" cy="3990975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6CCB5D-E5A0-4C69-B22D-C4EE88D70F7B}"/>
                </a:ext>
              </a:extLst>
            </p:cNvPr>
            <p:cNvSpPr/>
            <p:nvPr/>
          </p:nvSpPr>
          <p:spPr>
            <a:xfrm>
              <a:off x="4572000" y="2514600"/>
              <a:ext cx="533400" cy="1238548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9450F8B-FC27-4F0C-BF0F-D291FC600727}"/>
              </a:ext>
            </a:extLst>
          </p:cNvPr>
          <p:cNvGrpSpPr/>
          <p:nvPr/>
        </p:nvGrpSpPr>
        <p:grpSpPr>
          <a:xfrm>
            <a:off x="4116677" y="4935050"/>
            <a:ext cx="1143000" cy="1447800"/>
            <a:chOff x="685800" y="2438400"/>
            <a:chExt cx="1066800" cy="14478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6596FC-60C2-484A-98D2-0DB601ACC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5800" y="2438400"/>
              <a:ext cx="1066800" cy="1447800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901E172-F178-4DD0-BA28-84D8EBEC216E}"/>
                </a:ext>
              </a:extLst>
            </p:cNvPr>
            <p:cNvSpPr/>
            <p:nvPr/>
          </p:nvSpPr>
          <p:spPr>
            <a:xfrm>
              <a:off x="914400" y="3048000"/>
              <a:ext cx="609600" cy="3810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438957-20BA-4748-B158-7C54C53E4CA7}"/>
                </a:ext>
              </a:extLst>
            </p:cNvPr>
            <p:cNvSpPr txBox="1"/>
            <p:nvPr/>
          </p:nvSpPr>
          <p:spPr>
            <a:xfrm>
              <a:off x="812800" y="3048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 err="1">
                  <a:ea typeface="Verdana" pitchFamily="34" charset="0"/>
                  <a:cs typeface="Verdana" pitchFamily="34" charset="0"/>
                </a:rPr>
                <a:t>Stubb’s</a:t>
              </a:r>
              <a:endParaRPr lang="en-US" sz="1400" dirty="0"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0E4734-EA54-42B5-8B25-BBF54BC445BE}"/>
              </a:ext>
            </a:extLst>
          </p:cNvPr>
          <p:cNvGrpSpPr/>
          <p:nvPr/>
        </p:nvGrpSpPr>
        <p:grpSpPr>
          <a:xfrm>
            <a:off x="7016029" y="5057756"/>
            <a:ext cx="1066800" cy="1295400"/>
            <a:chOff x="685800" y="2438400"/>
            <a:chExt cx="1066800" cy="14478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5863F33-802B-4C2E-9AB4-96421146F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5800" y="2438400"/>
              <a:ext cx="1066800" cy="1447800"/>
            </a:xfrm>
            <a:prstGeom prst="rect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7EEB4AC-9181-45E1-ABA9-714934E49793}"/>
                </a:ext>
              </a:extLst>
            </p:cNvPr>
            <p:cNvSpPr/>
            <p:nvPr/>
          </p:nvSpPr>
          <p:spPr>
            <a:xfrm>
              <a:off x="914400" y="3048000"/>
              <a:ext cx="609600" cy="3810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6CB632-940C-433F-9E93-DA88F0BE1D11}"/>
                </a:ext>
              </a:extLst>
            </p:cNvPr>
            <p:cNvSpPr txBox="1"/>
            <p:nvPr/>
          </p:nvSpPr>
          <p:spPr>
            <a:xfrm>
              <a:off x="812800" y="3048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 err="1">
                  <a:ea typeface="Verdana" pitchFamily="34" charset="0"/>
                  <a:cs typeface="Verdana" pitchFamily="34" charset="0"/>
                </a:rPr>
                <a:t>Stubb’s</a:t>
              </a:r>
              <a:endParaRPr lang="en-US" sz="1400" dirty="0"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9D757D-43F8-45C2-A51D-3738DB50CB9A}"/>
              </a:ext>
            </a:extLst>
          </p:cNvPr>
          <p:cNvGrpSpPr/>
          <p:nvPr/>
        </p:nvGrpSpPr>
        <p:grpSpPr>
          <a:xfrm>
            <a:off x="5641975" y="5023727"/>
            <a:ext cx="1066800" cy="1295400"/>
            <a:chOff x="685800" y="2438400"/>
            <a:chExt cx="1066800" cy="14478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57751D1-BA4F-4A5D-A99D-CCE906380F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5800" y="2438400"/>
              <a:ext cx="1066800" cy="1447800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F096349-FD7E-4602-A3AA-1F5D6B679B09}"/>
                </a:ext>
              </a:extLst>
            </p:cNvPr>
            <p:cNvSpPr/>
            <p:nvPr/>
          </p:nvSpPr>
          <p:spPr>
            <a:xfrm>
              <a:off x="914400" y="3048000"/>
              <a:ext cx="609600" cy="3810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A4E372-5142-49C2-8514-0BD9B4EBFDEB}"/>
                </a:ext>
              </a:extLst>
            </p:cNvPr>
            <p:cNvSpPr txBox="1"/>
            <p:nvPr/>
          </p:nvSpPr>
          <p:spPr>
            <a:xfrm>
              <a:off x="812800" y="3048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 err="1">
                  <a:ea typeface="Verdana" pitchFamily="34" charset="0"/>
                  <a:cs typeface="Verdana" pitchFamily="34" charset="0"/>
                </a:rPr>
                <a:t>Stubb’s</a:t>
              </a:r>
              <a:endParaRPr lang="en-US" sz="1400" dirty="0"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2189D43-A98C-40CC-9E0A-843BDC19E393}"/>
              </a:ext>
            </a:extLst>
          </p:cNvPr>
          <p:cNvGrpSpPr/>
          <p:nvPr/>
        </p:nvGrpSpPr>
        <p:grpSpPr>
          <a:xfrm>
            <a:off x="9972675" y="5057756"/>
            <a:ext cx="990600" cy="1143000"/>
            <a:chOff x="6957291" y="4664289"/>
            <a:chExt cx="990600" cy="1143000"/>
          </a:xfrm>
        </p:grpSpPr>
        <p:sp>
          <p:nvSpPr>
            <p:cNvPr id="37" name="Block Arc 36">
              <a:extLst>
                <a:ext uri="{FF2B5EF4-FFF2-40B4-BE49-F238E27FC236}">
                  <a16:creationId xmlns:a16="http://schemas.microsoft.com/office/drawing/2014/main" id="{E1979853-5642-4A52-9578-AB32B42506C6}"/>
                </a:ext>
              </a:extLst>
            </p:cNvPr>
            <p:cNvSpPr/>
            <p:nvPr/>
          </p:nvSpPr>
          <p:spPr>
            <a:xfrm>
              <a:off x="6957291" y="4664289"/>
              <a:ext cx="990600" cy="1143000"/>
            </a:xfrm>
            <a:prstGeom prst="blockArc">
              <a:avLst>
                <a:gd name="adj1" fmla="val 10800000"/>
                <a:gd name="adj2" fmla="val 24936"/>
                <a:gd name="adj3" fmla="val 12482"/>
              </a:avLst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F237C82-D5BD-4E96-A823-1042D2097A15}"/>
                </a:ext>
              </a:extLst>
            </p:cNvPr>
            <p:cNvSpPr/>
            <p:nvPr/>
          </p:nvSpPr>
          <p:spPr>
            <a:xfrm>
              <a:off x="7352650" y="4873839"/>
              <a:ext cx="361950" cy="361950"/>
            </a:xfrm>
            <a:custGeom>
              <a:avLst/>
              <a:gdLst>
                <a:gd name="connsiteX0" fmla="*/ 13595 w 361950"/>
                <a:gd name="connsiteY0" fmla="*/ 297180 h 361950"/>
                <a:gd name="connsiteX1" fmla="*/ 8833 w 361950"/>
                <a:gd name="connsiteY1" fmla="*/ 301942 h 361950"/>
                <a:gd name="connsiteX2" fmla="*/ 13595 w 361950"/>
                <a:gd name="connsiteY2" fmla="*/ 356235 h 361950"/>
                <a:gd name="connsiteX3" fmla="*/ 67888 w 361950"/>
                <a:gd name="connsiteY3" fmla="*/ 351473 h 361950"/>
                <a:gd name="connsiteX4" fmla="*/ 364115 w 361950"/>
                <a:gd name="connsiteY4" fmla="*/ 0 h 361950"/>
                <a:gd name="connsiteX5" fmla="*/ 13595 w 361950"/>
                <a:gd name="connsiteY5" fmla="*/ 29718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361950">
                  <a:moveTo>
                    <a:pt x="13595" y="297180"/>
                  </a:moveTo>
                  <a:cubicBezTo>
                    <a:pt x="11690" y="298133"/>
                    <a:pt x="10738" y="300038"/>
                    <a:pt x="8833" y="301942"/>
                  </a:cubicBezTo>
                  <a:cubicBezTo>
                    <a:pt x="-4502" y="318135"/>
                    <a:pt x="-2597" y="341948"/>
                    <a:pt x="13595" y="356235"/>
                  </a:cubicBezTo>
                  <a:cubicBezTo>
                    <a:pt x="29788" y="369570"/>
                    <a:pt x="53600" y="367665"/>
                    <a:pt x="67888" y="351473"/>
                  </a:cubicBezTo>
                  <a:lnTo>
                    <a:pt x="364115" y="0"/>
                  </a:lnTo>
                  <a:lnTo>
                    <a:pt x="13595" y="2971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8924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0126-4D2B-4752-9FBA-7F4DEBA0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Generation 1a: Automatically Generate All Experiments </a:t>
            </a:r>
            <a:br>
              <a:rPr lang="en-US" dirty="0"/>
            </a:br>
            <a:r>
              <a:rPr lang="en-US" dirty="0"/>
              <a:t>(Brute Force/Grid Search)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1E7E1-810B-409A-BA2C-35AF2274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know the parameters I want to experiment with, why should I have to specify the combinations?!</a:t>
            </a:r>
          </a:p>
          <a:p>
            <a:endParaRPr lang="en-US" dirty="0"/>
          </a:p>
          <a:p>
            <a:r>
              <a:rPr lang="en-US" dirty="0"/>
              <a:t>Different analyzer chains</a:t>
            </a:r>
          </a:p>
          <a:p>
            <a:r>
              <a:rPr lang="en-US" dirty="0"/>
              <a:t>field boosts and ranges</a:t>
            </a:r>
          </a:p>
          <a:p>
            <a:r>
              <a:rPr lang="en-US" dirty="0" err="1"/>
              <a:t>boolean</a:t>
            </a:r>
            <a:r>
              <a:rPr lang="en-US" dirty="0"/>
              <a:t>/min should match</a:t>
            </a:r>
          </a:p>
          <a:p>
            <a:r>
              <a:rPr lang="en-US" dirty="0"/>
              <a:t>tie</a:t>
            </a:r>
          </a:p>
          <a:p>
            <a:r>
              <a:rPr lang="en-US" dirty="0"/>
              <a:t>pf, pf2, pf3, </a:t>
            </a:r>
            <a:r>
              <a:rPr lang="en-US" dirty="0" err="1"/>
              <a:t>ps</a:t>
            </a:r>
            <a:r>
              <a:rPr lang="en-US" dirty="0"/>
              <a:t>, ps2, ps3</a:t>
            </a:r>
          </a:p>
          <a:p>
            <a:r>
              <a:rPr lang="en-US" dirty="0" err="1"/>
              <a:t>bq</a:t>
            </a:r>
            <a:r>
              <a:rPr lang="en-US" dirty="0"/>
              <a:t>, boost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A332E-1072-4354-B782-15E2D4C58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566803-3492-4633-90EF-33B02F8E8426}"/>
              </a:ext>
            </a:extLst>
          </p:cNvPr>
          <p:cNvGrpSpPr/>
          <p:nvPr/>
        </p:nvGrpSpPr>
        <p:grpSpPr>
          <a:xfrm>
            <a:off x="9113982" y="4963079"/>
            <a:ext cx="2692400" cy="1163084"/>
            <a:chOff x="9067800" y="3505200"/>
            <a:chExt cx="2692400" cy="1163084"/>
          </a:xfrm>
        </p:grpSpPr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63999A46-D0BB-4463-A4EC-2F3E8EFA3C6D}"/>
                </a:ext>
              </a:extLst>
            </p:cNvPr>
            <p:cNvSpPr/>
            <p:nvPr/>
          </p:nvSpPr>
          <p:spPr>
            <a:xfrm>
              <a:off x="10058400" y="3505200"/>
              <a:ext cx="990600" cy="1143000"/>
            </a:xfrm>
            <a:prstGeom prst="blockArc">
              <a:avLst>
                <a:gd name="adj1" fmla="val 10800000"/>
                <a:gd name="adj2" fmla="val 24936"/>
                <a:gd name="adj3" fmla="val 12482"/>
              </a:avLst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35C8E2C-0824-4918-BAC1-28FF8D68CD83}"/>
                </a:ext>
              </a:extLst>
            </p:cNvPr>
            <p:cNvSpPr/>
            <p:nvPr/>
          </p:nvSpPr>
          <p:spPr>
            <a:xfrm rot="1328789">
              <a:off x="10524289" y="3796726"/>
              <a:ext cx="361950" cy="361950"/>
            </a:xfrm>
            <a:custGeom>
              <a:avLst/>
              <a:gdLst>
                <a:gd name="connsiteX0" fmla="*/ 13595 w 361950"/>
                <a:gd name="connsiteY0" fmla="*/ 297180 h 361950"/>
                <a:gd name="connsiteX1" fmla="*/ 8833 w 361950"/>
                <a:gd name="connsiteY1" fmla="*/ 301942 h 361950"/>
                <a:gd name="connsiteX2" fmla="*/ 13595 w 361950"/>
                <a:gd name="connsiteY2" fmla="*/ 356235 h 361950"/>
                <a:gd name="connsiteX3" fmla="*/ 67888 w 361950"/>
                <a:gd name="connsiteY3" fmla="*/ 351473 h 361950"/>
                <a:gd name="connsiteX4" fmla="*/ 364115 w 361950"/>
                <a:gd name="connsiteY4" fmla="*/ 0 h 361950"/>
                <a:gd name="connsiteX5" fmla="*/ 13595 w 361950"/>
                <a:gd name="connsiteY5" fmla="*/ 29718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361950">
                  <a:moveTo>
                    <a:pt x="13595" y="297180"/>
                  </a:moveTo>
                  <a:cubicBezTo>
                    <a:pt x="11690" y="298133"/>
                    <a:pt x="10738" y="300038"/>
                    <a:pt x="8833" y="301942"/>
                  </a:cubicBezTo>
                  <a:cubicBezTo>
                    <a:pt x="-4502" y="318135"/>
                    <a:pt x="-2597" y="341948"/>
                    <a:pt x="13595" y="356235"/>
                  </a:cubicBezTo>
                  <a:cubicBezTo>
                    <a:pt x="29788" y="369570"/>
                    <a:pt x="53600" y="367665"/>
                    <a:pt x="67888" y="351473"/>
                  </a:cubicBezTo>
                  <a:lnTo>
                    <a:pt x="364115" y="0"/>
                  </a:lnTo>
                  <a:lnTo>
                    <a:pt x="13595" y="2971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0055C4-9602-4851-A807-F63EF13037DE}"/>
                </a:ext>
              </a:extLst>
            </p:cNvPr>
            <p:cNvSpPr txBox="1"/>
            <p:nvPr/>
          </p:nvSpPr>
          <p:spPr>
            <a:xfrm>
              <a:off x="9067800" y="4206619"/>
              <a:ext cx="2692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dirty="0">
                  <a:ea typeface="Verdana" pitchFamily="34" charset="0"/>
                  <a:cs typeface="Verdana" pitchFamily="34" charset="0"/>
                </a:rPr>
                <a:t>Risk of overfitting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790C753-7A1A-4D0A-8B38-0B330034A1C5}"/>
              </a:ext>
            </a:extLst>
          </p:cNvPr>
          <p:cNvGrpSpPr/>
          <p:nvPr/>
        </p:nvGrpSpPr>
        <p:grpSpPr>
          <a:xfrm>
            <a:off x="4656774" y="3234005"/>
            <a:ext cx="2514600" cy="3076575"/>
            <a:chOff x="1676400" y="1905000"/>
            <a:chExt cx="3429000" cy="39909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AC3A7A-6F8E-431B-9E64-CCBF6790D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400" y="1905000"/>
              <a:ext cx="3381375" cy="3990975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6CCB5D-E5A0-4C69-B22D-C4EE88D70F7B}"/>
                </a:ext>
              </a:extLst>
            </p:cNvPr>
            <p:cNvSpPr/>
            <p:nvPr/>
          </p:nvSpPr>
          <p:spPr>
            <a:xfrm>
              <a:off x="4572000" y="2514600"/>
              <a:ext cx="533400" cy="1238548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9450F8B-FC27-4F0C-BF0F-D291FC600727}"/>
              </a:ext>
            </a:extLst>
          </p:cNvPr>
          <p:cNvGrpSpPr/>
          <p:nvPr/>
        </p:nvGrpSpPr>
        <p:grpSpPr>
          <a:xfrm>
            <a:off x="4076700" y="4940598"/>
            <a:ext cx="1143000" cy="1447800"/>
            <a:chOff x="685800" y="2438400"/>
            <a:chExt cx="1066800" cy="14478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6596FC-60C2-484A-98D2-0DB601ACC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5800" y="2438400"/>
              <a:ext cx="1066800" cy="1447800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901E172-F178-4DD0-BA28-84D8EBEC216E}"/>
                </a:ext>
              </a:extLst>
            </p:cNvPr>
            <p:cNvSpPr/>
            <p:nvPr/>
          </p:nvSpPr>
          <p:spPr>
            <a:xfrm>
              <a:off x="914400" y="3048000"/>
              <a:ext cx="609600" cy="3810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438957-20BA-4748-B158-7C54C53E4CA7}"/>
                </a:ext>
              </a:extLst>
            </p:cNvPr>
            <p:cNvSpPr txBox="1"/>
            <p:nvPr/>
          </p:nvSpPr>
          <p:spPr>
            <a:xfrm>
              <a:off x="812800" y="3048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 err="1">
                  <a:ea typeface="Verdana" pitchFamily="34" charset="0"/>
                  <a:cs typeface="Verdana" pitchFamily="34" charset="0"/>
                </a:rPr>
                <a:t>Stubb’s</a:t>
              </a:r>
              <a:endParaRPr lang="en-US" sz="1400" dirty="0"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0E4734-EA54-42B5-8B25-BBF54BC445BE}"/>
              </a:ext>
            </a:extLst>
          </p:cNvPr>
          <p:cNvGrpSpPr/>
          <p:nvPr/>
        </p:nvGrpSpPr>
        <p:grpSpPr>
          <a:xfrm>
            <a:off x="6949950" y="5011248"/>
            <a:ext cx="1066800" cy="1295400"/>
            <a:chOff x="685800" y="2438400"/>
            <a:chExt cx="1066800" cy="14478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5863F33-802B-4C2E-9AB4-96421146F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5800" y="2438400"/>
              <a:ext cx="1066800" cy="1447800"/>
            </a:xfrm>
            <a:prstGeom prst="rect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7EEB4AC-9181-45E1-ABA9-714934E49793}"/>
                </a:ext>
              </a:extLst>
            </p:cNvPr>
            <p:cNvSpPr/>
            <p:nvPr/>
          </p:nvSpPr>
          <p:spPr>
            <a:xfrm>
              <a:off x="914400" y="3048000"/>
              <a:ext cx="609600" cy="3810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6CB632-940C-433F-9E93-DA88F0BE1D11}"/>
                </a:ext>
              </a:extLst>
            </p:cNvPr>
            <p:cNvSpPr txBox="1"/>
            <p:nvPr/>
          </p:nvSpPr>
          <p:spPr>
            <a:xfrm>
              <a:off x="812800" y="3048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 err="1">
                  <a:ea typeface="Verdana" pitchFamily="34" charset="0"/>
                  <a:cs typeface="Verdana" pitchFamily="34" charset="0"/>
                </a:rPr>
                <a:t>Stubb’s</a:t>
              </a:r>
              <a:endParaRPr lang="en-US" sz="1400" dirty="0"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9D757D-43F8-45C2-A51D-3738DB50CB9A}"/>
              </a:ext>
            </a:extLst>
          </p:cNvPr>
          <p:cNvGrpSpPr/>
          <p:nvPr/>
        </p:nvGrpSpPr>
        <p:grpSpPr>
          <a:xfrm>
            <a:off x="5553013" y="5011248"/>
            <a:ext cx="1066800" cy="1295400"/>
            <a:chOff x="685800" y="2438400"/>
            <a:chExt cx="1066800" cy="14478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57751D1-BA4F-4A5D-A99D-CCE906380F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5800" y="2438400"/>
              <a:ext cx="1066800" cy="1447800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F096349-FD7E-4602-A3AA-1F5D6B679B09}"/>
                </a:ext>
              </a:extLst>
            </p:cNvPr>
            <p:cNvSpPr/>
            <p:nvPr/>
          </p:nvSpPr>
          <p:spPr>
            <a:xfrm>
              <a:off x="914400" y="3048000"/>
              <a:ext cx="609600" cy="3810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A4E372-5142-49C2-8514-0BD9B4EBFDEB}"/>
                </a:ext>
              </a:extLst>
            </p:cNvPr>
            <p:cNvSpPr txBox="1"/>
            <p:nvPr/>
          </p:nvSpPr>
          <p:spPr>
            <a:xfrm>
              <a:off x="812800" y="3048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 err="1">
                  <a:ea typeface="Verdana" pitchFamily="34" charset="0"/>
                  <a:cs typeface="Verdana" pitchFamily="34" charset="0"/>
                </a:rPr>
                <a:t>Stubb’s</a:t>
              </a:r>
              <a:endParaRPr lang="en-US" sz="1400" dirty="0"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AD5BDF8-16F5-4277-92B4-C44D7AF63211}"/>
              </a:ext>
            </a:extLst>
          </p:cNvPr>
          <p:cNvGrpSpPr/>
          <p:nvPr/>
        </p:nvGrpSpPr>
        <p:grpSpPr>
          <a:xfrm>
            <a:off x="4192566" y="2006079"/>
            <a:ext cx="1143000" cy="1447800"/>
            <a:chOff x="685800" y="2438400"/>
            <a:chExt cx="1066800" cy="144780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6E9DCAB-D139-47C3-BE1B-4D9ECF0880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5800" y="2438400"/>
              <a:ext cx="1066800" cy="1447800"/>
            </a:xfrm>
            <a:prstGeom prst="rect">
              <a:avLst/>
            </a:prstGeom>
          </p:spPr>
        </p:pic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F6DB13A-5AC8-4160-B640-98E1A069CE3E}"/>
                </a:ext>
              </a:extLst>
            </p:cNvPr>
            <p:cNvSpPr/>
            <p:nvPr/>
          </p:nvSpPr>
          <p:spPr>
            <a:xfrm>
              <a:off x="914400" y="3048000"/>
              <a:ext cx="609600" cy="3810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84FBE2A-B1E9-4891-9F45-FAA87BE2C654}"/>
                </a:ext>
              </a:extLst>
            </p:cNvPr>
            <p:cNvSpPr txBox="1"/>
            <p:nvPr/>
          </p:nvSpPr>
          <p:spPr>
            <a:xfrm>
              <a:off x="812800" y="3048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 err="1">
                  <a:ea typeface="Verdana" pitchFamily="34" charset="0"/>
                  <a:cs typeface="Verdana" pitchFamily="34" charset="0"/>
                </a:rPr>
                <a:t>Stubb’s</a:t>
              </a:r>
              <a:endParaRPr lang="en-US" sz="1400" dirty="0"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EB81C8-E727-4357-BE33-66D1050135EF}"/>
              </a:ext>
            </a:extLst>
          </p:cNvPr>
          <p:cNvGrpSpPr/>
          <p:nvPr/>
        </p:nvGrpSpPr>
        <p:grpSpPr>
          <a:xfrm>
            <a:off x="6870412" y="2100179"/>
            <a:ext cx="1066800" cy="1295400"/>
            <a:chOff x="685800" y="2438400"/>
            <a:chExt cx="1066800" cy="144780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39978EB-2E60-43DC-B6E2-433AB96CA7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5800" y="2438400"/>
              <a:ext cx="1066800" cy="1447800"/>
            </a:xfrm>
            <a:prstGeom prst="rect">
              <a:avLst/>
            </a:prstGeom>
          </p:spPr>
        </p:pic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7F26BA6-101F-4DA8-BCA9-22D626C48AE3}"/>
                </a:ext>
              </a:extLst>
            </p:cNvPr>
            <p:cNvSpPr/>
            <p:nvPr/>
          </p:nvSpPr>
          <p:spPr>
            <a:xfrm>
              <a:off x="914400" y="3048000"/>
              <a:ext cx="609600" cy="3810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9616DE-3AC0-40A8-B531-83C94FF47A6B}"/>
                </a:ext>
              </a:extLst>
            </p:cNvPr>
            <p:cNvSpPr txBox="1"/>
            <p:nvPr/>
          </p:nvSpPr>
          <p:spPr>
            <a:xfrm>
              <a:off x="812800" y="3048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 err="1">
                  <a:ea typeface="Verdana" pitchFamily="34" charset="0"/>
                  <a:cs typeface="Verdana" pitchFamily="34" charset="0"/>
                </a:rPr>
                <a:t>Stubb’s</a:t>
              </a:r>
              <a:endParaRPr lang="en-US" sz="1400" dirty="0"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412BB9C-5FA4-4620-8F81-223BDE7D0110}"/>
              </a:ext>
            </a:extLst>
          </p:cNvPr>
          <p:cNvGrpSpPr/>
          <p:nvPr/>
        </p:nvGrpSpPr>
        <p:grpSpPr>
          <a:xfrm>
            <a:off x="5564619" y="2097440"/>
            <a:ext cx="1066800" cy="1295400"/>
            <a:chOff x="685800" y="2438400"/>
            <a:chExt cx="1066800" cy="1447800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7B2B330-9106-454F-A190-909000C29B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5800" y="2438400"/>
              <a:ext cx="1066800" cy="1447800"/>
            </a:xfrm>
            <a:prstGeom prst="rect">
              <a:avLst/>
            </a:prstGeom>
          </p:spPr>
        </p:pic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EF04D2B-1546-43A1-A588-6E4AFBC22A33}"/>
                </a:ext>
              </a:extLst>
            </p:cNvPr>
            <p:cNvSpPr/>
            <p:nvPr/>
          </p:nvSpPr>
          <p:spPr>
            <a:xfrm>
              <a:off x="914400" y="3048000"/>
              <a:ext cx="609600" cy="3810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DB7A60-5908-4A61-8826-86904E324F35}"/>
                </a:ext>
              </a:extLst>
            </p:cNvPr>
            <p:cNvSpPr txBox="1"/>
            <p:nvPr/>
          </p:nvSpPr>
          <p:spPr>
            <a:xfrm>
              <a:off x="812800" y="3048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 err="1">
                  <a:ea typeface="Verdana" pitchFamily="34" charset="0"/>
                  <a:cs typeface="Verdana" pitchFamily="34" charset="0"/>
                </a:rPr>
                <a:t>Stubb’s</a:t>
              </a:r>
              <a:endParaRPr lang="en-US" sz="1400" dirty="0"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0BFA9F5-F50F-45EC-B441-BAF45EAC777B}"/>
              </a:ext>
            </a:extLst>
          </p:cNvPr>
          <p:cNvGrpSpPr/>
          <p:nvPr/>
        </p:nvGrpSpPr>
        <p:grpSpPr>
          <a:xfrm>
            <a:off x="4121563" y="3406243"/>
            <a:ext cx="1143000" cy="1447800"/>
            <a:chOff x="685800" y="2438400"/>
            <a:chExt cx="1066800" cy="1447800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3664DAB-ED08-4B53-BC35-07B14D78A3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5800" y="2438400"/>
              <a:ext cx="1066800" cy="1447800"/>
            </a:xfrm>
            <a:prstGeom prst="rect">
              <a:avLst/>
            </a:prstGeom>
          </p:spPr>
        </p:pic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BF46588-580E-4883-B2C6-39CA631CF2C5}"/>
                </a:ext>
              </a:extLst>
            </p:cNvPr>
            <p:cNvSpPr/>
            <p:nvPr/>
          </p:nvSpPr>
          <p:spPr>
            <a:xfrm>
              <a:off x="914400" y="3048000"/>
              <a:ext cx="609600" cy="3810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0EACAFF-5710-4EAF-AD68-10F9E02191A1}"/>
                </a:ext>
              </a:extLst>
            </p:cNvPr>
            <p:cNvSpPr txBox="1"/>
            <p:nvPr/>
          </p:nvSpPr>
          <p:spPr>
            <a:xfrm>
              <a:off x="812800" y="3048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 err="1">
                  <a:ea typeface="Verdana" pitchFamily="34" charset="0"/>
                  <a:cs typeface="Verdana" pitchFamily="34" charset="0"/>
                </a:rPr>
                <a:t>Stubb’s</a:t>
              </a:r>
              <a:endParaRPr lang="en-US" sz="1400" dirty="0"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9BA2739-64B2-4338-9125-AF4F326C8C00}"/>
              </a:ext>
            </a:extLst>
          </p:cNvPr>
          <p:cNvGrpSpPr/>
          <p:nvPr/>
        </p:nvGrpSpPr>
        <p:grpSpPr>
          <a:xfrm>
            <a:off x="6929418" y="3494917"/>
            <a:ext cx="1066800" cy="1295400"/>
            <a:chOff x="685800" y="2438400"/>
            <a:chExt cx="1066800" cy="1447800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9FA46AA-9862-43F7-B96E-1165BACCD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5800" y="2438400"/>
              <a:ext cx="1066800" cy="1447800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C3A90D6-8DE1-45B8-A214-9333263A9B81}"/>
                </a:ext>
              </a:extLst>
            </p:cNvPr>
            <p:cNvSpPr/>
            <p:nvPr/>
          </p:nvSpPr>
          <p:spPr>
            <a:xfrm>
              <a:off x="914400" y="3048000"/>
              <a:ext cx="609600" cy="3810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C06420F-90FD-4ED1-A780-C5EAB1A01430}"/>
                </a:ext>
              </a:extLst>
            </p:cNvPr>
            <p:cNvSpPr txBox="1"/>
            <p:nvPr/>
          </p:nvSpPr>
          <p:spPr>
            <a:xfrm>
              <a:off x="812800" y="3048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 err="1">
                  <a:ea typeface="Verdana" pitchFamily="34" charset="0"/>
                  <a:cs typeface="Verdana" pitchFamily="34" charset="0"/>
                </a:rPr>
                <a:t>Stubb’s</a:t>
              </a:r>
              <a:endParaRPr lang="en-US" sz="1400" dirty="0"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1D0A709-DE03-4CAF-AE12-726A49A40ADB}"/>
              </a:ext>
            </a:extLst>
          </p:cNvPr>
          <p:cNvGrpSpPr/>
          <p:nvPr/>
        </p:nvGrpSpPr>
        <p:grpSpPr>
          <a:xfrm>
            <a:off x="5597876" y="3476893"/>
            <a:ext cx="1066800" cy="1295400"/>
            <a:chOff x="685800" y="2438400"/>
            <a:chExt cx="1066800" cy="144780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2B0F5A9A-5A1C-4F6A-AB65-6807DA9D29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5800" y="2438400"/>
              <a:ext cx="1066800" cy="1447800"/>
            </a:xfrm>
            <a:prstGeom prst="rect">
              <a:avLst/>
            </a:prstGeom>
          </p:spPr>
        </p:pic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5B9E503-41DD-4034-A588-83DDC33A55AF}"/>
                </a:ext>
              </a:extLst>
            </p:cNvPr>
            <p:cNvSpPr/>
            <p:nvPr/>
          </p:nvSpPr>
          <p:spPr>
            <a:xfrm>
              <a:off x="914400" y="3048000"/>
              <a:ext cx="609600" cy="3810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BE5F9A3-777B-473F-B299-A88E5188B766}"/>
                </a:ext>
              </a:extLst>
            </p:cNvPr>
            <p:cNvSpPr txBox="1"/>
            <p:nvPr/>
          </p:nvSpPr>
          <p:spPr>
            <a:xfrm>
              <a:off x="812800" y="3048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 err="1">
                  <a:ea typeface="Verdana" pitchFamily="34" charset="0"/>
                  <a:cs typeface="Verdana" pitchFamily="34" charset="0"/>
                </a:rPr>
                <a:t>Stubb’s</a:t>
              </a:r>
              <a:endParaRPr lang="en-US" sz="1400" dirty="0"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65C75E75-A6EF-46BD-AD66-3E634FF1B6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3099" y="37542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69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DF08-5457-4FE2-8BAC-131F4EAF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Features – Scorers and </a:t>
            </a:r>
            <a:r>
              <a:rPr lang="en-US" dirty="0" err="1"/>
              <a:t>FeatureFactories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84F77-FB96-425D-9111-4A3EA6E1D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6CE3F949-4499-45AE-9A9A-A55FE0DA80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614845"/>
            <a:ext cx="962660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"scorers"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"class"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"NDCG"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atN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altLang="en-US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],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featureFactories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en-US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"http://localhost:8983/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solr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tmdb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en-US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 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"query"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edismax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		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en-US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06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DF08-5457-4FE2-8BAC-131F4EAF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Features – A Bit More Interesting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84F77-FB96-425D-9111-4A3EA6E1D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6CE3F949-4499-45AE-9A9A-A55FE0DA80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6878" y="1524000"/>
            <a:ext cx="9855200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"query"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edismax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qf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"fields"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"overview"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"cast"</a:t>
            </a:r>
            <a:r>
              <a:rPr lang="en-US" altLang="en-US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defaultWeights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 </a:t>
            </a:r>
            <a:r>
              <a:rPr lang="en-US" altLang="en-US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0.0</a:t>
            </a:r>
            <a:r>
              <a:rPr lang="en-US" altLang="en-US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2.0</a:t>
            </a:r>
            <a:r>
              <a:rPr lang="en-US" altLang="en-US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10.0</a:t>
            </a:r>
            <a:r>
              <a:rPr lang="en-US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minSetSize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maxSetSize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en-US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"tie"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q.op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"operators"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"or"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"and"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mmInts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r>
              <a:rPr lang="en-US" altLang="en-US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en-US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B408B-105D-4F5E-976F-B50884ACE26C}"/>
              </a:ext>
            </a:extLst>
          </p:cNvPr>
          <p:cNvSpPr txBox="1"/>
          <p:nvPr/>
        </p:nvSpPr>
        <p:spPr>
          <a:xfrm>
            <a:off x="8534400" y="4419600"/>
            <a:ext cx="2860722" cy="1461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>
                <a:ea typeface="Verdana" pitchFamily="34" charset="0"/>
                <a:cs typeface="Verdana" pitchFamily="34" charset="0"/>
              </a:rPr>
              <a:t>Generates </a:t>
            </a:r>
          </a:p>
          <a:p>
            <a:pPr algn="ctr">
              <a:spcAft>
                <a:spcPts val="600"/>
              </a:spcAft>
            </a:pPr>
            <a:r>
              <a:rPr lang="en-US" sz="2800" b="1" dirty="0">
                <a:ea typeface="Verdana" pitchFamily="34" charset="0"/>
                <a:cs typeface="Verdana" pitchFamily="34" charset="0"/>
              </a:rPr>
              <a:t>390 experiments!</a:t>
            </a:r>
          </a:p>
        </p:txBody>
      </p:sp>
    </p:spTree>
    <p:extLst>
      <p:ext uri="{BB962C8B-B14F-4D97-AF65-F5344CB8AC3E}">
        <p14:creationId xmlns:p14="http://schemas.microsoft.com/office/powerpoint/2010/main" val="3169549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6DE7-14B6-4E93-ADC7-558BA83A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Parameterizable Strings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C3885-F678-4F1C-B1A1-C317D7A1E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BF1CDFB-43C1-4595-A31C-3820407998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4289" y="1647110"/>
            <a:ext cx="10482357" cy="1461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"boost"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"max(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recip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(NOW/DAY,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ds_field_last_modified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), 3.16e-11,[1,2,3],[$1]),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[0.1, 0.9])"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8C42EC-DDB3-4954-904A-BE9D15240720}"/>
              </a:ext>
            </a:extLst>
          </p:cNvPr>
          <p:cNvSpPr/>
          <p:nvPr/>
        </p:nvSpPr>
        <p:spPr>
          <a:xfrm>
            <a:off x="1498967" y="4114800"/>
            <a:ext cx="9744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"max(</a:t>
            </a:r>
            <a:r>
              <a:rPr lang="en-US" alt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recip</a:t>
            </a:r>
            <a:r>
              <a:rPr lang="en-US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ms</a:t>
            </a:r>
            <a:r>
              <a:rPr lang="en-US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(NOW/DAY, </a:t>
            </a:r>
            <a:r>
              <a:rPr lang="en-US" alt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ds_field_last_modified</a:t>
            </a:r>
            <a:r>
              <a:rPr lang="en-US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), 3.16e-11,1,1), 0.1)"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FCD10A-531C-477A-BEF5-CE982E65AE21}"/>
              </a:ext>
            </a:extLst>
          </p:cNvPr>
          <p:cNvSpPr/>
          <p:nvPr/>
        </p:nvSpPr>
        <p:spPr>
          <a:xfrm>
            <a:off x="1524000" y="4841558"/>
            <a:ext cx="9744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"max(</a:t>
            </a:r>
            <a:r>
              <a:rPr lang="en-US" alt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recip</a:t>
            </a:r>
            <a:r>
              <a:rPr lang="en-US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ms</a:t>
            </a:r>
            <a:r>
              <a:rPr lang="en-US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(NOW/DAY, </a:t>
            </a:r>
            <a:r>
              <a:rPr lang="en-US" alt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ds_field_last_modified</a:t>
            </a:r>
            <a:r>
              <a:rPr lang="en-US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), 3.16e-11,2,2), 0.1)"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54E04-18A0-457F-BA4C-723DC501DD15}"/>
              </a:ext>
            </a:extLst>
          </p:cNvPr>
          <p:cNvSpPr/>
          <p:nvPr/>
        </p:nvSpPr>
        <p:spPr>
          <a:xfrm>
            <a:off x="5638800" y="559561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A0FF196-7D2D-4851-A2FC-77494DEC1386}"/>
              </a:ext>
            </a:extLst>
          </p:cNvPr>
          <p:cNvSpPr/>
          <p:nvPr/>
        </p:nvSpPr>
        <p:spPr>
          <a:xfrm rot="5400000">
            <a:off x="5570176" y="2993857"/>
            <a:ext cx="1143000" cy="1005752"/>
          </a:xfrm>
          <a:prstGeom prst="rightArrow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5CB97B11-F036-43E8-8546-D374BE372439}"/>
              </a:ext>
            </a:extLst>
          </p:cNvPr>
          <p:cNvSpPr/>
          <p:nvPr/>
        </p:nvSpPr>
        <p:spPr>
          <a:xfrm rot="16200000">
            <a:off x="9600696" y="1131838"/>
            <a:ext cx="788817" cy="1245008"/>
          </a:xfrm>
          <a:prstGeom prst="curvedLeftArrow">
            <a:avLst>
              <a:gd name="adj1" fmla="val 25000"/>
              <a:gd name="adj2" fmla="val 42666"/>
              <a:gd name="adj3" fmla="val 2500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789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4E8B-ADED-4C45-852F-56D85E5A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explosion – Beware!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7531C7B-B230-4079-9146-2F163EF991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624369"/>
              </p:ext>
            </p:extLst>
          </p:nvPr>
        </p:nvGraphicFramePr>
        <p:xfrm>
          <a:off x="1676400" y="1368561"/>
          <a:ext cx="7696200" cy="33185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3980624219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693723168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18361544"/>
                    </a:ext>
                  </a:extLst>
                </a:gridCol>
              </a:tblGrid>
              <a:tr h="665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Fields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Number of Experiments</a:t>
                      </a:r>
                    </a:p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No Weights*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Number of Experiments</a:t>
                      </a:r>
                    </a:p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Two Weights*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49107669"/>
                  </a:ext>
                </a:extLst>
              </a:tr>
              <a:tr h="358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27214271"/>
                  </a:ext>
                </a:extLst>
              </a:tr>
              <a:tr h="358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22337840"/>
                  </a:ext>
                </a:extLst>
              </a:tr>
              <a:tr h="358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46106685"/>
                  </a:ext>
                </a:extLst>
              </a:tr>
              <a:tr h="358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242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1832263"/>
                  </a:ext>
                </a:extLst>
              </a:tr>
              <a:tr h="358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728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67965252"/>
                  </a:ext>
                </a:extLst>
              </a:tr>
              <a:tr h="358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127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2,186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429233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E7D3F-7DC1-4AA5-867B-154F153A1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0D477C-9165-4FAC-8B7F-F1D4A4ABB194}"/>
              </a:ext>
            </a:extLst>
          </p:cNvPr>
          <p:cNvSpPr txBox="1"/>
          <p:nvPr/>
        </p:nvSpPr>
        <p:spPr>
          <a:xfrm>
            <a:off x="889000" y="5715000"/>
            <a:ext cx="108203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ea typeface="Verdana" pitchFamily="34" charset="0"/>
                <a:cs typeface="Verdana" pitchFamily="34" charset="0"/>
              </a:rPr>
              <a:t>*No Weights: a given field may or may not exist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ea typeface="Verdana" pitchFamily="34" charset="0"/>
                <a:cs typeface="Verdana" pitchFamily="34" charset="0"/>
              </a:rPr>
              <a:t>*Two Weights: a given field may not be used or have one of two weights, e.g. text^2, text^10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06B89-76DF-40CB-8FE6-85D432EFE789}"/>
              </a:ext>
            </a:extLst>
          </p:cNvPr>
          <p:cNvSpPr txBox="1"/>
          <p:nvPr/>
        </p:nvSpPr>
        <p:spPr>
          <a:xfrm>
            <a:off x="1570630" y="4768104"/>
            <a:ext cx="8686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ea typeface="Verdana" pitchFamily="34" charset="0"/>
                <a:cs typeface="Verdana" pitchFamily="34" charset="0"/>
              </a:rPr>
              <a:t>And, that’s just field weights!!!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ea typeface="Verdana" pitchFamily="34" charset="0"/>
                <a:cs typeface="Verdana" pitchFamily="34" charset="0"/>
              </a:rPr>
              <a:t>The following are held constant: tie, operator, pf, pf2, </a:t>
            </a:r>
            <a:r>
              <a:rPr lang="en-US" sz="2000" dirty="0" err="1">
                <a:ea typeface="Verdana" pitchFamily="34" charset="0"/>
                <a:cs typeface="Verdana" pitchFamily="34" charset="0"/>
              </a:rPr>
              <a:t>ps</a:t>
            </a:r>
            <a:r>
              <a:rPr lang="en-US" sz="2000" dirty="0">
                <a:ea typeface="Verdana" pitchFamily="34" charset="0"/>
                <a:cs typeface="Verdana" pitchFamily="34" charset="0"/>
              </a:rPr>
              <a:t>, ps2, </a:t>
            </a:r>
            <a:r>
              <a:rPr lang="en-US" sz="2000" dirty="0" err="1">
                <a:ea typeface="Verdana" pitchFamily="34" charset="0"/>
                <a:cs typeface="Verdana" pitchFamily="34" charset="0"/>
              </a:rPr>
              <a:t>bq</a:t>
            </a:r>
            <a:r>
              <a:rPr lang="en-US" sz="2000" dirty="0">
                <a:ea typeface="Verdana" pitchFamily="34" charset="0"/>
                <a:cs typeface="Verdana" pitchFamily="34" charset="0"/>
              </a:rPr>
              <a:t>, boost</a:t>
            </a:r>
          </a:p>
        </p:txBody>
      </p:sp>
    </p:spTree>
    <p:extLst>
      <p:ext uri="{BB962C8B-B14F-4D97-AF65-F5344CB8AC3E}">
        <p14:creationId xmlns:p14="http://schemas.microsoft.com/office/powerpoint/2010/main" val="771688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0126-4D2B-4752-9FBA-7F4DEBA0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12268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Generation 1b: Automatically Generate Random Experiments </a:t>
            </a:r>
            <a:br>
              <a:rPr lang="en-US" dirty="0"/>
            </a:br>
            <a:r>
              <a:rPr lang="en-US" dirty="0"/>
              <a:t>(Random Search)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1E7E1-810B-409A-BA2C-35AF2274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know the parameters I want to experiment with, how about running only SOME combinations?!</a:t>
            </a:r>
          </a:p>
          <a:p>
            <a:endParaRPr lang="en-US" dirty="0"/>
          </a:p>
          <a:p>
            <a:r>
              <a:rPr lang="en-US" dirty="0"/>
              <a:t>Different analyzer chains</a:t>
            </a:r>
          </a:p>
          <a:p>
            <a:r>
              <a:rPr lang="en-US" dirty="0"/>
              <a:t>field boosts and ranges</a:t>
            </a:r>
          </a:p>
          <a:p>
            <a:r>
              <a:rPr lang="en-US" dirty="0" err="1"/>
              <a:t>boolean</a:t>
            </a:r>
            <a:r>
              <a:rPr lang="en-US" dirty="0"/>
              <a:t>/min should match</a:t>
            </a:r>
          </a:p>
          <a:p>
            <a:r>
              <a:rPr lang="en-US" dirty="0"/>
              <a:t>tie</a:t>
            </a:r>
          </a:p>
          <a:p>
            <a:r>
              <a:rPr lang="en-US" dirty="0"/>
              <a:t>pf, pf2, pf3, </a:t>
            </a:r>
            <a:r>
              <a:rPr lang="en-US" dirty="0" err="1"/>
              <a:t>ps</a:t>
            </a:r>
            <a:r>
              <a:rPr lang="en-US" dirty="0"/>
              <a:t>, ps2, ps3</a:t>
            </a:r>
          </a:p>
          <a:p>
            <a:r>
              <a:rPr lang="en-US" dirty="0" err="1"/>
              <a:t>bq</a:t>
            </a:r>
            <a:r>
              <a:rPr lang="en-US" dirty="0"/>
              <a:t>, boost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A332E-1072-4354-B782-15E2D4C58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90C753-7A1A-4D0A-8B38-0B330034A1C5}"/>
              </a:ext>
            </a:extLst>
          </p:cNvPr>
          <p:cNvGrpSpPr/>
          <p:nvPr/>
        </p:nvGrpSpPr>
        <p:grpSpPr>
          <a:xfrm>
            <a:off x="4656774" y="3234005"/>
            <a:ext cx="2514600" cy="3076575"/>
            <a:chOff x="1676400" y="1905000"/>
            <a:chExt cx="3429000" cy="39909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AC3A7A-6F8E-431B-9E64-CCBF6790D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400" y="1905000"/>
              <a:ext cx="3381375" cy="3990975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6CCB5D-E5A0-4C69-B22D-C4EE88D70F7B}"/>
                </a:ext>
              </a:extLst>
            </p:cNvPr>
            <p:cNvSpPr/>
            <p:nvPr/>
          </p:nvSpPr>
          <p:spPr>
            <a:xfrm>
              <a:off x="4572000" y="2514600"/>
              <a:ext cx="533400" cy="1238548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9450F8B-FC27-4F0C-BF0F-D291FC600727}"/>
              </a:ext>
            </a:extLst>
          </p:cNvPr>
          <p:cNvGrpSpPr/>
          <p:nvPr/>
        </p:nvGrpSpPr>
        <p:grpSpPr>
          <a:xfrm>
            <a:off x="4076700" y="4940598"/>
            <a:ext cx="1143000" cy="1447800"/>
            <a:chOff x="685800" y="2438400"/>
            <a:chExt cx="1066800" cy="14478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6596FC-60C2-484A-98D2-0DB601ACC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5800" y="2438400"/>
              <a:ext cx="1066800" cy="1447800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901E172-F178-4DD0-BA28-84D8EBEC216E}"/>
                </a:ext>
              </a:extLst>
            </p:cNvPr>
            <p:cNvSpPr/>
            <p:nvPr/>
          </p:nvSpPr>
          <p:spPr>
            <a:xfrm>
              <a:off x="914400" y="3048000"/>
              <a:ext cx="609600" cy="3810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438957-20BA-4748-B158-7C54C53E4CA7}"/>
                </a:ext>
              </a:extLst>
            </p:cNvPr>
            <p:cNvSpPr txBox="1"/>
            <p:nvPr/>
          </p:nvSpPr>
          <p:spPr>
            <a:xfrm>
              <a:off x="812800" y="3048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 err="1">
                  <a:ea typeface="Verdana" pitchFamily="34" charset="0"/>
                  <a:cs typeface="Verdana" pitchFamily="34" charset="0"/>
                </a:rPr>
                <a:t>Stubb’s</a:t>
              </a:r>
              <a:endParaRPr lang="en-US" sz="1400" dirty="0"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9D757D-43F8-45C2-A51D-3738DB50CB9A}"/>
              </a:ext>
            </a:extLst>
          </p:cNvPr>
          <p:cNvGrpSpPr/>
          <p:nvPr/>
        </p:nvGrpSpPr>
        <p:grpSpPr>
          <a:xfrm>
            <a:off x="5553013" y="5011248"/>
            <a:ext cx="1066800" cy="1295400"/>
            <a:chOff x="685800" y="2438400"/>
            <a:chExt cx="1066800" cy="14478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57751D1-BA4F-4A5D-A99D-CCE906380F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5800" y="2438400"/>
              <a:ext cx="1066800" cy="1447800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F096349-FD7E-4602-A3AA-1F5D6B679B09}"/>
                </a:ext>
              </a:extLst>
            </p:cNvPr>
            <p:cNvSpPr/>
            <p:nvPr/>
          </p:nvSpPr>
          <p:spPr>
            <a:xfrm>
              <a:off x="914400" y="3048000"/>
              <a:ext cx="609600" cy="3810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A4E372-5142-49C2-8514-0BD9B4EBFDEB}"/>
                </a:ext>
              </a:extLst>
            </p:cNvPr>
            <p:cNvSpPr txBox="1"/>
            <p:nvPr/>
          </p:nvSpPr>
          <p:spPr>
            <a:xfrm>
              <a:off x="812800" y="3048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 err="1">
                  <a:ea typeface="Verdana" pitchFamily="34" charset="0"/>
                  <a:cs typeface="Verdana" pitchFamily="34" charset="0"/>
                </a:rPr>
                <a:t>Stubb’s</a:t>
              </a:r>
              <a:endParaRPr lang="en-US" sz="1400" dirty="0"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AD5BDF8-16F5-4277-92B4-C44D7AF63211}"/>
              </a:ext>
            </a:extLst>
          </p:cNvPr>
          <p:cNvGrpSpPr/>
          <p:nvPr/>
        </p:nvGrpSpPr>
        <p:grpSpPr>
          <a:xfrm>
            <a:off x="4192566" y="2006079"/>
            <a:ext cx="1143000" cy="1447800"/>
            <a:chOff x="685800" y="2438400"/>
            <a:chExt cx="1066800" cy="144780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6E9DCAB-D139-47C3-BE1B-4D9ECF0880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5800" y="2438400"/>
              <a:ext cx="1066800" cy="1447800"/>
            </a:xfrm>
            <a:prstGeom prst="rect">
              <a:avLst/>
            </a:prstGeom>
          </p:spPr>
        </p:pic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F6DB13A-5AC8-4160-B640-98E1A069CE3E}"/>
                </a:ext>
              </a:extLst>
            </p:cNvPr>
            <p:cNvSpPr/>
            <p:nvPr/>
          </p:nvSpPr>
          <p:spPr>
            <a:xfrm>
              <a:off x="914400" y="3048000"/>
              <a:ext cx="609600" cy="3810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84FBE2A-B1E9-4891-9F45-FAA87BE2C654}"/>
                </a:ext>
              </a:extLst>
            </p:cNvPr>
            <p:cNvSpPr txBox="1"/>
            <p:nvPr/>
          </p:nvSpPr>
          <p:spPr>
            <a:xfrm>
              <a:off x="812800" y="3048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 err="1">
                  <a:ea typeface="Verdana" pitchFamily="34" charset="0"/>
                  <a:cs typeface="Verdana" pitchFamily="34" charset="0"/>
                </a:rPr>
                <a:t>Stubb’s</a:t>
              </a:r>
              <a:endParaRPr lang="en-US" sz="1400" dirty="0"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412BB9C-5FA4-4620-8F81-223BDE7D0110}"/>
              </a:ext>
            </a:extLst>
          </p:cNvPr>
          <p:cNvGrpSpPr/>
          <p:nvPr/>
        </p:nvGrpSpPr>
        <p:grpSpPr>
          <a:xfrm>
            <a:off x="5564619" y="2097440"/>
            <a:ext cx="1066800" cy="1295400"/>
            <a:chOff x="685800" y="2438400"/>
            <a:chExt cx="1066800" cy="1447800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7B2B330-9106-454F-A190-909000C29B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5800" y="2438400"/>
              <a:ext cx="1066800" cy="1447800"/>
            </a:xfrm>
            <a:prstGeom prst="rect">
              <a:avLst/>
            </a:prstGeom>
          </p:spPr>
        </p:pic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EF04D2B-1546-43A1-A588-6E4AFBC22A33}"/>
                </a:ext>
              </a:extLst>
            </p:cNvPr>
            <p:cNvSpPr/>
            <p:nvPr/>
          </p:nvSpPr>
          <p:spPr>
            <a:xfrm>
              <a:off x="914400" y="3048000"/>
              <a:ext cx="609600" cy="3810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DB7A60-5908-4A61-8826-86904E324F35}"/>
                </a:ext>
              </a:extLst>
            </p:cNvPr>
            <p:cNvSpPr txBox="1"/>
            <p:nvPr/>
          </p:nvSpPr>
          <p:spPr>
            <a:xfrm>
              <a:off x="812800" y="3048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 err="1">
                  <a:ea typeface="Verdana" pitchFamily="34" charset="0"/>
                  <a:cs typeface="Verdana" pitchFamily="34" charset="0"/>
                </a:rPr>
                <a:t>Stubb’s</a:t>
              </a:r>
              <a:endParaRPr lang="en-US" sz="1400" dirty="0"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9BA2739-64B2-4338-9125-AF4F326C8C00}"/>
              </a:ext>
            </a:extLst>
          </p:cNvPr>
          <p:cNvGrpSpPr/>
          <p:nvPr/>
        </p:nvGrpSpPr>
        <p:grpSpPr>
          <a:xfrm>
            <a:off x="6929418" y="3494917"/>
            <a:ext cx="1066800" cy="1295400"/>
            <a:chOff x="685800" y="2438400"/>
            <a:chExt cx="1066800" cy="1447800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9FA46AA-9862-43F7-B96E-1165BACCD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5800" y="2438400"/>
              <a:ext cx="1066800" cy="1447800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C3A90D6-8DE1-45B8-A214-9333263A9B81}"/>
                </a:ext>
              </a:extLst>
            </p:cNvPr>
            <p:cNvSpPr/>
            <p:nvPr/>
          </p:nvSpPr>
          <p:spPr>
            <a:xfrm>
              <a:off x="914400" y="3048000"/>
              <a:ext cx="609600" cy="3810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C06420F-90FD-4ED1-A780-C5EAB1A01430}"/>
                </a:ext>
              </a:extLst>
            </p:cNvPr>
            <p:cNvSpPr txBox="1"/>
            <p:nvPr/>
          </p:nvSpPr>
          <p:spPr>
            <a:xfrm>
              <a:off x="812800" y="3048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 err="1">
                  <a:ea typeface="Verdana" pitchFamily="34" charset="0"/>
                  <a:cs typeface="Verdana" pitchFamily="34" charset="0"/>
                </a:rPr>
                <a:t>Stubb’s</a:t>
              </a:r>
              <a:endParaRPr lang="en-US" sz="1400" dirty="0"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24077B5-966B-4927-831C-659A0958D65D}"/>
              </a:ext>
            </a:extLst>
          </p:cNvPr>
          <p:cNvGrpSpPr/>
          <p:nvPr/>
        </p:nvGrpSpPr>
        <p:grpSpPr>
          <a:xfrm>
            <a:off x="9113982" y="4963079"/>
            <a:ext cx="2692400" cy="1163084"/>
            <a:chOff x="9067800" y="3505200"/>
            <a:chExt cx="2692400" cy="1163084"/>
          </a:xfrm>
        </p:grpSpPr>
        <p:sp>
          <p:nvSpPr>
            <p:cNvPr id="33" name="Block Arc 32">
              <a:extLst>
                <a:ext uri="{FF2B5EF4-FFF2-40B4-BE49-F238E27FC236}">
                  <a16:creationId xmlns:a16="http://schemas.microsoft.com/office/drawing/2014/main" id="{60E03B5A-FD47-47F3-B7B7-D4646D9FD0C9}"/>
                </a:ext>
              </a:extLst>
            </p:cNvPr>
            <p:cNvSpPr/>
            <p:nvPr/>
          </p:nvSpPr>
          <p:spPr>
            <a:xfrm>
              <a:off x="10058400" y="3505200"/>
              <a:ext cx="990600" cy="1143000"/>
            </a:xfrm>
            <a:prstGeom prst="blockArc">
              <a:avLst>
                <a:gd name="adj1" fmla="val 10800000"/>
                <a:gd name="adj2" fmla="val 24936"/>
                <a:gd name="adj3" fmla="val 12482"/>
              </a:avLst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E5618D9-A3F0-4DA2-A77E-85811E0F6E97}"/>
                </a:ext>
              </a:extLst>
            </p:cNvPr>
            <p:cNvSpPr/>
            <p:nvPr/>
          </p:nvSpPr>
          <p:spPr>
            <a:xfrm rot="1328789">
              <a:off x="10524289" y="3796726"/>
              <a:ext cx="361950" cy="361950"/>
            </a:xfrm>
            <a:custGeom>
              <a:avLst/>
              <a:gdLst>
                <a:gd name="connsiteX0" fmla="*/ 13595 w 361950"/>
                <a:gd name="connsiteY0" fmla="*/ 297180 h 361950"/>
                <a:gd name="connsiteX1" fmla="*/ 8833 w 361950"/>
                <a:gd name="connsiteY1" fmla="*/ 301942 h 361950"/>
                <a:gd name="connsiteX2" fmla="*/ 13595 w 361950"/>
                <a:gd name="connsiteY2" fmla="*/ 356235 h 361950"/>
                <a:gd name="connsiteX3" fmla="*/ 67888 w 361950"/>
                <a:gd name="connsiteY3" fmla="*/ 351473 h 361950"/>
                <a:gd name="connsiteX4" fmla="*/ 364115 w 361950"/>
                <a:gd name="connsiteY4" fmla="*/ 0 h 361950"/>
                <a:gd name="connsiteX5" fmla="*/ 13595 w 361950"/>
                <a:gd name="connsiteY5" fmla="*/ 29718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361950">
                  <a:moveTo>
                    <a:pt x="13595" y="297180"/>
                  </a:moveTo>
                  <a:cubicBezTo>
                    <a:pt x="11690" y="298133"/>
                    <a:pt x="10738" y="300038"/>
                    <a:pt x="8833" y="301942"/>
                  </a:cubicBezTo>
                  <a:cubicBezTo>
                    <a:pt x="-4502" y="318135"/>
                    <a:pt x="-2597" y="341948"/>
                    <a:pt x="13595" y="356235"/>
                  </a:cubicBezTo>
                  <a:cubicBezTo>
                    <a:pt x="29788" y="369570"/>
                    <a:pt x="53600" y="367665"/>
                    <a:pt x="67888" y="351473"/>
                  </a:cubicBezTo>
                  <a:lnTo>
                    <a:pt x="364115" y="0"/>
                  </a:lnTo>
                  <a:lnTo>
                    <a:pt x="13595" y="2971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ED8A72-B6F1-4DD9-9B43-60CAE0122C09}"/>
                </a:ext>
              </a:extLst>
            </p:cNvPr>
            <p:cNvSpPr txBox="1"/>
            <p:nvPr/>
          </p:nvSpPr>
          <p:spPr>
            <a:xfrm>
              <a:off x="9067800" y="4206619"/>
              <a:ext cx="2692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dirty="0">
                  <a:ea typeface="Verdana" pitchFamily="34" charset="0"/>
                  <a:cs typeface="Verdana" pitchFamily="34" charset="0"/>
                </a:rPr>
                <a:t>Risk of overfitting</a:t>
              </a: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2C9ADC2-83CE-42C0-B912-90F21DCF3B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3099" y="37542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19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0126-4D2B-4752-9FBA-7F4DEBA0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2: Genetic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1E7E1-810B-409A-BA2C-35AF2274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Perhaps I could improve on random search?  At each generation, only let the top experiments into the next generation – mutate, crossover, random…repeat…</a:t>
            </a:r>
          </a:p>
          <a:p>
            <a:endParaRPr lang="en-US" dirty="0"/>
          </a:p>
          <a:p>
            <a:r>
              <a:rPr lang="en-US" dirty="0"/>
              <a:t>Different analyzer chains</a:t>
            </a:r>
          </a:p>
          <a:p>
            <a:r>
              <a:rPr lang="en-US" dirty="0"/>
              <a:t>field boosts and ranges</a:t>
            </a:r>
          </a:p>
          <a:p>
            <a:r>
              <a:rPr lang="en-US" dirty="0" err="1"/>
              <a:t>boolean</a:t>
            </a:r>
            <a:r>
              <a:rPr lang="en-US" dirty="0"/>
              <a:t>/min should match</a:t>
            </a:r>
          </a:p>
          <a:p>
            <a:r>
              <a:rPr lang="en-US" dirty="0"/>
              <a:t>tie</a:t>
            </a:r>
          </a:p>
          <a:p>
            <a:r>
              <a:rPr lang="en-US" dirty="0"/>
              <a:t>pf, pf2, pf3, </a:t>
            </a:r>
            <a:r>
              <a:rPr lang="en-US" dirty="0" err="1"/>
              <a:t>ps</a:t>
            </a:r>
            <a:r>
              <a:rPr lang="en-US" dirty="0"/>
              <a:t>, ps2, ps3</a:t>
            </a:r>
          </a:p>
          <a:p>
            <a:r>
              <a:rPr lang="en-US" dirty="0" err="1"/>
              <a:t>bq</a:t>
            </a:r>
            <a:r>
              <a:rPr lang="en-US" dirty="0"/>
              <a:t>, boost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A332E-1072-4354-B782-15E2D4C58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90C753-7A1A-4D0A-8B38-0B330034A1C5}"/>
              </a:ext>
            </a:extLst>
          </p:cNvPr>
          <p:cNvGrpSpPr/>
          <p:nvPr/>
        </p:nvGrpSpPr>
        <p:grpSpPr>
          <a:xfrm>
            <a:off x="4648200" y="3276600"/>
            <a:ext cx="2514600" cy="3076575"/>
            <a:chOff x="1676400" y="1905000"/>
            <a:chExt cx="3429000" cy="39909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AC3A7A-6F8E-431B-9E64-CCBF6790D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400" y="1905000"/>
              <a:ext cx="3381375" cy="3990975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6CCB5D-E5A0-4C69-B22D-C4EE88D70F7B}"/>
                </a:ext>
              </a:extLst>
            </p:cNvPr>
            <p:cNvSpPr/>
            <p:nvPr/>
          </p:nvSpPr>
          <p:spPr>
            <a:xfrm>
              <a:off x="4572000" y="2514600"/>
              <a:ext cx="533400" cy="1238548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Picture 37" descr="A close up of a mask&#10;&#10;Description automatically generated">
            <a:extLst>
              <a:ext uri="{FF2B5EF4-FFF2-40B4-BE49-F238E27FC236}">
                <a16:creationId xmlns:a16="http://schemas.microsoft.com/office/drawing/2014/main" id="{43CA3389-8BE7-4A3C-903E-281E01BB28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1884" y="3254694"/>
            <a:ext cx="1066801" cy="13716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CF88BDF-FA50-4394-ADC5-ED5EBD81BC95}"/>
              </a:ext>
            </a:extLst>
          </p:cNvPr>
          <p:cNvGrpSpPr/>
          <p:nvPr/>
        </p:nvGrpSpPr>
        <p:grpSpPr>
          <a:xfrm>
            <a:off x="9113982" y="4963079"/>
            <a:ext cx="2692400" cy="1163084"/>
            <a:chOff x="9067800" y="3505200"/>
            <a:chExt cx="2692400" cy="1163084"/>
          </a:xfrm>
        </p:grpSpPr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A4E4ECF7-C8F4-4781-A35A-6B0756119BED}"/>
                </a:ext>
              </a:extLst>
            </p:cNvPr>
            <p:cNvSpPr/>
            <p:nvPr/>
          </p:nvSpPr>
          <p:spPr>
            <a:xfrm>
              <a:off x="10058400" y="3505200"/>
              <a:ext cx="990600" cy="1143000"/>
            </a:xfrm>
            <a:prstGeom prst="blockArc">
              <a:avLst>
                <a:gd name="adj1" fmla="val 10800000"/>
                <a:gd name="adj2" fmla="val 24936"/>
                <a:gd name="adj3" fmla="val 12482"/>
              </a:avLst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DAEF45F-07A6-4810-84CC-ACA3AA8FF6BD}"/>
                </a:ext>
              </a:extLst>
            </p:cNvPr>
            <p:cNvSpPr/>
            <p:nvPr/>
          </p:nvSpPr>
          <p:spPr>
            <a:xfrm rot="1328789">
              <a:off x="10524289" y="3796726"/>
              <a:ext cx="361950" cy="361950"/>
            </a:xfrm>
            <a:custGeom>
              <a:avLst/>
              <a:gdLst>
                <a:gd name="connsiteX0" fmla="*/ 13595 w 361950"/>
                <a:gd name="connsiteY0" fmla="*/ 297180 h 361950"/>
                <a:gd name="connsiteX1" fmla="*/ 8833 w 361950"/>
                <a:gd name="connsiteY1" fmla="*/ 301942 h 361950"/>
                <a:gd name="connsiteX2" fmla="*/ 13595 w 361950"/>
                <a:gd name="connsiteY2" fmla="*/ 356235 h 361950"/>
                <a:gd name="connsiteX3" fmla="*/ 67888 w 361950"/>
                <a:gd name="connsiteY3" fmla="*/ 351473 h 361950"/>
                <a:gd name="connsiteX4" fmla="*/ 364115 w 361950"/>
                <a:gd name="connsiteY4" fmla="*/ 0 h 361950"/>
                <a:gd name="connsiteX5" fmla="*/ 13595 w 361950"/>
                <a:gd name="connsiteY5" fmla="*/ 29718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361950">
                  <a:moveTo>
                    <a:pt x="13595" y="297180"/>
                  </a:moveTo>
                  <a:cubicBezTo>
                    <a:pt x="11690" y="298133"/>
                    <a:pt x="10738" y="300038"/>
                    <a:pt x="8833" y="301942"/>
                  </a:cubicBezTo>
                  <a:cubicBezTo>
                    <a:pt x="-4502" y="318135"/>
                    <a:pt x="-2597" y="341948"/>
                    <a:pt x="13595" y="356235"/>
                  </a:cubicBezTo>
                  <a:cubicBezTo>
                    <a:pt x="29788" y="369570"/>
                    <a:pt x="53600" y="367665"/>
                    <a:pt x="67888" y="351473"/>
                  </a:cubicBezTo>
                  <a:lnTo>
                    <a:pt x="364115" y="0"/>
                  </a:lnTo>
                  <a:lnTo>
                    <a:pt x="13595" y="2971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F27AED-145D-4703-AAC7-9CFDE7B48CED}"/>
                </a:ext>
              </a:extLst>
            </p:cNvPr>
            <p:cNvSpPr txBox="1"/>
            <p:nvPr/>
          </p:nvSpPr>
          <p:spPr>
            <a:xfrm>
              <a:off x="9067800" y="4206619"/>
              <a:ext cx="2692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dirty="0">
                  <a:ea typeface="Verdana" pitchFamily="34" charset="0"/>
                  <a:cs typeface="Verdana" pitchFamily="34" charset="0"/>
                </a:rPr>
                <a:t>Risk of overfitting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D229474-53F4-4B34-A455-2D8F2C51C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3099" y="37542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9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7A7C-4FAF-4D81-A1C0-BD2054B7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 Tip – Simon Hughes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63835-4302-461E-AC3E-5E72B724D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66048-7637-42BF-AC0F-C988BE36B35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0" y="1105469"/>
            <a:ext cx="7179733" cy="403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8C7397-811D-4A5C-9B88-79E7A8232B4B}"/>
              </a:ext>
            </a:extLst>
          </p:cNvPr>
          <p:cNvSpPr txBox="1"/>
          <p:nvPr/>
        </p:nvSpPr>
        <p:spPr>
          <a:xfrm>
            <a:off x="2192866" y="5448869"/>
            <a:ext cx="821266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Simon Hughes “Evolving The Optimal Relevancy Scoring Model at Dice.com” </a:t>
            </a:r>
            <a:endParaRPr lang="en-US" dirty="0">
              <a:hlinkClick r:id="rId3"/>
            </a:endParaRPr>
          </a:p>
          <a:p>
            <a:pPr algn="ctr">
              <a:spcAft>
                <a:spcPts val="600"/>
              </a:spcAft>
            </a:pPr>
            <a:r>
              <a:rPr lang="en-US" sz="1600" dirty="0">
                <a:hlinkClick r:id="rId3"/>
              </a:rPr>
              <a:t>https://www.youtube.com/watch?v=z4c1xU7arhc</a:t>
            </a:r>
            <a:endParaRPr lang="en-US" sz="1600" dirty="0"/>
          </a:p>
          <a:p>
            <a:pPr algn="ctr">
              <a:spcAft>
                <a:spcPts val="600"/>
              </a:spcAft>
            </a:pPr>
            <a:r>
              <a:rPr lang="en-US" sz="1600" dirty="0">
                <a:hlinkClick r:id="rId4"/>
              </a:rPr>
              <a:t>https://github.com/DiceTechJobs/RelevancyTuning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830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6FDA-B942-454D-B1EB-D2BF1EFD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C059-C196-49A6-AF7D-999078F73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</a:t>
            </a:r>
          </a:p>
          <a:p>
            <a:r>
              <a:rPr lang="en-US" dirty="0"/>
              <a:t>Generations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Random </a:t>
            </a:r>
          </a:p>
          <a:p>
            <a:pPr lvl="1"/>
            <a:r>
              <a:rPr lang="en-US" dirty="0"/>
              <a:t>Crossover</a:t>
            </a:r>
          </a:p>
          <a:p>
            <a:pPr lvl="1"/>
            <a:r>
              <a:rPr lang="en-US" dirty="0"/>
              <a:t>Mutate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ABC79-9F9D-4165-81FA-09A0DE1DF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83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7CE14-78EF-4355-B430-CE57E24B2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BE394-716D-49A5-8D94-6BD765F3F7FF}"/>
              </a:ext>
            </a:extLst>
          </p:cNvPr>
          <p:cNvSpPr txBox="1"/>
          <p:nvPr/>
        </p:nvSpPr>
        <p:spPr>
          <a:xfrm>
            <a:off x="685800" y="167640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ea typeface="Verdana" pitchFamily="34" charset="0"/>
                <a:cs typeface="Verdana" pitchFamily="34" charset="0"/>
              </a:rPr>
              <a:t>Generation 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787074-7C84-4EB2-A867-AB4A63A5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</p:spPr>
        <p:txBody>
          <a:bodyPr/>
          <a:lstStyle/>
          <a:p>
            <a:r>
              <a:rPr lang="en-US" dirty="0"/>
              <a:t>Genetic Algorithm Basics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3B2908-93C7-47A5-93DF-7C95F0468F3E}"/>
              </a:ext>
            </a:extLst>
          </p:cNvPr>
          <p:cNvSpPr/>
          <p:nvPr/>
        </p:nvSpPr>
        <p:spPr>
          <a:xfrm>
            <a:off x="3947580" y="1447800"/>
            <a:ext cx="914400" cy="914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31C8BC-C25B-4513-BC45-4E5DE98062B5}"/>
              </a:ext>
            </a:extLst>
          </p:cNvPr>
          <p:cNvSpPr/>
          <p:nvPr/>
        </p:nvSpPr>
        <p:spPr>
          <a:xfrm>
            <a:off x="5181600" y="1425054"/>
            <a:ext cx="914400" cy="914400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6D2DF5-621A-43BB-A022-67B405CC1D1D}"/>
              </a:ext>
            </a:extLst>
          </p:cNvPr>
          <p:cNvSpPr/>
          <p:nvPr/>
        </p:nvSpPr>
        <p:spPr>
          <a:xfrm>
            <a:off x="6508740" y="1447800"/>
            <a:ext cx="914400" cy="914400"/>
          </a:xfrm>
          <a:prstGeom prst="ellipse">
            <a:avLst/>
          </a:prstGeom>
          <a:solidFill>
            <a:srgbClr val="B51BB5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990B19-DC1B-473F-87A9-3704BD438FF3}"/>
              </a:ext>
            </a:extLst>
          </p:cNvPr>
          <p:cNvSpPr txBox="1"/>
          <p:nvPr/>
        </p:nvSpPr>
        <p:spPr>
          <a:xfrm>
            <a:off x="4138080" y="1735723"/>
            <a:ext cx="533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0.3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B4E7B5-43D2-46AB-B986-47D0D5F7D3C7}"/>
              </a:ext>
            </a:extLst>
          </p:cNvPr>
          <p:cNvSpPr/>
          <p:nvPr/>
        </p:nvSpPr>
        <p:spPr>
          <a:xfrm>
            <a:off x="2667000" y="1447800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6E620-BCC1-45D4-918D-253EAF2911EA}"/>
              </a:ext>
            </a:extLst>
          </p:cNvPr>
          <p:cNvSpPr txBox="1"/>
          <p:nvPr/>
        </p:nvSpPr>
        <p:spPr>
          <a:xfrm>
            <a:off x="2857500" y="1735723"/>
            <a:ext cx="533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0.4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2B4F6-5ED2-46B8-9B8C-846D99792102}"/>
              </a:ext>
            </a:extLst>
          </p:cNvPr>
          <p:cNvSpPr txBox="1"/>
          <p:nvPr/>
        </p:nvSpPr>
        <p:spPr>
          <a:xfrm>
            <a:off x="5398507" y="1735723"/>
            <a:ext cx="48058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0.5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F95EA5-0CD3-4F1F-BCB4-4460DF027401}"/>
              </a:ext>
            </a:extLst>
          </p:cNvPr>
          <p:cNvSpPr txBox="1"/>
          <p:nvPr/>
        </p:nvSpPr>
        <p:spPr>
          <a:xfrm>
            <a:off x="6699240" y="1735723"/>
            <a:ext cx="533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0.4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BEC3B-EA94-4F21-B034-E18F9FFA9672}"/>
              </a:ext>
            </a:extLst>
          </p:cNvPr>
          <p:cNvSpPr txBox="1"/>
          <p:nvPr/>
        </p:nvSpPr>
        <p:spPr>
          <a:xfrm>
            <a:off x="723331" y="3228945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ea typeface="Verdana" pitchFamily="34" charset="0"/>
                <a:cs typeface="Verdana" pitchFamily="34" charset="0"/>
              </a:rPr>
              <a:t>Generation 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13453D-1FC1-4416-8D3A-85107A5D253C}"/>
              </a:ext>
            </a:extLst>
          </p:cNvPr>
          <p:cNvSpPr/>
          <p:nvPr/>
        </p:nvSpPr>
        <p:spPr>
          <a:xfrm>
            <a:off x="2692021" y="3040151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74E5F7-49C3-495D-9F74-F1038B2D8705}"/>
              </a:ext>
            </a:extLst>
          </p:cNvPr>
          <p:cNvSpPr txBox="1"/>
          <p:nvPr/>
        </p:nvSpPr>
        <p:spPr>
          <a:xfrm>
            <a:off x="2848366" y="3258742"/>
            <a:ext cx="6590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0.25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C78109-33A0-41BD-B549-427F75C5CFD9}"/>
              </a:ext>
            </a:extLst>
          </p:cNvPr>
          <p:cNvSpPr/>
          <p:nvPr/>
        </p:nvSpPr>
        <p:spPr>
          <a:xfrm>
            <a:off x="3972601" y="3040151"/>
            <a:ext cx="914400" cy="914400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3AB3E9-A3C6-481F-A2F3-D69C4FBD7C6A}"/>
              </a:ext>
            </a:extLst>
          </p:cNvPr>
          <p:cNvSpPr txBox="1"/>
          <p:nvPr/>
        </p:nvSpPr>
        <p:spPr>
          <a:xfrm>
            <a:off x="4163101" y="3258742"/>
            <a:ext cx="533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0.4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F7F8B07-81DF-401C-BD37-F888FC9521EC}"/>
              </a:ext>
            </a:extLst>
          </p:cNvPr>
          <p:cNvSpPr/>
          <p:nvPr/>
        </p:nvSpPr>
        <p:spPr>
          <a:xfrm>
            <a:off x="5206621" y="3000345"/>
            <a:ext cx="914400" cy="9144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5649C3-2183-4122-8DB6-67751D74EF11}"/>
              </a:ext>
            </a:extLst>
          </p:cNvPr>
          <p:cNvSpPr txBox="1"/>
          <p:nvPr/>
        </p:nvSpPr>
        <p:spPr>
          <a:xfrm>
            <a:off x="5423528" y="3241682"/>
            <a:ext cx="48058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0.5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CF80703-14FB-476F-8E6D-774D1A4642F5}"/>
              </a:ext>
            </a:extLst>
          </p:cNvPr>
          <p:cNvSpPr/>
          <p:nvPr/>
        </p:nvSpPr>
        <p:spPr>
          <a:xfrm>
            <a:off x="7835880" y="1456899"/>
            <a:ext cx="914400" cy="914400"/>
          </a:xfrm>
          <a:prstGeom prst="ellipse">
            <a:avLst/>
          </a:prstGeom>
          <a:solidFill>
            <a:srgbClr val="7030A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B0B18B-2AAE-45E7-8A33-11C542CAEB68}"/>
              </a:ext>
            </a:extLst>
          </p:cNvPr>
          <p:cNvSpPr txBox="1"/>
          <p:nvPr/>
        </p:nvSpPr>
        <p:spPr>
          <a:xfrm>
            <a:off x="8026380" y="1773823"/>
            <a:ext cx="533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0.1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7528D27-FEAC-417F-B7D4-9467BFFF7855}"/>
              </a:ext>
            </a:extLst>
          </p:cNvPr>
          <p:cNvSpPr/>
          <p:nvPr/>
        </p:nvSpPr>
        <p:spPr>
          <a:xfrm>
            <a:off x="6526902" y="2971800"/>
            <a:ext cx="914400" cy="914400"/>
          </a:xfrm>
          <a:prstGeom prst="ellipse">
            <a:avLst/>
          </a:prstGeom>
          <a:solidFill>
            <a:srgbClr val="B51BB5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73C6FA-CBA0-4F9B-9D73-620E32379552}"/>
              </a:ext>
            </a:extLst>
          </p:cNvPr>
          <p:cNvSpPr txBox="1"/>
          <p:nvPr/>
        </p:nvSpPr>
        <p:spPr>
          <a:xfrm>
            <a:off x="6716195" y="3258742"/>
            <a:ext cx="533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0.4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403D5B-6501-4392-BAE2-8D959B305141}"/>
              </a:ext>
            </a:extLst>
          </p:cNvPr>
          <p:cNvCxnSpPr>
            <a:stCxn id="5" idx="5"/>
            <a:endCxn id="26" idx="1"/>
          </p:cNvCxnSpPr>
          <p:nvPr/>
        </p:nvCxnSpPr>
        <p:spPr>
          <a:xfrm>
            <a:off x="3447489" y="2228289"/>
            <a:ext cx="659023" cy="945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7C7AA21-C2A6-4DB1-8AAB-AC3152FFAD00}"/>
              </a:ext>
            </a:extLst>
          </p:cNvPr>
          <p:cNvCxnSpPr>
            <a:cxnSpLocks/>
            <a:stCxn id="8" idx="3"/>
            <a:endCxn id="23" idx="7"/>
          </p:cNvCxnSpPr>
          <p:nvPr/>
        </p:nvCxnSpPr>
        <p:spPr>
          <a:xfrm flipH="1">
            <a:off x="3472510" y="2228289"/>
            <a:ext cx="608981" cy="945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9AC3B595-14C1-4883-9DC9-34842B69FC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8432" y="2377948"/>
            <a:ext cx="609600" cy="576614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DCBC75B-4384-4B0D-9B3B-86FF30D8BC85}"/>
              </a:ext>
            </a:extLst>
          </p:cNvPr>
          <p:cNvCxnSpPr>
            <a:cxnSpLocks/>
            <a:stCxn id="9" idx="4"/>
            <a:endCxn id="28" idx="0"/>
          </p:cNvCxnSpPr>
          <p:nvPr/>
        </p:nvCxnSpPr>
        <p:spPr>
          <a:xfrm>
            <a:off x="5638800" y="2339454"/>
            <a:ext cx="25021" cy="660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EBA7159-5859-4E8A-82FE-126C33CFECF1}"/>
              </a:ext>
            </a:extLst>
          </p:cNvPr>
          <p:cNvCxnSpPr>
            <a:cxnSpLocks/>
            <a:stCxn id="10" idx="4"/>
            <a:endCxn id="32" idx="0"/>
          </p:cNvCxnSpPr>
          <p:nvPr/>
        </p:nvCxnSpPr>
        <p:spPr>
          <a:xfrm>
            <a:off x="6965940" y="2362200"/>
            <a:ext cx="18162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A70DCFEF-DB8A-4960-83AF-F5F0D0AB568D}"/>
              </a:ext>
            </a:extLst>
          </p:cNvPr>
          <p:cNvSpPr/>
          <p:nvPr/>
        </p:nvSpPr>
        <p:spPr>
          <a:xfrm>
            <a:off x="7829021" y="3000345"/>
            <a:ext cx="914400" cy="914400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D99A0D-6CDC-488D-BB19-5DA82D3C1997}"/>
              </a:ext>
            </a:extLst>
          </p:cNvPr>
          <p:cNvSpPr txBox="1"/>
          <p:nvPr/>
        </p:nvSpPr>
        <p:spPr>
          <a:xfrm>
            <a:off x="2895600" y="4108563"/>
            <a:ext cx="1581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Crossover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FFE0CD-EE47-454C-8E22-38E753F7F01C}"/>
              </a:ext>
            </a:extLst>
          </p:cNvPr>
          <p:cNvSpPr txBox="1"/>
          <p:nvPr/>
        </p:nvSpPr>
        <p:spPr>
          <a:xfrm>
            <a:off x="4848099" y="4108562"/>
            <a:ext cx="1581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Mutate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FF03BD-5336-4DD5-9ED3-E3DECCB36D4D}"/>
              </a:ext>
            </a:extLst>
          </p:cNvPr>
          <p:cNvSpPr txBox="1"/>
          <p:nvPr/>
        </p:nvSpPr>
        <p:spPr>
          <a:xfrm>
            <a:off x="7620000" y="4108562"/>
            <a:ext cx="1581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Random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B8CAB0-B5C0-48F9-93FB-9C2CFD16AB6F}"/>
              </a:ext>
            </a:extLst>
          </p:cNvPr>
          <p:cNvSpPr txBox="1"/>
          <p:nvPr/>
        </p:nvSpPr>
        <p:spPr>
          <a:xfrm>
            <a:off x="8001000" y="3276600"/>
            <a:ext cx="533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0.3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91302E9-485E-4DFE-B90F-D70F8217BD43}"/>
              </a:ext>
            </a:extLst>
          </p:cNvPr>
          <p:cNvGrpSpPr/>
          <p:nvPr/>
        </p:nvGrpSpPr>
        <p:grpSpPr>
          <a:xfrm>
            <a:off x="744940" y="4480040"/>
            <a:ext cx="1854200" cy="1330270"/>
            <a:chOff x="744940" y="4480040"/>
            <a:chExt cx="1854200" cy="133027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8CBF7F7-A654-4596-8575-2253A783B972}"/>
                </a:ext>
              </a:extLst>
            </p:cNvPr>
            <p:cNvSpPr txBox="1"/>
            <p:nvPr/>
          </p:nvSpPr>
          <p:spPr>
            <a:xfrm>
              <a:off x="744940" y="5410200"/>
              <a:ext cx="1854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ea typeface="Verdana" pitchFamily="34" charset="0"/>
                  <a:cs typeface="Verdana" pitchFamily="34" charset="0"/>
                </a:rPr>
                <a:t>Generation 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9238C5-BC32-45E7-8E70-B7E140917624}"/>
                </a:ext>
              </a:extLst>
            </p:cNvPr>
            <p:cNvSpPr txBox="1"/>
            <p:nvPr/>
          </p:nvSpPr>
          <p:spPr>
            <a:xfrm>
              <a:off x="990600" y="4480040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4000" b="1" dirty="0">
                  <a:ea typeface="Verdana" pitchFamily="34" charset="0"/>
                  <a:cs typeface="Verdana" pitchFamily="34" charset="0"/>
                </a:rPr>
                <a:t>…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1F9E9B90-7734-4370-B064-ADBDF74C2959}"/>
              </a:ext>
            </a:extLst>
          </p:cNvPr>
          <p:cNvSpPr txBox="1"/>
          <p:nvPr/>
        </p:nvSpPr>
        <p:spPr>
          <a:xfrm>
            <a:off x="9601200" y="1743045"/>
            <a:ext cx="1487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ea typeface="Verdana" pitchFamily="34" charset="0"/>
                <a:cs typeface="Verdana" pitchFamily="34" charset="0"/>
              </a:rPr>
              <a:t>NDCG@10</a:t>
            </a:r>
          </a:p>
        </p:txBody>
      </p:sp>
    </p:spTree>
    <p:extLst>
      <p:ext uri="{BB962C8B-B14F-4D97-AF65-F5344CB8AC3E}">
        <p14:creationId xmlns:p14="http://schemas.microsoft.com/office/powerpoint/2010/main" val="270821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5" grpId="0" animBg="1"/>
      <p:bldP spid="13" grpId="0" animBg="1"/>
      <p:bldP spid="15" grpId="0" animBg="1"/>
      <p:bldP spid="16" grpId="0" animBg="1"/>
      <p:bldP spid="18" grpId="0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50" grpId="0" animBg="1"/>
      <p:bldP spid="52" grpId="0"/>
      <p:bldP spid="53" grpId="0"/>
      <p:bldP spid="54" grpId="0"/>
      <p:bldP spid="55" grpId="0" animBg="1"/>
      <p:bldP spid="6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FBF1-CE63-4AA1-933C-E6606E03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How Does this Differ from Learning to Rank (LTR)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F9AFE-147C-4E6D-89EB-4E90116BD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need:</a:t>
            </a:r>
          </a:p>
          <a:p>
            <a:pPr lvl="1"/>
            <a:r>
              <a:rPr lang="en-US" dirty="0"/>
              <a:t>All the sound search engineering decisions (sane analysis chain, etc.)</a:t>
            </a:r>
          </a:p>
          <a:p>
            <a:pPr lvl="1"/>
            <a:r>
              <a:rPr lang="en-US" dirty="0"/>
              <a:t>Ground truth; good ground truth</a:t>
            </a:r>
          </a:p>
          <a:p>
            <a:r>
              <a:rPr lang="en-US" dirty="0"/>
              <a:t>Difference:</a:t>
            </a:r>
          </a:p>
          <a:p>
            <a:pPr lvl="1"/>
            <a:r>
              <a:rPr lang="en-US" dirty="0"/>
              <a:t>Learns settings for overall initial search, not a reranking function on (typically) a subset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F087D-07D9-467D-BCB8-DC393153B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42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0126-4D2B-4752-9FBA-7F4DEBA0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2: Genetic Algorithm – Cross-fold Validation Built-in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1E7E1-810B-409A-BA2C-35AF2274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Perhaps I could improve on random search?  At each generation, only let the top experiments into the next generation – mutate, crossover, random…repeat…</a:t>
            </a:r>
          </a:p>
          <a:p>
            <a:endParaRPr lang="en-US" dirty="0"/>
          </a:p>
          <a:p>
            <a:r>
              <a:rPr lang="en-US" dirty="0"/>
              <a:t>Different analyzer chains</a:t>
            </a:r>
          </a:p>
          <a:p>
            <a:r>
              <a:rPr lang="en-US" dirty="0"/>
              <a:t>field boosts and ranges</a:t>
            </a:r>
          </a:p>
          <a:p>
            <a:r>
              <a:rPr lang="en-US" dirty="0" err="1"/>
              <a:t>boolean</a:t>
            </a:r>
            <a:r>
              <a:rPr lang="en-US" dirty="0"/>
              <a:t>/min should match</a:t>
            </a:r>
          </a:p>
          <a:p>
            <a:r>
              <a:rPr lang="en-US" dirty="0"/>
              <a:t>tie</a:t>
            </a:r>
          </a:p>
          <a:p>
            <a:r>
              <a:rPr lang="en-US" dirty="0"/>
              <a:t>pf, pf2, pf3, </a:t>
            </a:r>
            <a:r>
              <a:rPr lang="en-US" dirty="0" err="1"/>
              <a:t>ps</a:t>
            </a:r>
            <a:r>
              <a:rPr lang="en-US" dirty="0"/>
              <a:t>, ps2, ps3</a:t>
            </a:r>
          </a:p>
          <a:p>
            <a:r>
              <a:rPr lang="en-US" dirty="0" err="1"/>
              <a:t>bq</a:t>
            </a:r>
            <a:r>
              <a:rPr lang="en-US" dirty="0"/>
              <a:t>, boost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A332E-1072-4354-B782-15E2D4C58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055C4-9602-4851-A807-F63EF13037DE}"/>
              </a:ext>
            </a:extLst>
          </p:cNvPr>
          <p:cNvSpPr txBox="1"/>
          <p:nvPr/>
        </p:nvSpPr>
        <p:spPr>
          <a:xfrm>
            <a:off x="9113982" y="5664498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Risk of overfitting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90C753-7A1A-4D0A-8B38-0B330034A1C5}"/>
              </a:ext>
            </a:extLst>
          </p:cNvPr>
          <p:cNvGrpSpPr/>
          <p:nvPr/>
        </p:nvGrpSpPr>
        <p:grpSpPr>
          <a:xfrm>
            <a:off x="4648200" y="3276600"/>
            <a:ext cx="2514600" cy="3076575"/>
            <a:chOff x="1676400" y="1905000"/>
            <a:chExt cx="3429000" cy="39909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AC3A7A-6F8E-431B-9E64-CCBF6790D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400" y="1905000"/>
              <a:ext cx="3381375" cy="3990975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6CCB5D-E5A0-4C69-B22D-C4EE88D70F7B}"/>
                </a:ext>
              </a:extLst>
            </p:cNvPr>
            <p:cNvSpPr/>
            <p:nvPr/>
          </p:nvSpPr>
          <p:spPr>
            <a:xfrm>
              <a:off x="4572000" y="2514600"/>
              <a:ext cx="533400" cy="1238548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Picture 37" descr="A close up of a mask&#10;&#10;Description automatically generated">
            <a:extLst>
              <a:ext uri="{FF2B5EF4-FFF2-40B4-BE49-F238E27FC236}">
                <a16:creationId xmlns:a16="http://schemas.microsoft.com/office/drawing/2014/main" id="{43CA3389-8BE7-4A3C-903E-281E01BB28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1884" y="3254694"/>
            <a:ext cx="1066801" cy="137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7E79D-1D31-4930-A60E-1ACAC0F37FA6}"/>
              </a:ext>
            </a:extLst>
          </p:cNvPr>
          <p:cNvSpPr txBox="1"/>
          <p:nvPr/>
        </p:nvSpPr>
        <p:spPr>
          <a:xfrm>
            <a:off x="9393382" y="2314476"/>
            <a:ext cx="2133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ea typeface="Verdana" pitchFamily="34" charset="0"/>
                <a:cs typeface="Verdana" pitchFamily="34" charset="0"/>
              </a:rPr>
              <a:t>Cross-fold Validation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0337A2-7119-4908-9B0D-0F0B230E169E}"/>
              </a:ext>
            </a:extLst>
          </p:cNvPr>
          <p:cNvGrpSpPr/>
          <p:nvPr/>
        </p:nvGrpSpPr>
        <p:grpSpPr>
          <a:xfrm>
            <a:off x="9964882" y="5034269"/>
            <a:ext cx="990600" cy="1143000"/>
            <a:chOff x="4800600" y="4724400"/>
            <a:chExt cx="990600" cy="1143000"/>
          </a:xfrm>
        </p:grpSpPr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103CBF50-DBCA-4231-98A8-9AA1D667207A}"/>
                </a:ext>
              </a:extLst>
            </p:cNvPr>
            <p:cNvSpPr/>
            <p:nvPr/>
          </p:nvSpPr>
          <p:spPr>
            <a:xfrm>
              <a:off x="4800600" y="4724400"/>
              <a:ext cx="990600" cy="1143000"/>
            </a:xfrm>
            <a:prstGeom prst="blockArc">
              <a:avLst>
                <a:gd name="adj1" fmla="val 10800000"/>
                <a:gd name="adj2" fmla="val 24936"/>
                <a:gd name="adj3" fmla="val 12482"/>
              </a:avLst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63EBEF-9218-44DB-A5A8-883491EF8BE2}"/>
                </a:ext>
              </a:extLst>
            </p:cNvPr>
            <p:cNvSpPr/>
            <p:nvPr/>
          </p:nvSpPr>
          <p:spPr>
            <a:xfrm rot="15404626">
              <a:off x="5034070" y="4952474"/>
              <a:ext cx="361950" cy="361950"/>
            </a:xfrm>
            <a:custGeom>
              <a:avLst/>
              <a:gdLst>
                <a:gd name="connsiteX0" fmla="*/ 13595 w 361950"/>
                <a:gd name="connsiteY0" fmla="*/ 297180 h 361950"/>
                <a:gd name="connsiteX1" fmla="*/ 8833 w 361950"/>
                <a:gd name="connsiteY1" fmla="*/ 301942 h 361950"/>
                <a:gd name="connsiteX2" fmla="*/ 13595 w 361950"/>
                <a:gd name="connsiteY2" fmla="*/ 356235 h 361950"/>
                <a:gd name="connsiteX3" fmla="*/ 67888 w 361950"/>
                <a:gd name="connsiteY3" fmla="*/ 351473 h 361950"/>
                <a:gd name="connsiteX4" fmla="*/ 364115 w 361950"/>
                <a:gd name="connsiteY4" fmla="*/ 0 h 361950"/>
                <a:gd name="connsiteX5" fmla="*/ 13595 w 361950"/>
                <a:gd name="connsiteY5" fmla="*/ 29718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361950">
                  <a:moveTo>
                    <a:pt x="13595" y="297180"/>
                  </a:moveTo>
                  <a:cubicBezTo>
                    <a:pt x="11690" y="298133"/>
                    <a:pt x="10738" y="300038"/>
                    <a:pt x="8833" y="301942"/>
                  </a:cubicBezTo>
                  <a:cubicBezTo>
                    <a:pt x="-4502" y="318135"/>
                    <a:pt x="-2597" y="341948"/>
                    <a:pt x="13595" y="356235"/>
                  </a:cubicBezTo>
                  <a:cubicBezTo>
                    <a:pt x="29788" y="369570"/>
                    <a:pt x="53600" y="367665"/>
                    <a:pt x="67888" y="351473"/>
                  </a:cubicBezTo>
                  <a:lnTo>
                    <a:pt x="364115" y="0"/>
                  </a:lnTo>
                  <a:lnTo>
                    <a:pt x="13595" y="2971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8" name="Graphic 17" descr="Lightbulb">
            <a:extLst>
              <a:ext uri="{FF2B5EF4-FFF2-40B4-BE49-F238E27FC236}">
                <a16:creationId xmlns:a16="http://schemas.microsoft.com/office/drawing/2014/main" id="{8D65BC83-8527-4D37-A2E9-FC5EEF75F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60062" y="2840923"/>
            <a:ext cx="2097647" cy="209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52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59CF-62DF-45E5-889B-750041A2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5AB985C-FDFE-4068-AD7F-A9FDA0498F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1793" y="1676400"/>
          <a:ext cx="1397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377932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9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9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69758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2396E-A790-4B4A-9E0C-A2F9C1569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502F318D-1FA9-48E4-A241-A78D7743CD1A}"/>
              </a:ext>
            </a:extLst>
          </p:cNvPr>
          <p:cNvGraphicFramePr>
            <a:graphicFrameLocks/>
          </p:cNvGraphicFramePr>
          <p:nvPr/>
        </p:nvGraphicFramePr>
        <p:xfrm>
          <a:off x="3322093" y="1676400"/>
          <a:ext cx="1397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377932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9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9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697586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740B5CE5-B541-4ED0-BB0D-585ADA1FE99C}"/>
              </a:ext>
            </a:extLst>
          </p:cNvPr>
          <p:cNvGraphicFramePr>
            <a:graphicFrameLocks/>
          </p:cNvGraphicFramePr>
          <p:nvPr/>
        </p:nvGraphicFramePr>
        <p:xfrm>
          <a:off x="5600700" y="1676400"/>
          <a:ext cx="1397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377932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9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9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697586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8B519CC-6751-42F8-A543-9608358FDD1A}"/>
              </a:ext>
            </a:extLst>
          </p:cNvPr>
          <p:cNvGraphicFramePr>
            <a:graphicFrameLocks/>
          </p:cNvGraphicFramePr>
          <p:nvPr/>
        </p:nvGraphicFramePr>
        <p:xfrm>
          <a:off x="8001000" y="1676400"/>
          <a:ext cx="1397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377932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9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9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9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697586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DFC23987-15E3-4302-8301-38B8DA925A6F}"/>
              </a:ext>
            </a:extLst>
          </p:cNvPr>
          <p:cNvGrpSpPr/>
          <p:nvPr/>
        </p:nvGrpSpPr>
        <p:grpSpPr>
          <a:xfrm>
            <a:off x="9363290" y="5029200"/>
            <a:ext cx="3810000" cy="1404610"/>
            <a:chOff x="990600" y="4267200"/>
            <a:chExt cx="3810000" cy="14046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4DA0A3-0AE8-48DC-9ABA-D2F730BD8F2C}"/>
                </a:ext>
              </a:extLst>
            </p:cNvPr>
            <p:cNvSpPr/>
            <p:nvPr/>
          </p:nvSpPr>
          <p:spPr>
            <a:xfrm>
              <a:off x="990600" y="42672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3E7AC9-AA7F-4E39-B946-30398DFBC653}"/>
                </a:ext>
              </a:extLst>
            </p:cNvPr>
            <p:cNvSpPr/>
            <p:nvPr/>
          </p:nvSpPr>
          <p:spPr>
            <a:xfrm>
              <a:off x="990600" y="5181600"/>
              <a:ext cx="457200" cy="4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E145B4-C94C-4444-B173-7889A04A6BBF}"/>
                </a:ext>
              </a:extLst>
            </p:cNvPr>
            <p:cNvSpPr txBox="1"/>
            <p:nvPr/>
          </p:nvSpPr>
          <p:spPr>
            <a:xfrm>
              <a:off x="1676400" y="4267200"/>
              <a:ext cx="3124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800" dirty="0">
                  <a:ea typeface="Verdana" pitchFamily="34" charset="0"/>
                  <a:cs typeface="Verdana" pitchFamily="34" charset="0"/>
                </a:rPr>
                <a:t>Training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BE7BF6-0F99-4CB8-BB97-D76D346F16F7}"/>
                </a:ext>
              </a:extLst>
            </p:cNvPr>
            <p:cNvSpPr txBox="1"/>
            <p:nvPr/>
          </p:nvSpPr>
          <p:spPr>
            <a:xfrm>
              <a:off x="1672988" y="5148590"/>
              <a:ext cx="3124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800" dirty="0">
                  <a:ea typeface="Verdana" pitchFamily="34" charset="0"/>
                  <a:cs typeface="Verdana" pitchFamily="34" charset="0"/>
                </a:rPr>
                <a:t>Testing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DBDA165-E7AC-4A35-82C8-2D8FED92EEF4}"/>
              </a:ext>
            </a:extLst>
          </p:cNvPr>
          <p:cNvSpPr txBox="1"/>
          <p:nvPr/>
        </p:nvSpPr>
        <p:spPr>
          <a:xfrm>
            <a:off x="705893" y="3288123"/>
            <a:ext cx="18288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Testing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NDCG@10 0.45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A04B40-40BF-4ED2-A516-86474259F517}"/>
              </a:ext>
            </a:extLst>
          </p:cNvPr>
          <p:cNvSpPr txBox="1"/>
          <p:nvPr/>
        </p:nvSpPr>
        <p:spPr>
          <a:xfrm>
            <a:off x="5384800" y="3288123"/>
            <a:ext cx="18288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Testing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NDCG@10 0.47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CF66DA-D470-466C-93A0-9354C9BD3FEE}"/>
              </a:ext>
            </a:extLst>
          </p:cNvPr>
          <p:cNvSpPr txBox="1"/>
          <p:nvPr/>
        </p:nvSpPr>
        <p:spPr>
          <a:xfrm>
            <a:off x="3106193" y="3288123"/>
            <a:ext cx="18288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Testing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NDCG@10 0.50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B245C0-6787-438A-8C5D-9209C69D8182}"/>
              </a:ext>
            </a:extLst>
          </p:cNvPr>
          <p:cNvSpPr txBox="1"/>
          <p:nvPr/>
        </p:nvSpPr>
        <p:spPr>
          <a:xfrm>
            <a:off x="7785100" y="3288124"/>
            <a:ext cx="18288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Testing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NDCG@10 0.42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F51C8-850E-4584-9917-A2CAD386EE93}"/>
              </a:ext>
            </a:extLst>
          </p:cNvPr>
          <p:cNvSpPr txBox="1"/>
          <p:nvPr/>
        </p:nvSpPr>
        <p:spPr>
          <a:xfrm>
            <a:off x="3907903" y="4953000"/>
            <a:ext cx="3305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ea typeface="Verdana" pitchFamily="34" charset="0"/>
                <a:cs typeface="Verdana" pitchFamily="34" charset="0"/>
              </a:rPr>
              <a:t>NDCG@10 Average Testing : 0.46</a:t>
            </a: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0E943913-3AB1-4AC7-B617-F77DCB512CC1}"/>
              </a:ext>
            </a:extLst>
          </p:cNvPr>
          <p:cNvSpPr/>
          <p:nvPr/>
        </p:nvSpPr>
        <p:spPr>
          <a:xfrm flipH="1">
            <a:off x="2410158" y="2912791"/>
            <a:ext cx="383842" cy="1032418"/>
          </a:xfrm>
          <a:prstGeom prst="bentArrow">
            <a:avLst>
              <a:gd name="adj1" fmla="val 16788"/>
              <a:gd name="adj2" fmla="val 24581"/>
              <a:gd name="adj3" fmla="val 25000"/>
              <a:gd name="adj4" fmla="val 43750"/>
            </a:avLst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D31F3104-FCD0-4F71-B924-C36718AFB026}"/>
              </a:ext>
            </a:extLst>
          </p:cNvPr>
          <p:cNvSpPr/>
          <p:nvPr/>
        </p:nvSpPr>
        <p:spPr>
          <a:xfrm flipH="1">
            <a:off x="4771601" y="2526232"/>
            <a:ext cx="383842" cy="1483359"/>
          </a:xfrm>
          <a:prstGeom prst="bentArrow">
            <a:avLst>
              <a:gd name="adj1" fmla="val 16788"/>
              <a:gd name="adj2" fmla="val 24581"/>
              <a:gd name="adj3" fmla="val 25000"/>
              <a:gd name="adj4" fmla="val 43750"/>
            </a:avLst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9CA18CBB-E206-45F6-92E9-25F153116834}"/>
              </a:ext>
            </a:extLst>
          </p:cNvPr>
          <p:cNvSpPr/>
          <p:nvPr/>
        </p:nvSpPr>
        <p:spPr>
          <a:xfrm flipH="1">
            <a:off x="7094186" y="2158839"/>
            <a:ext cx="383842" cy="1850752"/>
          </a:xfrm>
          <a:prstGeom prst="bentArrow">
            <a:avLst>
              <a:gd name="adj1" fmla="val 16788"/>
              <a:gd name="adj2" fmla="val 24581"/>
              <a:gd name="adj3" fmla="val 25000"/>
              <a:gd name="adj4" fmla="val 43750"/>
            </a:avLst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924403AD-B9E0-403A-AE10-F71B06895AF0}"/>
              </a:ext>
            </a:extLst>
          </p:cNvPr>
          <p:cNvSpPr/>
          <p:nvPr/>
        </p:nvSpPr>
        <p:spPr>
          <a:xfrm flipH="1">
            <a:off x="9586987" y="1793675"/>
            <a:ext cx="383842" cy="2151534"/>
          </a:xfrm>
          <a:prstGeom prst="bentArrow">
            <a:avLst>
              <a:gd name="adj1" fmla="val 16788"/>
              <a:gd name="adj2" fmla="val 24581"/>
              <a:gd name="adj3" fmla="val 25000"/>
              <a:gd name="adj4" fmla="val 43750"/>
            </a:avLst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D689EC-D083-4482-B4E7-AB949FDD62E4}"/>
              </a:ext>
            </a:extLst>
          </p:cNvPr>
          <p:cNvSpPr txBox="1"/>
          <p:nvPr/>
        </p:nvSpPr>
        <p:spPr>
          <a:xfrm>
            <a:off x="812800" y="1250898"/>
            <a:ext cx="16510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ea typeface="Verdana" pitchFamily="34" charset="0"/>
                <a:cs typeface="Verdana" pitchFamily="34" charset="0"/>
              </a:rPr>
              <a:t>Fold 0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>
              <a:spcAft>
                <a:spcPts val="600"/>
              </a:spcAft>
            </a:pPr>
            <a:endParaRPr lang="en-US" sz="2400" b="1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53B9BA-B73B-4A9D-B387-70536DD681FE}"/>
              </a:ext>
            </a:extLst>
          </p:cNvPr>
          <p:cNvSpPr txBox="1"/>
          <p:nvPr/>
        </p:nvSpPr>
        <p:spPr>
          <a:xfrm>
            <a:off x="3195093" y="1250898"/>
            <a:ext cx="16510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ea typeface="Verdana" pitchFamily="34" charset="0"/>
                <a:cs typeface="Verdana" pitchFamily="34" charset="0"/>
              </a:rPr>
              <a:t>Fold 1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>
              <a:spcAft>
                <a:spcPts val="600"/>
              </a:spcAft>
            </a:pPr>
            <a:endParaRPr lang="en-US" sz="2400" b="1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BD4576-816E-48FB-B67B-70997431D170}"/>
              </a:ext>
            </a:extLst>
          </p:cNvPr>
          <p:cNvSpPr txBox="1"/>
          <p:nvPr/>
        </p:nvSpPr>
        <p:spPr>
          <a:xfrm>
            <a:off x="5465458" y="1269089"/>
            <a:ext cx="16510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ea typeface="Verdana" pitchFamily="34" charset="0"/>
                <a:cs typeface="Verdana" pitchFamily="34" charset="0"/>
              </a:rPr>
              <a:t>Fold 2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>
              <a:spcAft>
                <a:spcPts val="600"/>
              </a:spcAft>
            </a:pPr>
            <a:endParaRPr lang="en-US" sz="2400" b="1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975D0D-7403-4167-A69E-E554C5442E35}"/>
              </a:ext>
            </a:extLst>
          </p:cNvPr>
          <p:cNvSpPr txBox="1"/>
          <p:nvPr/>
        </p:nvSpPr>
        <p:spPr>
          <a:xfrm>
            <a:off x="7857225" y="1269089"/>
            <a:ext cx="16510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ea typeface="Verdana" pitchFamily="34" charset="0"/>
                <a:cs typeface="Verdana" pitchFamily="34" charset="0"/>
              </a:rPr>
              <a:t>Fold 3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>
              <a:spcAft>
                <a:spcPts val="600"/>
              </a:spcAft>
            </a:pPr>
            <a:endParaRPr lang="en-US" sz="2400" b="1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1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3" grpId="0"/>
      <p:bldP spid="23" grpId="0" animBg="1"/>
      <p:bldP spid="24" grpId="0" animBg="1"/>
      <p:bldP spid="25" grpId="0" animBg="1"/>
      <p:bldP spid="26" grpId="0" animBg="1"/>
      <p:bldP spid="28" grpId="0"/>
      <p:bldP spid="29" grpId="0"/>
      <p:bldP spid="30" grpId="0"/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D754-7F8D-4675-8CB6-B2557C2E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Per Fold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09093-05E1-41AA-A03C-540E59870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F552EA-25E0-4BD3-897C-CCEB5B8053E0}"/>
              </a:ext>
            </a:extLst>
          </p:cNvPr>
          <p:cNvSpPr/>
          <p:nvPr/>
        </p:nvSpPr>
        <p:spPr>
          <a:xfrm>
            <a:off x="1447800" y="1320383"/>
            <a:ext cx="9296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FOLD 0 TRAINING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experiment 'train_fold_0_gen_4_exp_2': .678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experiment 'train_fold_0_gen_4_exp_7': .678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experiment 'train_fold_0_gen_0_exp_13': .662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experiment 'train_fold_0_gen_2_exp_13': .640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experiment 'train_fold_0_gen_2_exp_12': .640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experiment 'train_fold_0_gen_1_exp_3': .640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experiment 'train_fold_0_gen_3_exp_4': .640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experiment 'train_fold_0_gen_3_exp_7': .640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experiment 'train_fold_0_gen_3_exp_3': .640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experiment 'train_fold_0_gen_3_exp_2': .640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FOLD 0 TESTING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experiment 'test_fold_0_gen_4_exp_2': .552</a:t>
            </a:r>
          </a:p>
        </p:txBody>
      </p:sp>
    </p:spTree>
    <p:extLst>
      <p:ext uri="{BB962C8B-B14F-4D97-AF65-F5344CB8AC3E}">
        <p14:creationId xmlns:p14="http://schemas.microsoft.com/office/powerpoint/2010/main" val="1186684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9680-54E2-4F2A-81D2-796599E0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Overall, across folds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372B7-71C7-45DD-B053-A876C5734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CB7C5-4F39-4B04-A4D8-774B2174E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E2A345-AD79-42A4-A030-11C914AD2225}"/>
              </a:ext>
            </a:extLst>
          </p:cNvPr>
          <p:cNvSpPr/>
          <p:nvPr/>
        </p:nvSpPr>
        <p:spPr>
          <a:xfrm>
            <a:off x="1524000" y="2274838"/>
            <a:ext cx="8915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 RESULTS ON TESTING: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experiment 'test_fold_2_gen_4_exp_1': .790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experiment 'test_fold_0_gen_4_exp_2': .552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experiment 'test_fold_1_gen_3_exp_6': .540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mean: .627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median: .552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stdev:.141</a:t>
            </a:r>
          </a:p>
        </p:txBody>
      </p:sp>
    </p:spTree>
    <p:extLst>
      <p:ext uri="{BB962C8B-B14F-4D97-AF65-F5344CB8AC3E}">
        <p14:creationId xmlns:p14="http://schemas.microsoft.com/office/powerpoint/2010/main" val="2010963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B4C1-A5F6-4ED2-88CF-DE3B286F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Findings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B1C7E-7B6C-4650-8338-5E777869C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F3A7B-DA22-4740-B0B3-8FCF8769A601}"/>
              </a:ext>
            </a:extLst>
          </p:cNvPr>
          <p:cNvSpPr txBox="1"/>
          <p:nvPr/>
        </p:nvSpPr>
        <p:spPr>
          <a:xfrm>
            <a:off x="1295400" y="1524000"/>
            <a:ext cx="38100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ea typeface="Verdana" pitchFamily="34" charset="0"/>
                <a:cs typeface="Verdana" pitchFamily="34" charset="0"/>
              </a:rPr>
              <a:t>The Good: </a:t>
            </a:r>
          </a:p>
          <a:p>
            <a:pPr algn="ctr">
              <a:spcAft>
                <a:spcPts val="600"/>
              </a:spcAft>
            </a:pPr>
            <a:r>
              <a:rPr lang="en-US" sz="2400" b="1" dirty="0"/>
              <a:t>Boosted NDCG@10 from 0.25-&gt;0.3</a:t>
            </a:r>
            <a:endParaRPr lang="en-US" sz="2400" b="1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2AE51-CED4-4DD1-B875-C1E97CC67D73}"/>
              </a:ext>
            </a:extLst>
          </p:cNvPr>
          <p:cNvSpPr txBox="1"/>
          <p:nvPr/>
        </p:nvSpPr>
        <p:spPr>
          <a:xfrm>
            <a:off x="3886200" y="2841908"/>
            <a:ext cx="3810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ea typeface="Verdana" pitchFamily="34" charset="0"/>
                <a:cs typeface="Verdana" pitchFamily="34" charset="0"/>
              </a:rPr>
              <a:t>The Bad: </a:t>
            </a:r>
          </a:p>
          <a:p>
            <a:pPr algn="ctr">
              <a:spcAft>
                <a:spcPts val="600"/>
              </a:spcAft>
            </a:pPr>
            <a:r>
              <a:rPr lang="en-US" sz="2400" b="1" dirty="0"/>
              <a:t>Worse than baseline on huge parameter set with insufficient(?) generations</a:t>
            </a:r>
            <a:endParaRPr lang="en-US" sz="2400" b="1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7FB89-C60B-4B0C-A344-09F29C9375B2}"/>
              </a:ext>
            </a:extLst>
          </p:cNvPr>
          <p:cNvSpPr txBox="1"/>
          <p:nvPr/>
        </p:nvSpPr>
        <p:spPr>
          <a:xfrm>
            <a:off x="7427583" y="3997895"/>
            <a:ext cx="3810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ea typeface="Verdana" pitchFamily="34" charset="0"/>
                <a:cs typeface="Verdana" pitchFamily="34" charset="0"/>
              </a:rPr>
              <a:t>The Great: </a:t>
            </a:r>
          </a:p>
          <a:p>
            <a:pPr algn="ctr">
              <a:spcAft>
                <a:spcPts val="600"/>
              </a:spcAft>
            </a:pPr>
            <a:r>
              <a:rPr lang="en-US" sz="2400" b="1" dirty="0"/>
              <a:t>I can spend more time on feature engineering/signal enrichment.</a:t>
            </a:r>
            <a:endParaRPr lang="en-US" sz="2400" b="1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0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5BC1-2CBE-4443-8E98-F307F35F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Findings – L-Value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83BE5E-7451-4E9E-A927-13BE60CC8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4221" y="1600200"/>
            <a:ext cx="5564979" cy="4343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16414-B802-471E-991E-588BD5DF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78A625-A452-4F11-9C06-E964247075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04887" y="2591662"/>
            <a:ext cx="5624424" cy="18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9504-B6ED-4AD9-BD42-997BE1E9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7BAB-487A-47B8-9544-DBE264DF2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Documentation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0D90B-BEE5-4650-A091-153094CB8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47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A4AE-DF13-4031-9965-85B4925F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Source Relevance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38DBE-519F-4965-8DB3-5E5368805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Quaerite</a:t>
            </a:r>
            <a:r>
              <a:rPr lang="en-US" dirty="0"/>
              <a:t> (focus of this talk): </a:t>
            </a:r>
            <a:r>
              <a:rPr lang="en-US" dirty="0">
                <a:hlinkClick r:id="rId2"/>
              </a:rPr>
              <a:t>https://github.com/mitre/quaerite</a:t>
            </a:r>
            <a:endParaRPr lang="en-US" dirty="0"/>
          </a:p>
          <a:p>
            <a:r>
              <a:rPr lang="en-US" dirty="0" err="1"/>
              <a:t>Quepid</a:t>
            </a:r>
            <a:r>
              <a:rPr lang="en-US" dirty="0"/>
              <a:t> (Open Source Connections): </a:t>
            </a:r>
            <a:r>
              <a:rPr lang="en-US" dirty="0">
                <a:hlinkClick r:id="rId3"/>
              </a:rPr>
              <a:t>https://github.com/o19s/quepid</a:t>
            </a:r>
            <a:endParaRPr lang="en-US" dirty="0"/>
          </a:p>
          <a:p>
            <a:r>
              <a:rPr lang="en-US" dirty="0"/>
              <a:t>Rated Ranking Evaluator RRE (</a:t>
            </a:r>
            <a:r>
              <a:rPr lang="en-US" dirty="0" err="1"/>
              <a:t>Sease</a:t>
            </a:r>
            <a:r>
              <a:rPr lang="en-US" dirty="0"/>
              <a:t> Ltd): </a:t>
            </a:r>
            <a:r>
              <a:rPr lang="en-US" dirty="0">
                <a:hlinkClick r:id="rId4"/>
              </a:rPr>
              <a:t>https://github.com/SeaseLtd/rated-ranking-evaluator</a:t>
            </a:r>
            <a:endParaRPr lang="en-US" dirty="0"/>
          </a:p>
          <a:p>
            <a:r>
              <a:rPr lang="en-US" dirty="0"/>
              <a:t>Others?!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0CC89-3325-4CB4-ACE4-761928AC3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1044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9504-B6ED-4AD9-BD42-997BE1E9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7BAB-487A-47B8-9544-DBE264DF2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  <a:p>
            <a:r>
              <a:rPr lang="en-US" dirty="0"/>
              <a:t>Finalize (</a:t>
            </a:r>
            <a:r>
              <a:rPr lang="en-US" dirty="0" err="1"/>
              <a:t>ish</a:t>
            </a:r>
            <a:r>
              <a:rPr lang="en-US" dirty="0"/>
              <a:t>) API for 1.0.0 release</a:t>
            </a:r>
          </a:p>
          <a:p>
            <a:r>
              <a:rPr lang="en-US" dirty="0"/>
              <a:t>Add ground truth-free measures (overlap, rank correlation)</a:t>
            </a:r>
          </a:p>
          <a:p>
            <a:r>
              <a:rPr lang="en-US" dirty="0"/>
              <a:t>Add descriptors for features so that the results are somewhat interpretable</a:t>
            </a:r>
          </a:p>
          <a:p>
            <a:r>
              <a:rPr lang="en-US" dirty="0"/>
              <a:t>Bayesian optimization?!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0D90B-BEE5-4650-A091-153094CB8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96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5948-D655-4CA0-BA48-243BC386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D7C7A-3C67-4DA8-AE7B-FD5F0074E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Quaerite</a:t>
            </a:r>
            <a:endParaRPr lang="en-US" sz="2800" dirty="0"/>
          </a:p>
          <a:p>
            <a:pPr lvl="1"/>
            <a:r>
              <a:rPr lang="en-US" dirty="0">
                <a:hlinkClick r:id="rId2"/>
              </a:rPr>
              <a:t>https://github.com/mitre/quaerite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https://github.com/mitre/quaerite/blob/master/quaerite-examples/README.md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Contact:</a:t>
            </a:r>
          </a:p>
          <a:p>
            <a:pPr lvl="1"/>
            <a:r>
              <a:rPr lang="en-US" sz="2800" b="1" dirty="0">
                <a:hlinkClick r:id="rId4"/>
              </a:rPr>
              <a:t>tallison@apache.org</a:t>
            </a:r>
            <a:endParaRPr lang="en-US" sz="2800" b="1" dirty="0"/>
          </a:p>
          <a:p>
            <a:pPr lvl="1"/>
            <a:r>
              <a:rPr lang="en-US" sz="2800" b="1" dirty="0"/>
              <a:t>@_</a:t>
            </a:r>
            <a:r>
              <a:rPr lang="en-US" sz="2800" b="1" dirty="0" err="1"/>
              <a:t>tallison</a:t>
            </a:r>
            <a:r>
              <a:rPr lang="en-US" sz="2800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A92F4-4AC7-46C2-BBAB-16D4A9A44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843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F9CF-D011-4131-8CCC-870B4526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50598-2F22-49B9-930C-A80EFE2B5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A4467D4-9933-49B5-AC2B-EF6B2A98CE6E}"/>
              </a:ext>
            </a:extLst>
          </p:cNvPr>
          <p:cNvGrpSpPr/>
          <p:nvPr/>
        </p:nvGrpSpPr>
        <p:grpSpPr>
          <a:xfrm>
            <a:off x="685800" y="2590800"/>
            <a:ext cx="1066800" cy="1295400"/>
            <a:chOff x="685800" y="2438400"/>
            <a:chExt cx="1066800" cy="14478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9E4C9E-30EF-4841-B87E-21AA314AC4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5800" y="2438400"/>
              <a:ext cx="1066800" cy="1447800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EE2F820-BC8E-47E6-BB61-523DF8ADC967}"/>
                </a:ext>
              </a:extLst>
            </p:cNvPr>
            <p:cNvSpPr/>
            <p:nvPr/>
          </p:nvSpPr>
          <p:spPr>
            <a:xfrm>
              <a:off x="914400" y="3048000"/>
              <a:ext cx="609600" cy="38100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1D1481-5EB6-4BA3-9C7B-4E304F0DBBE0}"/>
                </a:ext>
              </a:extLst>
            </p:cNvPr>
            <p:cNvSpPr txBox="1"/>
            <p:nvPr/>
          </p:nvSpPr>
          <p:spPr>
            <a:xfrm>
              <a:off x="812800" y="3048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 err="1">
                  <a:ea typeface="Verdana" pitchFamily="34" charset="0"/>
                  <a:cs typeface="Verdana" pitchFamily="34" charset="0"/>
                </a:rPr>
                <a:t>Stubb’s</a:t>
              </a:r>
              <a:endParaRPr lang="en-US" sz="1400" dirty="0"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7ADAF2-FBCA-4A0C-8868-F21104B2265E}"/>
              </a:ext>
            </a:extLst>
          </p:cNvPr>
          <p:cNvGrpSpPr/>
          <p:nvPr/>
        </p:nvGrpSpPr>
        <p:grpSpPr>
          <a:xfrm>
            <a:off x="7947891" y="2971800"/>
            <a:ext cx="990600" cy="1143000"/>
            <a:chOff x="7947891" y="2971800"/>
            <a:chExt cx="990600" cy="1143000"/>
          </a:xfrm>
        </p:grpSpPr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EB439000-5EE6-4E6D-AEAD-7B8B0B2FE27F}"/>
                </a:ext>
              </a:extLst>
            </p:cNvPr>
            <p:cNvSpPr/>
            <p:nvPr/>
          </p:nvSpPr>
          <p:spPr>
            <a:xfrm>
              <a:off x="7947891" y="2971800"/>
              <a:ext cx="990600" cy="1143000"/>
            </a:xfrm>
            <a:prstGeom prst="blockArc">
              <a:avLst>
                <a:gd name="adj1" fmla="val 10800000"/>
                <a:gd name="adj2" fmla="val 24936"/>
                <a:gd name="adj3" fmla="val 12482"/>
              </a:avLst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9227C39-07C9-4059-85AA-D56802D551F6}"/>
                </a:ext>
              </a:extLst>
            </p:cNvPr>
            <p:cNvSpPr/>
            <p:nvPr/>
          </p:nvSpPr>
          <p:spPr>
            <a:xfrm rot="2226270">
              <a:off x="8452369" y="3301797"/>
              <a:ext cx="324718" cy="342275"/>
            </a:xfrm>
            <a:custGeom>
              <a:avLst/>
              <a:gdLst>
                <a:gd name="connsiteX0" fmla="*/ 13595 w 361950"/>
                <a:gd name="connsiteY0" fmla="*/ 297180 h 361950"/>
                <a:gd name="connsiteX1" fmla="*/ 8833 w 361950"/>
                <a:gd name="connsiteY1" fmla="*/ 301942 h 361950"/>
                <a:gd name="connsiteX2" fmla="*/ 13595 w 361950"/>
                <a:gd name="connsiteY2" fmla="*/ 356235 h 361950"/>
                <a:gd name="connsiteX3" fmla="*/ 67888 w 361950"/>
                <a:gd name="connsiteY3" fmla="*/ 351473 h 361950"/>
                <a:gd name="connsiteX4" fmla="*/ 364115 w 361950"/>
                <a:gd name="connsiteY4" fmla="*/ 0 h 361950"/>
                <a:gd name="connsiteX5" fmla="*/ 13595 w 361950"/>
                <a:gd name="connsiteY5" fmla="*/ 29718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361950">
                  <a:moveTo>
                    <a:pt x="13595" y="297180"/>
                  </a:moveTo>
                  <a:cubicBezTo>
                    <a:pt x="11690" y="298133"/>
                    <a:pt x="10738" y="300038"/>
                    <a:pt x="8833" y="301942"/>
                  </a:cubicBezTo>
                  <a:cubicBezTo>
                    <a:pt x="-4502" y="318135"/>
                    <a:pt x="-2597" y="341948"/>
                    <a:pt x="13595" y="356235"/>
                  </a:cubicBezTo>
                  <a:cubicBezTo>
                    <a:pt x="29788" y="369570"/>
                    <a:pt x="53600" y="367665"/>
                    <a:pt x="67888" y="351473"/>
                  </a:cubicBezTo>
                  <a:lnTo>
                    <a:pt x="364115" y="0"/>
                  </a:lnTo>
                  <a:lnTo>
                    <a:pt x="13595" y="2971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6FE388-38C6-4149-81CA-055D6D0388FF}"/>
              </a:ext>
            </a:extLst>
          </p:cNvPr>
          <p:cNvGrpSpPr/>
          <p:nvPr/>
        </p:nvGrpSpPr>
        <p:grpSpPr>
          <a:xfrm>
            <a:off x="4953000" y="2857500"/>
            <a:ext cx="990600" cy="1143000"/>
            <a:chOff x="4800600" y="4724400"/>
            <a:chExt cx="990600" cy="1143000"/>
          </a:xfrm>
        </p:grpSpPr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F2D7A913-C50A-4086-8EE8-B738430FD691}"/>
                </a:ext>
              </a:extLst>
            </p:cNvPr>
            <p:cNvSpPr/>
            <p:nvPr/>
          </p:nvSpPr>
          <p:spPr>
            <a:xfrm>
              <a:off x="4800600" y="4724400"/>
              <a:ext cx="990600" cy="1143000"/>
            </a:xfrm>
            <a:prstGeom prst="blockArc">
              <a:avLst>
                <a:gd name="adj1" fmla="val 10800000"/>
                <a:gd name="adj2" fmla="val 24936"/>
                <a:gd name="adj3" fmla="val 12482"/>
              </a:avLst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04B7F6-7497-4ABB-864D-754657174C30}"/>
                </a:ext>
              </a:extLst>
            </p:cNvPr>
            <p:cNvSpPr/>
            <p:nvPr/>
          </p:nvSpPr>
          <p:spPr>
            <a:xfrm rot="16796743">
              <a:off x="5057739" y="4934504"/>
              <a:ext cx="361950" cy="361950"/>
            </a:xfrm>
            <a:custGeom>
              <a:avLst/>
              <a:gdLst>
                <a:gd name="connsiteX0" fmla="*/ 13595 w 361950"/>
                <a:gd name="connsiteY0" fmla="*/ 297180 h 361950"/>
                <a:gd name="connsiteX1" fmla="*/ 8833 w 361950"/>
                <a:gd name="connsiteY1" fmla="*/ 301942 h 361950"/>
                <a:gd name="connsiteX2" fmla="*/ 13595 w 361950"/>
                <a:gd name="connsiteY2" fmla="*/ 356235 h 361950"/>
                <a:gd name="connsiteX3" fmla="*/ 67888 w 361950"/>
                <a:gd name="connsiteY3" fmla="*/ 351473 h 361950"/>
                <a:gd name="connsiteX4" fmla="*/ 364115 w 361950"/>
                <a:gd name="connsiteY4" fmla="*/ 0 h 361950"/>
                <a:gd name="connsiteX5" fmla="*/ 13595 w 361950"/>
                <a:gd name="connsiteY5" fmla="*/ 29718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361950">
                  <a:moveTo>
                    <a:pt x="13595" y="297180"/>
                  </a:moveTo>
                  <a:cubicBezTo>
                    <a:pt x="11690" y="298133"/>
                    <a:pt x="10738" y="300038"/>
                    <a:pt x="8833" y="301942"/>
                  </a:cubicBezTo>
                  <a:cubicBezTo>
                    <a:pt x="-4502" y="318135"/>
                    <a:pt x="-2597" y="341948"/>
                    <a:pt x="13595" y="356235"/>
                  </a:cubicBezTo>
                  <a:cubicBezTo>
                    <a:pt x="29788" y="369570"/>
                    <a:pt x="53600" y="367665"/>
                    <a:pt x="67888" y="351473"/>
                  </a:cubicBezTo>
                  <a:lnTo>
                    <a:pt x="364115" y="0"/>
                  </a:lnTo>
                  <a:lnTo>
                    <a:pt x="13595" y="2971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B11C44A-A071-4DD7-813E-9D2B14F5652A}"/>
              </a:ext>
            </a:extLst>
          </p:cNvPr>
          <p:cNvGrpSpPr/>
          <p:nvPr/>
        </p:nvGrpSpPr>
        <p:grpSpPr>
          <a:xfrm>
            <a:off x="6957291" y="4664289"/>
            <a:ext cx="990600" cy="1143000"/>
            <a:chOff x="6957291" y="4664289"/>
            <a:chExt cx="990600" cy="1143000"/>
          </a:xfrm>
        </p:grpSpPr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2A67642A-2982-48D2-A5E4-62FF3F8BDD46}"/>
                </a:ext>
              </a:extLst>
            </p:cNvPr>
            <p:cNvSpPr/>
            <p:nvPr/>
          </p:nvSpPr>
          <p:spPr>
            <a:xfrm>
              <a:off x="6957291" y="4664289"/>
              <a:ext cx="990600" cy="1143000"/>
            </a:xfrm>
            <a:prstGeom prst="blockArc">
              <a:avLst>
                <a:gd name="adj1" fmla="val 10800000"/>
                <a:gd name="adj2" fmla="val 24936"/>
                <a:gd name="adj3" fmla="val 12482"/>
              </a:avLst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5D925E-EC62-4277-B7ED-E40B5CF224AE}"/>
                </a:ext>
              </a:extLst>
            </p:cNvPr>
            <p:cNvSpPr/>
            <p:nvPr/>
          </p:nvSpPr>
          <p:spPr>
            <a:xfrm>
              <a:off x="7352650" y="4873839"/>
              <a:ext cx="361950" cy="361950"/>
            </a:xfrm>
            <a:custGeom>
              <a:avLst/>
              <a:gdLst>
                <a:gd name="connsiteX0" fmla="*/ 13595 w 361950"/>
                <a:gd name="connsiteY0" fmla="*/ 297180 h 361950"/>
                <a:gd name="connsiteX1" fmla="*/ 8833 w 361950"/>
                <a:gd name="connsiteY1" fmla="*/ 301942 h 361950"/>
                <a:gd name="connsiteX2" fmla="*/ 13595 w 361950"/>
                <a:gd name="connsiteY2" fmla="*/ 356235 h 361950"/>
                <a:gd name="connsiteX3" fmla="*/ 67888 w 361950"/>
                <a:gd name="connsiteY3" fmla="*/ 351473 h 361950"/>
                <a:gd name="connsiteX4" fmla="*/ 364115 w 361950"/>
                <a:gd name="connsiteY4" fmla="*/ 0 h 361950"/>
                <a:gd name="connsiteX5" fmla="*/ 13595 w 361950"/>
                <a:gd name="connsiteY5" fmla="*/ 29718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361950">
                  <a:moveTo>
                    <a:pt x="13595" y="297180"/>
                  </a:moveTo>
                  <a:cubicBezTo>
                    <a:pt x="11690" y="298133"/>
                    <a:pt x="10738" y="300038"/>
                    <a:pt x="8833" y="301942"/>
                  </a:cubicBezTo>
                  <a:cubicBezTo>
                    <a:pt x="-4502" y="318135"/>
                    <a:pt x="-2597" y="341948"/>
                    <a:pt x="13595" y="356235"/>
                  </a:cubicBezTo>
                  <a:cubicBezTo>
                    <a:pt x="29788" y="369570"/>
                    <a:pt x="53600" y="367665"/>
                    <a:pt x="67888" y="351473"/>
                  </a:cubicBezTo>
                  <a:lnTo>
                    <a:pt x="364115" y="0"/>
                  </a:lnTo>
                  <a:lnTo>
                    <a:pt x="13595" y="2971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41DF18-752F-4457-96FA-D96115F76627}"/>
              </a:ext>
            </a:extLst>
          </p:cNvPr>
          <p:cNvGrpSpPr/>
          <p:nvPr/>
        </p:nvGrpSpPr>
        <p:grpSpPr>
          <a:xfrm>
            <a:off x="10256982" y="5115479"/>
            <a:ext cx="990600" cy="1143000"/>
            <a:chOff x="10256982" y="5115479"/>
            <a:chExt cx="990600" cy="1143000"/>
          </a:xfrm>
        </p:grpSpPr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9BEDF5AB-7A3E-4C20-B6B0-D9B8C33D1180}"/>
                </a:ext>
              </a:extLst>
            </p:cNvPr>
            <p:cNvSpPr/>
            <p:nvPr/>
          </p:nvSpPr>
          <p:spPr>
            <a:xfrm>
              <a:off x="10256982" y="5115479"/>
              <a:ext cx="990600" cy="1143000"/>
            </a:xfrm>
            <a:prstGeom prst="blockArc">
              <a:avLst>
                <a:gd name="adj1" fmla="val 10800000"/>
                <a:gd name="adj2" fmla="val 24936"/>
                <a:gd name="adj3" fmla="val 12482"/>
              </a:avLst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E2A8A6A-1477-4C87-9166-D5567EA156FC}"/>
                </a:ext>
              </a:extLst>
            </p:cNvPr>
            <p:cNvSpPr/>
            <p:nvPr/>
          </p:nvSpPr>
          <p:spPr>
            <a:xfrm rot="14009422">
              <a:off x="10405339" y="5460347"/>
              <a:ext cx="361950" cy="361950"/>
            </a:xfrm>
            <a:custGeom>
              <a:avLst/>
              <a:gdLst>
                <a:gd name="connsiteX0" fmla="*/ 13595 w 361950"/>
                <a:gd name="connsiteY0" fmla="*/ 297180 h 361950"/>
                <a:gd name="connsiteX1" fmla="*/ 8833 w 361950"/>
                <a:gd name="connsiteY1" fmla="*/ 301942 h 361950"/>
                <a:gd name="connsiteX2" fmla="*/ 13595 w 361950"/>
                <a:gd name="connsiteY2" fmla="*/ 356235 h 361950"/>
                <a:gd name="connsiteX3" fmla="*/ 67888 w 361950"/>
                <a:gd name="connsiteY3" fmla="*/ 351473 h 361950"/>
                <a:gd name="connsiteX4" fmla="*/ 364115 w 361950"/>
                <a:gd name="connsiteY4" fmla="*/ 0 h 361950"/>
                <a:gd name="connsiteX5" fmla="*/ 13595 w 361950"/>
                <a:gd name="connsiteY5" fmla="*/ 29718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361950">
                  <a:moveTo>
                    <a:pt x="13595" y="297180"/>
                  </a:moveTo>
                  <a:cubicBezTo>
                    <a:pt x="11690" y="298133"/>
                    <a:pt x="10738" y="300038"/>
                    <a:pt x="8833" y="301942"/>
                  </a:cubicBezTo>
                  <a:cubicBezTo>
                    <a:pt x="-4502" y="318135"/>
                    <a:pt x="-2597" y="341948"/>
                    <a:pt x="13595" y="356235"/>
                  </a:cubicBezTo>
                  <a:cubicBezTo>
                    <a:pt x="29788" y="369570"/>
                    <a:pt x="53600" y="367665"/>
                    <a:pt x="67888" y="351473"/>
                  </a:cubicBezTo>
                  <a:lnTo>
                    <a:pt x="364115" y="0"/>
                  </a:lnTo>
                  <a:lnTo>
                    <a:pt x="13595" y="2971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88D6887-4C8A-441F-B528-CFB312EF0019}"/>
              </a:ext>
            </a:extLst>
          </p:cNvPr>
          <p:cNvGrpSpPr/>
          <p:nvPr/>
        </p:nvGrpSpPr>
        <p:grpSpPr>
          <a:xfrm>
            <a:off x="4610027" y="4706428"/>
            <a:ext cx="990600" cy="1143000"/>
            <a:chOff x="4800600" y="4724400"/>
            <a:chExt cx="990600" cy="1143000"/>
          </a:xfrm>
        </p:grpSpPr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0CB798A0-16E8-4EC5-A9C3-A234326211F1}"/>
                </a:ext>
              </a:extLst>
            </p:cNvPr>
            <p:cNvSpPr/>
            <p:nvPr/>
          </p:nvSpPr>
          <p:spPr>
            <a:xfrm>
              <a:off x="4800600" y="4724400"/>
              <a:ext cx="990600" cy="1143000"/>
            </a:xfrm>
            <a:prstGeom prst="blockArc">
              <a:avLst>
                <a:gd name="adj1" fmla="val 10800000"/>
                <a:gd name="adj2" fmla="val 24936"/>
                <a:gd name="adj3" fmla="val 12482"/>
              </a:avLst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33E5BEB-F82D-448A-9D7C-BE0A9BEF9E70}"/>
                </a:ext>
              </a:extLst>
            </p:cNvPr>
            <p:cNvSpPr/>
            <p:nvPr/>
          </p:nvSpPr>
          <p:spPr>
            <a:xfrm rot="15404626">
              <a:off x="5034070" y="4952474"/>
              <a:ext cx="361950" cy="361950"/>
            </a:xfrm>
            <a:custGeom>
              <a:avLst/>
              <a:gdLst>
                <a:gd name="connsiteX0" fmla="*/ 13595 w 361950"/>
                <a:gd name="connsiteY0" fmla="*/ 297180 h 361950"/>
                <a:gd name="connsiteX1" fmla="*/ 8833 w 361950"/>
                <a:gd name="connsiteY1" fmla="*/ 301942 h 361950"/>
                <a:gd name="connsiteX2" fmla="*/ 13595 w 361950"/>
                <a:gd name="connsiteY2" fmla="*/ 356235 h 361950"/>
                <a:gd name="connsiteX3" fmla="*/ 67888 w 361950"/>
                <a:gd name="connsiteY3" fmla="*/ 351473 h 361950"/>
                <a:gd name="connsiteX4" fmla="*/ 364115 w 361950"/>
                <a:gd name="connsiteY4" fmla="*/ 0 h 361950"/>
                <a:gd name="connsiteX5" fmla="*/ 13595 w 361950"/>
                <a:gd name="connsiteY5" fmla="*/ 29718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361950">
                  <a:moveTo>
                    <a:pt x="13595" y="297180"/>
                  </a:moveTo>
                  <a:cubicBezTo>
                    <a:pt x="11690" y="298133"/>
                    <a:pt x="10738" y="300038"/>
                    <a:pt x="8833" y="301942"/>
                  </a:cubicBezTo>
                  <a:cubicBezTo>
                    <a:pt x="-4502" y="318135"/>
                    <a:pt x="-2597" y="341948"/>
                    <a:pt x="13595" y="356235"/>
                  </a:cubicBezTo>
                  <a:cubicBezTo>
                    <a:pt x="29788" y="369570"/>
                    <a:pt x="53600" y="367665"/>
                    <a:pt x="67888" y="351473"/>
                  </a:cubicBezTo>
                  <a:lnTo>
                    <a:pt x="364115" y="0"/>
                  </a:lnTo>
                  <a:lnTo>
                    <a:pt x="13595" y="2971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36604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0896-5D8D-4214-9A1B-D2B5AC2C0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one hand…on the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1FAF-2199-4B5A-931E-3F4073BF3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one hand</a:t>
            </a:r>
          </a:p>
          <a:p>
            <a:pPr lvl="1"/>
            <a:r>
              <a:rPr lang="en-US" dirty="0"/>
              <a:t>This amount of precise control is great</a:t>
            </a:r>
          </a:p>
          <a:p>
            <a:r>
              <a:rPr lang="en-US" dirty="0"/>
              <a:t>On the other</a:t>
            </a:r>
          </a:p>
          <a:p>
            <a:pPr lvl="1"/>
            <a:r>
              <a:rPr lang="en-US" dirty="0"/>
              <a:t>Permutations are mind-boggling</a:t>
            </a:r>
          </a:p>
          <a:p>
            <a:pPr lvl="1"/>
            <a:r>
              <a:rPr lang="en-US" dirty="0"/>
              <a:t>Defaults used to be abysmal, but they are much better now…generally</a:t>
            </a:r>
          </a:p>
          <a:p>
            <a:r>
              <a:rPr lang="en-US" dirty="0"/>
              <a:t>On the third hand</a:t>
            </a:r>
          </a:p>
          <a:p>
            <a:pPr lvl="1"/>
            <a:r>
              <a:rPr lang="en-US" dirty="0"/>
              <a:t>The lists and commercial support are amazingly responsive and helpful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26444-7205-45C1-BC43-C18417B19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B5C39-D2ED-40A8-A5BE-30D624B95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7315" y="6594601"/>
            <a:ext cx="7776747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914400" rtl="0" eaLnBrk="1" latinLnBrk="0" hangingPunct="1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800" kern="12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7442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Debts of Gratitude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David Smiley</a:t>
            </a:r>
          </a:p>
          <a:p>
            <a:r>
              <a:rPr lang="en-US" dirty="0"/>
              <a:t>Nick Burch</a:t>
            </a:r>
          </a:p>
          <a:p>
            <a:r>
              <a:rPr lang="en-US" dirty="0"/>
              <a:t>Chris Mattmann</a:t>
            </a:r>
          </a:p>
          <a:p>
            <a:r>
              <a:rPr lang="en-US" dirty="0"/>
              <a:t>Tilman Hausherr</a:t>
            </a:r>
          </a:p>
          <a:p>
            <a:r>
              <a:rPr lang="en-US" dirty="0"/>
              <a:t>Dominik Stadler</a:t>
            </a:r>
          </a:p>
          <a:p>
            <a:r>
              <a:rPr lang="en-US" dirty="0"/>
              <a:t>Fellow </a:t>
            </a:r>
            <a:r>
              <a:rPr lang="en-US" dirty="0" err="1"/>
              <a:t>devs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Apache Lucene/Solr, Apache Commons, Apache POI, Apache PDFBox, Apache Tika</a:t>
            </a:r>
          </a:p>
          <a:p>
            <a:r>
              <a:rPr lang="en-US" dirty="0"/>
              <a:t>ASF Community and users!</a:t>
            </a:r>
          </a:p>
          <a:p>
            <a:endParaRPr lang="en-US" dirty="0"/>
          </a:p>
          <a:p>
            <a:r>
              <a:rPr lang="en-US" dirty="0"/>
              <a:t>Common Crawl and govdocs1</a:t>
            </a:r>
          </a:p>
          <a:p>
            <a:r>
              <a:rPr lang="en-US" dirty="0"/>
              <a:t>Rackspace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331031" y="65532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© 2019 The MITRE Corporation. ALL RIGHTS RESERVED.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095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Tika: content and metadata extraction in the ETL stack</a:t>
            </a:r>
          </a:p>
          <a:p>
            <a:r>
              <a:rPr lang="en-US" dirty="0"/>
              <a:t>Motivation for </a:t>
            </a:r>
            <a:r>
              <a:rPr lang="en-US" dirty="0" err="1"/>
              <a:t>tika-eval</a:t>
            </a:r>
            <a:r>
              <a:rPr lang="en-US" dirty="0"/>
              <a:t>: what can go wrong?</a:t>
            </a:r>
          </a:p>
          <a:p>
            <a:r>
              <a:rPr lang="en-US" dirty="0"/>
              <a:t>tika-eval overview and workflow – single </a:t>
            </a:r>
            <a:r>
              <a:rPr lang="en-US" dirty="0" err="1"/>
              <a:t>vm</a:t>
            </a:r>
            <a:endParaRPr lang="en-US" dirty="0"/>
          </a:p>
          <a:p>
            <a:r>
              <a:rPr lang="en-US" dirty="0"/>
              <a:t>tika-eval at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17630-2B16-45FE-8E49-C4108D2369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7122" y="4267200"/>
            <a:ext cx="5588000" cy="167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4E6194-8478-4F23-9C85-31DB99B48F9E}"/>
              </a:ext>
            </a:extLst>
          </p:cNvPr>
          <p:cNvSpPr txBox="1"/>
          <p:nvPr/>
        </p:nvSpPr>
        <p:spPr>
          <a:xfrm>
            <a:off x="7482764" y="3827335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 err="1">
                <a:ea typeface="Verdana" pitchFamily="34" charset="0"/>
                <a:cs typeface="Verdana" pitchFamily="34" charset="0"/>
              </a:rPr>
              <a:t>ApacheCon</a:t>
            </a:r>
            <a:r>
              <a:rPr lang="en-US" sz="1600" b="1" dirty="0">
                <a:ea typeface="Verdana" pitchFamily="34" charset="0"/>
                <a:cs typeface="Verdana" pitchFamily="34" charset="0"/>
              </a:rPr>
              <a:t> 2019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62ADB4-70AF-491F-9F16-E50D7F5DDD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3278" y="4267200"/>
            <a:ext cx="5588000" cy="167640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6C5363-CE54-4249-BB45-DB4580F5F438}"/>
              </a:ext>
            </a:extLst>
          </p:cNvPr>
          <p:cNvSpPr txBox="1"/>
          <p:nvPr/>
        </p:nvSpPr>
        <p:spPr>
          <a:xfrm>
            <a:off x="2209800" y="3827335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 err="1">
                <a:ea typeface="Verdana" pitchFamily="34" charset="0"/>
                <a:cs typeface="Verdana" pitchFamily="34" charset="0"/>
              </a:rPr>
              <a:t>ApacheCon</a:t>
            </a:r>
            <a:r>
              <a:rPr lang="en-US" sz="1600" b="1" dirty="0">
                <a:ea typeface="Verdana" pitchFamily="34" charset="0"/>
                <a:cs typeface="Verdana" pitchFamily="34" charset="0"/>
              </a:rPr>
              <a:t> 2017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5ACED7-E78C-44D7-BD3B-DE5E4BFCD1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6125" y="5257800"/>
            <a:ext cx="600075" cy="228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7869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Extraction and HLT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97172" y="5737981"/>
            <a:ext cx="331852" cy="328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08702" y="5426847"/>
            <a:ext cx="320322" cy="295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43401" y="5575980"/>
            <a:ext cx="282855" cy="318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65114" y="5288317"/>
            <a:ext cx="1481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ea typeface="Verdana" pitchFamily="34" charset="0"/>
                <a:cs typeface="Verdana" pitchFamily="34" charset="0"/>
              </a:rPr>
              <a:t>1001010010010010001001010100101001101011111101010101011011011101101110110101110110110111011011110110110110110111111000000110101000000110010000011010010010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3200" y="4412643"/>
            <a:ext cx="598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ar-QA" b="1" dirty="0"/>
              <a:t>أرنولد ألويس شوارزنيجر (ولد في </a:t>
            </a:r>
            <a:r>
              <a:rPr lang="ar-QA" b="1" dirty="0">
                <a:hlinkClick r:id="rId6" tooltip="8 أغسطس"/>
              </a:rPr>
              <a:t>8 أغسطس</a:t>
            </a:r>
            <a:r>
              <a:rPr lang="ar-QA" b="1" dirty="0"/>
              <a:t> </a:t>
            </a:r>
            <a:r>
              <a:rPr lang="ar-QA" b="1" dirty="0">
                <a:hlinkClick r:id="rId7" tooltip="1947"/>
              </a:rPr>
              <a:t>1947</a:t>
            </a:r>
            <a:r>
              <a:rPr lang="ar-QA" b="1" dirty="0"/>
              <a:t>، في </a:t>
            </a:r>
            <a:r>
              <a:rPr lang="ar-QA" b="1" dirty="0">
                <a:hlinkClick r:id="rId8" tooltip="شتايرمارك"/>
              </a:rPr>
              <a:t>ستيريا</a:t>
            </a:r>
            <a:r>
              <a:rPr lang="ar-QA" b="1" dirty="0"/>
              <a:t>، </a:t>
            </a:r>
            <a:r>
              <a:rPr lang="ar-QA" b="1" dirty="0">
                <a:hlinkClick r:id="rId9" tooltip="النمسا"/>
              </a:rPr>
              <a:t>النمسا</a:t>
            </a:r>
            <a:r>
              <a:rPr lang="ar-QA" b="1" dirty="0"/>
              <a:t>)</a:t>
            </a:r>
            <a:endParaRPr lang="en-US" sz="1600" b="1" dirty="0"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903917" y="4953494"/>
            <a:ext cx="5676900" cy="9427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6000" y="5632679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Bytes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85922" y="4442065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Text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69451" y="2639134"/>
            <a:ext cx="26475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ea typeface="Verdana" pitchFamily="34" charset="0"/>
                <a:cs typeface="Verdana" pitchFamily="34" charset="0"/>
              </a:rPr>
              <a:t>Machine Translation: </a:t>
            </a:r>
            <a:r>
              <a:rPr lang="en-US" altLang="en-US" sz="1600" b="1" dirty="0">
                <a:solidFill>
                  <a:srgbClr val="21212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Arnold Alois Schwarzenegger (born August 8, 1947, in Styria, Austria)</a:t>
            </a:r>
            <a:r>
              <a:rPr lang="en-US" alt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49285" y="1378120"/>
            <a:ext cx="23622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ea typeface="Verdana" pitchFamily="34" charset="0"/>
                <a:cs typeface="Verdana" pitchFamily="34" charset="0"/>
              </a:rPr>
              <a:t>Entity Extraction:</a:t>
            </a:r>
          </a:p>
          <a:p>
            <a:pPr>
              <a:spcAft>
                <a:spcPts val="600"/>
              </a:spcAft>
            </a:pPr>
            <a:r>
              <a:rPr lang="ar-QA" sz="1600" b="1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أرنولد ألويس شوارزنيجر</a:t>
            </a:r>
            <a:endParaRPr lang="en-US" sz="1600" b="1" dirty="0">
              <a:solidFill>
                <a:srgbClr val="FF0000"/>
              </a:solidFill>
              <a:ea typeface="Verdana" pitchFamily="34" charset="0"/>
              <a:cs typeface="Verdana" pitchFamily="34" charset="0"/>
            </a:endParaRPr>
          </a:p>
          <a:p>
            <a:pPr>
              <a:spcAft>
                <a:spcPts val="600"/>
              </a:spcAft>
            </a:pPr>
            <a:r>
              <a:rPr lang="ar-QA" sz="1600" b="1" dirty="0">
                <a:ea typeface="Verdana" pitchFamily="34" charset="0"/>
                <a:cs typeface="Verdana" pitchFamily="34" charset="0"/>
              </a:rPr>
              <a:t> (ولد في </a:t>
            </a:r>
            <a:r>
              <a:rPr lang="ar-QA" sz="1600" b="1" dirty="0">
                <a:solidFill>
                  <a:srgbClr val="00B050"/>
                </a:solidFill>
                <a:ea typeface="Verdana" pitchFamily="34" charset="0"/>
                <a:cs typeface="Verdana" pitchFamily="34" charset="0"/>
              </a:rPr>
              <a:t>8 أغسطس 1947</a:t>
            </a:r>
            <a:r>
              <a:rPr lang="ar-QA" sz="1600" b="1" dirty="0">
                <a:ea typeface="Verdana" pitchFamily="34" charset="0"/>
                <a:cs typeface="Verdana" pitchFamily="34" charset="0"/>
              </a:rPr>
              <a:t>، في </a:t>
            </a:r>
            <a:r>
              <a:rPr lang="ar-QA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Verdana" pitchFamily="34" charset="0"/>
                <a:cs typeface="Verdana" pitchFamily="34" charset="0"/>
              </a:rPr>
              <a:t>ستيريا، النمسا</a:t>
            </a:r>
            <a:r>
              <a:rPr lang="ar-QA" sz="1600" b="1" dirty="0">
                <a:ea typeface="Verdana" pitchFamily="34" charset="0"/>
                <a:cs typeface="Verdana" pitchFamily="34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67" y="5374058"/>
            <a:ext cx="391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b="1" dirty="0">
                <a:ea typeface="Verdana" pitchFamily="34" charset="0"/>
                <a:cs typeface="Verdana" pitchFamily="34" charset="0"/>
              </a:rPr>
              <a:t>=</a:t>
            </a:r>
          </a:p>
        </p:txBody>
      </p:sp>
      <p:cxnSp>
        <p:nvCxnSpPr>
          <p:cNvPr id="27" name="Straight Arrow Connector 26"/>
          <p:cNvCxnSpPr>
            <a:cxnSpLocks/>
            <a:stCxn id="10" idx="0"/>
            <a:endCxn id="23" idx="2"/>
          </p:cNvCxnSpPr>
          <p:nvPr/>
        </p:nvCxnSpPr>
        <p:spPr>
          <a:xfrm flipH="1" flipV="1">
            <a:off x="3493205" y="3962573"/>
            <a:ext cx="2240012" cy="450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0" idx="0"/>
            <a:endCxn id="24" idx="2"/>
          </p:cNvCxnSpPr>
          <p:nvPr/>
        </p:nvCxnSpPr>
        <p:spPr>
          <a:xfrm flipV="1">
            <a:off x="5733217" y="2932392"/>
            <a:ext cx="297168" cy="148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623701" y="2726209"/>
            <a:ext cx="19107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ea typeface="Verdana" pitchFamily="34" charset="0"/>
                <a:cs typeface="Verdana" pitchFamily="34" charset="0"/>
              </a:rPr>
              <a:t>Search: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ea typeface="Verdana" pitchFamily="34" charset="0"/>
                <a:cs typeface="Verdana" pitchFamily="34" charset="0"/>
              </a:rPr>
              <a:t>2~“</a:t>
            </a:r>
            <a:r>
              <a:rPr lang="ar-QA" sz="1600" b="1" dirty="0">
                <a:ea typeface="Verdana" pitchFamily="34" charset="0"/>
                <a:cs typeface="Verdana" pitchFamily="34" charset="0"/>
              </a:rPr>
              <a:t>أرنولد شوارزنيجر</a:t>
            </a:r>
            <a:r>
              <a:rPr lang="en-US" sz="1600" b="1" dirty="0">
                <a:ea typeface="Verdana" pitchFamily="34" charset="0"/>
                <a:cs typeface="Verdana" pitchFamily="34" charset="0"/>
              </a:rPr>
              <a:t>”</a:t>
            </a:r>
          </a:p>
          <a:p>
            <a:pPr>
              <a:spcAft>
                <a:spcPts val="600"/>
              </a:spcAft>
            </a:pPr>
            <a:r>
              <a:rPr lang="ar-QA" sz="1600" b="1" dirty="0">
                <a:ea typeface="Verdana" pitchFamily="34" charset="0"/>
                <a:cs typeface="Verdana" pitchFamily="34" charset="0"/>
              </a:rPr>
              <a:t> </a:t>
            </a:r>
          </a:p>
        </p:txBody>
      </p:sp>
      <p:cxnSp>
        <p:nvCxnSpPr>
          <p:cNvPr id="38" name="Straight Arrow Connector 37"/>
          <p:cNvCxnSpPr>
            <a:cxnSpLocks/>
            <a:stCxn id="10" idx="0"/>
            <a:endCxn id="37" idx="2"/>
          </p:cNvCxnSpPr>
          <p:nvPr/>
        </p:nvCxnSpPr>
        <p:spPr>
          <a:xfrm flipV="1">
            <a:off x="5733217" y="3711094"/>
            <a:ext cx="1845834" cy="701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16765" y="1323692"/>
            <a:ext cx="23513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ea typeface="Verdana" pitchFamily="34" charset="0"/>
                <a:cs typeface="Verdana" pitchFamily="34" charset="0"/>
              </a:rPr>
              <a:t>Search: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“Arnold Schwarzenegger”~2</a:t>
            </a:r>
          </a:p>
          <a:p>
            <a:pPr>
              <a:spcAft>
                <a:spcPts val="600"/>
              </a:spcAft>
            </a:pPr>
            <a:r>
              <a:rPr lang="ar-QA" sz="1600" b="1" dirty="0">
                <a:ea typeface="Verdana" pitchFamily="34" charset="0"/>
                <a:cs typeface="Verdana" pitchFamily="34" charset="0"/>
              </a:rPr>
              <a:t> </a:t>
            </a:r>
          </a:p>
        </p:txBody>
      </p:sp>
      <p:cxnSp>
        <p:nvCxnSpPr>
          <p:cNvPr id="45" name="Straight Arrow Connector 44"/>
          <p:cNvCxnSpPr>
            <a:stCxn id="43" idx="2"/>
          </p:cNvCxnSpPr>
          <p:nvPr/>
        </p:nvCxnSpPr>
        <p:spPr>
          <a:xfrm flipH="1" flipV="1">
            <a:off x="3026560" y="2195132"/>
            <a:ext cx="265862" cy="359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7005" y="5794067"/>
            <a:ext cx="480624" cy="34954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24683" y="5376405"/>
            <a:ext cx="490261" cy="311984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8008" y="5366641"/>
            <a:ext cx="430804" cy="369261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 rot="16200000">
            <a:off x="9008171" y="4920191"/>
            <a:ext cx="677108" cy="10383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Content Extraction</a:t>
            </a:r>
          </a:p>
        </p:txBody>
      </p:sp>
      <p:sp>
        <p:nvSpPr>
          <p:cNvPr id="58" name="Up-Down Arrow 57"/>
          <p:cNvSpPr/>
          <p:nvPr/>
        </p:nvSpPr>
        <p:spPr>
          <a:xfrm>
            <a:off x="8847287" y="4495801"/>
            <a:ext cx="987792" cy="1910765"/>
          </a:xfrm>
          <a:prstGeom prst="upDownArrow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Left Bracket 58"/>
          <p:cNvSpPr/>
          <p:nvPr/>
        </p:nvSpPr>
        <p:spPr>
          <a:xfrm rot="5400000">
            <a:off x="9108167" y="4066290"/>
            <a:ext cx="437429" cy="100808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ket 59"/>
          <p:cNvSpPr/>
          <p:nvPr/>
        </p:nvSpPr>
        <p:spPr>
          <a:xfrm rot="16200000">
            <a:off x="9132615" y="5781175"/>
            <a:ext cx="437429" cy="100808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23314" y="5844700"/>
            <a:ext cx="285750" cy="25717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55601" y="6162149"/>
            <a:ext cx="276225" cy="3048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36313" y="5919210"/>
            <a:ext cx="295275" cy="25717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17821" y="5296026"/>
            <a:ext cx="285750" cy="24765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68699" y="6191621"/>
            <a:ext cx="276225" cy="295275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65030" y="6227948"/>
            <a:ext cx="266700" cy="24765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615398" y="6201145"/>
            <a:ext cx="266700" cy="28575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67152" y="5566619"/>
            <a:ext cx="304800" cy="28575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615398" y="5855591"/>
            <a:ext cx="266700" cy="33337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900267" y="5353341"/>
            <a:ext cx="257175" cy="31432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23355" y="5740487"/>
            <a:ext cx="266700" cy="28575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242791" y="5062296"/>
            <a:ext cx="257175" cy="31432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658170" y="5088308"/>
            <a:ext cx="257175" cy="28575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065125" y="5048698"/>
            <a:ext cx="257175" cy="31432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937644" y="6146605"/>
            <a:ext cx="238125" cy="35242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389221" y="5010493"/>
            <a:ext cx="228600" cy="29527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347016" y="5261779"/>
            <a:ext cx="304800" cy="27622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331595" y="6225975"/>
            <a:ext cx="266700" cy="304800"/>
          </a:xfrm>
          <a:prstGeom prst="rect">
            <a:avLst/>
          </a:prstGeom>
        </p:spPr>
      </p:pic>
      <p:sp>
        <p:nvSpPr>
          <p:cNvPr id="79" name="Left Bracket 78"/>
          <p:cNvSpPr/>
          <p:nvPr/>
        </p:nvSpPr>
        <p:spPr>
          <a:xfrm rot="16200000">
            <a:off x="9103679" y="3576366"/>
            <a:ext cx="437429" cy="100808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Bracket 79"/>
          <p:cNvSpPr/>
          <p:nvPr/>
        </p:nvSpPr>
        <p:spPr>
          <a:xfrm rot="5400000">
            <a:off x="9113824" y="1025894"/>
            <a:ext cx="437429" cy="100808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Up-Down Arrow 80"/>
          <p:cNvSpPr/>
          <p:nvPr/>
        </p:nvSpPr>
        <p:spPr>
          <a:xfrm>
            <a:off x="8838642" y="1455128"/>
            <a:ext cx="987792" cy="2735215"/>
          </a:xfrm>
          <a:prstGeom prst="upDownArrow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 rot="16200000">
            <a:off x="9024203" y="2126016"/>
            <a:ext cx="1169551" cy="14113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Traditional Human Language Technologies</a:t>
            </a:r>
          </a:p>
        </p:txBody>
      </p:sp>
    </p:spTree>
    <p:extLst>
      <p:ext uri="{BB962C8B-B14F-4D97-AF65-F5344CB8AC3E}">
        <p14:creationId xmlns:p14="http://schemas.microsoft.com/office/powerpoint/2010/main" val="32218675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Magnetic Disk 16"/>
          <p:cNvSpPr/>
          <p:nvPr/>
        </p:nvSpPr>
        <p:spPr>
          <a:xfrm>
            <a:off x="7470970" y="4249596"/>
            <a:ext cx="2318243" cy="1085394"/>
          </a:xfrm>
          <a:prstGeom prst="flowChartMagneticDisk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64857" y="5303378"/>
            <a:ext cx="600130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Forensics: </a:t>
            </a:r>
          </a:p>
          <a:p>
            <a:pPr algn="ctr"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Carving and Advanced Methods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4802644" y="4198371"/>
            <a:ext cx="2561882" cy="1085394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58945" y="4633506"/>
            <a:ext cx="1849281" cy="43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133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Files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High Level Components of a Media Processing Stack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785074" y="3199650"/>
            <a:ext cx="5098881" cy="1207288"/>
            <a:chOff x="2428527" y="2056280"/>
            <a:chExt cx="3824161" cy="905466"/>
          </a:xfrm>
        </p:grpSpPr>
        <p:sp>
          <p:nvSpPr>
            <p:cNvPr id="7" name="Flowchart: Magnetic Disk 6"/>
            <p:cNvSpPr/>
            <p:nvPr/>
          </p:nvSpPr>
          <p:spPr>
            <a:xfrm>
              <a:off x="2428527" y="2056280"/>
              <a:ext cx="3758719" cy="905466"/>
            </a:xfrm>
            <a:prstGeom prst="flowChartMagneticDisk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09133" y="2414667"/>
              <a:ext cx="3743555" cy="34624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Search/Entity Extraction/MT, etc.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02646" y="2305869"/>
            <a:ext cx="5000081" cy="1140144"/>
            <a:chOff x="1558296" y="1453507"/>
            <a:chExt cx="3758719" cy="855108"/>
          </a:xfrm>
        </p:grpSpPr>
        <p:sp>
          <p:nvSpPr>
            <p:cNvPr id="9" name="Flowchart: Magnetic Disk 8"/>
            <p:cNvSpPr/>
            <p:nvPr/>
          </p:nvSpPr>
          <p:spPr>
            <a:xfrm>
              <a:off x="1558296" y="1453507"/>
              <a:ext cx="3758719" cy="855108"/>
            </a:xfrm>
            <a:prstGeom prst="flowChartMagneticDisk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50677" y="1843804"/>
              <a:ext cx="2156643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User Interface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4901626" y="4377111"/>
            <a:ext cx="2261174" cy="10285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TextBox 15"/>
          <p:cNvSpPr txBox="1"/>
          <p:nvPr/>
        </p:nvSpPr>
        <p:spPr>
          <a:xfrm>
            <a:off x="1967882" y="4029684"/>
            <a:ext cx="2710748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133" b="1" dirty="0">
                <a:ea typeface="Verdana" pitchFamily="34" charset="0"/>
                <a:cs typeface="Verdana" pitchFamily="34" charset="0"/>
              </a:rPr>
              <a:t>Text Extraction and Metadata Extraction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98206" y="4509252"/>
            <a:ext cx="1800433" cy="8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133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Structured</a:t>
            </a:r>
          </a:p>
          <a:p>
            <a:pPr algn="ctr">
              <a:spcAft>
                <a:spcPts val="600"/>
              </a:spcAft>
            </a:pPr>
            <a:r>
              <a:rPr lang="en-US" sz="2133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Data-store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268290" y="76200"/>
            <a:ext cx="661021" cy="180918"/>
          </a:xfr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5484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not forget Metadata!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formats store useful information</a:t>
            </a:r>
          </a:p>
          <a:p>
            <a:endParaRPr lang="en-US" dirty="0"/>
          </a:p>
          <a:p>
            <a:r>
              <a:rPr lang="en-US" dirty="0"/>
              <a:t>Who: </a:t>
            </a:r>
            <a:r>
              <a:rPr lang="en-US" b="0" dirty="0"/>
              <a:t>author (first, last, commenters, editors), digital signature, company, from/to/cc/bcc (emails)</a:t>
            </a:r>
          </a:p>
          <a:p>
            <a:r>
              <a:rPr lang="en-US" dirty="0"/>
              <a:t>What: </a:t>
            </a:r>
            <a:r>
              <a:rPr lang="en-US" b="0" dirty="0"/>
              <a:t>hardware version/name, software version/name, globally unique file/heritage id (XMP), title, keywords, description</a:t>
            </a:r>
          </a:p>
          <a:p>
            <a:r>
              <a:rPr lang="en-US" dirty="0"/>
              <a:t>Where: </a:t>
            </a:r>
            <a:r>
              <a:rPr lang="en-US" b="0" dirty="0"/>
              <a:t>geo (latitude, longitude), file location (file paths embedded inside documents)</a:t>
            </a:r>
          </a:p>
          <a:p>
            <a:r>
              <a:rPr lang="en-US" dirty="0"/>
              <a:t>When: </a:t>
            </a:r>
            <a:r>
              <a:rPr lang="en-US" b="0" dirty="0"/>
              <a:t>created, last modified, last printed</a:t>
            </a:r>
          </a:p>
          <a:p>
            <a:endParaRPr lang="en-US" dirty="0"/>
          </a:p>
          <a:p>
            <a:r>
              <a:rPr lang="en-US" dirty="0"/>
              <a:t>Beyond the standard types…custom metadata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9871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 Application: Search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When Things Go Wrong with Text Extraction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268290" y="76200"/>
            <a:ext cx="661021" cy="180918"/>
          </a:xfr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331031" y="65532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© 2019 The MITRE Corporation. ALL RIGHTS RESERVED.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6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EA72-7097-4E0F-9A48-ABF8EA5C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7E8D5-427C-42D0-85DF-4BAFF9BB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Introduction/Motivation</a:t>
            </a:r>
          </a:p>
          <a:p>
            <a:r>
              <a:rPr lang="en-US" dirty="0"/>
              <a:t>Evolution of methods</a:t>
            </a:r>
          </a:p>
          <a:p>
            <a:pPr lvl="1"/>
            <a:r>
              <a:rPr lang="en-US" dirty="0"/>
              <a:t>Generation 0</a:t>
            </a:r>
          </a:p>
          <a:p>
            <a:pPr lvl="1"/>
            <a:r>
              <a:rPr lang="en-US" dirty="0"/>
              <a:t>Generation 1</a:t>
            </a:r>
          </a:p>
          <a:p>
            <a:pPr lvl="1"/>
            <a:r>
              <a:rPr lang="en-US" dirty="0"/>
              <a:t>Generation 2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97FA3-016F-4016-AFB5-9B7A05649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8771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the User Sees in a Search System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5181600" y="5041886"/>
            <a:ext cx="836108" cy="1040044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4996382"/>
            <a:ext cx="2473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ea typeface="Verdana" pitchFamily="34" charset="0"/>
                <a:cs typeface="Verdana" pitchFamily="34" charset="0"/>
              </a:rPr>
              <a:t>Content/ Metadata Extraction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5054467" y="3743011"/>
            <a:ext cx="2083064" cy="1241415"/>
          </a:xfrm>
          <a:prstGeom prst="flowChartMagneticDisk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1" y="3786991"/>
            <a:ext cx="2280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ea typeface="Verdana" pitchFamily="34" charset="0"/>
                <a:cs typeface="Verdana" pitchFamily="34" charset="0"/>
              </a:rPr>
              <a:t>Indexer/ Search System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3601730" y="1938010"/>
            <a:ext cx="5011625" cy="1649019"/>
          </a:xfrm>
          <a:prstGeom prst="flowChartMagneticDisk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58699" y="2585712"/>
            <a:ext cx="2875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User Interface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6172201" y="5047760"/>
            <a:ext cx="863277" cy="1040044"/>
          </a:xfrm>
          <a:prstGeom prst="flowChartMagneticDisk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14422" y="5107938"/>
            <a:ext cx="247377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ea typeface="Verdana" pitchFamily="34" charset="0"/>
                <a:cs typeface="Verdana" pitchFamily="34" charset="0"/>
              </a:rPr>
              <a:t>Structured</a:t>
            </a:r>
          </a:p>
          <a:p>
            <a:pPr algn="ctr">
              <a:spcAft>
                <a:spcPts val="600"/>
              </a:spcAft>
            </a:pPr>
            <a:r>
              <a:rPr lang="en-US" sz="2400" b="1" dirty="0">
                <a:ea typeface="Verdana" pitchFamily="34" charset="0"/>
                <a:cs typeface="Verdana" pitchFamily="34" charset="0"/>
              </a:rPr>
              <a:t>Data-store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268290" y="76200"/>
            <a:ext cx="661021" cy="180918"/>
          </a:xfr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19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When Things Go Wrong with a Foundation</a:t>
            </a:r>
          </a:p>
        </p:txBody>
      </p:sp>
      <p:pic>
        <p:nvPicPr>
          <p:cNvPr id="4" name="Picture 2" descr="The_Leaning_Tower_of_Pisa_SB.jpeg (2544×3875)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114" y="1785054"/>
            <a:ext cx="3093359" cy="471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0800000">
            <a:off x="7660917" y="1534532"/>
            <a:ext cx="759310" cy="49623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867" dirty="0">
                <a:latin typeface="Arial" pitchFamily="18"/>
              </a:rPr>
              <a:t>W. Lloyd </a:t>
            </a:r>
            <a:r>
              <a:rPr lang="en-US" sz="1867" dirty="0" err="1">
                <a:latin typeface="Arial" pitchFamily="18"/>
              </a:rPr>
              <a:t>MacKenzie</a:t>
            </a:r>
            <a:r>
              <a:rPr lang="en-US" sz="1867" dirty="0">
                <a:latin typeface="Arial" pitchFamily="18"/>
              </a:rPr>
              <a:t>, via Flickr @</a:t>
            </a:r>
            <a:r>
              <a:rPr lang="en-US" sz="1867" dirty="0">
                <a:latin typeface="Arial" pitchFamily="18"/>
                <a:hlinkClick r:id="rId4"/>
              </a:rPr>
              <a:t>http://www.flickr.com/photos/saffron_blaze/</a:t>
            </a:r>
            <a:endParaRPr lang="en-US" sz="1867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268290" y="76200"/>
            <a:ext cx="661021" cy="180918"/>
          </a:xfr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0571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go wrong?  Basic problems: thrown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9601200" cy="3733799"/>
          </a:xfrm>
        </p:spPr>
        <p:txBody>
          <a:bodyPr>
            <a:normAutofit/>
          </a:bodyPr>
          <a:lstStyle/>
          <a:p>
            <a:r>
              <a:rPr lang="en-US" dirty="0"/>
              <a:t>Parser has a problem with non-corrupt file (and admits it…thank you!!!)</a:t>
            </a:r>
          </a:p>
          <a:p>
            <a:r>
              <a:rPr lang="en-US" dirty="0"/>
              <a:t>Password/access protected files</a:t>
            </a:r>
          </a:p>
          <a:p>
            <a:r>
              <a:rPr lang="en-US" dirty="0"/>
              <a:t>Format version not handled (add new parser?)</a:t>
            </a:r>
          </a:p>
          <a:p>
            <a:r>
              <a:rPr lang="en-US" dirty="0"/>
              <a:t>Corrupt files – can’t be opened by primary application or parsed by other parsers</a:t>
            </a:r>
          </a:p>
          <a:p>
            <a:r>
              <a:rPr lang="en-US" dirty="0"/>
              <a:t>Corrupt files – slight variant from spec/other parsers can handle it</a:t>
            </a:r>
          </a:p>
          <a:p>
            <a:r>
              <a:rPr lang="en-US" dirty="0"/>
              <a:t>Truncated files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287338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1780" y="5334001"/>
            <a:ext cx="8108783" cy="95410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ea typeface="Verdana" pitchFamily="34" charset="0"/>
                <a:cs typeface="Verdana" pitchFamily="34" charset="0"/>
              </a:rPr>
              <a:t>Note: some text/metadata may or may not be extracted before the exception is thrown</a:t>
            </a:r>
          </a:p>
        </p:txBody>
      </p:sp>
    </p:spTree>
    <p:extLst>
      <p:ext uri="{BB962C8B-B14F-4D97-AF65-F5344CB8AC3E}">
        <p14:creationId xmlns:p14="http://schemas.microsoft.com/office/powerpoint/2010/main" val="3020391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go wrong? Catastrophic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489" y="1447801"/>
            <a:ext cx="10633911" cy="4191000"/>
          </a:xfrm>
        </p:spPr>
        <p:txBody>
          <a:bodyPr>
            <a:normAutofit/>
          </a:bodyPr>
          <a:lstStyle/>
          <a:p>
            <a:r>
              <a:rPr lang="en-US" dirty="0" err="1"/>
              <a:t>OutOfMemoryError</a:t>
            </a:r>
            <a:r>
              <a:rPr lang="en-US" dirty="0"/>
              <a:t> – potentially corrupting the JVM</a:t>
            </a:r>
          </a:p>
          <a:p>
            <a:pPr lvl="1"/>
            <a:r>
              <a:rPr lang="en-US" dirty="0"/>
              <a:t>Inefficient parsers DOM vs SAX on rare </a:t>
            </a:r>
            <a:r>
              <a:rPr lang="en-US" dirty="0" err="1"/>
              <a:t>docx</a:t>
            </a:r>
            <a:r>
              <a:rPr lang="en-US" dirty="0"/>
              <a:t> (TIKA-2170) and </a:t>
            </a:r>
            <a:r>
              <a:rPr lang="en-US" dirty="0" err="1"/>
              <a:t>pptx</a:t>
            </a:r>
            <a:r>
              <a:rPr lang="en-US" dirty="0"/>
              <a:t> (TIKA-2201). </a:t>
            </a:r>
            <a:r>
              <a:rPr lang="en-US" b="1" dirty="0"/>
              <a:t>NOTE:</a:t>
            </a:r>
            <a:r>
              <a:rPr lang="en-US" dirty="0"/>
              <a:t> with multithreaded garbage collection, a single thread running </a:t>
            </a:r>
            <a:r>
              <a:rPr lang="en-US" dirty="0" err="1"/>
              <a:t>Tika</a:t>
            </a:r>
            <a:r>
              <a:rPr lang="en-US" dirty="0"/>
              <a:t> can cause a quad-core system to grind to a snail’s pace before hitting OOM.</a:t>
            </a:r>
          </a:p>
          <a:p>
            <a:pPr lvl="1"/>
            <a:r>
              <a:rPr lang="en-US" dirty="0"/>
              <a:t>Four bytes of a compressed file (TIKA-2330)</a:t>
            </a:r>
          </a:p>
          <a:p>
            <a:r>
              <a:rPr lang="en-US" dirty="0"/>
              <a:t>Slowly building memory leak</a:t>
            </a:r>
          </a:p>
          <a:p>
            <a:pPr lvl="1"/>
            <a:r>
              <a:rPr lang="en-US" dirty="0"/>
              <a:t>See above on quad-core, </a:t>
            </a:r>
            <a:r>
              <a:rPr lang="en-US" dirty="0" err="1"/>
              <a:t>gc</a:t>
            </a:r>
            <a:r>
              <a:rPr lang="en-US" dirty="0"/>
              <a:t> and snails (TIKA-2180?)</a:t>
            </a:r>
          </a:p>
          <a:p>
            <a:r>
              <a:rPr lang="en-US" dirty="0"/>
              <a:t>Permanent Hang</a:t>
            </a:r>
          </a:p>
          <a:p>
            <a:pPr lvl="1"/>
            <a:r>
              <a:rPr lang="en-US" dirty="0"/>
              <a:t>TIKA-1132</a:t>
            </a:r>
          </a:p>
          <a:p>
            <a:r>
              <a:rPr lang="en-US" dirty="0"/>
              <a:t>Security Vulnerabilities</a:t>
            </a:r>
          </a:p>
          <a:p>
            <a:pPr lvl="1"/>
            <a:r>
              <a:rPr lang="en-US" dirty="0"/>
              <a:t>XXE (CVE-2016-4334), arbitrary code execution (CVE-2016-6809)</a:t>
            </a:r>
          </a:p>
          <a:p>
            <a:pPr marL="28733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9400" y="5638801"/>
            <a:ext cx="62484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/>
              <a:t>These are extremely rare, and we try to fix them when we’re aware of them!</a:t>
            </a:r>
          </a:p>
          <a:p>
            <a:pPr algn="ctr">
              <a:spcAft>
                <a:spcPts val="600"/>
              </a:spcAft>
            </a:pPr>
            <a:endParaRPr lang="en-US" sz="20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773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go wrong? Hidden problems (no exceptions!)…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Garbled text</a:t>
            </a:r>
          </a:p>
          <a:p>
            <a:pPr lvl="1"/>
            <a:r>
              <a:rPr lang="en-US" dirty="0"/>
              <a:t>From slightly to…fully</a:t>
            </a:r>
          </a:p>
          <a:p>
            <a:r>
              <a:rPr lang="en-US" dirty="0"/>
              <a:t>Missing text/metadata</a:t>
            </a:r>
          </a:p>
          <a:p>
            <a:pPr lvl="1"/>
            <a:r>
              <a:rPr lang="en-US" dirty="0"/>
              <a:t>From missing some text to … no text at all</a:t>
            </a:r>
          </a:p>
          <a:p>
            <a:r>
              <a:rPr lang="en-US" dirty="0"/>
              <a:t>Missing attachments</a:t>
            </a:r>
          </a:p>
          <a:p>
            <a:r>
              <a:rPr lang="en-US" dirty="0"/>
              <a:t>Silently swallowed exceptions of embedded documents</a:t>
            </a:r>
          </a:p>
          <a:p>
            <a:pPr lvl="1"/>
            <a:r>
              <a:rPr lang="en-US" dirty="0"/>
              <a:t>Classic </a:t>
            </a:r>
            <a:r>
              <a:rPr lang="en-US" dirty="0" err="1"/>
              <a:t>Tika</a:t>
            </a:r>
            <a:r>
              <a:rPr lang="en-US" dirty="0"/>
              <a:t> </a:t>
            </a:r>
            <a:r>
              <a:rPr lang="en-US" dirty="0" err="1"/>
              <a:t>xhtml</a:t>
            </a:r>
            <a:r>
              <a:rPr lang="en-US" dirty="0"/>
              <a:t> silently swallows embedded exceptions!!!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268290" y="76200"/>
            <a:ext cx="661021" cy="180918"/>
          </a:xfr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5926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Corrupt Text (Upgrade from </a:t>
            </a:r>
            <a:r>
              <a:rPr lang="en-US" dirty="0" err="1"/>
              <a:t>PDFBox</a:t>
            </a:r>
            <a:r>
              <a:rPr lang="en-US" dirty="0"/>
              <a:t> 1.8.6-&gt;1.8.7)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88" r="988" b="51494"/>
          <a:stretch/>
        </p:blipFill>
        <p:spPr>
          <a:xfrm>
            <a:off x="2142309" y="1524001"/>
            <a:ext cx="6178771" cy="2164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8271"/>
          <a:stretch/>
        </p:blipFill>
        <p:spPr>
          <a:xfrm>
            <a:off x="3462390" y="4442565"/>
            <a:ext cx="6860887" cy="2016509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5231695" y="3688582"/>
            <a:ext cx="1787057" cy="75398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268290" y="76200"/>
            <a:ext cx="661021" cy="180918"/>
          </a:xfr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2843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Missing Text (TIKA-1130)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800"/>
            <a:ext cx="5346858" cy="5486400"/>
          </a:xfrm>
          <a:prstGeom prst="rect">
            <a:avLst/>
          </a:prstGeom>
        </p:spPr>
      </p:pic>
      <p:pic>
        <p:nvPicPr>
          <p:cNvPr id="11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752600"/>
            <a:ext cx="4958080" cy="4648200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268290" y="76200"/>
            <a:ext cx="661021" cy="180918"/>
          </a:xfr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6400800"/>
            <a:ext cx="700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ea typeface="Verdana" pitchFamily="34" charset="0"/>
                <a:cs typeface="Verdana" pitchFamily="34" charset="0"/>
              </a:rPr>
              <a:t>Document available: </a:t>
            </a:r>
            <a:r>
              <a:rPr lang="en-US" sz="1600" b="1" dirty="0">
                <a:ea typeface="Verdana" pitchFamily="34" charset="0"/>
                <a:cs typeface="Verdana" pitchFamily="34" charset="0"/>
                <a:hlinkClick r:id="rId4"/>
              </a:rPr>
              <a:t>https://issues.apache.org/jira/browse/TIKA-1130</a:t>
            </a:r>
            <a:endParaRPr lang="en-US" sz="1600" b="1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463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209800" y="381000"/>
            <a:ext cx="7391400" cy="53340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When Things Go Not as Well as They Might with Content Extraction – OCR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9138" y="1701800"/>
            <a:ext cx="7918450" cy="566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667001" y="2659064"/>
            <a:ext cx="7612063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I9  	There was documcntation of calibration but not ofobscrvation of  tlic actual iiionitoring of tlic critical limits during production. </a:t>
            </a:r>
          </a:p>
        </p:txBody>
      </p:sp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4067176"/>
            <a:ext cx="6345238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1989138" y="1320800"/>
            <a:ext cx="2582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prstClr val="black"/>
                </a:solidFill>
              </a:rPr>
              <a:t>Image:</a:t>
            </a:r>
          </a:p>
        </p:txBody>
      </p:sp>
      <p:sp>
        <p:nvSpPr>
          <p:cNvPr id="15368" name="TextBox 11"/>
          <p:cNvSpPr txBox="1">
            <a:spLocks noChangeArrowheads="1"/>
          </p:cNvSpPr>
          <p:nvPr/>
        </p:nvSpPr>
        <p:spPr bwMode="auto">
          <a:xfrm>
            <a:off x="1957388" y="2289175"/>
            <a:ext cx="2582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prstClr val="black"/>
                </a:solidFill>
              </a:rPr>
              <a:t>Text Extracted:</a:t>
            </a:r>
          </a:p>
        </p:txBody>
      </p:sp>
      <p:sp>
        <p:nvSpPr>
          <p:cNvPr id="15369" name="TextBox 12"/>
          <p:cNvSpPr txBox="1">
            <a:spLocks noChangeArrowheads="1"/>
          </p:cNvSpPr>
          <p:nvPr/>
        </p:nvSpPr>
        <p:spPr bwMode="auto">
          <a:xfrm>
            <a:off x="1989138" y="3698875"/>
            <a:ext cx="2582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prstClr val="black"/>
                </a:solidFill>
              </a:rPr>
              <a:t>Search Results: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268290" y="76200"/>
            <a:ext cx="661021" cy="180918"/>
          </a:xfr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9431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9931400" cy="685800"/>
          </a:xfrm>
        </p:spPr>
        <p:txBody>
          <a:bodyPr/>
          <a:lstStyle/>
          <a:p>
            <a:r>
              <a:rPr lang="en-US" dirty="0"/>
              <a:t>If you don’t evaluate content extraction…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400" y="2785408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6000" b="1" dirty="0">
                <a:ea typeface="Verdana" pitchFamily="34" charset="0"/>
                <a:cs typeface="Verdana" pitchFamily="34" charset="0"/>
              </a:rPr>
              <a:t>You don’t know what you can’t find</a:t>
            </a:r>
          </a:p>
        </p:txBody>
      </p:sp>
    </p:spTree>
    <p:extLst>
      <p:ext uri="{BB962C8B-B14F-4D97-AF65-F5344CB8AC3E}">
        <p14:creationId xmlns:p14="http://schemas.microsoft.com/office/powerpoint/2010/main" val="27518885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9931400" cy="685800"/>
          </a:xfrm>
        </p:spPr>
        <p:txBody>
          <a:bodyPr>
            <a:noAutofit/>
          </a:bodyPr>
          <a:lstStyle/>
          <a:p>
            <a:r>
              <a:rPr lang="en-US" sz="3600" dirty="0"/>
              <a:t>A small problem for me can be a big problem for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C0A2857-90B0-4D91-9D29-67750BEDA1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910" y="2683474"/>
            <a:ext cx="7938512" cy="3863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DF9FBC-A3B4-4267-92D4-DCC4CC447E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" y="5105400"/>
            <a:ext cx="10138124" cy="1237965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9412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1B21-8908-480C-91DB-4C6997AA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is easy!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40073-A74C-47EA-9212-505E0A095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023D4-8DD1-4BF3-B594-3C3298C42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7315" y="6594601"/>
            <a:ext cx="7776747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914400" rtl="0" eaLnBrk="1" latinLnBrk="0" hangingPunct="1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800" kern="12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A9FD7-46C8-49B8-863B-B8F6A1433EB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6600" y="1828800"/>
            <a:ext cx="5638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157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TIKA-1302: The Dream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All of the above</a:t>
            </a:r>
          </a:p>
          <a:p>
            <a:pPr lvl="1"/>
            <a:r>
              <a:rPr lang="en-US" dirty="0"/>
              <a:t>We have only roughly 1,000 test files in unit tests in Apache POI, Apache </a:t>
            </a:r>
            <a:r>
              <a:rPr lang="en-US" dirty="0" err="1"/>
              <a:t>PDFBox</a:t>
            </a:r>
            <a:r>
              <a:rPr lang="en-US" dirty="0"/>
              <a:t> and Apache </a:t>
            </a:r>
            <a:r>
              <a:rPr lang="en-US" dirty="0" err="1"/>
              <a:t>Tika</a:t>
            </a:r>
            <a:endParaRPr lang="en-US" dirty="0"/>
          </a:p>
          <a:p>
            <a:pPr lvl="1"/>
            <a:r>
              <a:rPr lang="en-US" dirty="0"/>
              <a:t>Apache POI/</a:t>
            </a:r>
            <a:r>
              <a:rPr lang="en-US" dirty="0" err="1"/>
              <a:t>PDFBox</a:t>
            </a:r>
            <a:r>
              <a:rPr lang="en-US" dirty="0"/>
              <a:t>/</a:t>
            </a:r>
            <a:r>
              <a:rPr lang="en-US" dirty="0" err="1"/>
              <a:t>Tika</a:t>
            </a:r>
            <a:r>
              <a:rPr lang="en-US" dirty="0"/>
              <a:t> mistakenly made me a committer</a:t>
            </a:r>
          </a:p>
          <a:p>
            <a:r>
              <a:rPr lang="en-US" dirty="0"/>
              <a:t>Run </a:t>
            </a:r>
            <a:r>
              <a:rPr lang="en-US" dirty="0" err="1"/>
              <a:t>Tika</a:t>
            </a:r>
            <a:r>
              <a:rPr lang="en-US" dirty="0"/>
              <a:t> on much larger corpus nightly/weekly</a:t>
            </a:r>
          </a:p>
          <a:p>
            <a:r>
              <a:rPr lang="en-US" b="1" dirty="0"/>
              <a:t>Automatically recognize regressions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640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Available since Apache Tika 1.15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err="1"/>
              <a:t>tika-eval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268290" y="76200"/>
            <a:ext cx="661021" cy="180918"/>
          </a:xfr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331031" y="65532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© 2019 The MITRE Corporation. ALL RIGHTS RESERVED.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8039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tika-eval’s</a:t>
            </a:r>
            <a:r>
              <a:rPr lang="en-US" dirty="0"/>
              <a:t> scope</a:t>
            </a:r>
          </a:p>
          <a:p>
            <a:pPr lvl="1"/>
            <a:r>
              <a:rPr lang="en-US" dirty="0"/>
              <a:t>Single </a:t>
            </a:r>
            <a:r>
              <a:rPr lang="en-US" dirty="0" err="1"/>
              <a:t>vm</a:t>
            </a:r>
            <a:r>
              <a:rPr lang="en-US" dirty="0"/>
              <a:t>, file share to file share (with embedded H2 </a:t>
            </a:r>
            <a:r>
              <a:rPr lang="en-US" dirty="0" err="1"/>
              <a:t>db</a:t>
            </a:r>
            <a:r>
              <a:rPr lang="en-US" dirty="0"/>
              <a:t>), ~few million files is a reasonable size</a:t>
            </a:r>
          </a:p>
          <a:p>
            <a:pPr lvl="1"/>
            <a:r>
              <a:rPr lang="en-US" dirty="0"/>
              <a:t>Not currently cloud-scale</a:t>
            </a:r>
          </a:p>
          <a:p>
            <a:pPr lvl="2"/>
            <a:r>
              <a:rPr lang="en-US" dirty="0"/>
              <a:t>Random sampling – should be good enough</a:t>
            </a:r>
          </a:p>
          <a:p>
            <a:pPr lvl="2"/>
            <a:r>
              <a:rPr lang="en-US" dirty="0"/>
              <a:t>Our Jira is open and committers are standing by! </a:t>
            </a:r>
          </a:p>
          <a:p>
            <a:r>
              <a:rPr lang="en-US" dirty="0" err="1"/>
              <a:t>tika-eval’s</a:t>
            </a:r>
            <a:r>
              <a:rPr lang="en-US" dirty="0"/>
              <a:t> two modes</a:t>
            </a:r>
          </a:p>
          <a:p>
            <a:pPr lvl="1"/>
            <a:r>
              <a:rPr lang="en-US" dirty="0"/>
              <a:t>Profile single extraction run</a:t>
            </a:r>
          </a:p>
          <a:p>
            <a:pPr lvl="1"/>
            <a:r>
              <a:rPr lang="en-US" dirty="0"/>
              <a:t>Compare two extraction runs</a:t>
            </a:r>
          </a:p>
          <a:p>
            <a:pPr lvl="2"/>
            <a:r>
              <a:rPr lang="en-US" dirty="0"/>
              <a:t>Ground truth vs. particular tool</a:t>
            </a:r>
          </a:p>
          <a:p>
            <a:pPr lvl="2"/>
            <a:r>
              <a:rPr lang="en-US" dirty="0"/>
              <a:t>Tool A vs. tool B</a:t>
            </a:r>
          </a:p>
          <a:p>
            <a:pPr lvl="2"/>
            <a:r>
              <a:rPr lang="en-US" dirty="0"/>
              <a:t>Tool A with settings X vs. Tool A with settings Y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987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“original documents” or “container documents” – the original binary documents from which you’d like to extract text, whether or not they actually have attachments.</a:t>
            </a:r>
          </a:p>
          <a:p>
            <a:r>
              <a:rPr lang="en-US" dirty="0"/>
              <a:t>“embedded documents” – any document contained within another document, including those that only ever exist as embedded docs: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/>
              <a:t>“extract” – .txt or .</a:t>
            </a:r>
            <a:r>
              <a:rPr lang="en-US" dirty="0" err="1"/>
              <a:t>json</a:t>
            </a:r>
            <a:r>
              <a:rPr lang="en-US" dirty="0"/>
              <a:t> representation of the extracted text/metadata.  </a:t>
            </a:r>
          </a:p>
          <a:p>
            <a:pPr lvl="1"/>
            <a:r>
              <a:rPr lang="en-US" dirty="0" err="1"/>
              <a:t>tika-eval</a:t>
            </a:r>
            <a:r>
              <a:rPr lang="en-US" dirty="0"/>
              <a:t> was designed for .</a:t>
            </a:r>
            <a:r>
              <a:rPr lang="en-US" dirty="0" err="1"/>
              <a:t>json</a:t>
            </a:r>
            <a:endParaRPr lang="en-US" dirty="0"/>
          </a:p>
          <a:p>
            <a:pPr lvl="2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RecursiveParserWrapper</a:t>
            </a:r>
            <a:r>
              <a:rPr lang="en-US" dirty="0"/>
              <a:t> via API</a:t>
            </a:r>
          </a:p>
          <a:p>
            <a:pPr lvl="2"/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-J</a:t>
            </a:r>
            <a:r>
              <a:rPr lang="en-US" dirty="0"/>
              <a:t>) for </a:t>
            </a:r>
            <a:r>
              <a:rPr lang="en-US" dirty="0" err="1"/>
              <a:t>tika</a:t>
            </a:r>
            <a:r>
              <a:rPr lang="en-US" dirty="0"/>
              <a:t>-app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for </a:t>
            </a:r>
            <a:r>
              <a:rPr lang="en-US" dirty="0" err="1"/>
              <a:t>tika</a:t>
            </a:r>
            <a:r>
              <a:rPr lang="en-US" dirty="0"/>
              <a:t>-server</a:t>
            </a:r>
          </a:p>
          <a:p>
            <a:pPr lvl="1"/>
            <a:r>
              <a:rPr lang="en-US" dirty="0" err="1"/>
              <a:t>tika-eval</a:t>
            </a:r>
            <a:r>
              <a:rPr lang="en-US" dirty="0"/>
              <a:t> can handle .txt files – details on our wiki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0050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RecursiveParserWrapper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9791" y="1074600"/>
            <a:ext cx="8298818" cy="552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245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XHTML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4600" y="1600201"/>
            <a:ext cx="7620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defRPr sz="1800"/>
            </a:pPr>
            <a:r>
              <a:rPr lang="en-US" sz="2000" dirty="0">
                <a:latin typeface="Arial" pitchFamily="18"/>
                <a:ea typeface="WenQuanYi Micro Hei" pitchFamily="2"/>
                <a:cs typeface="Lohit Hindi" pitchFamily="2"/>
              </a:rPr>
              <a:t>&lt;?xml version="1.0" encoding="UTF-8"?&gt;</a:t>
            </a:r>
          </a:p>
          <a:p>
            <a:pPr lvl="0" hangingPunct="0">
              <a:defRPr sz="1800"/>
            </a:pPr>
            <a:r>
              <a:rPr lang="en-US" sz="2000" dirty="0">
                <a:latin typeface="Arial" pitchFamily="18"/>
                <a:ea typeface="WenQuanYi Micro Hei" pitchFamily="2"/>
                <a:cs typeface="Lohit Hindi" pitchFamily="2"/>
              </a:rPr>
              <a:t>&lt;meta name="Content-Type" .../&gt;</a:t>
            </a:r>
          </a:p>
          <a:p>
            <a:pPr lvl="0" hangingPunct="0">
              <a:defRPr sz="1800"/>
            </a:pPr>
            <a:r>
              <a:rPr lang="en-US" sz="2000" dirty="0">
                <a:latin typeface="Arial" pitchFamily="18"/>
                <a:ea typeface="WenQuanYi Micro Hei" pitchFamily="2"/>
                <a:cs typeface="Lohit Hindi" pitchFamily="2"/>
              </a:rPr>
              <a:t>…</a:t>
            </a:r>
          </a:p>
          <a:p>
            <a:pPr lvl="0" hangingPunct="0">
              <a:defRPr sz="1800"/>
            </a:pPr>
            <a:r>
              <a:rPr lang="en-US" sz="2000" dirty="0">
                <a:latin typeface="Arial" pitchFamily="18"/>
                <a:ea typeface="WenQuanYi Micro Hei" pitchFamily="2"/>
                <a:cs typeface="Lohit Hindi" pitchFamily="2"/>
              </a:rPr>
              <a:t>&lt;p&gt;embed_0  &lt;/p&gt;</a:t>
            </a:r>
          </a:p>
          <a:p>
            <a:pPr lvl="0" hangingPunct="0">
              <a:defRPr sz="1800"/>
            </a:pPr>
            <a:r>
              <a:rPr lang="en-US" sz="2000" dirty="0">
                <a:latin typeface="Arial" pitchFamily="18"/>
                <a:ea typeface="WenQuanYi Micro Hei" pitchFamily="2"/>
                <a:cs typeface="Lohit Hindi" pitchFamily="2"/>
              </a:rPr>
              <a:t>&lt;p&gt;&lt;div class="embedded" id="rId7"/&gt;</a:t>
            </a:r>
          </a:p>
          <a:p>
            <a:pPr lvl="0" hangingPunct="0">
              <a:defRPr sz="1800"/>
            </a:pPr>
            <a:r>
              <a:rPr lang="en-US" sz="2000" dirty="0">
                <a:latin typeface="Arial" pitchFamily="18"/>
                <a:ea typeface="WenQuanYi Micro Hei" pitchFamily="2"/>
                <a:cs typeface="Lohit Hindi" pitchFamily="2"/>
              </a:rPr>
              <a:t>&lt;p&gt;embed1.zip&lt;/p&gt;</a:t>
            </a:r>
          </a:p>
          <a:p>
            <a:pPr lvl="0" hangingPunct="0">
              <a:defRPr sz="1800"/>
            </a:pPr>
            <a:r>
              <a:rPr lang="en-US" sz="2000" dirty="0">
                <a:latin typeface="Arial" pitchFamily="18"/>
                <a:ea typeface="WenQuanYi Micro Hei" pitchFamily="2"/>
                <a:cs typeface="Lohit Hindi" pitchFamily="2"/>
              </a:rPr>
              <a:t>&lt;div class="embedded" id="embed1/embed1a.txt"/&gt;</a:t>
            </a:r>
          </a:p>
          <a:p>
            <a:pPr lvl="0" hangingPunct="0">
              <a:defRPr sz="1800"/>
            </a:pPr>
            <a:r>
              <a:rPr lang="en-US" sz="2000" dirty="0">
                <a:latin typeface="Arial" pitchFamily="18"/>
                <a:ea typeface="WenQuanYi Micro Hei" pitchFamily="2"/>
                <a:cs typeface="Lohit Hindi" pitchFamily="2"/>
              </a:rPr>
              <a:t>&lt;div class="package-entry"&gt;</a:t>
            </a:r>
          </a:p>
          <a:p>
            <a:pPr lvl="0" hangingPunct="0">
              <a:defRPr sz="1800"/>
            </a:pPr>
            <a:r>
              <a:rPr lang="en-US" sz="2000" dirty="0">
                <a:latin typeface="Arial" pitchFamily="18"/>
                <a:ea typeface="WenQuanYi Micro Hei" pitchFamily="2"/>
                <a:cs typeface="Lohit Hindi" pitchFamily="2"/>
              </a:rPr>
              <a:t>	&lt;p&gt;embed_1a&lt;/p&gt;</a:t>
            </a:r>
          </a:p>
          <a:p>
            <a:pPr lvl="0" hangingPunct="0">
              <a:defRPr sz="1800"/>
            </a:pPr>
            <a:r>
              <a:rPr lang="en-US" sz="2000" dirty="0">
                <a:latin typeface="Arial" pitchFamily="18"/>
                <a:ea typeface="WenQuanYi Micro Hei" pitchFamily="2"/>
                <a:cs typeface="Lohit Hindi" pitchFamily="2"/>
              </a:rPr>
              <a:t>&lt;/div&gt;</a:t>
            </a:r>
          </a:p>
          <a:p>
            <a:pPr lvl="0" hangingPunct="0">
              <a:defRPr sz="1800"/>
            </a:pPr>
            <a:r>
              <a:rPr lang="en-US" sz="2000" dirty="0">
                <a:latin typeface="Arial" pitchFamily="18"/>
                <a:ea typeface="WenQuanYi Micro Hei" pitchFamily="2"/>
                <a:cs typeface="Lohit Hindi" pitchFamily="2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4896086"/>
            <a:ext cx="7962900" cy="1723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ea typeface="Verdana" pitchFamily="34" charset="0"/>
                <a:cs typeface="Verdana" pitchFamily="34" charset="0"/>
              </a:rPr>
              <a:t>Metadata from embedded docs is lost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ea typeface="Verdana" pitchFamily="34" charset="0"/>
                <a:cs typeface="Verdana" pitchFamily="34" charset="0"/>
              </a:rPr>
              <a:t>Exceptions from embedded docs are swallowed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ea typeface="Verdana" pitchFamily="34" charset="0"/>
                <a:cs typeface="Verdana" pitchFamily="34" charset="0"/>
              </a:rPr>
              <a:t>Metadata from the container document may be incomplete</a:t>
            </a:r>
          </a:p>
        </p:txBody>
      </p:sp>
    </p:spTree>
    <p:extLst>
      <p:ext uri="{BB962C8B-B14F-4D97-AF65-F5344CB8AC3E}">
        <p14:creationId xmlns:p14="http://schemas.microsoft.com/office/powerpoint/2010/main" val="32351411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RecursiveParserWrapper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A3D9F5-22F4-4120-91A9-6B7C262E185E}"/>
              </a:ext>
            </a:extLst>
          </p:cNvPr>
          <p:cNvSpPr txBox="1"/>
          <p:nvPr/>
        </p:nvSpPr>
        <p:spPr>
          <a:xfrm>
            <a:off x="479640" y="1198620"/>
            <a:ext cx="104169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[  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{		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"Application-Name": "Microsoft Office Word",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"Content-Length": "27082", 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"Content-Type": "application/....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wordprocessingml.document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"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X-TIKA:content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": "embed_0 ",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	...	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},	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"Content-Type": "text/plain; charset=ISO-8859-1",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"Last-Modified": "2014-06-04T04:08:28Z",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"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X-TIKA:content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": "embed_1a",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"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X-TIKA:embedded_resource_path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": "/embed1.zip/embed1a.txt",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	...	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"Content-Type": "application/zip",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"Last-Modified": "2014-06-04T04:09:40Z", 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"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X-TIKA:content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": "embed4.txt",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  "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X-TIKA:embedded_resource_path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": "/embed1.zip/embed2.zip/embed3.zip/embed4.zip"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	...</a:t>
            </a:r>
          </a:p>
          <a:p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 }, ...]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FC0A6-096F-45CA-8DC9-F297E8CC005A}"/>
              </a:ext>
            </a:extLst>
          </p:cNvPr>
          <p:cNvSpPr txBox="1"/>
          <p:nvPr/>
        </p:nvSpPr>
        <p:spPr>
          <a:xfrm>
            <a:off x="8534400" y="1524000"/>
            <a:ext cx="3505200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a typeface="Verdana" pitchFamily="34" charset="0"/>
                <a:cs typeface="Verdana" pitchFamily="34" charset="0"/>
              </a:rPr>
              <a:t>Embedded metadata (e.g. mime/author/</a:t>
            </a:r>
            <a:r>
              <a:rPr lang="en-US" b="1" dirty="0" err="1">
                <a:ea typeface="Verdana" pitchFamily="34" charset="0"/>
                <a:cs typeface="Verdana" pitchFamily="34" charset="0"/>
              </a:rPr>
              <a:t>lat</a:t>
            </a:r>
            <a:r>
              <a:rPr lang="en-US" b="1" dirty="0">
                <a:ea typeface="Verdana" pitchFamily="34" charset="0"/>
                <a:cs typeface="Verdana" pitchFamily="34" charset="0"/>
              </a:rPr>
              <a:t>-long, etc.) are retained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a typeface="Verdana" pitchFamily="34" charset="0"/>
                <a:cs typeface="Verdana" pitchFamily="34" charset="0"/>
              </a:rPr>
              <a:t>Embedded exceptions are stored in a metadata key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a typeface="Verdana" pitchFamily="34" charset="0"/>
                <a:cs typeface="Verdana" pitchFamily="34" charset="0"/>
              </a:rPr>
              <a:t>All metadata is extracted stored</a:t>
            </a:r>
          </a:p>
        </p:txBody>
      </p:sp>
    </p:spTree>
    <p:extLst>
      <p:ext uri="{BB962C8B-B14F-4D97-AF65-F5344CB8AC3E}">
        <p14:creationId xmlns:p14="http://schemas.microsoft.com/office/powerpoint/2010/main" val="6610655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 –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Generate extracts with parallel directory structure to original documents, append “.txt” or “.</a:t>
            </a:r>
            <a:r>
              <a:rPr lang="en-US" dirty="0" err="1"/>
              <a:t>json</a:t>
            </a:r>
            <a:r>
              <a:rPr lang="en-US" dirty="0"/>
              <a:t>” into, say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my_extracts</a:t>
            </a:r>
            <a:r>
              <a:rPr lang="en-US" dirty="0"/>
              <a:t>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profiler to populate in-process H2 DB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java –jar tika-eval.jar Profile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–extracts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my_extracts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Dump reports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java –jar tika-eval.jar Report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Excel reports will be dumped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reports</a:t>
            </a:r>
            <a:r>
              <a:rPr lang="en-US" dirty="0"/>
              <a:t>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375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 –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Generate extracts with parallel directory structure to original documents, append “.txt” or “.</a:t>
            </a:r>
            <a:r>
              <a:rPr lang="en-US" dirty="0" err="1"/>
              <a:t>json</a:t>
            </a:r>
            <a:r>
              <a:rPr lang="en-US" dirty="0"/>
              <a:t>” into, say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my_extractsA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my_extractsB</a:t>
            </a:r>
            <a:r>
              <a:rPr lang="en-US" dirty="0"/>
              <a:t> directories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profiler to populate in-process H2 DB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java –jar tika-eval.jar Compare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my_extractsA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extractsB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my_extractsB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Dump reports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java –jar tika-eval.jar Report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Excel reports will be dumped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reports</a:t>
            </a:r>
            <a:r>
              <a:rPr lang="en-US" dirty="0"/>
              <a:t>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162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– </a:t>
            </a:r>
            <a:r>
              <a:rPr lang="en-US" dirty="0" err="1"/>
              <a:t>StartDB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db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java –jar tika-eval.jar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StartDB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Open browser to localhost:8082</a:t>
            </a:r>
          </a:p>
          <a:p>
            <a:r>
              <a:rPr lang="en-US" dirty="0"/>
              <a:t>Select </a:t>
            </a:r>
            <a:r>
              <a:rPr lang="en-US" dirty="0" err="1"/>
              <a:t>db</a:t>
            </a:r>
            <a:r>
              <a:rPr lang="en-US" dirty="0"/>
              <a:t> (full path!):</a:t>
            </a:r>
          </a:p>
          <a:p>
            <a:pPr lvl="1"/>
            <a:r>
              <a:rPr lang="en-US" dirty="0"/>
              <a:t>jdbc:h2:/C:/data/my_db</a:t>
            </a:r>
          </a:p>
          <a:p>
            <a:endParaRPr lang="en-US" dirty="0"/>
          </a:p>
          <a:p>
            <a:r>
              <a:rPr lang="en-US" dirty="0"/>
              <a:t>Notes on </a:t>
            </a:r>
            <a:r>
              <a:rPr lang="en-US" dirty="0" err="1"/>
              <a:t>db</a:t>
            </a:r>
            <a:r>
              <a:rPr lang="en-US" dirty="0"/>
              <a:t> structure: https://wiki.apache.org/tika/TikaEvalDbDesign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45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32A9-3EFD-48C1-B97B-CC315C49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Engines – A Quick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856C0-F97F-4B44-8468-640A27906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52742-D85F-47B9-B5E1-17DD0097F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7315" y="6594601"/>
            <a:ext cx="7776747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914400" rtl="0" eaLnBrk="1" latinLnBrk="0" hangingPunct="1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800" kern="12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A6C097-2FB1-4A2E-B219-26C6E70EE0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8918" y="1371601"/>
            <a:ext cx="5408683" cy="54448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9813A4-DF63-4604-8AE9-197A07CFB355}"/>
              </a:ext>
            </a:extLst>
          </p:cNvPr>
          <p:cNvSpPr/>
          <p:nvPr/>
        </p:nvSpPr>
        <p:spPr>
          <a:xfrm>
            <a:off x="7576634" y="2438400"/>
            <a:ext cx="3200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Martin White “The Technology of Search. Search Insights 2018, The Search Network. p. 9.</a:t>
            </a:r>
          </a:p>
          <a:p>
            <a:endParaRPr lang="en-US" dirty="0"/>
          </a:p>
          <a:p>
            <a:r>
              <a:rPr lang="en-US" dirty="0"/>
              <a:t>http://www.flax.co.uk/blog/2018/03/26/search-insights-2018-free-independent-report-search </a:t>
            </a:r>
          </a:p>
          <a:p>
            <a:endParaRPr lang="en-US" dirty="0"/>
          </a:p>
          <a:p>
            <a:r>
              <a:rPr lang="en-US" dirty="0"/>
              <a:t>Figure originally published in “Searching the Enterprise”, Foundations and Trends® in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9711386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 (Profile)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Metadata – count of metadata values</a:t>
            </a:r>
          </a:p>
          <a:p>
            <a:r>
              <a:rPr lang="en-US" dirty="0"/>
              <a:t>Attachments – counts</a:t>
            </a:r>
          </a:p>
          <a:p>
            <a:r>
              <a:rPr lang="en-US" dirty="0"/>
              <a:t>Mimes – mime counts for containers and embedded docs</a:t>
            </a:r>
          </a:p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Counts by type (e.g. password vs. actual exception)</a:t>
            </a:r>
          </a:p>
          <a:p>
            <a:pPr lvl="1"/>
            <a:r>
              <a:rPr lang="en-US" dirty="0"/>
              <a:t>Counts by mime</a:t>
            </a:r>
          </a:p>
          <a:p>
            <a:pPr lvl="1"/>
            <a:r>
              <a:rPr lang="en-US" dirty="0"/>
              <a:t>Counts by normalized </a:t>
            </a:r>
            <a:r>
              <a:rPr lang="en-US" dirty="0" err="1"/>
              <a:t>stacktrace</a:t>
            </a:r>
            <a:endParaRPr lang="en-US" dirty="0"/>
          </a:p>
          <a:p>
            <a:pPr lvl="1"/>
            <a:r>
              <a:rPr lang="en-US" dirty="0"/>
              <a:t>All stack traces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Language id</a:t>
            </a:r>
          </a:p>
          <a:p>
            <a:pPr lvl="1"/>
            <a:r>
              <a:rPr lang="en-US" dirty="0"/>
              <a:t>Word count</a:t>
            </a:r>
          </a:p>
          <a:p>
            <a:pPr lvl="1"/>
            <a:r>
              <a:rPr lang="en-US" dirty="0"/>
              <a:t>Common words count</a:t>
            </a:r>
          </a:p>
          <a:p>
            <a:pPr lvl="1"/>
            <a:r>
              <a:rPr lang="en-US" dirty="0"/>
              <a:t>Word length stats</a:t>
            </a:r>
          </a:p>
          <a:p>
            <a:pPr lvl="1"/>
            <a:r>
              <a:rPr lang="en-US" dirty="0"/>
              <a:t>Page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3747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 (Compare)*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Metadata – comparison counts A to B</a:t>
            </a:r>
          </a:p>
          <a:p>
            <a:r>
              <a:rPr lang="en-US" dirty="0"/>
              <a:t>Attachments – comparison counts A to B</a:t>
            </a:r>
          </a:p>
          <a:p>
            <a:r>
              <a:rPr lang="en-US" dirty="0"/>
              <a:t>Mimes</a:t>
            </a:r>
          </a:p>
          <a:p>
            <a:pPr lvl="1"/>
            <a:r>
              <a:rPr lang="en-US" dirty="0"/>
              <a:t>Comparison mime counts for containers and embedded docs</a:t>
            </a:r>
          </a:p>
          <a:p>
            <a:pPr lvl="1"/>
            <a:r>
              <a:rPr lang="en-US" dirty="0"/>
              <a:t>Counts of mime changes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mimeB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Comparisons of counts by mime</a:t>
            </a:r>
          </a:p>
          <a:p>
            <a:pPr lvl="1"/>
            <a:r>
              <a:rPr lang="en-US" dirty="0"/>
              <a:t>Counts by mime</a:t>
            </a:r>
          </a:p>
          <a:p>
            <a:pPr lvl="1"/>
            <a:r>
              <a:rPr lang="en-US" dirty="0"/>
              <a:t>Counts by normalized </a:t>
            </a:r>
            <a:r>
              <a:rPr lang="en-US" dirty="0" err="1"/>
              <a:t>stacktrace</a:t>
            </a:r>
            <a:endParaRPr lang="en-US" dirty="0"/>
          </a:p>
          <a:p>
            <a:pPr lvl="1"/>
            <a:r>
              <a:rPr lang="en-US" dirty="0"/>
              <a:t>All stack traces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Language id</a:t>
            </a:r>
          </a:p>
          <a:p>
            <a:pPr lvl="1"/>
            <a:r>
              <a:rPr lang="en-US" dirty="0"/>
              <a:t>Word count</a:t>
            </a:r>
          </a:p>
          <a:p>
            <a:pPr lvl="1"/>
            <a:r>
              <a:rPr lang="en-US" dirty="0"/>
              <a:t>Word length stats</a:t>
            </a:r>
          </a:p>
          <a:p>
            <a:pPr lvl="1"/>
            <a:r>
              <a:rPr lang="en-US" dirty="0"/>
              <a:t>Page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6214646"/>
            <a:ext cx="716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Includes Profile data for both A and B and then also some comparison reports</a:t>
            </a:r>
          </a:p>
        </p:txBody>
      </p:sp>
    </p:spTree>
    <p:extLst>
      <p:ext uri="{BB962C8B-B14F-4D97-AF65-F5344CB8AC3E}">
        <p14:creationId xmlns:p14="http://schemas.microsoft.com/office/powerpoint/2010/main" val="14868971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 – “Common words” and their Utility in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8229600" cy="3048000"/>
          </a:xfrm>
        </p:spPr>
        <p:txBody>
          <a:bodyPr/>
          <a:lstStyle/>
          <a:p>
            <a:r>
              <a:rPr lang="en-US" dirty="0"/>
              <a:t>Top 30k most common words per language* in Leipzig Corpus**</a:t>
            </a:r>
          </a:p>
          <a:p>
            <a:r>
              <a:rPr lang="en-US" dirty="0"/>
              <a:t>To find PDFs that are mostly image only: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words/number of pages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To find very corrupt text***: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“In vocabulary %”: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(number of common words/number of alphabetic words)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“Out of vocabulary (OOV)%”: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1-“in vocabulary %”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4671536"/>
            <a:ext cx="7086600" cy="1477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ea typeface="Verdana" pitchFamily="34" charset="0"/>
                <a:cs typeface="Verdana" pitchFamily="34" charset="0"/>
              </a:rPr>
              <a:t>* Many thanks, Apache Lucene!</a:t>
            </a:r>
          </a:p>
          <a:p>
            <a:pPr algn="ctr">
              <a:spcAft>
                <a:spcPts val="600"/>
              </a:spcAft>
            </a:pPr>
            <a:r>
              <a:rPr lang="en-US" sz="2000" dirty="0">
                <a:ea typeface="Verdana" pitchFamily="34" charset="0"/>
                <a:cs typeface="Verdana" pitchFamily="34" charset="0"/>
              </a:rPr>
              <a:t>** </a:t>
            </a:r>
            <a:r>
              <a:rPr lang="en-US" sz="2000" dirty="0">
                <a:hlinkClick r:id="rId2"/>
              </a:rPr>
              <a:t>http://wortschatz.uni-leipzig.de/en/download/</a:t>
            </a:r>
            <a:r>
              <a:rPr lang="en-US" sz="2000" dirty="0"/>
              <a:t> and Apache </a:t>
            </a:r>
            <a:r>
              <a:rPr lang="en-US" sz="2000" dirty="0" err="1"/>
              <a:t>OpenNLP’s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https://svn.apache.org/repos/bigdata/opennlp/</a:t>
            </a:r>
            <a:endParaRPr lang="en-US" sz="2000" dirty="0">
              <a:ea typeface="Verdana" pitchFamily="34" charset="0"/>
              <a:cs typeface="Verdana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2000" dirty="0">
                <a:ea typeface="Verdana" pitchFamily="34" charset="0"/>
                <a:cs typeface="Verdana" pitchFamily="34" charset="0"/>
              </a:rPr>
              <a:t>*** Metric was recommended by Tilman Hausherr</a:t>
            </a:r>
          </a:p>
        </p:txBody>
      </p:sp>
    </p:spTree>
    <p:extLst>
      <p:ext uri="{BB962C8B-B14F-4D97-AF65-F5344CB8AC3E}">
        <p14:creationId xmlns:p14="http://schemas.microsoft.com/office/powerpoint/2010/main" val="1371637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Similarity metrics between A and B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how many words in common/total number of words</a:t>
            </a:r>
            <a:r>
              <a:rPr lang="en-US" b="1" dirty="0"/>
              <a:t> </a:t>
            </a:r>
            <a:r>
              <a:rPr lang="en-US" dirty="0"/>
              <a:t>(with counts normalized to 0/1 per doc)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how many words in common/total number of words</a:t>
            </a:r>
            <a:r>
              <a:rPr lang="en-US" b="1" dirty="0"/>
              <a:t> </a:t>
            </a:r>
            <a:r>
              <a:rPr lang="en-US" dirty="0"/>
              <a:t>(with actual counts)</a:t>
            </a:r>
          </a:p>
          <a:p>
            <a:r>
              <a:rPr lang="en-US" dirty="0"/>
              <a:t>Improvement in “common words”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Common Words in B – number of Common Words in A</a:t>
            </a:r>
          </a:p>
          <a:p>
            <a:pPr lvl="1"/>
            <a:r>
              <a:rPr lang="en-US" dirty="0"/>
              <a:t>Per mime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527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Comparison Example – Junk -&gt; Better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068839"/>
              </p:ext>
            </p:extLst>
          </p:nvPr>
        </p:nvGraphicFramePr>
        <p:xfrm>
          <a:off x="812800" y="1447800"/>
          <a:ext cx="109728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1578427251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116501294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27040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Tika</a:t>
                      </a:r>
                      <a:r>
                        <a:rPr lang="en-US" dirty="0"/>
                        <a:t> 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Tika</a:t>
                      </a:r>
                      <a:r>
                        <a:rPr lang="en-US" dirty="0"/>
                        <a:t> 1.15-SNAPSHOT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63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Unique 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32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54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LangId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zh-ch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68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Common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23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Alphabetic 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32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N 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捳敨</a:t>
                      </a:r>
                      <a:r>
                        <a:rPr lang="en-US" altLang="zh-TW" dirty="0"/>
                        <a:t>: 18 | </a:t>
                      </a:r>
                      <a:r>
                        <a:rPr lang="zh-TW" altLang="en-US" dirty="0"/>
                        <a:t>獴档</a:t>
                      </a:r>
                      <a:r>
                        <a:rPr lang="en-US" altLang="zh-TW" dirty="0"/>
                        <a:t>: 14 | </a:t>
                      </a:r>
                      <a:r>
                        <a:rPr lang="zh-TW" altLang="en-US" dirty="0"/>
                        <a:t>略獴</a:t>
                      </a:r>
                      <a:r>
                        <a:rPr lang="en-US" altLang="zh-TW" dirty="0"/>
                        <a:t>: 14 | m: 11 | </a:t>
                      </a:r>
                      <a:r>
                        <a:rPr lang="zh-TW" altLang="en-US" dirty="0"/>
                        <a:t>杮湥</a:t>
                      </a:r>
                      <a:r>
                        <a:rPr lang="en-US" altLang="zh-TW" dirty="0"/>
                        <a:t>: 11 | </a:t>
                      </a:r>
                      <a:r>
                        <a:rPr lang="zh-TW" altLang="en-US" dirty="0"/>
                        <a:t>瑵捳</a:t>
                      </a:r>
                      <a:r>
                        <a:rPr lang="en-US" altLang="zh-TW" dirty="0"/>
                        <a:t>: 11 | </a:t>
                      </a:r>
                      <a:r>
                        <a:rPr lang="zh-TW" altLang="en-US" dirty="0"/>
                        <a:t>畬杮</a:t>
                      </a:r>
                      <a:r>
                        <a:rPr lang="en-US" altLang="zh-TW" dirty="0"/>
                        <a:t>: 11 | </a:t>
                      </a:r>
                      <a:r>
                        <a:rPr lang="zh-TW" altLang="en-US" dirty="0"/>
                        <a:t>档湥</a:t>
                      </a:r>
                      <a:r>
                        <a:rPr lang="en-US" altLang="zh-TW" dirty="0"/>
                        <a:t>: 10 | </a:t>
                      </a:r>
                      <a:r>
                        <a:rPr lang="zh-TW" altLang="en-US" dirty="0"/>
                        <a:t>搠敩</a:t>
                      </a:r>
                      <a:r>
                        <a:rPr lang="en-US" altLang="zh-TW" dirty="0"/>
                        <a:t>: 9 | </a:t>
                      </a:r>
                      <a:r>
                        <a:rPr lang="zh-TW" altLang="en-US" dirty="0"/>
                        <a:t>敮浨</a:t>
                      </a:r>
                      <a:r>
                        <a:rPr lang="en-US" altLang="zh-TW" dirty="0"/>
                        <a:t>: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die: 11 | und: 8 | von: 8 | deutschen: 7 | deutsche: 6 | 1: 5 | das: 5 | der: 5 | finanzministerium: 5 | oder: 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20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OOV%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1-(0/1603) =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1-(116/250) = 54%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50701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5638800"/>
            <a:ext cx="59436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Overlap: 0%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Increase in Common Words: 116</a:t>
            </a:r>
          </a:p>
        </p:txBody>
      </p:sp>
    </p:spTree>
    <p:extLst>
      <p:ext uri="{BB962C8B-B14F-4D97-AF65-F5344CB8AC3E}">
        <p14:creationId xmlns:p14="http://schemas.microsoft.com/office/powerpoint/2010/main" val="10798679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Comparison Example – Small Regression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314093"/>
              </p:ext>
            </p:extLst>
          </p:nvPr>
        </p:nvGraphicFramePr>
        <p:xfrm>
          <a:off x="812800" y="1549400"/>
          <a:ext cx="109728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3390661253"/>
                    </a:ext>
                  </a:extLst>
                </a:gridCol>
                <a:gridCol w="3860800">
                  <a:extLst>
                    <a:ext uri="{9D8B030D-6E8A-4147-A177-3AD203B41FA5}">
                      <a16:colId xmlns:a16="http://schemas.microsoft.com/office/drawing/2014/main" val="197901638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632927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Tika</a:t>
                      </a:r>
                      <a:r>
                        <a:rPr lang="en-US" dirty="0"/>
                        <a:t> 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Tika</a:t>
                      </a:r>
                      <a:r>
                        <a:rPr lang="en-US" baseline="0" dirty="0"/>
                        <a:t> 1.15-SNAPSHOT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1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Unique 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59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90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LangId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74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Common</a:t>
                      </a:r>
                      <a:r>
                        <a:rPr lang="en-US" baseline="0" dirty="0"/>
                        <a:t> 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27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Alphabetic 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6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10 Unique 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applicant's: 8 | 1.69: 1 | arbitrary: 1 | collecting: 1 | constitution: 1 | e112: 1 | </a:t>
                      </a:r>
                      <a:r>
                        <a:rPr lang="en-US" dirty="0" err="1"/>
                        <a:t>ei.b</a:t>
                      </a:r>
                      <a:r>
                        <a:rPr lang="en-US" dirty="0"/>
                        <a:t>: 1 | equating: 1 | magnetically: 1 | o: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ss</a:t>
                      </a:r>
                      <a:r>
                        <a:rPr lang="en-US" dirty="0"/>
                        <a:t>: 106 | </a:t>
                      </a:r>
                      <a:r>
                        <a:rPr lang="en-US" dirty="0" err="1"/>
                        <a:t>applicantis</a:t>
                      </a:r>
                      <a:r>
                        <a:rPr lang="en-US" dirty="0"/>
                        <a:t>: 8 | </a:t>
                      </a:r>
                      <a:r>
                        <a:rPr lang="en-US" dirty="0" err="1"/>
                        <a:t>ssss</a:t>
                      </a:r>
                      <a:r>
                        <a:rPr lang="en-US" dirty="0"/>
                        <a:t>: 7 | </a:t>
                      </a:r>
                      <a:r>
                        <a:rPr lang="en-US" dirty="0" err="1"/>
                        <a:t>iactsi</a:t>
                      </a:r>
                      <a:r>
                        <a:rPr lang="en-US" dirty="0"/>
                        <a:t>: 4 | </a:t>
                      </a:r>
                      <a:r>
                        <a:rPr lang="en-US" dirty="0" err="1"/>
                        <a:t>ithe</a:t>
                      </a:r>
                      <a:r>
                        <a:rPr lang="en-US" dirty="0"/>
                        <a:t>: 4 | </a:t>
                      </a:r>
                      <a:r>
                        <a:rPr lang="en-US" dirty="0" err="1"/>
                        <a:t>imeansi</a:t>
                      </a:r>
                      <a:r>
                        <a:rPr lang="en-US" dirty="0"/>
                        <a:t>: 3 | </a:t>
                      </a:r>
                      <a:r>
                        <a:rPr lang="en-US" dirty="0" err="1"/>
                        <a:t>iprocessi</a:t>
                      </a:r>
                      <a:r>
                        <a:rPr lang="en-US" dirty="0"/>
                        <a:t>: 3 | </a:t>
                      </a:r>
                      <a:r>
                        <a:rPr lang="en-US" dirty="0" err="1"/>
                        <a:t>calculations.i</a:t>
                      </a:r>
                      <a:r>
                        <a:rPr lang="en-US" dirty="0"/>
                        <a:t>: 2 | </a:t>
                      </a:r>
                      <a:r>
                        <a:rPr lang="en-US" dirty="0" err="1"/>
                        <a:t>iabstract</a:t>
                      </a:r>
                      <a:r>
                        <a:rPr lang="en-US" dirty="0"/>
                        <a:t>: 2 | </a:t>
                      </a:r>
                      <a:r>
                        <a:rPr lang="en-US" dirty="0" err="1"/>
                        <a:t>idata</a:t>
                      </a:r>
                      <a:r>
                        <a:rPr lang="en-US" dirty="0"/>
                        <a:t>: 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20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OOV%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1-(7498/13472) = 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1-(7409/13587) = 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39234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5791200"/>
            <a:ext cx="4800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ea typeface="Verdana" pitchFamily="34" charset="0"/>
                <a:cs typeface="Verdana" pitchFamily="34" charset="0"/>
              </a:rPr>
              <a:t>Overlap: 95.5%</a:t>
            </a:r>
          </a:p>
          <a:p>
            <a:pPr algn="ctr">
              <a:spcAft>
                <a:spcPts val="600"/>
              </a:spcAft>
            </a:pPr>
            <a:r>
              <a:rPr lang="en-US" sz="2000" dirty="0">
                <a:ea typeface="Verdana" pitchFamily="34" charset="0"/>
                <a:cs typeface="Verdana" pitchFamily="34" charset="0"/>
              </a:rPr>
              <a:t>Increase in Common Words: -89</a:t>
            </a:r>
          </a:p>
        </p:txBody>
      </p:sp>
    </p:spTree>
    <p:extLst>
      <p:ext uri="{BB962C8B-B14F-4D97-AF65-F5344CB8AC3E}">
        <p14:creationId xmlns:p14="http://schemas.microsoft.com/office/powerpoint/2010/main" val="18285374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</a:t>
            </a:r>
            <a:r>
              <a:rPr lang="en-US" dirty="0" err="1"/>
              <a:t>tika-eval</a:t>
            </a:r>
            <a:r>
              <a:rPr lang="en-US" dirty="0"/>
              <a:t> 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Rackspace kindly hosts a </a:t>
            </a:r>
            <a:r>
              <a:rPr lang="en-US" dirty="0" err="1"/>
              <a:t>vm</a:t>
            </a:r>
            <a:r>
              <a:rPr lang="en-US" dirty="0"/>
              <a:t> for ongoing </a:t>
            </a:r>
            <a:r>
              <a:rPr lang="en-US" dirty="0" err="1"/>
              <a:t>evals</a:t>
            </a:r>
            <a:r>
              <a:rPr lang="en-US" dirty="0"/>
              <a:t> (TIKA-1302)</a:t>
            </a:r>
          </a:p>
          <a:p>
            <a:r>
              <a:rPr lang="en-US" dirty="0"/>
              <a:t>1 TB (~3 million files) from Common Crawl and govdocs1</a:t>
            </a:r>
          </a:p>
          <a:p>
            <a:r>
              <a:rPr lang="en-US" dirty="0"/>
              <a:t>Collaborating with Apache </a:t>
            </a:r>
            <a:r>
              <a:rPr lang="en-US" dirty="0" err="1"/>
              <a:t>PDFBox</a:t>
            </a:r>
            <a:r>
              <a:rPr lang="en-US" dirty="0"/>
              <a:t> and Apache POI to run </a:t>
            </a:r>
            <a:r>
              <a:rPr lang="en-US" dirty="0" err="1"/>
              <a:t>evals</a:t>
            </a:r>
            <a:r>
              <a:rPr lang="en-US" dirty="0"/>
              <a:t> as part of the release process</a:t>
            </a:r>
          </a:p>
          <a:p>
            <a:endParaRPr lang="en-US" dirty="0"/>
          </a:p>
          <a:p>
            <a:r>
              <a:rPr lang="en-US" dirty="0"/>
              <a:t>Critical to identifying regressions and building new parsers</a:t>
            </a:r>
          </a:p>
          <a:p>
            <a:r>
              <a:rPr lang="en-US" dirty="0" err="1"/>
              <a:t>Stacktraces</a:t>
            </a:r>
            <a:r>
              <a:rPr lang="en-US" dirty="0"/>
              <a:t> created by public documents are critical for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hey-I’m-getting-this parse-exception-but-can’t-share-the-document-with-you</a:t>
            </a:r>
            <a:r>
              <a:rPr lang="en-US" dirty="0"/>
              <a:t> problem</a:t>
            </a:r>
          </a:p>
          <a:p>
            <a:endParaRPr lang="en-US" dirty="0"/>
          </a:p>
          <a:p>
            <a:r>
              <a:rPr lang="en-US" dirty="0"/>
              <a:t>See Dominik </a:t>
            </a:r>
            <a:r>
              <a:rPr lang="en-US" dirty="0" err="1"/>
              <a:t>Stadler’s</a:t>
            </a:r>
            <a:r>
              <a:rPr lang="en-US" dirty="0"/>
              <a:t> Common Crawl download tool: </a:t>
            </a:r>
            <a:r>
              <a:rPr lang="en-US" dirty="0">
                <a:hlinkClick r:id="rId2"/>
              </a:rPr>
              <a:t>https://github.com/centic9/CommonCrawlDocumentDownload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9908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2D2B-C522-47F0-BEDC-2DAB61B0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E150-235B-4221-A77F-93BD0472F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413C2-5D14-417C-ACB0-41B83A26F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64D25CCF-5F31-4403-A81D-900932FC75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7800" y="922827"/>
            <a:ext cx="8763000" cy="5654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FD0A18-385A-4548-9A22-B61B2E7CDB81}"/>
              </a:ext>
            </a:extLst>
          </p:cNvPr>
          <p:cNvSpPr txBox="1"/>
          <p:nvPr/>
        </p:nvSpPr>
        <p:spPr>
          <a:xfrm>
            <a:off x="2895600" y="3429000"/>
            <a:ext cx="6179507" cy="124123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733" dirty="0">
                <a:solidFill>
                  <a:schemeClr val="bg1"/>
                </a:solidFill>
              </a:rPr>
              <a:t>Thank you, Tilman Hausherr!</a:t>
            </a:r>
          </a:p>
        </p:txBody>
      </p:sp>
    </p:spTree>
    <p:extLst>
      <p:ext uri="{BB962C8B-B14F-4D97-AF65-F5344CB8AC3E}">
        <p14:creationId xmlns:p14="http://schemas.microsoft.com/office/powerpoint/2010/main" val="163396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Automated Metrics without Ground Truth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exceptions – We have a problem! Wait…</a:t>
            </a:r>
          </a:p>
          <a:p>
            <a:pPr lvl="1"/>
            <a:r>
              <a:rPr lang="en-US" dirty="0"/>
              <a:t>New parser, we were entirely skipping those file types before</a:t>
            </a:r>
          </a:p>
          <a:p>
            <a:pPr lvl="1"/>
            <a:r>
              <a:rPr lang="en-US" dirty="0"/>
              <a:t>Parser was yielding junk before on this file, now it is letting us know there’s a problem</a:t>
            </a:r>
          </a:p>
          <a:p>
            <a:r>
              <a:rPr lang="en-US" dirty="0"/>
              <a:t>Fewer exceptions – Great! Wait…</a:t>
            </a:r>
          </a:p>
          <a:p>
            <a:pPr lvl="1"/>
            <a:r>
              <a:rPr lang="en-US" dirty="0"/>
              <a:t>Mime detection not working – skipping files that we used to parse (theoretical)</a:t>
            </a:r>
          </a:p>
          <a:p>
            <a:pPr lvl="1"/>
            <a:r>
              <a:rPr lang="en-US" dirty="0"/>
              <a:t>Now we’re getting junk</a:t>
            </a:r>
          </a:p>
          <a:p>
            <a:r>
              <a:rPr lang="en-US" dirty="0"/>
              <a:t>More Common Words – Great! Wait…</a:t>
            </a:r>
          </a:p>
          <a:p>
            <a:pPr lvl="1"/>
            <a:r>
              <a:rPr lang="en-US" dirty="0"/>
              <a:t>Serious bug that duplicates worksheets in some </a:t>
            </a:r>
            <a:r>
              <a:rPr lang="en-US" dirty="0" err="1"/>
              <a:t>xlsx</a:t>
            </a:r>
            <a:r>
              <a:rPr lang="en-US" dirty="0"/>
              <a:t> files (TIKA-2356…my fault…ugh!)</a:t>
            </a:r>
          </a:p>
          <a:p>
            <a:pPr lvl="1"/>
            <a:r>
              <a:rPr lang="en-US" dirty="0"/>
              <a:t>More non-html markup/xml tags incorrectly getting through</a:t>
            </a:r>
          </a:p>
          <a:p>
            <a:r>
              <a:rPr lang="en-US" dirty="0"/>
              <a:t>Fewer Common Words – Problem!  Wait…</a:t>
            </a:r>
          </a:p>
          <a:p>
            <a:r>
              <a:rPr lang="en-US" dirty="0"/>
              <a:t>More attachments, fewer attachments (Your turn!)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0761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TIKA-1302: The Ticket is Grown; the Dream is Gone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ground truth, humans need to interpret differences</a:t>
            </a:r>
          </a:p>
          <a:p>
            <a:r>
              <a:rPr lang="en-US" dirty="0"/>
              <a:t>This only makes building a </a:t>
            </a:r>
            <a:r>
              <a:rPr lang="en-US" dirty="0" err="1"/>
              <a:t>gui</a:t>
            </a:r>
            <a:r>
              <a:rPr lang="en-US" dirty="0"/>
              <a:t> more important!!! (TIKA-1334)</a:t>
            </a:r>
          </a:p>
          <a:p>
            <a:r>
              <a:rPr lang="en-US" dirty="0"/>
              <a:t>Collaborative tagging?  As a human reviews diffs, flag document as “hopeless” or a given extract as “great” or “awful” (Again, thanks to Tilman Hausherr)</a:t>
            </a:r>
          </a:p>
          <a:p>
            <a:r>
              <a:rPr lang="en-US" dirty="0"/>
              <a:t>Dream of TIKA-1302 ran into reality, but we’re far better than where we were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06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7734-6DC5-497B-9603-22276865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9255-D1C3-40A9-A9BA-A0740A86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14 tokenizers </a:t>
            </a:r>
            <a:r>
              <a:rPr lang="en-US" dirty="0">
                <a:hlinkClick r:id="rId2"/>
              </a:rPr>
              <a:t>https://lucene.apache.org/solr/guide/7_1/tokenizers.html</a:t>
            </a:r>
            <a:r>
              <a:rPr lang="en-US" dirty="0"/>
              <a:t> </a:t>
            </a:r>
          </a:p>
          <a:p>
            <a:r>
              <a:rPr lang="en-US" dirty="0"/>
              <a:t>~45 token filters (not including language-specific token filters – see next slide)  </a:t>
            </a:r>
            <a:r>
              <a:rPr lang="en-US" dirty="0">
                <a:hlinkClick r:id="rId3"/>
              </a:rPr>
              <a:t>https://lucene.apache.org/solr/guide/7_1/filter-descriptions.html</a:t>
            </a:r>
            <a:endParaRPr lang="en-US" dirty="0"/>
          </a:p>
          <a:p>
            <a:r>
              <a:rPr lang="en-US" dirty="0"/>
              <a:t>Query parsers</a:t>
            </a:r>
          </a:p>
          <a:p>
            <a:r>
              <a:rPr lang="en-US" dirty="0"/>
              <a:t>Boosting: fields, queries, functions</a:t>
            </a:r>
          </a:p>
          <a:p>
            <a:r>
              <a:rPr lang="en-US" dirty="0"/>
              <a:t>Phrasal boosting/shingling</a:t>
            </a:r>
          </a:p>
          <a:p>
            <a:r>
              <a:rPr lang="en-US" dirty="0"/>
              <a:t>Query operators, minimum should match, should, must, not</a:t>
            </a:r>
          </a:p>
          <a:p>
            <a:r>
              <a:rPr lang="en-US" dirty="0"/>
              <a:t>Token/field based scoring – </a:t>
            </a:r>
            <a:r>
              <a:rPr lang="en-US" dirty="0" err="1"/>
              <a:t>best_fields</a:t>
            </a:r>
            <a:r>
              <a:rPr lang="en-US" dirty="0"/>
              <a:t>, </a:t>
            </a:r>
            <a:r>
              <a:rPr lang="en-US" dirty="0" err="1"/>
              <a:t>most_fields</a:t>
            </a:r>
            <a:r>
              <a:rPr lang="en-US" dirty="0"/>
              <a:t>, </a:t>
            </a:r>
            <a:r>
              <a:rPr lang="en-US" dirty="0" err="1"/>
              <a:t>cross_fields</a:t>
            </a:r>
            <a:endParaRPr lang="en-US" dirty="0"/>
          </a:p>
          <a:p>
            <a:r>
              <a:rPr lang="en-US" dirty="0"/>
              <a:t>Synonym lists, taxonomies</a:t>
            </a:r>
          </a:p>
          <a:p>
            <a:r>
              <a:rPr lang="en-US" dirty="0"/>
              <a:t>Similarity scoring parameters (with BM25)</a:t>
            </a:r>
          </a:p>
          <a:p>
            <a:r>
              <a:rPr lang="en-US" dirty="0"/>
              <a:t>Elevate</a:t>
            </a:r>
          </a:p>
          <a:p>
            <a:r>
              <a:rPr lang="en-US" dirty="0"/>
              <a:t>External signal enrichment</a:t>
            </a:r>
          </a:p>
          <a:p>
            <a:pPr lvl="1"/>
            <a:r>
              <a:rPr lang="en-US" dirty="0"/>
              <a:t>manual or automatic (NLP – entity extraction, categorization, etc.)</a:t>
            </a:r>
          </a:p>
          <a:p>
            <a:r>
              <a:rPr lang="en-US" dirty="0"/>
              <a:t>Reranking via machine learning (Learning to Rank)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28A4F-3AFB-4FAF-9962-D59134E81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B87E5-B73B-4A81-A2BF-6ABC8BFFE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7315" y="6594601"/>
            <a:ext cx="7776747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914400" rtl="0" eaLnBrk="1" latinLnBrk="0" hangingPunct="1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800" kern="12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5074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E98CD1-3D23-4CE6-96BB-F3D8B58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43B21-7B20-4030-B980-21664F3DD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0FE7F2-53A6-4E92-968C-2C8D31AB249F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Scaling tika-eval</a:t>
            </a:r>
          </a:p>
        </p:txBody>
      </p:sp>
    </p:spTree>
    <p:extLst>
      <p:ext uri="{BB962C8B-B14F-4D97-AF65-F5344CB8AC3E}">
        <p14:creationId xmlns:p14="http://schemas.microsoft.com/office/powerpoint/2010/main" val="28319805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F297-265B-4829-8F63-85D692DD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tika-eval at Scale (with tika-eval &gt;= 1.22)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0130-3D53-43EF-BE9D-E97DD4662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Running into unacceptably long processing times for analysis on ~3 million documents in H2.  Current work around: Postgres…still not speedy (~40 minutes)</a:t>
            </a:r>
          </a:p>
          <a:p>
            <a:pPr lvl="1"/>
            <a:r>
              <a:rPr lang="en-US" dirty="0"/>
              <a:t>Big data frameworks are built for analysis and scale!  Use them!</a:t>
            </a:r>
          </a:p>
          <a:p>
            <a:r>
              <a:rPr lang="en-US" dirty="0"/>
              <a:t>General Process – two steps</a:t>
            </a:r>
          </a:p>
          <a:p>
            <a:pPr marL="744538" lvl="1" indent="-457200">
              <a:buFont typeface="+mj-lt"/>
              <a:buAutoNum type="arabicPeriod"/>
            </a:pPr>
            <a:r>
              <a:rPr lang="en-US" dirty="0"/>
              <a:t>Calculating content statistics (as of Tika 1.22: decoupled tika-eval text stats calculator)</a:t>
            </a:r>
          </a:p>
          <a:p>
            <a:pPr marL="744538" lvl="1" indent="-457200">
              <a:buFont typeface="+mj-lt"/>
              <a:buAutoNum type="arabicPeriod"/>
            </a:pPr>
            <a:r>
              <a:rPr lang="en-US" dirty="0"/>
              <a:t>Rollups/aggregations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Moving beyond the file share leads to an explosion of big data frameworks…no single solution</a:t>
            </a:r>
          </a:p>
          <a:p>
            <a:pPr lvl="1"/>
            <a:r>
              <a:rPr lang="en-US" dirty="0"/>
              <a:t>There is no one answer…must be customized per framework…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846D8-75E6-4F7B-864B-4C4A2E0AB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54900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05DA-0FB1-4644-BF18-706A4D35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86687"/>
            <a:ext cx="10972800" cy="868362"/>
          </a:xfrm>
        </p:spPr>
        <p:txBody>
          <a:bodyPr/>
          <a:lstStyle/>
          <a:p>
            <a:r>
              <a:rPr lang="en-US" dirty="0"/>
              <a:t>Step 1: Calculating Content Statistics – An Example with </a:t>
            </a:r>
            <a:r>
              <a:rPr lang="en-US" dirty="0" err="1"/>
              <a:t>SolrJ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D2DC7-7AA6-4B2E-94B2-72930AE9F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A850C7-7DD4-47FA-BCCB-78FA5E3D4276}"/>
              </a:ext>
            </a:extLst>
          </p:cNvPr>
          <p:cNvSpPr/>
          <p:nvPr/>
        </p:nvSpPr>
        <p:spPr>
          <a:xfrm>
            <a:off x="2133600" y="6301981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https://github.com/tballison/tika-addons/tree/master/tika-eval-solrj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BC1515-ACD6-442C-8324-2A88686CF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C6B420-9E19-4F22-BC74-F6D6E54954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78"/>
          <a:stretch/>
        </p:blipFill>
        <p:spPr>
          <a:xfrm>
            <a:off x="682730" y="1243252"/>
            <a:ext cx="11088085" cy="508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425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0910-7A21-4CDD-B122-921713F6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OOV% in English PDFs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32FF4-EA0F-47A3-B4A0-C14B7C719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465B7-A71E-4B30-B655-E508A13AB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BF1F5-966B-4735-A1F0-439C3194B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7147" y="1426191"/>
            <a:ext cx="10744106" cy="515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7885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DD14-FD2D-4D1D-99F0-8EC2E6F8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document all the way on the left in the previous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CB897-4096-4BAE-BD77-E65B6F14F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2796E-778F-4C02-8B17-D4946158D9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8600" y="1447800"/>
            <a:ext cx="11430000" cy="482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9446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9EC6-2712-4E36-A588-C9DE81B9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PDFs had little to no content?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8DD5-17C2-47B6-944E-AB8879E15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1E41E-1420-400F-931F-F4FCA981A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873C4-34BE-419C-96D7-1B227F7D46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0000" y="1115704"/>
            <a:ext cx="9652000" cy="518348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D70EE69-E7E9-4A7F-8417-E2DE28F09558}"/>
              </a:ext>
            </a:extLst>
          </p:cNvPr>
          <p:cNvSpPr/>
          <p:nvPr/>
        </p:nvSpPr>
        <p:spPr>
          <a:xfrm>
            <a:off x="914400" y="2819400"/>
            <a:ext cx="3276600" cy="16002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5175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8998-B279-4F99-A900-2D9452F3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</a:t>
            </a:r>
            <a:r>
              <a:rPr lang="en-US" dirty="0" err="1"/>
              <a:t>Stacktraces</a:t>
            </a:r>
            <a:r>
              <a:rPr lang="en-US" dirty="0"/>
              <a:t> for </a:t>
            </a:r>
            <a:r>
              <a:rPr lang="en-US" dirty="0" err="1"/>
              <a:t>Epubs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97772-1067-45CC-B4BC-250BB5937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B25EB-F1C2-494D-B73E-C69EA14813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19600" y="2477363"/>
            <a:ext cx="6963091" cy="419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0AC57D-1009-44EA-BAE2-7CDFCE0F2C4D}"/>
              </a:ext>
            </a:extLst>
          </p:cNvPr>
          <p:cNvSpPr/>
          <p:nvPr/>
        </p:nvSpPr>
        <p:spPr>
          <a:xfrm>
            <a:off x="901920" y="1600200"/>
            <a:ext cx="10223280" cy="64633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http://localhost:8983/solr/tika-eval/select?facet.pivot=mime_facet,stacktrace_facet&amp;facet=on</a:t>
            </a:r>
          </a:p>
          <a:p>
            <a:r>
              <a:rPr lang="en-US" b="1" dirty="0"/>
              <a:t>&amp;</a:t>
            </a:r>
            <a:r>
              <a:rPr lang="en-US" b="1" dirty="0" err="1"/>
              <a:t>fq</a:t>
            </a:r>
            <a:r>
              <a:rPr lang="en-US" b="1" dirty="0"/>
              <a:t>=</a:t>
            </a:r>
            <a:r>
              <a:rPr lang="en-US" b="1" dirty="0" err="1"/>
              <a:t>mime:epub&amp;q</a:t>
            </a:r>
            <a:r>
              <a:rPr lang="en-US" b="1" dirty="0"/>
              <a:t>=*:*</a:t>
            </a:r>
          </a:p>
        </p:txBody>
      </p:sp>
    </p:spTree>
    <p:extLst>
      <p:ext uri="{BB962C8B-B14F-4D97-AF65-F5344CB8AC3E}">
        <p14:creationId xmlns:p14="http://schemas.microsoft.com/office/powerpoint/2010/main" val="8620407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B353-7D87-422F-BFAA-018BA610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Analytics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3855C-CDC4-429F-B50F-B31A9EAC9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PDFs – when to run OCR</a:t>
            </a:r>
          </a:p>
          <a:p>
            <a:r>
              <a:rPr lang="en-US" dirty="0"/>
              <a:t>Charset detection – which detector to trust…building a better charset detector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6EF8B-F831-446A-BD7D-B2FA177D0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81230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D651-6C68-4084-908C-471718783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C1CA1-6ADB-4D1E-828F-FA9999928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CAE37-3689-466C-8BC4-10EBEC1F44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399" y="1129545"/>
            <a:ext cx="10257051" cy="5398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5F2110-F596-4001-BF6E-1DA9F38DA0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2800" y="768231"/>
            <a:ext cx="4953000" cy="3989918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C0E8347-1E1A-44EE-BEE7-41BC886F6EA6}"/>
              </a:ext>
            </a:extLst>
          </p:cNvPr>
          <p:cNvSpPr txBox="1">
            <a:spLocks/>
          </p:cNvSpPr>
          <p:nvPr/>
        </p:nvSpPr>
        <p:spPr>
          <a:xfrm>
            <a:off x="956511" y="76200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2800" b="1" kern="1200"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Prioritizing OCR via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desc</a:t>
            </a:r>
            <a:r>
              <a:rPr lang="en-US" dirty="0"/>
              <a:t>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709D22-DD6C-4763-8CA4-225DEC5BBE1B}"/>
              </a:ext>
            </a:extLst>
          </p:cNvPr>
          <p:cNvSpPr/>
          <p:nvPr/>
        </p:nvSpPr>
        <p:spPr>
          <a:xfrm>
            <a:off x="1778000" y="1600200"/>
            <a:ext cx="2209800" cy="99929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8870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8715-356E-4FA2-899A-8AA6AF17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text vs. </a:t>
            </a:r>
            <a:r>
              <a:rPr lang="en-US" dirty="0" err="1"/>
              <a:t>OCR’d</a:t>
            </a:r>
            <a:r>
              <a:rPr lang="en-US" dirty="0"/>
              <a:t>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2172-5CB0-4613-B497-25F214A0E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D27A2-CCB0-4DCF-852E-734F28734475}"/>
              </a:ext>
            </a:extLst>
          </p:cNvPr>
          <p:cNvSpPr txBox="1"/>
          <p:nvPr/>
        </p:nvSpPr>
        <p:spPr>
          <a:xfrm>
            <a:off x="632441" y="1270659"/>
            <a:ext cx="756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ea typeface="Verdana" pitchFamily="34" charset="0"/>
                <a:cs typeface="Verdana" pitchFamily="34" charset="0"/>
              </a:rPr>
              <a:t>Text as stored in PDF (OOV 84%)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5CEFA-0D29-4C16-B320-7525D5A0B474}"/>
              </a:ext>
            </a:extLst>
          </p:cNvPr>
          <p:cNvSpPr txBox="1"/>
          <p:nvPr/>
        </p:nvSpPr>
        <p:spPr>
          <a:xfrm>
            <a:off x="632441" y="1880254"/>
            <a:ext cx="11397018" cy="2046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GO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Obpermtmn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of the Establishment 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I : S I .  11.Itmpacudo~+r~ A pn~ccssing1C:ontinent:tl. San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l'edro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S~tla.I-Iondurus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; April 7, 2UO8 ( h ~ c l ' s l a t ~ g h ~ ~ r 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Ilurillg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optraticlnol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sanitation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insprutiol~in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tlre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slaughter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rrjom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carcuss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i ; ~  5icr.c c~l~scl-isl1~1t1k3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r'd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contacting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visccrri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cart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wllecls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. '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I'his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\\.as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cc&amp;gt;rrcctcc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immcdiiiiuly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by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tllc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csli~blishnicn~I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T C . I S I ~ H I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~ ~ .  1Kcgu1atc11.yrulirencc: 9CIf:li 41 (1.1 3(c)( 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51 NAME OF </a:t>
            </a:r>
            <a:r>
              <a:rPr lang="en-US" sz="1600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AUDlTOR</a:t>
            </a:r>
            <a:r>
              <a:rPr lang="en-US" sz="1600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D1D615-CB98-4DBA-B240-211F90A17873}"/>
              </a:ext>
            </a:extLst>
          </p:cNvPr>
          <p:cNvGrpSpPr/>
          <p:nvPr/>
        </p:nvGrpSpPr>
        <p:grpSpPr>
          <a:xfrm>
            <a:off x="632441" y="4033296"/>
            <a:ext cx="11397018" cy="2414653"/>
            <a:chOff x="632441" y="4033296"/>
            <a:chExt cx="11397018" cy="241465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382EFE-FB96-4BC1-99E6-8950081EB098}"/>
                </a:ext>
              </a:extLst>
            </p:cNvPr>
            <p:cNvSpPr txBox="1"/>
            <p:nvPr/>
          </p:nvSpPr>
          <p:spPr>
            <a:xfrm>
              <a:off x="632441" y="4724400"/>
              <a:ext cx="11397018" cy="1723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Courier New" panose="02070309020205020404" pitchFamily="49" charset="0"/>
                  <a:ea typeface="Verdana" pitchFamily="34" charset="0"/>
                  <a:cs typeface="Courier New" panose="02070309020205020404" pitchFamily="49" charset="0"/>
                </a:rPr>
                <a:t>60 Observation of the Establishment</a:t>
              </a:r>
            </a:p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Courier New" panose="02070309020205020404" pitchFamily="49" charset="0"/>
                  <a:ea typeface="Verdana" pitchFamily="34" charset="0"/>
                  <a:cs typeface="Courier New" panose="02070309020205020404" pitchFamily="49" charset="0"/>
                </a:rPr>
                <a:t>Est. 12. </a:t>
              </a:r>
              <a:r>
                <a:rPr lang="en-US" sz="1600" b="1" dirty="0" err="1">
                  <a:latin typeface="Courier New" panose="02070309020205020404" pitchFamily="49" charset="0"/>
                  <a:ea typeface="Verdana" pitchFamily="34" charset="0"/>
                  <a:cs typeface="Courier New" panose="02070309020205020404" pitchFamily="49" charset="0"/>
                </a:rPr>
                <a:t>Empacadora</a:t>
              </a:r>
              <a:r>
                <a:rPr lang="en-US" sz="1600" b="1" dirty="0">
                  <a:latin typeface="Courier New" panose="02070309020205020404" pitchFamily="49" charset="0"/>
                  <a:ea typeface="Verdana" pitchFamily="34" charset="0"/>
                  <a:cs typeface="Courier New" panose="02070309020205020404" pitchFamily="49" charset="0"/>
                </a:rPr>
                <a:t> Continental. San Pedro Sula, Honduras; April 7, 2008 (beet </a:t>
              </a:r>
              <a:r>
                <a:rPr lang="en-US" sz="1600" b="1" dirty="0" err="1">
                  <a:latin typeface="Courier New" panose="02070309020205020404" pitchFamily="49" charset="0"/>
                  <a:ea typeface="Verdana" pitchFamily="34" charset="0"/>
                  <a:cs typeface="Courier New" panose="02070309020205020404" pitchFamily="49" charset="0"/>
                </a:rPr>
                <a:t>aughter</a:t>
              </a:r>
              <a:r>
                <a:rPr lang="en-US" sz="1600" b="1" dirty="0">
                  <a:latin typeface="Courier New" panose="02070309020205020404" pitchFamily="49" charset="0"/>
                  <a:ea typeface="Verdana" pitchFamily="34" charset="0"/>
                  <a:cs typeface="Courier New" panose="02070309020205020404" pitchFamily="49" charset="0"/>
                </a:rPr>
                <a:t> &amp; processing) 10 During operational sanitation inspection in the slaughter room, carcass fore shanks were observed contacting viscera cart wheels. This was corrected immediately by the establishment </a:t>
              </a:r>
              <a:r>
                <a:rPr lang="en-US" sz="1600" b="1" dirty="0" err="1">
                  <a:latin typeface="Courier New" panose="02070309020205020404" pitchFamily="49" charset="0"/>
                  <a:ea typeface="Verdana" pitchFamily="34" charset="0"/>
                  <a:cs typeface="Courier New" panose="02070309020205020404" pitchFamily="49" charset="0"/>
                </a:rPr>
                <a:t>personne</a:t>
              </a:r>
              <a:r>
                <a:rPr lang="en-US" sz="1600" b="1" dirty="0">
                  <a:latin typeface="Courier New" panose="02070309020205020404" pitchFamily="49" charset="0"/>
                  <a:ea typeface="Verdana" pitchFamily="34" charset="0"/>
                  <a:cs typeface="Courier New" panose="02070309020205020404" pitchFamily="49" charset="0"/>
                </a:rPr>
                <a:t>! [Regulatory reference: 9CFR 416.13(¢)|</a:t>
              </a:r>
            </a:p>
            <a:p>
              <a:pPr>
                <a:spcAft>
                  <a:spcPts val="600"/>
                </a:spcAft>
              </a:pPr>
              <a:r>
                <a:rPr lang="en-US" sz="1600" b="1" dirty="0">
                  <a:latin typeface="Courier New" panose="02070309020205020404" pitchFamily="49" charset="0"/>
                  <a:ea typeface="Verdana" pitchFamily="34" charset="0"/>
                  <a:cs typeface="Courier New" panose="02070309020205020404" pitchFamily="49" charset="0"/>
                </a:rPr>
                <a:t>AND DATE 51 NAME OF AUDITOR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4E94D4-3CAA-4BE8-A47C-AC82F5D3CB16}"/>
                </a:ext>
              </a:extLst>
            </p:cNvPr>
            <p:cNvSpPr txBox="1"/>
            <p:nvPr/>
          </p:nvSpPr>
          <p:spPr>
            <a:xfrm>
              <a:off x="632441" y="4033296"/>
              <a:ext cx="830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3200" dirty="0">
                  <a:ea typeface="Verdana" pitchFamily="34" charset="0"/>
                  <a:cs typeface="Verdana" pitchFamily="34" charset="0"/>
                </a:rPr>
                <a:t>Text extracted from Tesseract (OOV 30%)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85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57BD-7A23-4456-B952-C4B49EE1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Token Filter Can Have Many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6559A-4848-4506-BC07-C738DB046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&lt;filter class="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solr.WordDelimiterFilterFactory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protected="protwords.txt"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generateWordParts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="1"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generateNumberParts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="1"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catenateWords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="1"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catenateNumbers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="1"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catenateAll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="0"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splitOnCaseChange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="0"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preserveOriginal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="1"/&gt;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55216-2A2F-4CBE-9AB0-FE74DB9AD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EA6D7-1257-4DBB-9246-CC8C81524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7315" y="6594601"/>
            <a:ext cx="7776747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914400" rtl="0" eaLnBrk="1" latinLnBrk="0" hangingPunct="1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800" kern="12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© 2019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2389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CCFB-5BE4-430C-A2AC-E43FE3B8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WWGD*?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6C2DF-1251-4AFA-85BC-323107479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70363B-4F5C-4404-AA61-ED45C1C72980}"/>
              </a:ext>
            </a:extLst>
          </p:cNvPr>
          <p:cNvSpPr txBox="1"/>
          <p:nvPr/>
        </p:nvSpPr>
        <p:spPr>
          <a:xfrm>
            <a:off x="1189127" y="5867400"/>
            <a:ext cx="9317119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ea typeface="Verdana" pitchFamily="34" charset="0"/>
                <a:cs typeface="Verdana" pitchFamily="34" charset="0"/>
              </a:rPr>
              <a:t>*WWGD: “What would Google Do?” (h/t Grant Ingersoll)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4C16A-1B1D-400E-90E4-C4C1C60473B1}"/>
              </a:ext>
            </a:extLst>
          </p:cNvPr>
          <p:cNvSpPr txBox="1"/>
          <p:nvPr/>
        </p:nvSpPr>
        <p:spPr>
          <a:xfrm>
            <a:off x="812800" y="1435387"/>
            <a:ext cx="756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ea typeface="Verdana" pitchFamily="34" charset="0"/>
                <a:cs typeface="Verdana" pitchFamily="34" charset="0"/>
              </a:rPr>
              <a:t>Text in Google’s Cache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B659D-1B25-49E2-9CF0-F83B08D5D4CA}"/>
              </a:ext>
            </a:extLst>
          </p:cNvPr>
          <p:cNvSpPr txBox="1"/>
          <p:nvPr/>
        </p:nvSpPr>
        <p:spPr>
          <a:xfrm>
            <a:off x="818487" y="3985679"/>
            <a:ext cx="1005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 err="1">
                <a:ea typeface="Verdana" pitchFamily="34" charset="0"/>
                <a:cs typeface="Verdana" pitchFamily="34" charset="0"/>
              </a:rPr>
              <a:t>Popat</a:t>
            </a:r>
            <a:r>
              <a:rPr lang="en-US" sz="2800" dirty="0">
                <a:ea typeface="Verdana" pitchFamily="34" charset="0"/>
                <a:cs typeface="Verdana" pitchFamily="34" charset="0"/>
              </a:rPr>
              <a:t>, Ashok. (2009). A panlingual anomalous text detector. 201-204. 10.1145/1600193.1600237.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E66F2-BAFC-426C-8575-0620811CE89A}"/>
              </a:ext>
            </a:extLst>
          </p:cNvPr>
          <p:cNvSpPr txBox="1"/>
          <p:nvPr/>
        </p:nvSpPr>
        <p:spPr>
          <a:xfrm>
            <a:off x="914400" y="3414589"/>
            <a:ext cx="756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ea typeface="Verdana" pitchFamily="34" charset="0"/>
                <a:cs typeface="Verdana" pitchFamily="34" charset="0"/>
              </a:rPr>
              <a:t>See also: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4854BA-AF7B-4E1E-A5AE-E0503C288F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1600" y="5089574"/>
            <a:ext cx="8591374" cy="523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017BC0-17ED-4CC3-9694-DC9565C4D911}"/>
              </a:ext>
            </a:extLst>
          </p:cNvPr>
          <p:cNvSpPr txBox="1"/>
          <p:nvPr/>
        </p:nvSpPr>
        <p:spPr>
          <a:xfrm>
            <a:off x="812800" y="1997762"/>
            <a:ext cx="106934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60 Observation of the Establishment Est. 12. </a:t>
            </a:r>
            <a:r>
              <a:rPr lang="en-US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Empacadora</a:t>
            </a:r>
            <a:r>
              <a:rPr lang="en-US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Continental, San Pedro Sula, Honduras; April 7, 2008 (heel slaughter &amp; processing) 10 During operational sanitation inspection in the slaughter room, carcass fore shanks </a:t>
            </a:r>
            <a:r>
              <a:rPr lang="en-US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Tiere</a:t>
            </a:r>
            <a:r>
              <a:rPr lang="en-US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observedcontacung</a:t>
            </a:r>
            <a:r>
              <a:rPr lang="en-US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viscera cart wheels. This was corrected immediately by the establishment </a:t>
            </a:r>
            <a:r>
              <a:rPr lang="en-US" b="1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personnel.Regulatory</a:t>
            </a:r>
            <a:r>
              <a:rPr lang="en-US" b="1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reference: 9CFR 416.13(0</a:t>
            </a:r>
          </a:p>
        </p:txBody>
      </p:sp>
    </p:spTree>
    <p:extLst>
      <p:ext uri="{BB962C8B-B14F-4D97-AF65-F5344CB8AC3E}">
        <p14:creationId xmlns:p14="http://schemas.microsoft.com/office/powerpoint/2010/main" val="179524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9E2E-4FF8-4B3F-92E0-E8C934AE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Charset detection – HTML meta charset (</a:t>
            </a:r>
            <a:r>
              <a:rPr lang="en-US" dirty="0" err="1"/>
              <a:t>HTMLDefault</a:t>
            </a:r>
            <a:r>
              <a:rPr lang="en-US" dirty="0"/>
              <a:t>) vs. </a:t>
            </a:r>
            <a:br>
              <a:rPr lang="en-US" dirty="0"/>
            </a:br>
            <a:r>
              <a:rPr lang="en-US" dirty="0"/>
              <a:t>Mozilla’s </a:t>
            </a:r>
            <a:r>
              <a:rPr lang="en-US" dirty="0" err="1"/>
              <a:t>chardet</a:t>
            </a:r>
            <a:r>
              <a:rPr lang="en-US" dirty="0"/>
              <a:t> (Universal)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9DD50C-D6C2-4086-B2AB-A93C2D188D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105960"/>
              </p:ext>
            </p:extLst>
          </p:nvPr>
        </p:nvGraphicFramePr>
        <p:xfrm>
          <a:off x="914400" y="1524000"/>
          <a:ext cx="10439400" cy="430254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41547">
                  <a:extLst>
                    <a:ext uri="{9D8B030D-6E8A-4147-A177-3AD203B41FA5}">
                      <a16:colId xmlns:a16="http://schemas.microsoft.com/office/drawing/2014/main" val="837644914"/>
                    </a:ext>
                  </a:extLst>
                </a:gridCol>
                <a:gridCol w="2191949">
                  <a:extLst>
                    <a:ext uri="{9D8B030D-6E8A-4147-A177-3AD203B41FA5}">
                      <a16:colId xmlns:a16="http://schemas.microsoft.com/office/drawing/2014/main" val="1695644802"/>
                    </a:ext>
                  </a:extLst>
                </a:gridCol>
                <a:gridCol w="2395751">
                  <a:extLst>
                    <a:ext uri="{9D8B030D-6E8A-4147-A177-3AD203B41FA5}">
                      <a16:colId xmlns:a16="http://schemas.microsoft.com/office/drawing/2014/main" val="885496988"/>
                    </a:ext>
                  </a:extLst>
                </a:gridCol>
                <a:gridCol w="2101663">
                  <a:extLst>
                    <a:ext uri="{9D8B030D-6E8A-4147-A177-3AD203B41FA5}">
                      <a16:colId xmlns:a16="http://schemas.microsoft.com/office/drawing/2014/main" val="292465778"/>
                    </a:ext>
                  </a:extLst>
                </a:gridCol>
                <a:gridCol w="1408490">
                  <a:extLst>
                    <a:ext uri="{9D8B030D-6E8A-4147-A177-3AD203B41FA5}">
                      <a16:colId xmlns:a16="http://schemas.microsoft.com/office/drawing/2014/main" val="3275480182"/>
                    </a:ext>
                  </a:extLst>
                </a:gridCol>
              </a:tblGrid>
              <a:tr h="10197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HTMLDefault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Universal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HTMLDefault</a:t>
                      </a:r>
                      <a:r>
                        <a:rPr lang="en-US" sz="2000" b="1" dirty="0">
                          <a:effectLst/>
                        </a:rPr>
                        <a:t> Sum Common Tokens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Universal Sum Common Tokens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Difference in Sums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9080365"/>
                  </a:ext>
                </a:extLst>
              </a:tr>
              <a:tr h="328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UTF-8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EUC-JP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4,437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481,919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477,482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8867020"/>
                  </a:ext>
                </a:extLst>
              </a:tr>
              <a:tr h="328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EUC-JP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Shift_JIS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1,512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391,126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389,614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960988"/>
                  </a:ext>
                </a:extLst>
              </a:tr>
              <a:tr h="328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UTF-16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windows-1252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1,240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368,496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367,256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854402"/>
                  </a:ext>
                </a:extLst>
              </a:tr>
              <a:tr h="328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UTF-16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UTF-8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2,563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321,717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319,154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228938"/>
                  </a:ext>
                </a:extLst>
              </a:tr>
              <a:tr h="328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EUC-JP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UTF-8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764,957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1,047,029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282,072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035796"/>
                  </a:ext>
                </a:extLst>
              </a:tr>
              <a:tr h="328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windows-1255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UTF-8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17,450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246,271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228,821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3323060"/>
                  </a:ext>
                </a:extLst>
              </a:tr>
              <a:tr h="328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windows-1256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UTF-8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52,185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249,105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196,920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9792996"/>
                  </a:ext>
                </a:extLst>
              </a:tr>
              <a:tr h="328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EUC-KR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UTF-8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1,081,986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1,274,249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192,263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519205"/>
                  </a:ext>
                </a:extLst>
              </a:tr>
              <a:tr h="328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UTF-8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Shift_JIS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2,040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191,757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189,717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5965772"/>
                  </a:ext>
                </a:extLst>
              </a:tr>
              <a:tr h="328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windows-1252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UTF-8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427,997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554,311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126,314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719116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FB727-1E41-4EA3-98CE-271EFE35B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A1DA1-7095-44B4-B876-8C7C70F73BA8}"/>
              </a:ext>
            </a:extLst>
          </p:cNvPr>
          <p:cNvSpPr txBox="1"/>
          <p:nvPr/>
        </p:nvSpPr>
        <p:spPr>
          <a:xfrm>
            <a:off x="609600" y="5875476"/>
            <a:ext cx="11049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ea typeface="Verdana" pitchFamily="34" charset="0"/>
                <a:cs typeface="Verdana" pitchFamily="34" charset="0"/>
              </a:rPr>
              <a:t>See initial charset study draft:</a:t>
            </a:r>
            <a:r>
              <a:rPr lang="en-US" sz="2000" dirty="0"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>
                <a:ea typeface="Verdana" pitchFamily="34" charset="0"/>
                <a:cs typeface="Verdana" pitchFamily="34" charset="0"/>
                <a:hlinkClick r:id="rId2"/>
              </a:rPr>
              <a:t>https://github.com/tballison/share/blob/master/slides/Tika_charset_detector_study_201909.docx</a:t>
            </a:r>
            <a:r>
              <a:rPr lang="en-US" sz="2000" dirty="0"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908410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D50E-CC7A-4895-AB2B-4D760625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D31D-6321-4D14-94C0-323EC44A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Streaming expressions: histograms and ?</a:t>
            </a:r>
          </a:p>
          <a:p>
            <a:r>
              <a:rPr lang="en-US" sz="2800" dirty="0"/>
              <a:t>Visualizations…please help!</a:t>
            </a:r>
          </a:p>
          <a:p>
            <a:pPr lvl="1"/>
            <a:r>
              <a:rPr lang="en-US" sz="2800" dirty="0"/>
              <a:t>Zeppelin?</a:t>
            </a:r>
          </a:p>
          <a:p>
            <a:r>
              <a:rPr lang="en-US" sz="2800" dirty="0"/>
              <a:t>“Compare” mode at scale?</a:t>
            </a:r>
          </a:p>
          <a:p>
            <a:r>
              <a:rPr lang="en-US" sz="2800" dirty="0"/>
              <a:t>Community feedback – please help!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4DE91-160F-4823-AE71-128C1D1AA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42175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conclude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Text extraction is critical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A small problem for us could be a big problem for you…please evaluate!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Seriously, please evaluate – you don’t know what you can’t find!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Join the Apache </a:t>
            </a:r>
            <a:r>
              <a:rPr lang="en-US" sz="2400" dirty="0" err="1">
                <a:cs typeface="Courier New" panose="02070309020205020404" pitchFamily="49" charset="0"/>
              </a:rPr>
              <a:t>Tika</a:t>
            </a:r>
            <a:r>
              <a:rPr lang="en-US" sz="2400" dirty="0">
                <a:cs typeface="Courier New" panose="02070309020205020404" pitchFamily="49" charset="0"/>
              </a:rPr>
              <a:t> community and its evaluation efforts!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Email: </a:t>
            </a:r>
            <a:r>
              <a:rPr lang="en-US" sz="2400" dirty="0">
                <a:cs typeface="Courier New" panose="02070309020205020404" pitchFamily="49" charset="0"/>
                <a:hlinkClick r:id="rId2"/>
              </a:rPr>
              <a:t>tallison@apache.org</a:t>
            </a:r>
            <a:endParaRPr lang="en-US" sz="2400" dirty="0"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Twitter: @_</a:t>
            </a:r>
            <a:r>
              <a:rPr lang="en-US" sz="2400" dirty="0" err="1">
                <a:cs typeface="Courier New" panose="02070309020205020404" pitchFamily="49" charset="0"/>
              </a:rPr>
              <a:t>tallison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379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489D-9EDA-496F-B64C-D52B2CC3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OOV% by Language, Mean and 1 </a:t>
            </a:r>
            <a:r>
              <a:rPr lang="en-US" dirty="0" err="1"/>
              <a:t>StdDev</a:t>
            </a:r>
            <a:r>
              <a:rPr lang="en-US" dirty="0"/>
              <a:t> on </a:t>
            </a:r>
            <a:br>
              <a:rPr lang="en-US" dirty="0"/>
            </a:br>
            <a:r>
              <a:rPr lang="en-US" dirty="0"/>
              <a:t>1.5 million text-based files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10B925-373A-4190-89DB-1B9032668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2057400"/>
            <a:ext cx="11642126" cy="35653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BE2A2-AB07-4791-91BC-3C460573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44513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Nick Burch’s talk on </a:t>
            </a:r>
            <a:r>
              <a:rPr lang="en-US" sz="2400" dirty="0" err="1"/>
              <a:t>Tika</a:t>
            </a:r>
            <a:r>
              <a:rPr lang="en-US" sz="2400" dirty="0"/>
              <a:t>: 	</a:t>
            </a:r>
            <a:r>
              <a:rPr lang="en-US" sz="2400" dirty="0">
                <a:hlinkClick r:id="rId2"/>
              </a:rPr>
              <a:t>http://events.linuxfoundation.org/sites/events/files/slides/WhatsNewWithApacheTika_2.pdf</a:t>
            </a:r>
            <a:r>
              <a:rPr lang="en-US" sz="2400" dirty="0"/>
              <a:t> </a:t>
            </a:r>
          </a:p>
          <a:p>
            <a:r>
              <a:rPr lang="en-US" sz="2400" dirty="0"/>
              <a:t>tika-eval </a:t>
            </a:r>
            <a:r>
              <a:rPr lang="en-US" sz="2400" dirty="0" err="1"/>
              <a:t>wiki:</a:t>
            </a:r>
            <a:r>
              <a:rPr lang="en-US" sz="2400" dirty="0" err="1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://cwiki.apache.org/confluence/display/</a:t>
            </a:r>
            <a:r>
              <a:rPr lang="en-US" sz="2400" dirty="0" err="1">
                <a:hlinkClick r:id="rId3"/>
              </a:rPr>
              <a:t>tika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TikaEval</a:t>
            </a:r>
            <a:endParaRPr lang="en-US" sz="2400" dirty="0"/>
          </a:p>
          <a:p>
            <a:r>
              <a:rPr lang="en-US" sz="2400" dirty="0"/>
              <a:t>Fellow traveler Ryan Bauman’s “Automatic evaluation of OCR”: </a:t>
            </a:r>
            <a:r>
              <a:rPr lang="en-US" sz="2400" dirty="0">
                <a:hlinkClick r:id="rId4"/>
              </a:rPr>
              <a:t>https://ryanfb.github.io/etc/2015/03/16/automatic_evaluation_of_ocr_quality.html</a:t>
            </a:r>
            <a:r>
              <a:rPr lang="en-US" sz="2400" dirty="0"/>
              <a:t> </a:t>
            </a:r>
          </a:p>
          <a:p>
            <a:r>
              <a:rPr lang="en-US" sz="2400" dirty="0"/>
              <a:t>Ted Underwood’s earlier post: </a:t>
            </a:r>
            <a:r>
              <a:rPr lang="en-US" sz="2400" dirty="0">
                <a:hlinkClick r:id="rId5"/>
              </a:rPr>
              <a:t>https://tedunderwood.com/2012/04/26/the-obvious-thing-were-lacking/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7148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8979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Tika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26320" y="2987300"/>
            <a:ext cx="24003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File Type Identification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15533" y="1828800"/>
            <a:ext cx="6923867" cy="32004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749504" y="3657600"/>
            <a:ext cx="5953933" cy="345394"/>
            <a:chOff x="2209800" y="3422160"/>
            <a:chExt cx="5953933" cy="345394"/>
          </a:xfrm>
        </p:grpSpPr>
        <p:sp>
          <p:nvSpPr>
            <p:cNvPr id="6" name="TextBox 5"/>
            <p:cNvSpPr txBox="1"/>
            <p:nvPr/>
          </p:nvSpPr>
          <p:spPr>
            <a:xfrm>
              <a:off x="2209800" y="3422160"/>
              <a:ext cx="60960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PDF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35520" y="3422160"/>
              <a:ext cx="106680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MSOffice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44506" y="3422160"/>
              <a:ext cx="83820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HTML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02470" y="3429000"/>
              <a:ext cx="106680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JPEG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54399" y="3429000"/>
              <a:ext cx="78395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MP3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79777" y="3425580"/>
              <a:ext cx="78395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WAV</a:t>
              </a: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69489" y="2330262"/>
            <a:ext cx="347419" cy="343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62201" y="2002785"/>
            <a:ext cx="354707" cy="32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39314" y="2674003"/>
            <a:ext cx="282855" cy="318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63155" y="1914224"/>
            <a:ext cx="6410357" cy="94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2819400" y="2502131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3581400" y="2502131"/>
            <a:ext cx="1828800" cy="654446"/>
          </a:xfrm>
          <a:prstGeom prst="bentConnector3">
            <a:avLst>
              <a:gd name="adj1" fmla="val 1130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6" idx="0"/>
          </p:cNvCxnSpPr>
          <p:nvPr/>
        </p:nvCxnSpPr>
        <p:spPr>
          <a:xfrm flipH="1">
            <a:off x="4054304" y="3325854"/>
            <a:ext cx="2672167" cy="331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7" idx="0"/>
          </p:cNvCxnSpPr>
          <p:nvPr/>
        </p:nvCxnSpPr>
        <p:spPr>
          <a:xfrm flipH="1">
            <a:off x="5008624" y="3325854"/>
            <a:ext cx="1717847" cy="331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8" idx="0"/>
          </p:cNvCxnSpPr>
          <p:nvPr/>
        </p:nvCxnSpPr>
        <p:spPr>
          <a:xfrm flipH="1">
            <a:off x="6103310" y="3325854"/>
            <a:ext cx="623161" cy="331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9" idx="0"/>
          </p:cNvCxnSpPr>
          <p:nvPr/>
        </p:nvCxnSpPr>
        <p:spPr>
          <a:xfrm>
            <a:off x="6726471" y="3325854"/>
            <a:ext cx="549103" cy="3385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2"/>
            <a:endCxn id="10" idx="0"/>
          </p:cNvCxnSpPr>
          <p:nvPr/>
        </p:nvCxnSpPr>
        <p:spPr>
          <a:xfrm>
            <a:off x="6726470" y="3325854"/>
            <a:ext cx="1659610" cy="3385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2"/>
            <a:endCxn id="12" idx="0"/>
          </p:cNvCxnSpPr>
          <p:nvPr/>
        </p:nvCxnSpPr>
        <p:spPr>
          <a:xfrm>
            <a:off x="6726470" y="3325854"/>
            <a:ext cx="2584988" cy="335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81601" y="4495800"/>
            <a:ext cx="320448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Metadata and Text Content</a:t>
            </a:r>
          </a:p>
        </p:txBody>
      </p:sp>
      <p:cxnSp>
        <p:nvCxnSpPr>
          <p:cNvPr id="36" name="Straight Arrow Connector 35"/>
          <p:cNvCxnSpPr>
            <a:stCxn id="6" idx="2"/>
            <a:endCxn id="35" idx="0"/>
          </p:cNvCxnSpPr>
          <p:nvPr/>
        </p:nvCxnSpPr>
        <p:spPr>
          <a:xfrm>
            <a:off x="4054303" y="3996154"/>
            <a:ext cx="2729538" cy="4996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35" idx="0"/>
          </p:cNvCxnSpPr>
          <p:nvPr/>
        </p:nvCxnSpPr>
        <p:spPr>
          <a:xfrm>
            <a:off x="5008623" y="3996154"/>
            <a:ext cx="1775218" cy="4996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2"/>
            <a:endCxn id="35" idx="0"/>
          </p:cNvCxnSpPr>
          <p:nvPr/>
        </p:nvCxnSpPr>
        <p:spPr>
          <a:xfrm>
            <a:off x="6103309" y="3996154"/>
            <a:ext cx="680532" cy="4996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2"/>
            <a:endCxn id="35" idx="0"/>
          </p:cNvCxnSpPr>
          <p:nvPr/>
        </p:nvCxnSpPr>
        <p:spPr>
          <a:xfrm flipH="1">
            <a:off x="6783841" y="4002994"/>
            <a:ext cx="491732" cy="4928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2"/>
            <a:endCxn id="35" idx="0"/>
          </p:cNvCxnSpPr>
          <p:nvPr/>
        </p:nvCxnSpPr>
        <p:spPr>
          <a:xfrm flipH="1">
            <a:off x="6783842" y="4002994"/>
            <a:ext cx="1602239" cy="4928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2"/>
            <a:endCxn id="35" idx="0"/>
          </p:cNvCxnSpPr>
          <p:nvPr/>
        </p:nvCxnSpPr>
        <p:spPr>
          <a:xfrm flipH="1">
            <a:off x="6783842" y="3999574"/>
            <a:ext cx="2527617" cy="4962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829800" y="3657600"/>
            <a:ext cx="381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ea typeface="Verdana" pitchFamily="34" charset="0"/>
                <a:cs typeface="Verdana" pitchFamily="34" charset="0"/>
              </a:rPr>
              <a:t>…</a:t>
            </a:r>
          </a:p>
        </p:txBody>
      </p:sp>
      <p:cxnSp>
        <p:nvCxnSpPr>
          <p:cNvPr id="55" name="Straight Arrow Connector 54"/>
          <p:cNvCxnSpPr>
            <a:stCxn id="5" idx="2"/>
            <a:endCxn id="54" idx="0"/>
          </p:cNvCxnSpPr>
          <p:nvPr/>
        </p:nvCxnSpPr>
        <p:spPr>
          <a:xfrm>
            <a:off x="6726470" y="3325854"/>
            <a:ext cx="3293830" cy="331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2"/>
            <a:endCxn id="35" idx="0"/>
          </p:cNvCxnSpPr>
          <p:nvPr/>
        </p:nvCxnSpPr>
        <p:spPr>
          <a:xfrm flipH="1">
            <a:off x="6783842" y="3996154"/>
            <a:ext cx="3236459" cy="4996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5" idx="2"/>
          </p:cNvCxnSpPr>
          <p:nvPr/>
        </p:nvCxnSpPr>
        <p:spPr>
          <a:xfrm>
            <a:off x="6783841" y="4834354"/>
            <a:ext cx="0" cy="6520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724400" y="5486401"/>
            <a:ext cx="44958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Uniform Metadata and Text Content for text processing and/or ingestion into search engine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268290" y="76200"/>
            <a:ext cx="661021" cy="180918"/>
          </a:xfr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5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991" y="169597"/>
            <a:ext cx="3838152" cy="283063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287811" y="1295400"/>
            <a:ext cx="1635181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079972" y="3000234"/>
            <a:ext cx="1780962" cy="276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4600" y="520992"/>
            <a:ext cx="1773210" cy="21278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144" y="3496386"/>
            <a:ext cx="3902829" cy="29271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399" y="3447692"/>
            <a:ext cx="4050002" cy="3037502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5" idx="2"/>
          </p:cNvCxnSpPr>
          <p:nvPr/>
        </p:nvCxnSpPr>
        <p:spPr>
          <a:xfrm>
            <a:off x="7842068" y="3000234"/>
            <a:ext cx="539933" cy="338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268290" y="76200"/>
            <a:ext cx="661021" cy="180918"/>
          </a:xfr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225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00FF"/>
      </a:hlink>
      <a:folHlink>
        <a:srgbClr val="800080"/>
      </a:folHlink>
    </a:clrScheme>
    <a:fontScheme name="MITRE Corporate Fonts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5060</Words>
  <Application>Microsoft Office PowerPoint</Application>
  <PresentationFormat>Widescreen</PresentationFormat>
  <Paragraphs>917</Paragraphs>
  <Slides>98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5" baseType="lpstr">
      <vt:lpstr>Arial</vt:lpstr>
      <vt:lpstr>Calibri</vt:lpstr>
      <vt:lpstr>Consolas</vt:lpstr>
      <vt:lpstr>Courier New</vt:lpstr>
      <vt:lpstr>Helvetica LT Std</vt:lpstr>
      <vt:lpstr>Wingdings</vt:lpstr>
      <vt:lpstr>Default Theme</vt:lpstr>
      <vt:lpstr>(R)Evolving Relevance Tuning with Genetic Algorithms</vt:lpstr>
      <vt:lpstr>About me</vt:lpstr>
      <vt:lpstr>Hat Tip – Simon Hughes</vt:lpstr>
      <vt:lpstr>Some Open Source Relevance Tools</vt:lpstr>
      <vt:lpstr>Outline</vt:lpstr>
      <vt:lpstr>Search is easy!</vt:lpstr>
      <vt:lpstr>Search Engines – A Quick Overview</vt:lpstr>
      <vt:lpstr>Available Parameters</vt:lpstr>
      <vt:lpstr>Each Token Filter Can Have Many Parameters</vt:lpstr>
      <vt:lpstr>What to do, what to do…</vt:lpstr>
      <vt:lpstr>Ground-truth based relevance tuning</vt:lpstr>
      <vt:lpstr>Example Ground Truth</vt:lpstr>
      <vt:lpstr>Generation 0: Run Some Experiments</vt:lpstr>
      <vt:lpstr>Key components for running experiments</vt:lpstr>
      <vt:lpstr>Basic Experiment Configuration: Scorers and Experiments</vt:lpstr>
      <vt:lpstr>Scorers – More Scorers</vt:lpstr>
      <vt:lpstr>Experiments – A Slightly More Interesting Experiment</vt:lpstr>
      <vt:lpstr>Output: Per Query/Per Experiment Scores</vt:lpstr>
      <vt:lpstr>Output: Per Experiment Summary Analytics</vt:lpstr>
      <vt:lpstr>Output: Pairwise P-Value for Diffs in NDCG@10</vt:lpstr>
      <vt:lpstr>Generation 1: Automatically Generate Experiments</vt:lpstr>
      <vt:lpstr>Generation 1: Automatically Generate Experiments</vt:lpstr>
      <vt:lpstr>Generation 1a: Automatically Generate All Experiments  (Brute Force/Grid Search)</vt:lpstr>
      <vt:lpstr>Experiment Features – Scorers and FeatureFactories</vt:lpstr>
      <vt:lpstr>Query Features – A Bit More Interesting</vt:lpstr>
      <vt:lpstr>Parameterizable Strings</vt:lpstr>
      <vt:lpstr>Permutation explosion – Beware!</vt:lpstr>
      <vt:lpstr>Generation 1b: Automatically Generate Random Experiments  (Random Search)</vt:lpstr>
      <vt:lpstr>Generation 2: Genetic Algorithm </vt:lpstr>
      <vt:lpstr>Genetic Algorithm Terms</vt:lpstr>
      <vt:lpstr>Genetic Algorithm Basics </vt:lpstr>
      <vt:lpstr>Interlude: How Does this Differ from Learning to Rank (LTR)</vt:lpstr>
      <vt:lpstr>Generation 2: Genetic Algorithm – Cross-fold Validation Built-in</vt:lpstr>
      <vt:lpstr>N-Fold Cross-Validation </vt:lpstr>
      <vt:lpstr>Results Per Fold</vt:lpstr>
      <vt:lpstr>Results: Overall, across folds</vt:lpstr>
      <vt:lpstr>Initial Findings</vt:lpstr>
      <vt:lpstr>Initial Findings – L-Value</vt:lpstr>
      <vt:lpstr>Next Steps</vt:lpstr>
      <vt:lpstr>Next Steps</vt:lpstr>
      <vt:lpstr>Questions?</vt:lpstr>
      <vt:lpstr>PowerPoint Presentation</vt:lpstr>
      <vt:lpstr>On the one hand…on the other</vt:lpstr>
      <vt:lpstr>Debts of Gratitude</vt:lpstr>
      <vt:lpstr>Overview</vt:lpstr>
      <vt:lpstr>Content Extraction and HLT</vt:lpstr>
      <vt:lpstr>High Level Components of a Media Processing Stack</vt:lpstr>
      <vt:lpstr>Let’s not forget Metadata!</vt:lpstr>
      <vt:lpstr>When Things Go Wrong with Text Extraction</vt:lpstr>
      <vt:lpstr>What the User Sees in a Search System</vt:lpstr>
      <vt:lpstr>When Things Go Wrong with a Foundation</vt:lpstr>
      <vt:lpstr>What can go wrong?  Basic problems: thrown exceptions</vt:lpstr>
      <vt:lpstr>What can go wrong? Catastrophic problems</vt:lpstr>
      <vt:lpstr>What can go wrong? Hidden problems (no exceptions!)…</vt:lpstr>
      <vt:lpstr>Corrupt Text (Upgrade from PDFBox 1.8.6-&gt;1.8.7)</vt:lpstr>
      <vt:lpstr>Missing Text (TIKA-1130)</vt:lpstr>
      <vt:lpstr>When Things Go Not as Well as They Might with Content Extraction – OCR</vt:lpstr>
      <vt:lpstr>Take-away #1</vt:lpstr>
      <vt:lpstr>Take-away #2</vt:lpstr>
      <vt:lpstr>TIKA-1302: The Dream</vt:lpstr>
      <vt:lpstr>tika-eval</vt:lpstr>
      <vt:lpstr>High-level overview</vt:lpstr>
      <vt:lpstr>Definitions</vt:lpstr>
      <vt:lpstr>Why the RecursiveParserWrapper?</vt:lpstr>
      <vt:lpstr>Classic XHTML</vt:lpstr>
      <vt:lpstr>RecursiveParserWrapper</vt:lpstr>
      <vt:lpstr>Workflow – Profile</vt:lpstr>
      <vt:lpstr>Workflow – Compare</vt:lpstr>
      <vt:lpstr>Workflow – StartDB</vt:lpstr>
      <vt:lpstr>Reports (Profile)</vt:lpstr>
      <vt:lpstr>Reports (Compare)*</vt:lpstr>
      <vt:lpstr>Content – “Common words” and their Utility in Profile</vt:lpstr>
      <vt:lpstr>Content comparisons</vt:lpstr>
      <vt:lpstr>Content Comparison Example – Junk -&gt; Better</vt:lpstr>
      <vt:lpstr>Content Comparison Example – Small Regression</vt:lpstr>
      <vt:lpstr>Taking tika-eval public</vt:lpstr>
      <vt:lpstr>Community collaboration</vt:lpstr>
      <vt:lpstr>Limits of Automated Metrics without Ground Truth</vt:lpstr>
      <vt:lpstr>TIKA-1302: The Ticket is Grown; the Dream is Gone</vt:lpstr>
      <vt:lpstr>Scaling tika-eval</vt:lpstr>
      <vt:lpstr>tika-eval at Scale (with tika-eval &gt;= 1.22)</vt:lpstr>
      <vt:lpstr>Step 1: Calculating Content Statistics – An Example with SolrJ</vt:lpstr>
      <vt:lpstr>Average OOV% in English PDFs</vt:lpstr>
      <vt:lpstr>That document all the way on the left in the previous slide</vt:lpstr>
      <vt:lpstr>Which PDFs had little to no content?</vt:lpstr>
      <vt:lpstr>Most Common Stacktraces for Epubs?</vt:lpstr>
      <vt:lpstr>From Analytics to Action</vt:lpstr>
      <vt:lpstr>PowerPoint Presentation</vt:lpstr>
      <vt:lpstr>Stored text vs. OCR’d text</vt:lpstr>
      <vt:lpstr>WWGD*?</vt:lpstr>
      <vt:lpstr>Charset detection – HTML meta charset (HTMLDefault) vs.  Mozilla’s chardet (Universal)</vt:lpstr>
      <vt:lpstr>Next Steps</vt:lpstr>
      <vt:lpstr>To conclude</vt:lpstr>
      <vt:lpstr>OOV% by Language, Mean and 1 StdDev on  1.5 million text-based files</vt:lpstr>
      <vt:lpstr>Some Resources</vt:lpstr>
      <vt:lpstr>Extras</vt:lpstr>
      <vt:lpstr>Apache Tika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2016-10-04T23:57:59Z</dcterms:created>
  <dcterms:modified xsi:type="dcterms:W3CDTF">2019-09-13T18:31:00Z</dcterms:modified>
</cp:coreProperties>
</file>