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50" r:id="rId3"/>
    <p:sldId id="327" r:id="rId4"/>
    <p:sldId id="326" r:id="rId5"/>
    <p:sldId id="257" r:id="rId6"/>
    <p:sldId id="293" r:id="rId7"/>
    <p:sldId id="292" r:id="rId8"/>
    <p:sldId id="294" r:id="rId9"/>
    <p:sldId id="283" r:id="rId10"/>
    <p:sldId id="276" r:id="rId11"/>
    <p:sldId id="277" r:id="rId12"/>
    <p:sldId id="297" r:id="rId13"/>
    <p:sldId id="298" r:id="rId14"/>
    <p:sldId id="299" r:id="rId15"/>
    <p:sldId id="278" r:id="rId16"/>
    <p:sldId id="279" r:id="rId17"/>
    <p:sldId id="281" r:id="rId18"/>
    <p:sldId id="319" r:id="rId19"/>
    <p:sldId id="346" r:id="rId20"/>
    <p:sldId id="320" r:id="rId21"/>
    <p:sldId id="302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5" r:id="rId33"/>
    <p:sldId id="316" r:id="rId34"/>
    <p:sldId id="321" r:id="rId35"/>
    <p:sldId id="322" r:id="rId36"/>
    <p:sldId id="318" r:id="rId37"/>
    <p:sldId id="348" r:id="rId38"/>
    <p:sldId id="323" r:id="rId39"/>
    <p:sldId id="324" r:id="rId40"/>
    <p:sldId id="328" r:id="rId41"/>
    <p:sldId id="329" r:id="rId42"/>
    <p:sldId id="340" r:id="rId43"/>
    <p:sldId id="349" r:id="rId44"/>
    <p:sldId id="338" r:id="rId45"/>
    <p:sldId id="339" r:id="rId46"/>
    <p:sldId id="343" r:id="rId47"/>
    <p:sldId id="344" r:id="rId48"/>
    <p:sldId id="330" r:id="rId49"/>
    <p:sldId id="335" r:id="rId50"/>
    <p:sldId id="336" r:id="rId51"/>
    <p:sldId id="337" r:id="rId52"/>
    <p:sldId id="347" r:id="rId53"/>
    <p:sldId id="341" r:id="rId54"/>
    <p:sldId id="317" r:id="rId55"/>
    <p:sldId id="345" r:id="rId56"/>
    <p:sldId id="325" r:id="rId57"/>
    <p:sldId id="300" r:id="rId58"/>
    <p:sldId id="287" r:id="rId59"/>
    <p:sldId id="288" r:id="rId60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00000"/>
    <a:srgbClr val="0033CC"/>
    <a:srgbClr val="005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1777" autoAdjust="0"/>
  </p:normalViewPr>
  <p:slideViewPr>
    <p:cSldViewPr>
      <p:cViewPr varScale="1">
        <p:scale>
          <a:sx n="56" d="100"/>
          <a:sy n="56" d="100"/>
        </p:scale>
        <p:origin x="129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3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r">
              <a:defRPr sz="1200"/>
            </a:lvl1pPr>
          </a:lstStyle>
          <a:p>
            <a:fld id="{C329A52C-7C1D-4919-9C3C-19B86460C17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3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r">
              <a:defRPr sz="1200"/>
            </a:lvl1pPr>
          </a:lstStyle>
          <a:p>
            <a:fld id="{F6AF80CD-4185-4083-9761-99BB39D900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92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484" y="0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r">
              <a:defRPr sz="1200"/>
            </a:lvl1pPr>
          </a:lstStyle>
          <a:p>
            <a:fld id="{848B100A-0247-48A8-A06C-C8DFEC26C7F3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5325"/>
            <a:ext cx="6188075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8" tIns="45519" rIns="91038" bIns="455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132" y="4409205"/>
            <a:ext cx="5586738" cy="4178139"/>
          </a:xfrm>
          <a:prstGeom prst="rect">
            <a:avLst/>
          </a:prstGeom>
        </p:spPr>
        <p:txBody>
          <a:bodyPr vert="horz" lIns="91038" tIns="45519" rIns="91038" bIns="455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408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484" y="8818408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r">
              <a:defRPr sz="1200"/>
            </a:lvl1pPr>
          </a:lstStyle>
          <a:p>
            <a:fld id="{19609630-4293-4F3E-BA83-C7A490E6F3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affron_blaz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</a:t>
            </a:r>
            <a:r>
              <a:rPr lang="en-US" baseline="0" dirty="0"/>
              <a:t> translation via Google translate</a:t>
            </a:r>
          </a:p>
          <a:p>
            <a:r>
              <a:rPr lang="en-US" baseline="0" dirty="0"/>
              <a:t>Text retrieved from https://ar.wikipedia.org/wiki/%D8%A3%D8%B1%D9%86%D9%88%D9%84%D8%AF_%D8%B4%D9%88%D8%A7%D8%B1%D8%B2%D9%86%D9%8A%D8%AC%D8%B1 on 2/1/2017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9630-4293-4F3E-BA83-C7A490E6F3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3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BB399-9A46-46BE-9D80-AD1B3D587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</a:t>
            </a:r>
            <a:r>
              <a:rPr lang="en-US" baseline="0" dirty="0"/>
              <a:t> from: http://upload.wikimedia.org/wikipedia/commons/6/66/The_Leaning_Tower_of_Pisa_SB.jpeg</a:t>
            </a:r>
          </a:p>
          <a:p>
            <a:endParaRPr lang="en-US" baseline="0" dirty="0"/>
          </a:p>
          <a:p>
            <a:r>
              <a:rPr lang="en-US" sz="2000" b="1" i="0" u="none" strike="noStrike" kern="12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</a:rPr>
              <a:t>Permission details</a:t>
            </a:r>
          </a:p>
          <a:p>
            <a: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</a:rPr>
              <a:t>Outside of Wikimedia Foundation projects, attribution is to be made to: W. Lloyd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</a:rPr>
              <a:t>MacKenzie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</a:rPr>
              <a:t>, via Flickr @</a:t>
            </a:r>
            <a: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  <a:hlinkClick r:id="rId3"/>
              </a:rPr>
              <a:t>http://www.flickr.com/photos/saffron_blaze/</a:t>
            </a:r>
            <a:b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</a:rPr>
            </a:b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BB399-9A46-46BE-9D80-AD1B3D587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A9261-7039-4CDD-910C-26572C9F46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1098200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A9EADF0-C01A-40BD-B50E-F00D8FE087CF}"/>
              </a:ext>
            </a:extLst>
          </p:cNvPr>
          <p:cNvSpPr txBox="1">
            <a:spLocks/>
          </p:cNvSpPr>
          <p:nvPr userDrawn="1"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58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1098200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F8B141-878F-4BD4-B1C9-B7109C60A73B}"/>
              </a:ext>
            </a:extLst>
          </p:cNvPr>
          <p:cNvSpPr txBox="1">
            <a:spLocks/>
          </p:cNvSpPr>
          <p:nvPr userDrawn="1"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24411" y="1295400"/>
            <a:ext cx="10961189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543099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543099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908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F314A6-FFA2-4668-964B-F0EFDD50EC8B}"/>
              </a:ext>
            </a:extLst>
          </p:cNvPr>
          <p:cNvSpPr txBox="1">
            <a:spLocks/>
          </p:cNvSpPr>
          <p:nvPr userDrawn="1"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saffron_blaz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sues.apache.org/jira/browse/TIKA-113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apache.org/repos/bigdata/opennlp/" TargetMode="External"/><Relationship Id="rId2" Type="http://schemas.openxmlformats.org/officeDocument/2006/relationships/hyperlink" Target="http://wortschatz.uni-leipzig.de/en/download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ntic9/CommonCrawlDocumentDownload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hub.com/tballison/tika-addons/tree/master/tika-eval-solrj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ballison/share/blob/master/slides/Tika_charset_detector_study_201909.docx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tallison@apache.org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ev@tika.apache.org" TargetMode="External"/><Relationship Id="rId4" Type="http://schemas.openxmlformats.org/officeDocument/2006/relationships/hyperlink" Target="mailto:user@tika.apache.or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tika/TikaEval" TargetMode="External"/><Relationship Id="rId2" Type="http://schemas.openxmlformats.org/officeDocument/2006/relationships/hyperlink" Target="http://events.linuxfoundation.org/sites/events/files/slides/WhatsNewWithApacheTika_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dunderwood.com/2012/04/26/the-obvious-thing-were-lacking/" TargetMode="External"/><Relationship Id="rId4" Type="http://schemas.openxmlformats.org/officeDocument/2006/relationships/hyperlink" Target="https://ryanfb.github.io/etc/2015/03/16/automatic_evaluation_of_ocr_quality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.wikipedia.org/wiki/%D8%B4%D8%AA%D8%A7%D9%8A%D8%B1%D9%85%D8%A7%D8%B1%D9%83" TargetMode="Externa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18.png"/><Relationship Id="rId7" Type="http://schemas.openxmlformats.org/officeDocument/2006/relationships/hyperlink" Target="https://ar.wikipedia.org/wiki/1947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.wikipedia.org/wiki/8_%D8%A3%D8%BA%D8%B3%D8%B7%D8%B3" TargetMode="External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hyperlink" Target="https://ar.wikipedia.org/wiki/%D8%A7%D9%84%D9%86%D9%85%D8%B3%D8%A7" TargetMode="External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1" y="5172678"/>
            <a:ext cx="4602163" cy="389922"/>
          </a:xfrm>
        </p:spPr>
        <p:txBody>
          <a:bodyPr>
            <a:normAutofit/>
          </a:bodyPr>
          <a:lstStyle/>
          <a:p>
            <a:r>
              <a:rPr lang="en-US" sz="1600" dirty="0"/>
              <a:t>September 11, 2019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2095500" y="1295400"/>
            <a:ext cx="8305800" cy="82613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/>
              <a:t>Evaluating Content/Text </a:t>
            </a:r>
            <a:r>
              <a:rPr lang="en-US" sz="3600" dirty="0"/>
              <a:t>Extraction</a:t>
            </a:r>
            <a:br>
              <a:rPr lang="en-US" sz="3600" dirty="0"/>
            </a:br>
            <a:r>
              <a:rPr lang="en-US" sz="3600" dirty="0"/>
              <a:t>at Scale with Apache Tika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286000" y="2743200"/>
            <a:ext cx="7924800" cy="20574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sz="2000" b="1" kern="1200" spc="0" baseline="0">
                <a:solidFill>
                  <a:schemeClr val="tx2"/>
                </a:solidFill>
                <a:latin typeface="Helvetica LT Std" pitchFamily="34" charset="0"/>
                <a:ea typeface="+mn-ea"/>
                <a:cs typeface="Calibri" pitchFamily="34" charset="0"/>
              </a:defRPr>
            </a:lvl1pPr>
            <a:lvl2pPr marL="515938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 LT Std" pitchFamily="34" charset="0"/>
                <a:ea typeface="+mn-ea"/>
                <a:cs typeface="Calibri" pitchFamily="34" charset="0"/>
              </a:defRPr>
            </a:lvl2pPr>
            <a:lvl3pPr marL="747713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Helvetica LT Std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5F9E"/>
                </a:solidFill>
                <a:ea typeface="Verdana" pitchFamily="34" charset="0"/>
                <a:cs typeface="Times New Roman" pitchFamily="18" charset="0"/>
              </a:rPr>
              <a:t>Tim Allison</a:t>
            </a: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5F9E"/>
              </a:solidFill>
              <a:ea typeface="Verdana" pitchFamily="34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5F9E"/>
                </a:solidFill>
                <a:ea typeface="Verdana" pitchFamily="34" charset="0"/>
                <a:cs typeface="Times New Roman" pitchFamily="18" charset="0"/>
              </a:rPr>
              <a:t>Activate Conference 2019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5F9E"/>
                </a:solidFill>
                <a:ea typeface="Verdana" pitchFamily="34" charset="0"/>
                <a:cs typeface="Times New Roman" pitchFamily="18" charset="0"/>
              </a:rPr>
              <a:t>Washington, DC</a:t>
            </a: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5F9E"/>
              </a:solidFill>
              <a:ea typeface="Verdana" pitchFamily="34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5F9E"/>
              </a:solidFill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8600"/>
            <a:ext cx="2057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Approved for Public Release;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Distribution Unlimited. 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Case Number 18-3138-11</a:t>
            </a:r>
            <a:endParaRPr lang="en-US" sz="1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6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User Sees in a Search System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5181600" y="5041886"/>
            <a:ext cx="836108" cy="1040044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4996382"/>
            <a:ext cx="247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Content/ Metadata Extraction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054467" y="3743011"/>
            <a:ext cx="2083064" cy="1241415"/>
          </a:xfrm>
          <a:prstGeom prst="flowChartMagneticDisk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1" y="3786991"/>
            <a:ext cx="2280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Indexer/ Search System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3601730" y="1938010"/>
            <a:ext cx="5011625" cy="1649019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8699" y="2585712"/>
            <a:ext cx="287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User Interface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6172201" y="5047760"/>
            <a:ext cx="863277" cy="1040044"/>
          </a:xfrm>
          <a:prstGeom prst="flowChartMagneticDisk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4422" y="5107938"/>
            <a:ext cx="24737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Structured</a:t>
            </a:r>
          </a:p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Data-store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When Things Go Wrong with a Foundation</a:t>
            </a:r>
          </a:p>
        </p:txBody>
      </p:sp>
      <p:pic>
        <p:nvPicPr>
          <p:cNvPr id="4" name="Picture 2" descr="The_Leaning_Tower_of_Pisa_SB.jpeg (2544×3875)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114" y="1785054"/>
            <a:ext cx="3093359" cy="47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>
            <a:off x="7660917" y="1534532"/>
            <a:ext cx="759310" cy="49623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67" dirty="0">
                <a:latin typeface="Arial" pitchFamily="18"/>
              </a:rPr>
              <a:t>W. Lloyd </a:t>
            </a:r>
            <a:r>
              <a:rPr lang="en-US" sz="1867" dirty="0" err="1">
                <a:latin typeface="Arial" pitchFamily="18"/>
              </a:rPr>
              <a:t>MacKenzie</a:t>
            </a:r>
            <a:r>
              <a:rPr lang="en-US" sz="1867" dirty="0">
                <a:latin typeface="Arial" pitchFamily="18"/>
              </a:rPr>
              <a:t>, via Flickr @</a:t>
            </a:r>
            <a:r>
              <a:rPr lang="en-US" sz="1867" dirty="0">
                <a:latin typeface="Arial" pitchFamily="18"/>
                <a:hlinkClick r:id="rId4"/>
              </a:rPr>
              <a:t>http://www.flickr.com/photos/saffron_blaze/</a:t>
            </a:r>
            <a:endParaRPr lang="en-US" sz="1867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5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  Basic problems: thrown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9601200" cy="3733799"/>
          </a:xfrm>
        </p:spPr>
        <p:txBody>
          <a:bodyPr>
            <a:normAutofit/>
          </a:bodyPr>
          <a:lstStyle/>
          <a:p>
            <a:r>
              <a:rPr lang="en-US" dirty="0"/>
              <a:t>Parser has a problem with non-corrupt file (and admits it…thank you!!!)</a:t>
            </a:r>
          </a:p>
          <a:p>
            <a:r>
              <a:rPr lang="en-US" dirty="0"/>
              <a:t>Password/access protected files</a:t>
            </a:r>
          </a:p>
          <a:p>
            <a:r>
              <a:rPr lang="en-US" dirty="0"/>
              <a:t>Format version not handled (add new parser?)</a:t>
            </a:r>
          </a:p>
          <a:p>
            <a:r>
              <a:rPr lang="en-US" dirty="0"/>
              <a:t>Corrupt files – can’t be opened by primary application or parsed by other parsers</a:t>
            </a:r>
          </a:p>
          <a:p>
            <a:r>
              <a:rPr lang="en-US" dirty="0"/>
              <a:t>Corrupt files – slight variant from spec/other parsers can handle it</a:t>
            </a:r>
          </a:p>
          <a:p>
            <a:r>
              <a:rPr lang="en-US" dirty="0"/>
              <a:t>Truncated files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28733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1780" y="5334001"/>
            <a:ext cx="8108783" cy="95410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Note: some text/metadata may or may not be extracted before the exception is thrown</a:t>
            </a:r>
          </a:p>
        </p:txBody>
      </p:sp>
    </p:spTree>
    <p:extLst>
      <p:ext uri="{BB962C8B-B14F-4D97-AF65-F5344CB8AC3E}">
        <p14:creationId xmlns:p14="http://schemas.microsoft.com/office/powerpoint/2010/main" val="30203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 Catastrophic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89" y="1447801"/>
            <a:ext cx="10633911" cy="4191000"/>
          </a:xfrm>
        </p:spPr>
        <p:txBody>
          <a:bodyPr>
            <a:normAutofit/>
          </a:bodyPr>
          <a:lstStyle/>
          <a:p>
            <a:r>
              <a:rPr lang="en-US" dirty="0" err="1"/>
              <a:t>OutOfMemoryError</a:t>
            </a:r>
            <a:r>
              <a:rPr lang="en-US" dirty="0"/>
              <a:t> – potentially corrupting the JVM</a:t>
            </a:r>
          </a:p>
          <a:p>
            <a:pPr lvl="1"/>
            <a:r>
              <a:rPr lang="en-US" dirty="0"/>
              <a:t>Inefficient parsers DOM vs SAX on rare </a:t>
            </a:r>
            <a:r>
              <a:rPr lang="en-US" dirty="0" err="1"/>
              <a:t>docx</a:t>
            </a:r>
            <a:r>
              <a:rPr lang="en-US" dirty="0"/>
              <a:t> (TIKA-2170) and </a:t>
            </a:r>
            <a:r>
              <a:rPr lang="en-US" dirty="0" err="1"/>
              <a:t>pptx</a:t>
            </a:r>
            <a:r>
              <a:rPr lang="en-US" dirty="0"/>
              <a:t> (TIKA-2201). </a:t>
            </a:r>
            <a:r>
              <a:rPr lang="en-US" b="1" dirty="0"/>
              <a:t>NOTE:</a:t>
            </a:r>
            <a:r>
              <a:rPr lang="en-US" dirty="0"/>
              <a:t> with multithreaded garbage collection, a single thread running </a:t>
            </a:r>
            <a:r>
              <a:rPr lang="en-US" dirty="0" err="1"/>
              <a:t>Tika</a:t>
            </a:r>
            <a:r>
              <a:rPr lang="en-US" dirty="0"/>
              <a:t> can cause a quad-core system to grind to a snail’s pace before hitting OOM.</a:t>
            </a:r>
          </a:p>
          <a:p>
            <a:pPr lvl="1"/>
            <a:r>
              <a:rPr lang="en-US" dirty="0"/>
              <a:t>Four bytes of a compressed file (TIKA-2330)</a:t>
            </a:r>
          </a:p>
          <a:p>
            <a:r>
              <a:rPr lang="en-US" dirty="0"/>
              <a:t>Slowly building memory leak</a:t>
            </a:r>
          </a:p>
          <a:p>
            <a:pPr lvl="1"/>
            <a:r>
              <a:rPr lang="en-US" dirty="0"/>
              <a:t>See above on quad-core, </a:t>
            </a:r>
            <a:r>
              <a:rPr lang="en-US" dirty="0" err="1"/>
              <a:t>gc</a:t>
            </a:r>
            <a:r>
              <a:rPr lang="en-US" dirty="0"/>
              <a:t> and snails (TIKA-2180?)</a:t>
            </a:r>
          </a:p>
          <a:p>
            <a:r>
              <a:rPr lang="en-US" dirty="0"/>
              <a:t>Permanent Hang</a:t>
            </a:r>
          </a:p>
          <a:p>
            <a:pPr lvl="1"/>
            <a:r>
              <a:rPr lang="en-US" dirty="0"/>
              <a:t>TIKA-1132</a:t>
            </a:r>
          </a:p>
          <a:p>
            <a:r>
              <a:rPr lang="en-US" dirty="0"/>
              <a:t>Security Vulnerabilities</a:t>
            </a:r>
          </a:p>
          <a:p>
            <a:pPr lvl="1"/>
            <a:r>
              <a:rPr lang="en-US" dirty="0"/>
              <a:t>XXE (CVE-2016-4334), arbitrary code execution (CVE-2016-6809)</a:t>
            </a:r>
          </a:p>
          <a:p>
            <a:pPr marL="28733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5638801"/>
            <a:ext cx="62484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/>
              <a:t>These are extremely rare, and we try to fix them when we’re aware of them!</a:t>
            </a:r>
          </a:p>
          <a:p>
            <a:pPr algn="ctr">
              <a:spcAft>
                <a:spcPts val="600"/>
              </a:spcAft>
            </a:pPr>
            <a:endParaRPr lang="en-US" sz="20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7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 Hidden problems (no exceptions!)…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Garbled text</a:t>
            </a:r>
          </a:p>
          <a:p>
            <a:pPr lvl="1"/>
            <a:r>
              <a:rPr lang="en-US" dirty="0"/>
              <a:t>From slightly to…fully</a:t>
            </a:r>
          </a:p>
          <a:p>
            <a:r>
              <a:rPr lang="en-US" dirty="0"/>
              <a:t>Missing text/metadata</a:t>
            </a:r>
          </a:p>
          <a:p>
            <a:pPr lvl="1"/>
            <a:r>
              <a:rPr lang="en-US" dirty="0"/>
              <a:t>From missing some text to … no text at all</a:t>
            </a:r>
          </a:p>
          <a:p>
            <a:r>
              <a:rPr lang="en-US" dirty="0"/>
              <a:t>Missing attachments</a:t>
            </a:r>
          </a:p>
          <a:p>
            <a:r>
              <a:rPr lang="en-US" dirty="0"/>
              <a:t>Silently swallowed exceptions of embedded documents</a:t>
            </a:r>
          </a:p>
          <a:p>
            <a:pPr lvl="1"/>
            <a:r>
              <a:rPr lang="en-US" dirty="0"/>
              <a:t>Classic </a:t>
            </a:r>
            <a:r>
              <a:rPr lang="en-US" dirty="0" err="1"/>
              <a:t>Tika</a:t>
            </a:r>
            <a:r>
              <a:rPr lang="en-US" dirty="0"/>
              <a:t> </a:t>
            </a:r>
            <a:r>
              <a:rPr lang="en-US" dirty="0" err="1"/>
              <a:t>xhtml</a:t>
            </a:r>
            <a:r>
              <a:rPr lang="en-US" dirty="0"/>
              <a:t> silently swallows embedded exceptions!!!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9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Corrupt Text (Upgrade from </a:t>
            </a:r>
            <a:r>
              <a:rPr lang="en-US" dirty="0" err="1"/>
              <a:t>PDFBox</a:t>
            </a:r>
            <a:r>
              <a:rPr lang="en-US" dirty="0"/>
              <a:t> 1.8.6-&gt;1.8.7)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88" r="988" b="51494"/>
          <a:stretch/>
        </p:blipFill>
        <p:spPr>
          <a:xfrm>
            <a:off x="2142309" y="1524001"/>
            <a:ext cx="6178771" cy="2164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271"/>
          <a:stretch/>
        </p:blipFill>
        <p:spPr>
          <a:xfrm>
            <a:off x="3462390" y="4442565"/>
            <a:ext cx="6860887" cy="201650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231695" y="3688582"/>
            <a:ext cx="1787057" cy="7539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8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Missing Text (TIKA-1130)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800"/>
            <a:ext cx="5346858" cy="5486400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752600"/>
            <a:ext cx="4958080" cy="4648200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6400800"/>
            <a:ext cx="700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Document available: </a:t>
            </a:r>
            <a:r>
              <a:rPr lang="en-US" sz="1600" b="1" dirty="0">
                <a:ea typeface="Verdana" pitchFamily="34" charset="0"/>
                <a:cs typeface="Verdana" pitchFamily="34" charset="0"/>
                <a:hlinkClick r:id="rId4"/>
              </a:rPr>
              <a:t>https://issues.apache.org/jira/browse/TIKA-1130</a:t>
            </a:r>
            <a:endParaRPr lang="en-US" sz="1600" b="1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4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391400" cy="5334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When Things Go Not as Well as They Might with Content Extraction – OCR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9138" y="1701800"/>
            <a:ext cx="7918450" cy="566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667001" y="2659064"/>
            <a:ext cx="761206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I9  	There was documcntation of calibration but not ofobscrvation of  tlic actual iiionitoring of tlic critical limits during production. 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4067176"/>
            <a:ext cx="6345238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989138" y="1320800"/>
            <a:ext cx="2582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</a:rPr>
              <a:t>Image:</a:t>
            </a:r>
          </a:p>
        </p:txBody>
      </p:sp>
      <p:sp>
        <p:nvSpPr>
          <p:cNvPr id="15368" name="TextBox 11"/>
          <p:cNvSpPr txBox="1">
            <a:spLocks noChangeArrowheads="1"/>
          </p:cNvSpPr>
          <p:nvPr/>
        </p:nvSpPr>
        <p:spPr bwMode="auto">
          <a:xfrm>
            <a:off x="1957388" y="2289175"/>
            <a:ext cx="2582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prstClr val="black"/>
                </a:solidFill>
              </a:rPr>
              <a:t>Text Extracted:</a:t>
            </a:r>
          </a:p>
        </p:txBody>
      </p:sp>
      <p:sp>
        <p:nvSpPr>
          <p:cNvPr id="15369" name="TextBox 12"/>
          <p:cNvSpPr txBox="1">
            <a:spLocks noChangeArrowheads="1"/>
          </p:cNvSpPr>
          <p:nvPr/>
        </p:nvSpPr>
        <p:spPr bwMode="auto">
          <a:xfrm>
            <a:off x="1989138" y="3698875"/>
            <a:ext cx="2582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</a:rPr>
              <a:t>Search Results: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4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9931400" cy="685800"/>
          </a:xfrm>
        </p:spPr>
        <p:txBody>
          <a:bodyPr/>
          <a:lstStyle/>
          <a:p>
            <a:r>
              <a:rPr lang="en-US" dirty="0"/>
              <a:t>If you don’t evaluate content extraction…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0" y="2785408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000" b="1" dirty="0">
                <a:ea typeface="Verdana" pitchFamily="34" charset="0"/>
                <a:cs typeface="Verdana" pitchFamily="34" charset="0"/>
              </a:rPr>
              <a:t>You don’t know what you can’t find</a:t>
            </a:r>
          </a:p>
        </p:txBody>
      </p:sp>
    </p:spTree>
    <p:extLst>
      <p:ext uri="{BB962C8B-B14F-4D97-AF65-F5344CB8AC3E}">
        <p14:creationId xmlns:p14="http://schemas.microsoft.com/office/powerpoint/2010/main" val="275188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9931400" cy="685800"/>
          </a:xfrm>
        </p:spPr>
        <p:txBody>
          <a:bodyPr>
            <a:noAutofit/>
          </a:bodyPr>
          <a:lstStyle/>
          <a:p>
            <a:r>
              <a:rPr lang="en-US" sz="3600" dirty="0"/>
              <a:t>A small problem for me can be a big problem for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C0A2857-90B0-4D91-9D29-67750BEDA1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910" y="2683474"/>
            <a:ext cx="7938512" cy="3863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F9FBC-A3B4-4267-92D4-DCC4CC44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5105400"/>
            <a:ext cx="10138124" cy="1237965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941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B5A7-A3E1-49D5-9246-8E30C76F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F6D7-52AA-4C41-8E05-75E78A51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deep learning talk in Columbia 3/4</a:t>
            </a:r>
          </a:p>
          <a:p>
            <a:r>
              <a:rPr lang="en-US" dirty="0"/>
              <a:t>This talk will focus on content extraction and evaluation.  Sorry.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980D1-00F4-4F2C-89EA-004022CA6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4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TIKA-1302: The Dream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All of the above</a:t>
            </a:r>
          </a:p>
          <a:p>
            <a:pPr lvl="1"/>
            <a:r>
              <a:rPr lang="en-US" dirty="0"/>
              <a:t>We have only roughly 1,000 test files in unit tests in Apache POI, Apache </a:t>
            </a:r>
            <a:r>
              <a:rPr lang="en-US" dirty="0" err="1"/>
              <a:t>PDFBox</a:t>
            </a:r>
            <a:r>
              <a:rPr lang="en-US" dirty="0"/>
              <a:t> and Apache </a:t>
            </a:r>
            <a:r>
              <a:rPr lang="en-US" dirty="0" err="1"/>
              <a:t>Tika</a:t>
            </a:r>
            <a:endParaRPr lang="en-US" dirty="0"/>
          </a:p>
          <a:p>
            <a:pPr lvl="1"/>
            <a:r>
              <a:rPr lang="en-US" dirty="0"/>
              <a:t>Apache POI/</a:t>
            </a:r>
            <a:r>
              <a:rPr lang="en-US" dirty="0" err="1"/>
              <a:t>PDFBox</a:t>
            </a:r>
            <a:r>
              <a:rPr lang="en-US" dirty="0"/>
              <a:t>/</a:t>
            </a:r>
            <a:r>
              <a:rPr lang="en-US" dirty="0" err="1"/>
              <a:t>Tika</a:t>
            </a:r>
            <a:r>
              <a:rPr lang="en-US" dirty="0"/>
              <a:t> mistakenly made me a committer</a:t>
            </a:r>
          </a:p>
          <a:p>
            <a:r>
              <a:rPr lang="en-US" dirty="0"/>
              <a:t>Run </a:t>
            </a:r>
            <a:r>
              <a:rPr lang="en-US" dirty="0" err="1"/>
              <a:t>Tika</a:t>
            </a:r>
            <a:r>
              <a:rPr lang="en-US" dirty="0"/>
              <a:t> on much larger corpus nightly/weekly</a:t>
            </a:r>
          </a:p>
          <a:p>
            <a:r>
              <a:rPr lang="en-US" b="1" dirty="0"/>
              <a:t>Automatically recognize regressions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6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Apache Tika 1.15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tika-eval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0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tika-eval’s</a:t>
            </a:r>
            <a:r>
              <a:rPr lang="en-US" dirty="0"/>
              <a:t> scope</a:t>
            </a:r>
          </a:p>
          <a:p>
            <a:pPr lvl="1"/>
            <a:r>
              <a:rPr lang="en-US" dirty="0"/>
              <a:t>Single </a:t>
            </a:r>
            <a:r>
              <a:rPr lang="en-US" dirty="0" err="1"/>
              <a:t>vm</a:t>
            </a:r>
            <a:r>
              <a:rPr lang="en-US" dirty="0"/>
              <a:t>, file share to file share (with embedded H2 </a:t>
            </a:r>
            <a:r>
              <a:rPr lang="en-US" dirty="0" err="1"/>
              <a:t>db</a:t>
            </a:r>
            <a:r>
              <a:rPr lang="en-US" dirty="0"/>
              <a:t>), ~few million files is a reasonable size</a:t>
            </a:r>
          </a:p>
          <a:p>
            <a:pPr lvl="1"/>
            <a:r>
              <a:rPr lang="en-US" dirty="0"/>
              <a:t>Not currently cloud-scale</a:t>
            </a:r>
          </a:p>
          <a:p>
            <a:pPr lvl="2"/>
            <a:r>
              <a:rPr lang="en-US" dirty="0"/>
              <a:t>Random sampling – should be good enough</a:t>
            </a:r>
          </a:p>
          <a:p>
            <a:pPr lvl="2"/>
            <a:r>
              <a:rPr lang="en-US" dirty="0"/>
              <a:t>Our Jira is open and committers are standing by! </a:t>
            </a:r>
          </a:p>
          <a:p>
            <a:r>
              <a:rPr lang="en-US" dirty="0" err="1"/>
              <a:t>tika-eval’s</a:t>
            </a:r>
            <a:r>
              <a:rPr lang="en-US" dirty="0"/>
              <a:t> two modes</a:t>
            </a:r>
          </a:p>
          <a:p>
            <a:pPr lvl="1"/>
            <a:r>
              <a:rPr lang="en-US" dirty="0"/>
              <a:t>Profile single extraction run</a:t>
            </a:r>
          </a:p>
          <a:p>
            <a:pPr lvl="1"/>
            <a:r>
              <a:rPr lang="en-US" dirty="0"/>
              <a:t>Compare two extraction runs</a:t>
            </a:r>
          </a:p>
          <a:p>
            <a:pPr lvl="2"/>
            <a:r>
              <a:rPr lang="en-US" dirty="0"/>
              <a:t>Ground truth vs. particular tool</a:t>
            </a:r>
          </a:p>
          <a:p>
            <a:pPr lvl="2"/>
            <a:r>
              <a:rPr lang="en-US" dirty="0"/>
              <a:t>Tool A vs. tool B</a:t>
            </a:r>
          </a:p>
          <a:p>
            <a:pPr lvl="2"/>
            <a:r>
              <a:rPr lang="en-US" dirty="0"/>
              <a:t>Tool A with settings X vs. Tool A with settings Y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9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“original documents” or “container documents” – the original binary documents from which you’d like to extract text, whether or not they actually have attachments.</a:t>
            </a:r>
          </a:p>
          <a:p>
            <a:r>
              <a:rPr lang="en-US" dirty="0"/>
              <a:t>“embedded documents” – any document contained within another document, including those that only ever exist as embedded docs: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/>
              <a:t>“extract” – .txt or .</a:t>
            </a:r>
            <a:r>
              <a:rPr lang="en-US" dirty="0" err="1"/>
              <a:t>json</a:t>
            </a:r>
            <a:r>
              <a:rPr lang="en-US" dirty="0"/>
              <a:t> representation of the extracted text/metadata.  </a:t>
            </a:r>
          </a:p>
          <a:p>
            <a:pPr lvl="1"/>
            <a:r>
              <a:rPr lang="en-US" dirty="0" err="1"/>
              <a:t>tika-eval</a:t>
            </a:r>
            <a:r>
              <a:rPr lang="en-US" dirty="0"/>
              <a:t> was designed for .</a:t>
            </a:r>
            <a:r>
              <a:rPr lang="en-US" dirty="0" err="1"/>
              <a:t>json</a:t>
            </a:r>
            <a:endParaRPr lang="en-US" dirty="0"/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RecursiveParserWrapper</a:t>
            </a:r>
            <a:r>
              <a:rPr lang="en-US" dirty="0"/>
              <a:t> via API</a:t>
            </a:r>
          </a:p>
          <a:p>
            <a:pPr lvl="2"/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-J</a:t>
            </a:r>
            <a:r>
              <a:rPr lang="en-US" dirty="0"/>
              <a:t>) for </a:t>
            </a:r>
            <a:r>
              <a:rPr lang="en-US" dirty="0" err="1"/>
              <a:t>tika</a:t>
            </a:r>
            <a:r>
              <a:rPr lang="en-US" dirty="0"/>
              <a:t>-app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for </a:t>
            </a:r>
            <a:r>
              <a:rPr lang="en-US" dirty="0" err="1"/>
              <a:t>tika</a:t>
            </a:r>
            <a:r>
              <a:rPr lang="en-US" dirty="0"/>
              <a:t>-server</a:t>
            </a:r>
          </a:p>
          <a:p>
            <a:pPr lvl="1"/>
            <a:r>
              <a:rPr lang="en-US" dirty="0" err="1"/>
              <a:t>tika-eval</a:t>
            </a:r>
            <a:r>
              <a:rPr lang="en-US" dirty="0"/>
              <a:t> can handle .txt files – details on our 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05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RecursiveParserWrapper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9791" y="1074600"/>
            <a:ext cx="8298818" cy="55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24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XHTML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600201"/>
            <a:ext cx="7620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&lt;?xml version="1.0" encoding="UTF-8"?&gt;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&lt;meta name="Content-Type" .../&gt;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…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&lt;p&gt;embed_0  &lt;/p&gt;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&lt;p&gt;&lt;div class="embedded" id="rId7"/&gt;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&lt;p&gt;embed1.zip&lt;/p&gt;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&lt;div class="embedded" id="embed1/embed1a.txt"/&gt;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&lt;div class="package-entry"&gt;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	&lt;p&gt;embed_1a&lt;/p&gt;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&lt;/div&gt;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896086"/>
            <a:ext cx="7962900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Metadata from embedded docs is lost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Exceptions from embedded docs are swallowed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Metadata from the container document may be incomplete</a:t>
            </a:r>
          </a:p>
        </p:txBody>
      </p:sp>
    </p:spTree>
    <p:extLst>
      <p:ext uri="{BB962C8B-B14F-4D97-AF65-F5344CB8AC3E}">
        <p14:creationId xmlns:p14="http://schemas.microsoft.com/office/powerpoint/2010/main" val="323514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RecursiveParserWrapper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3D9F5-22F4-4120-91A9-6B7C262E185E}"/>
              </a:ext>
            </a:extLst>
          </p:cNvPr>
          <p:cNvSpPr txBox="1"/>
          <p:nvPr/>
        </p:nvSpPr>
        <p:spPr>
          <a:xfrm>
            <a:off x="479640" y="1198620"/>
            <a:ext cx="10416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[  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{		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"Application-Name": "Microsoft Office Word",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"Content-Length": "27082", 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"Content-Type": "application/....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wordprocessingml.document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X-TIKA:content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": "embed_0 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	...	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},	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"Content-Type": "text/plain; charset=ISO-8859-1",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"Last-Modified": "2014-06-04T04:08:28Z",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X-TIKA:content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": "embed_1a",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X-TIKA:embedded_resource_path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": "/embed1.zip/embed1a.txt",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	...	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"Content-Type": "application/zip",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"Last-Modified": "2014-06-04T04:09:40Z", 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X-TIKA:content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": "embed4.txt",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X-TIKA:embedded_resource_path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": "/embed1.zip/embed2.zip/embed3.zip/embed4.zip"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	...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}, ...]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FC0A6-096F-45CA-8DC9-F297E8CC005A}"/>
              </a:ext>
            </a:extLst>
          </p:cNvPr>
          <p:cNvSpPr txBox="1"/>
          <p:nvPr/>
        </p:nvSpPr>
        <p:spPr>
          <a:xfrm>
            <a:off x="8534400" y="1524000"/>
            <a:ext cx="350520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a typeface="Verdana" pitchFamily="34" charset="0"/>
                <a:cs typeface="Verdana" pitchFamily="34" charset="0"/>
              </a:rPr>
              <a:t>Embedded metadata (e.g. mime/author/</a:t>
            </a:r>
            <a:r>
              <a:rPr lang="en-US" b="1" dirty="0" err="1">
                <a:ea typeface="Verdana" pitchFamily="34" charset="0"/>
                <a:cs typeface="Verdana" pitchFamily="34" charset="0"/>
              </a:rPr>
              <a:t>lat</a:t>
            </a:r>
            <a:r>
              <a:rPr lang="en-US" b="1" dirty="0">
                <a:ea typeface="Verdana" pitchFamily="34" charset="0"/>
                <a:cs typeface="Verdana" pitchFamily="34" charset="0"/>
              </a:rPr>
              <a:t>-long, etc.) are retained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a typeface="Verdana" pitchFamily="34" charset="0"/>
                <a:cs typeface="Verdana" pitchFamily="34" charset="0"/>
              </a:rPr>
              <a:t>Embedded exceptions are stored in a metadata key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a typeface="Verdana" pitchFamily="34" charset="0"/>
                <a:cs typeface="Verdana" pitchFamily="34" charset="0"/>
              </a:rPr>
              <a:t>All metadata is extracted stored</a:t>
            </a:r>
          </a:p>
        </p:txBody>
      </p:sp>
    </p:spTree>
    <p:extLst>
      <p:ext uri="{BB962C8B-B14F-4D97-AF65-F5344CB8AC3E}">
        <p14:creationId xmlns:p14="http://schemas.microsoft.com/office/powerpoint/2010/main" val="661065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–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extracts with parallel directory structure to original documents, append “.txt” or “.</a:t>
            </a:r>
            <a:r>
              <a:rPr lang="en-US" dirty="0" err="1"/>
              <a:t>json</a:t>
            </a:r>
            <a:r>
              <a:rPr lang="en-US" dirty="0"/>
              <a:t>” into, say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</a:t>
            </a:r>
            <a:r>
              <a:rPr lang="en-US" dirty="0"/>
              <a:t>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profiler to populate in-process H2 DB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java –jar tika-eval.jar Profile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–extracts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Dump reports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java –jar tika-eval.jar Report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Excel reports will be dumped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3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–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extracts with parallel directory structure to original documents, append “.txt” or “.</a:t>
            </a:r>
            <a:r>
              <a:rPr lang="en-US" dirty="0" err="1"/>
              <a:t>json</a:t>
            </a:r>
            <a:r>
              <a:rPr lang="en-US" dirty="0"/>
              <a:t>” into, say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my_extractsB</a:t>
            </a:r>
            <a:r>
              <a:rPr lang="en-US" dirty="0"/>
              <a:t> directories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profiler to populate in-process H2 DB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java –jar tika-eval.jar Compare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Dump reports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java –jar tika-eval.jar Report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Excel reports will be dumped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1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– </a:t>
            </a:r>
            <a:r>
              <a:rPr lang="en-US" dirty="0" err="1"/>
              <a:t>StartDB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java –jar tika-eval.jar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browser to localhost:8082</a:t>
            </a:r>
          </a:p>
          <a:p>
            <a:r>
              <a:rPr lang="en-US" dirty="0"/>
              <a:t>Select </a:t>
            </a:r>
            <a:r>
              <a:rPr lang="en-US" dirty="0" err="1"/>
              <a:t>db</a:t>
            </a:r>
            <a:r>
              <a:rPr lang="en-US" dirty="0"/>
              <a:t> (full path!):</a:t>
            </a:r>
          </a:p>
          <a:p>
            <a:pPr lvl="1"/>
            <a:r>
              <a:rPr lang="en-US" dirty="0"/>
              <a:t>jdbc:h2:/C:/data/my_db</a:t>
            </a:r>
          </a:p>
          <a:p>
            <a:endParaRPr lang="en-US" dirty="0"/>
          </a:p>
          <a:p>
            <a:r>
              <a:rPr lang="en-US" dirty="0"/>
              <a:t>Notes on </a:t>
            </a:r>
            <a:r>
              <a:rPr lang="en-US" dirty="0" err="1"/>
              <a:t>db</a:t>
            </a:r>
            <a:r>
              <a:rPr lang="en-US" dirty="0"/>
              <a:t> structure: https://wiki.apache.org/tika/TikaEvalDbDesign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E32D-340E-461C-9BE8-1D1CC11F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1B6A-0247-4099-A49D-FAFD9A7B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Chair/V.P. Apache Tika</a:t>
            </a:r>
          </a:p>
          <a:p>
            <a:r>
              <a:rPr lang="en-US" dirty="0"/>
              <a:t>Committer/PMC Apache PDFBox</a:t>
            </a:r>
          </a:p>
          <a:p>
            <a:r>
              <a:rPr lang="en-US" dirty="0"/>
              <a:t>Committer/PMC Apache POI</a:t>
            </a:r>
          </a:p>
          <a:p>
            <a:r>
              <a:rPr lang="en-US" dirty="0"/>
              <a:t>Committer Apache Lucene/Solr</a:t>
            </a:r>
          </a:p>
          <a:p>
            <a:r>
              <a:rPr lang="en-US" dirty="0"/>
              <a:t>Member ASF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A3CA7-4CB9-46AC-B26D-EC81BC690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826D-A6AE-4722-ADC3-D8E48F1FCC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4537" y="1447800"/>
            <a:ext cx="6501063" cy="489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50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(Profile)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Metadata – count of metadata values</a:t>
            </a:r>
          </a:p>
          <a:p>
            <a:r>
              <a:rPr lang="en-US" dirty="0"/>
              <a:t>Attachments – counts</a:t>
            </a:r>
          </a:p>
          <a:p>
            <a:r>
              <a:rPr lang="en-US" dirty="0"/>
              <a:t>Mimes – mime counts for containers and embedded docs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Counts by type (e.g. password vs. actual exception)</a:t>
            </a:r>
          </a:p>
          <a:p>
            <a:pPr lvl="1"/>
            <a:r>
              <a:rPr lang="en-US" dirty="0"/>
              <a:t>Counts by mime</a:t>
            </a:r>
          </a:p>
          <a:p>
            <a:pPr lvl="1"/>
            <a:r>
              <a:rPr lang="en-US" dirty="0"/>
              <a:t>Counts by normalized </a:t>
            </a:r>
            <a:r>
              <a:rPr lang="en-US" dirty="0" err="1"/>
              <a:t>stacktrace</a:t>
            </a:r>
            <a:endParaRPr lang="en-US" dirty="0"/>
          </a:p>
          <a:p>
            <a:pPr lvl="1"/>
            <a:r>
              <a:rPr lang="en-US" dirty="0"/>
              <a:t>All stack traces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Language id</a:t>
            </a:r>
          </a:p>
          <a:p>
            <a:pPr lvl="1"/>
            <a:r>
              <a:rPr lang="en-US" dirty="0"/>
              <a:t>Word count</a:t>
            </a:r>
          </a:p>
          <a:p>
            <a:pPr lvl="1"/>
            <a:r>
              <a:rPr lang="en-US" dirty="0"/>
              <a:t>Common words count</a:t>
            </a:r>
          </a:p>
          <a:p>
            <a:pPr lvl="1"/>
            <a:r>
              <a:rPr lang="en-US" dirty="0"/>
              <a:t>Word length stats</a:t>
            </a:r>
          </a:p>
          <a:p>
            <a:pPr lvl="1"/>
            <a:r>
              <a:rPr lang="en-US" dirty="0"/>
              <a:t>Page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7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(Compare)*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Metadata – comparison counts A to B</a:t>
            </a:r>
          </a:p>
          <a:p>
            <a:r>
              <a:rPr lang="en-US" dirty="0"/>
              <a:t>Attachments – comparison counts A to B</a:t>
            </a:r>
          </a:p>
          <a:p>
            <a:r>
              <a:rPr lang="en-US" dirty="0"/>
              <a:t>Mimes</a:t>
            </a:r>
          </a:p>
          <a:p>
            <a:pPr lvl="1"/>
            <a:r>
              <a:rPr lang="en-US" dirty="0"/>
              <a:t>Comparison mime counts for containers and embedded docs</a:t>
            </a:r>
          </a:p>
          <a:p>
            <a:pPr lvl="1"/>
            <a:r>
              <a:rPr lang="en-US" dirty="0"/>
              <a:t>Counts of mime changes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Comparisons of counts by mime</a:t>
            </a:r>
          </a:p>
          <a:p>
            <a:pPr lvl="1"/>
            <a:r>
              <a:rPr lang="en-US" dirty="0"/>
              <a:t>Counts by mime</a:t>
            </a:r>
          </a:p>
          <a:p>
            <a:pPr lvl="1"/>
            <a:r>
              <a:rPr lang="en-US" dirty="0"/>
              <a:t>Counts by normalized </a:t>
            </a:r>
            <a:r>
              <a:rPr lang="en-US" dirty="0" err="1"/>
              <a:t>stacktrace</a:t>
            </a:r>
            <a:endParaRPr lang="en-US" dirty="0"/>
          </a:p>
          <a:p>
            <a:pPr lvl="1"/>
            <a:r>
              <a:rPr lang="en-US" dirty="0"/>
              <a:t>All stack traces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Language id</a:t>
            </a:r>
          </a:p>
          <a:p>
            <a:pPr lvl="1"/>
            <a:r>
              <a:rPr lang="en-US" dirty="0"/>
              <a:t>Word count</a:t>
            </a:r>
          </a:p>
          <a:p>
            <a:pPr lvl="1"/>
            <a:r>
              <a:rPr lang="en-US" dirty="0"/>
              <a:t>Word length stats</a:t>
            </a:r>
          </a:p>
          <a:p>
            <a:pPr lvl="1"/>
            <a:r>
              <a:rPr lang="en-US" dirty="0"/>
              <a:t>Page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214646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Includes Profile data for both A and B and then also some comparison reports</a:t>
            </a:r>
          </a:p>
        </p:txBody>
      </p:sp>
    </p:spTree>
    <p:extLst>
      <p:ext uri="{BB962C8B-B14F-4D97-AF65-F5344CB8AC3E}">
        <p14:creationId xmlns:p14="http://schemas.microsoft.com/office/powerpoint/2010/main" val="1486897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– “Common words” and their Utility in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229600" cy="3048000"/>
          </a:xfrm>
        </p:spPr>
        <p:txBody>
          <a:bodyPr/>
          <a:lstStyle/>
          <a:p>
            <a:r>
              <a:rPr lang="en-US" dirty="0"/>
              <a:t>Top 30k most common words per language* in Leipzig Corpus**</a:t>
            </a:r>
          </a:p>
          <a:p>
            <a:r>
              <a:rPr lang="en-US" dirty="0"/>
              <a:t>To find PDFs that are mostly image only: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words/number of pages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To find very corrupt text***: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“In vocabulary %”: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 of common words/number of alphabetic words)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“Out of vocabulary (OOV)%”: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1-“in vocabulary %”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4671536"/>
            <a:ext cx="708660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* Many thanks, Apache Lucene!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** </a:t>
            </a:r>
            <a:r>
              <a:rPr lang="en-US" sz="2000" dirty="0">
                <a:hlinkClick r:id="rId2"/>
              </a:rPr>
              <a:t>http://wortschatz.uni-leipzig.de/en/download/</a:t>
            </a:r>
            <a:r>
              <a:rPr lang="en-US" sz="2000" dirty="0"/>
              <a:t> and Apache </a:t>
            </a:r>
            <a:r>
              <a:rPr lang="en-US" sz="2000" dirty="0" err="1"/>
              <a:t>OpenNLP’s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https://svn.apache.org/repos/bigdata/opennlp/</a:t>
            </a:r>
            <a:endParaRPr lang="en-US" sz="2000" dirty="0">
              <a:ea typeface="Verdana" pitchFamily="34" charset="0"/>
              <a:cs typeface="Verdana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*** Metric was recommended by Tilman Hausherr</a:t>
            </a:r>
          </a:p>
        </p:txBody>
      </p:sp>
    </p:spTree>
    <p:extLst>
      <p:ext uri="{BB962C8B-B14F-4D97-AF65-F5344CB8AC3E}">
        <p14:creationId xmlns:p14="http://schemas.microsoft.com/office/powerpoint/2010/main" val="137163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metrics between A and B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many words in common/total number of words</a:t>
            </a:r>
            <a:r>
              <a:rPr lang="en-US" b="1" dirty="0"/>
              <a:t> </a:t>
            </a:r>
            <a:r>
              <a:rPr lang="en-US" dirty="0"/>
              <a:t>(with counts normalized to 0/1 per doc)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many words in common/total number of words</a:t>
            </a:r>
            <a:r>
              <a:rPr lang="en-US" b="1" dirty="0"/>
              <a:t> </a:t>
            </a:r>
            <a:r>
              <a:rPr lang="en-US" dirty="0"/>
              <a:t>(with actual counts)</a:t>
            </a:r>
          </a:p>
          <a:p>
            <a:r>
              <a:rPr lang="en-US" dirty="0"/>
              <a:t>Improvement in “common words”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Common Words in B – number of Common Words in A</a:t>
            </a:r>
          </a:p>
          <a:p>
            <a:pPr lvl="1"/>
            <a:r>
              <a:rPr lang="en-US" dirty="0"/>
              <a:t>Per mime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2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Comparison Example – Junk -&gt; Better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068839"/>
              </p:ext>
            </p:extLst>
          </p:nvPr>
        </p:nvGraphicFramePr>
        <p:xfrm>
          <a:off x="812800" y="1447800"/>
          <a:ext cx="109728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157842725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16501294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27040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Tika</a:t>
                      </a:r>
                      <a:r>
                        <a:rPr lang="en-US" dirty="0"/>
                        <a:t> 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Tika</a:t>
                      </a:r>
                      <a:r>
                        <a:rPr lang="en-US" dirty="0"/>
                        <a:t> 1.15-SNAPSHOT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3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Unique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2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4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LangId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zh-ch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8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3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Alphabetic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32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N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捳敨</a:t>
                      </a:r>
                      <a:r>
                        <a:rPr lang="en-US" altLang="zh-TW" dirty="0"/>
                        <a:t>: 18 | </a:t>
                      </a:r>
                      <a:r>
                        <a:rPr lang="zh-TW" altLang="en-US" dirty="0"/>
                        <a:t>獴档</a:t>
                      </a:r>
                      <a:r>
                        <a:rPr lang="en-US" altLang="zh-TW" dirty="0"/>
                        <a:t>: 14 | </a:t>
                      </a:r>
                      <a:r>
                        <a:rPr lang="zh-TW" altLang="en-US" dirty="0"/>
                        <a:t>略獴</a:t>
                      </a:r>
                      <a:r>
                        <a:rPr lang="en-US" altLang="zh-TW" dirty="0"/>
                        <a:t>: 14 | m: 11 | </a:t>
                      </a:r>
                      <a:r>
                        <a:rPr lang="zh-TW" altLang="en-US" dirty="0"/>
                        <a:t>杮湥</a:t>
                      </a:r>
                      <a:r>
                        <a:rPr lang="en-US" altLang="zh-TW" dirty="0"/>
                        <a:t>: 11 | </a:t>
                      </a:r>
                      <a:r>
                        <a:rPr lang="zh-TW" altLang="en-US" dirty="0"/>
                        <a:t>瑵捳</a:t>
                      </a:r>
                      <a:r>
                        <a:rPr lang="en-US" altLang="zh-TW" dirty="0"/>
                        <a:t>: 11 | </a:t>
                      </a:r>
                      <a:r>
                        <a:rPr lang="zh-TW" altLang="en-US" dirty="0"/>
                        <a:t>畬杮</a:t>
                      </a:r>
                      <a:r>
                        <a:rPr lang="en-US" altLang="zh-TW" dirty="0"/>
                        <a:t>: 11 | </a:t>
                      </a:r>
                      <a:r>
                        <a:rPr lang="zh-TW" altLang="en-US" dirty="0"/>
                        <a:t>档湥</a:t>
                      </a:r>
                      <a:r>
                        <a:rPr lang="en-US" altLang="zh-TW" dirty="0"/>
                        <a:t>: 10 | </a:t>
                      </a:r>
                      <a:r>
                        <a:rPr lang="zh-TW" altLang="en-US" dirty="0"/>
                        <a:t>搠敩</a:t>
                      </a:r>
                      <a:r>
                        <a:rPr lang="en-US" altLang="zh-TW" dirty="0"/>
                        <a:t>: 9 | </a:t>
                      </a:r>
                      <a:r>
                        <a:rPr lang="zh-TW" altLang="en-US" dirty="0"/>
                        <a:t>敮浨</a:t>
                      </a:r>
                      <a:r>
                        <a:rPr lang="en-US" altLang="zh-TW" dirty="0"/>
                        <a:t>: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die: 11 | und: 8 | von: 8 | deutschen: 7 | deutsche: 6 | 1: 5 | das: 5 | der: 5 | finanzministerium: 5 | oder: 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2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OOV%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1-(0/1603) =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1-(116/250) = 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07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5638800"/>
            <a:ext cx="59436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Overlap: 0%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Increase in Common Words: 116</a:t>
            </a:r>
          </a:p>
        </p:txBody>
      </p:sp>
    </p:spTree>
    <p:extLst>
      <p:ext uri="{BB962C8B-B14F-4D97-AF65-F5344CB8AC3E}">
        <p14:creationId xmlns:p14="http://schemas.microsoft.com/office/powerpoint/2010/main" val="1079867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Comparison Example – Small Regression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314093"/>
              </p:ext>
            </p:extLst>
          </p:nvPr>
        </p:nvGraphicFramePr>
        <p:xfrm>
          <a:off x="812800" y="1549400"/>
          <a:ext cx="109728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3390661253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197901638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632927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Tika</a:t>
                      </a:r>
                      <a:r>
                        <a:rPr lang="en-US" dirty="0"/>
                        <a:t> 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Tika</a:t>
                      </a:r>
                      <a:r>
                        <a:rPr lang="en-US" baseline="0" dirty="0"/>
                        <a:t> 1.15-SNAPSHOT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Unique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LangId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4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</a:t>
                      </a:r>
                      <a:r>
                        <a:rPr lang="en-US" baseline="0" dirty="0"/>
                        <a:t>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7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Alphabetic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6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10 Unique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applicant's: 8 | 1.69: 1 | arbitrary: 1 | collecting: 1 | constitution: 1 | e112: 1 | </a:t>
                      </a:r>
                      <a:r>
                        <a:rPr lang="en-US" dirty="0" err="1"/>
                        <a:t>ei.b</a:t>
                      </a:r>
                      <a:r>
                        <a:rPr lang="en-US" dirty="0"/>
                        <a:t>: 1 | equating: 1 | magnetically: 1 | o: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</a:t>
                      </a:r>
                      <a:r>
                        <a:rPr lang="en-US" dirty="0"/>
                        <a:t>: 106 | </a:t>
                      </a:r>
                      <a:r>
                        <a:rPr lang="en-US" dirty="0" err="1"/>
                        <a:t>applicantis</a:t>
                      </a:r>
                      <a:r>
                        <a:rPr lang="en-US" dirty="0"/>
                        <a:t>: 8 | </a:t>
                      </a:r>
                      <a:r>
                        <a:rPr lang="en-US" dirty="0" err="1"/>
                        <a:t>ssss</a:t>
                      </a:r>
                      <a:r>
                        <a:rPr lang="en-US" dirty="0"/>
                        <a:t>: 7 | </a:t>
                      </a:r>
                      <a:r>
                        <a:rPr lang="en-US" dirty="0" err="1"/>
                        <a:t>iactsi</a:t>
                      </a:r>
                      <a:r>
                        <a:rPr lang="en-US" dirty="0"/>
                        <a:t>: 4 | </a:t>
                      </a:r>
                      <a:r>
                        <a:rPr lang="en-US" dirty="0" err="1"/>
                        <a:t>ithe</a:t>
                      </a:r>
                      <a:r>
                        <a:rPr lang="en-US" dirty="0"/>
                        <a:t>: 4 | </a:t>
                      </a:r>
                      <a:r>
                        <a:rPr lang="en-US" dirty="0" err="1"/>
                        <a:t>imeansi</a:t>
                      </a:r>
                      <a:r>
                        <a:rPr lang="en-US" dirty="0"/>
                        <a:t>: 3 | </a:t>
                      </a:r>
                      <a:r>
                        <a:rPr lang="en-US" dirty="0" err="1"/>
                        <a:t>iprocessi</a:t>
                      </a:r>
                      <a:r>
                        <a:rPr lang="en-US" dirty="0"/>
                        <a:t>: 3 | </a:t>
                      </a:r>
                      <a:r>
                        <a:rPr lang="en-US" dirty="0" err="1"/>
                        <a:t>calculations.i</a:t>
                      </a:r>
                      <a:r>
                        <a:rPr lang="en-US" dirty="0"/>
                        <a:t>: 2 | </a:t>
                      </a:r>
                      <a:r>
                        <a:rPr lang="en-US" dirty="0" err="1"/>
                        <a:t>iabstract</a:t>
                      </a:r>
                      <a:r>
                        <a:rPr lang="en-US" dirty="0"/>
                        <a:t>: 2 | </a:t>
                      </a:r>
                      <a:r>
                        <a:rPr lang="en-US" dirty="0" err="1"/>
                        <a:t>idata</a:t>
                      </a:r>
                      <a:r>
                        <a:rPr lang="en-US" dirty="0"/>
                        <a:t>: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0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OOV%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1-(7498/13472) = 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1-(7409/13587) = 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923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5791200"/>
            <a:ext cx="4800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Overlap: 95.5%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Increase in Common Words: -89</a:t>
            </a:r>
          </a:p>
        </p:txBody>
      </p:sp>
    </p:spTree>
    <p:extLst>
      <p:ext uri="{BB962C8B-B14F-4D97-AF65-F5344CB8AC3E}">
        <p14:creationId xmlns:p14="http://schemas.microsoft.com/office/powerpoint/2010/main" val="1828537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</a:t>
            </a:r>
            <a:r>
              <a:rPr lang="en-US" dirty="0" err="1"/>
              <a:t>tika-eval</a:t>
            </a:r>
            <a:r>
              <a:rPr lang="en-US" dirty="0"/>
              <a:t>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Rackspace kindly hosts a </a:t>
            </a:r>
            <a:r>
              <a:rPr lang="en-US" dirty="0" err="1"/>
              <a:t>vm</a:t>
            </a:r>
            <a:r>
              <a:rPr lang="en-US" dirty="0"/>
              <a:t> for ongoing </a:t>
            </a:r>
            <a:r>
              <a:rPr lang="en-US" dirty="0" err="1"/>
              <a:t>evals</a:t>
            </a:r>
            <a:r>
              <a:rPr lang="en-US" dirty="0"/>
              <a:t> (TIKA-1302)</a:t>
            </a:r>
          </a:p>
          <a:p>
            <a:r>
              <a:rPr lang="en-US" dirty="0"/>
              <a:t>1 TB (~3 million files) from Common Crawl and govdocs1</a:t>
            </a:r>
          </a:p>
          <a:p>
            <a:r>
              <a:rPr lang="en-US" dirty="0"/>
              <a:t>Collaborating with Apache </a:t>
            </a:r>
            <a:r>
              <a:rPr lang="en-US" dirty="0" err="1"/>
              <a:t>PDFBox</a:t>
            </a:r>
            <a:r>
              <a:rPr lang="en-US" dirty="0"/>
              <a:t> and Apache POI to run </a:t>
            </a:r>
            <a:r>
              <a:rPr lang="en-US" dirty="0" err="1"/>
              <a:t>evals</a:t>
            </a:r>
            <a:r>
              <a:rPr lang="en-US" dirty="0"/>
              <a:t> as part of the release process</a:t>
            </a:r>
          </a:p>
          <a:p>
            <a:endParaRPr lang="en-US" dirty="0"/>
          </a:p>
          <a:p>
            <a:r>
              <a:rPr lang="en-US" dirty="0"/>
              <a:t>Critical to identifying regressions and building new parsers</a:t>
            </a:r>
          </a:p>
          <a:p>
            <a:r>
              <a:rPr lang="en-US" dirty="0" err="1"/>
              <a:t>Stacktraces</a:t>
            </a:r>
            <a:r>
              <a:rPr lang="en-US" dirty="0"/>
              <a:t> created by public documents are critical for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hey-I’m-getting-this parse-exception-but-can’t-share-the-document-with-you</a:t>
            </a:r>
            <a:r>
              <a:rPr lang="en-US" dirty="0"/>
              <a:t> problem</a:t>
            </a:r>
          </a:p>
          <a:p>
            <a:endParaRPr lang="en-US" dirty="0"/>
          </a:p>
          <a:p>
            <a:r>
              <a:rPr lang="en-US" dirty="0"/>
              <a:t>See Dominik </a:t>
            </a:r>
            <a:r>
              <a:rPr lang="en-US" dirty="0" err="1"/>
              <a:t>Stadler’s</a:t>
            </a:r>
            <a:r>
              <a:rPr lang="en-US" dirty="0"/>
              <a:t> Common Crawl download tool: </a:t>
            </a:r>
            <a:r>
              <a:rPr lang="en-US" dirty="0">
                <a:hlinkClick r:id="rId2"/>
              </a:rPr>
              <a:t>https://github.com/centic9/CommonCrawlDocumentDownload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90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2D2B-C522-47F0-BEDC-2DAB61B0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E150-235B-4221-A77F-93BD0472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413C2-5D14-417C-ACB0-41B83A26F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4D25CCF-5F31-4403-A81D-900932FC75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0" y="922827"/>
            <a:ext cx="8763000" cy="5654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FD0A18-385A-4548-9A22-B61B2E7CDB81}"/>
              </a:ext>
            </a:extLst>
          </p:cNvPr>
          <p:cNvSpPr txBox="1"/>
          <p:nvPr/>
        </p:nvSpPr>
        <p:spPr>
          <a:xfrm>
            <a:off x="2895600" y="3429000"/>
            <a:ext cx="6179507" cy="12412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33" dirty="0">
                <a:solidFill>
                  <a:schemeClr val="bg1"/>
                </a:solidFill>
              </a:rPr>
              <a:t>Thank you, Tilman Hausherr!</a:t>
            </a:r>
          </a:p>
        </p:txBody>
      </p:sp>
    </p:spTree>
    <p:extLst>
      <p:ext uri="{BB962C8B-B14F-4D97-AF65-F5344CB8AC3E}">
        <p14:creationId xmlns:p14="http://schemas.microsoft.com/office/powerpoint/2010/main" val="16339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Automated Metrics without Ground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exceptions – We have a problem! Wait…</a:t>
            </a:r>
          </a:p>
          <a:p>
            <a:pPr lvl="1"/>
            <a:r>
              <a:rPr lang="en-US" dirty="0"/>
              <a:t>New parser, we were entirely skipping those file types before</a:t>
            </a:r>
          </a:p>
          <a:p>
            <a:pPr lvl="1"/>
            <a:r>
              <a:rPr lang="en-US" dirty="0"/>
              <a:t>Parser was yielding junk before on this file, now it is letting us know there’s a problem</a:t>
            </a:r>
          </a:p>
          <a:p>
            <a:r>
              <a:rPr lang="en-US" dirty="0"/>
              <a:t>Fewer exceptions – Great! Wait…</a:t>
            </a:r>
          </a:p>
          <a:p>
            <a:pPr lvl="1"/>
            <a:r>
              <a:rPr lang="en-US" dirty="0"/>
              <a:t>Mime detection not working – skipping files that we used to parse (theoretical)</a:t>
            </a:r>
          </a:p>
          <a:p>
            <a:pPr lvl="1"/>
            <a:r>
              <a:rPr lang="en-US" dirty="0"/>
              <a:t>Now we’re getting junk</a:t>
            </a:r>
          </a:p>
          <a:p>
            <a:r>
              <a:rPr lang="en-US" dirty="0"/>
              <a:t>More Common Words – Great! Wait…</a:t>
            </a:r>
          </a:p>
          <a:p>
            <a:pPr lvl="1"/>
            <a:r>
              <a:rPr lang="en-US" dirty="0"/>
              <a:t>Serious bug that duplicates worksheets in some </a:t>
            </a:r>
            <a:r>
              <a:rPr lang="en-US" dirty="0" err="1"/>
              <a:t>xlsx</a:t>
            </a:r>
            <a:r>
              <a:rPr lang="en-US" dirty="0"/>
              <a:t> files (TIKA-2356…my fault…ugh!)</a:t>
            </a:r>
          </a:p>
          <a:p>
            <a:pPr lvl="1"/>
            <a:r>
              <a:rPr lang="en-US" dirty="0"/>
              <a:t>More non-html markup/xml tags incorrectly getting through</a:t>
            </a:r>
          </a:p>
          <a:p>
            <a:r>
              <a:rPr lang="en-US" dirty="0"/>
              <a:t>Fewer Common Words – Problem!  Wait…</a:t>
            </a:r>
          </a:p>
          <a:p>
            <a:r>
              <a:rPr lang="en-US" dirty="0"/>
              <a:t>More attachments, fewer attachments (Your turn!)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76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TIKA-1302: The Ticket is Grown; the Dream is Gone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ground truth, humans need to interpret differences</a:t>
            </a:r>
          </a:p>
          <a:p>
            <a:r>
              <a:rPr lang="en-US" dirty="0"/>
              <a:t>This only makes building a </a:t>
            </a:r>
            <a:r>
              <a:rPr lang="en-US" dirty="0" err="1"/>
              <a:t>gui</a:t>
            </a:r>
            <a:r>
              <a:rPr lang="en-US" dirty="0"/>
              <a:t> more important!!! (TIKA-1334)</a:t>
            </a:r>
          </a:p>
          <a:p>
            <a:r>
              <a:rPr lang="en-US" dirty="0"/>
              <a:t>Collaborative tagging?  As a human reviews diffs, flag document as “hopeless” or a given extract as “great” or “awful” (Again, thanks to Tilman Hausherr)</a:t>
            </a:r>
          </a:p>
          <a:p>
            <a:r>
              <a:rPr lang="en-US" dirty="0"/>
              <a:t>Dream of TIKA-1302 ran into reality, but we’re far better than where we were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6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Debts of Gratitude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Smiley</a:t>
            </a:r>
          </a:p>
          <a:p>
            <a:r>
              <a:rPr lang="en-US" dirty="0"/>
              <a:t>Nick Burch</a:t>
            </a:r>
          </a:p>
          <a:p>
            <a:r>
              <a:rPr lang="en-US" dirty="0"/>
              <a:t>Chris Mattmann</a:t>
            </a:r>
          </a:p>
          <a:p>
            <a:r>
              <a:rPr lang="en-US" dirty="0"/>
              <a:t>Tilman Hausherr</a:t>
            </a:r>
          </a:p>
          <a:p>
            <a:r>
              <a:rPr lang="en-US" dirty="0"/>
              <a:t>Dominik Stadler</a:t>
            </a:r>
          </a:p>
          <a:p>
            <a:r>
              <a:rPr lang="en-US" dirty="0"/>
              <a:t>Fellow </a:t>
            </a:r>
            <a:r>
              <a:rPr lang="en-US" dirty="0" err="1"/>
              <a:t>devs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Apache Lucene/Solr, Apache Commons, Apache POI, Apache PDFBox, Apache Tika</a:t>
            </a:r>
          </a:p>
          <a:p>
            <a:r>
              <a:rPr lang="en-US" dirty="0"/>
              <a:t>ASF Community and users!</a:t>
            </a:r>
          </a:p>
          <a:p>
            <a:endParaRPr lang="en-US" dirty="0"/>
          </a:p>
          <a:p>
            <a:r>
              <a:rPr lang="en-US" dirty="0"/>
              <a:t>Common Crawl and govdocs1</a:t>
            </a:r>
          </a:p>
          <a:p>
            <a:r>
              <a:rPr lang="en-US" dirty="0"/>
              <a:t>Rackspace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09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98CD1-3D23-4CE6-96BB-F3D8B58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43B21-7B20-4030-B980-21664F3DD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0FE7F2-53A6-4E92-968C-2C8D31AB249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Scaling tika-eval</a:t>
            </a:r>
          </a:p>
        </p:txBody>
      </p:sp>
    </p:spTree>
    <p:extLst>
      <p:ext uri="{BB962C8B-B14F-4D97-AF65-F5344CB8AC3E}">
        <p14:creationId xmlns:p14="http://schemas.microsoft.com/office/powerpoint/2010/main" val="283198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F297-265B-4829-8F63-85D692DD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tika-eval at Scale (with tika-eval &gt;= 1.22)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0130-3D53-43EF-BE9D-E97DD466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Running into unacceptably long processing times for analysis on ~3 million documents in H2.  Current work around: Postgres…still not speedy (~40 minutes)</a:t>
            </a:r>
          </a:p>
          <a:p>
            <a:pPr lvl="1"/>
            <a:r>
              <a:rPr lang="en-US" dirty="0"/>
              <a:t>Big data frameworks are built for analysis and scale!  Use them!</a:t>
            </a:r>
          </a:p>
          <a:p>
            <a:r>
              <a:rPr lang="en-US" dirty="0"/>
              <a:t>General Process – two steps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 dirty="0"/>
              <a:t>Calculating content statistics (as of Tika 1.22: decoupled tika-eval text stats calculator)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 dirty="0"/>
              <a:t>Rollups/aggregations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Moving beyond the file share leads to an explosion of big data frameworks…no single solution</a:t>
            </a:r>
          </a:p>
          <a:p>
            <a:pPr lvl="1"/>
            <a:r>
              <a:rPr lang="en-US" dirty="0"/>
              <a:t>There is no one answer…must be customized per framework…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846D8-75E6-4F7B-864B-4C4A2E0A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4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05DA-0FB1-4644-BF18-706A4D35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86687"/>
            <a:ext cx="10972800" cy="868362"/>
          </a:xfrm>
        </p:spPr>
        <p:txBody>
          <a:bodyPr/>
          <a:lstStyle/>
          <a:p>
            <a:r>
              <a:rPr lang="en-US" dirty="0"/>
              <a:t>Step 1: Calculating Content Statistics – An Example with </a:t>
            </a:r>
            <a:r>
              <a:rPr lang="en-US" dirty="0" err="1"/>
              <a:t>SolrJ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D2DC7-7AA6-4B2E-94B2-72930AE9F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850C7-7DD4-47FA-BCCB-78FA5E3D4276}"/>
              </a:ext>
            </a:extLst>
          </p:cNvPr>
          <p:cNvSpPr/>
          <p:nvPr/>
        </p:nvSpPr>
        <p:spPr>
          <a:xfrm>
            <a:off x="2133600" y="630198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https://github.com/tballison/tika-addons/tree/master/tika-eval-solrj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BC1515-ACD6-442C-8324-2A88686C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C6B420-9E19-4F22-BC74-F6D6E54954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/>
          <a:stretch/>
        </p:blipFill>
        <p:spPr>
          <a:xfrm>
            <a:off x="682730" y="1243252"/>
            <a:ext cx="11088085" cy="50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42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79E0-9213-4AF1-8600-D10EF3F6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Interlude before Step 2: Tika-eval analytics for Search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DF2D-F716-44A8-9D86-2FDE45F6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OOV%</a:t>
            </a:r>
          </a:p>
          <a:p>
            <a:r>
              <a:rPr lang="en-US" dirty="0"/>
              <a:t>Token entropy</a:t>
            </a:r>
          </a:p>
          <a:p>
            <a:r>
              <a:rPr lang="en-US" dirty="0"/>
              <a:t>Num alphabetic tokens</a:t>
            </a:r>
          </a:p>
          <a:p>
            <a:r>
              <a:rPr lang="en-US" dirty="0"/>
              <a:t>Num pages</a:t>
            </a:r>
          </a:p>
          <a:p>
            <a:r>
              <a:rPr lang="en-US" dirty="0"/>
              <a:t>Other stats?</a:t>
            </a:r>
          </a:p>
          <a:p>
            <a:endParaRPr lang="en-US" dirty="0"/>
          </a:p>
          <a:p>
            <a:r>
              <a:rPr lang="en-US" dirty="0"/>
              <a:t>Depending on your documents, these can be used as signals in relevance!!!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8FD90-31CD-4A42-8AE1-ABE2A1E2F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59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0910-7A21-4CDD-B122-921713F6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OOV% in English PDFs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2FF4-EA0F-47A3-B4A0-C14B7C71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465B7-A71E-4B30-B655-E508A13A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BF1F5-966B-4735-A1F0-439C3194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147" y="1426191"/>
            <a:ext cx="10744106" cy="515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8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DD14-FD2D-4D1D-99F0-8EC2E6F8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document all the way on the left in the previous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B897-4096-4BAE-BD77-E65B6F14F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2796E-778F-4C02-8B17-D4946158D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8600" y="1447800"/>
            <a:ext cx="11430000" cy="482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44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9EC6-2712-4E36-A588-C9DE81B9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PDFs had little to no content?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8DD5-17C2-47B6-944E-AB8879E1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E41E-1420-400F-931F-F4FCA981A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873C4-34BE-419C-96D7-1B227F7D46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00" y="1115704"/>
            <a:ext cx="9652000" cy="51834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70EE69-E7E9-4A7F-8417-E2DE28F09558}"/>
              </a:ext>
            </a:extLst>
          </p:cNvPr>
          <p:cNvSpPr/>
          <p:nvPr/>
        </p:nvSpPr>
        <p:spPr>
          <a:xfrm>
            <a:off x="914400" y="2819400"/>
            <a:ext cx="3276600" cy="16002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17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8998-B279-4F99-A900-2D9452F3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</a:t>
            </a:r>
            <a:r>
              <a:rPr lang="en-US" dirty="0" err="1"/>
              <a:t>Stacktraces</a:t>
            </a:r>
            <a:r>
              <a:rPr lang="en-US" dirty="0"/>
              <a:t> for </a:t>
            </a:r>
            <a:r>
              <a:rPr lang="en-US" dirty="0" err="1"/>
              <a:t>Epubs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97772-1067-45CC-B4BC-250BB5937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25EB-F1C2-494D-B73E-C69EA14813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9600" y="2477363"/>
            <a:ext cx="6963091" cy="419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0AC57D-1009-44EA-BAE2-7CDFCE0F2C4D}"/>
              </a:ext>
            </a:extLst>
          </p:cNvPr>
          <p:cNvSpPr/>
          <p:nvPr/>
        </p:nvSpPr>
        <p:spPr>
          <a:xfrm>
            <a:off x="901920" y="1600200"/>
            <a:ext cx="10223280" cy="64633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http://localhost:8983/solr/tika-eval/select?facet.pivot=mime_facet,stacktrace_facet&amp;facet=on</a:t>
            </a:r>
          </a:p>
          <a:p>
            <a:r>
              <a:rPr lang="en-US" b="1" dirty="0"/>
              <a:t>&amp;</a:t>
            </a:r>
            <a:r>
              <a:rPr lang="en-US" b="1" dirty="0" err="1"/>
              <a:t>fq</a:t>
            </a:r>
            <a:r>
              <a:rPr lang="en-US" b="1" dirty="0"/>
              <a:t>=</a:t>
            </a:r>
            <a:r>
              <a:rPr lang="en-US" b="1" dirty="0" err="1"/>
              <a:t>mime:epub&amp;q</a:t>
            </a:r>
            <a:r>
              <a:rPr lang="en-US" b="1" dirty="0"/>
              <a:t>=*:*</a:t>
            </a:r>
          </a:p>
        </p:txBody>
      </p:sp>
    </p:spTree>
    <p:extLst>
      <p:ext uri="{BB962C8B-B14F-4D97-AF65-F5344CB8AC3E}">
        <p14:creationId xmlns:p14="http://schemas.microsoft.com/office/powerpoint/2010/main" val="862040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B353-7D87-422F-BFAA-018BA610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Analytics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855C-CDC4-429F-B50F-B31A9EAC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PDFs – when to run OCR</a:t>
            </a:r>
          </a:p>
          <a:p>
            <a:r>
              <a:rPr lang="en-US" dirty="0"/>
              <a:t>Charset detection – which detector to trust…building a better charset detector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6EF8B-F831-446A-BD7D-B2FA177D0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12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D651-6C68-4084-908C-47171878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C1CA1-6ADB-4D1E-828F-FA9999928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CAE37-3689-466C-8BC4-10EBEC1F44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399" y="1129545"/>
            <a:ext cx="10257051" cy="5398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F2110-F596-4001-BF6E-1DA9F38DA0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2800" y="768231"/>
            <a:ext cx="4953000" cy="398991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C0E8347-1E1A-44EE-BEE7-41BC886F6EA6}"/>
              </a:ext>
            </a:extLst>
          </p:cNvPr>
          <p:cNvSpPr txBox="1">
            <a:spLocks/>
          </p:cNvSpPr>
          <p:nvPr/>
        </p:nvSpPr>
        <p:spPr>
          <a:xfrm>
            <a:off x="956511" y="76200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1" kern="120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Prioritizing OCR via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  <a:r>
              <a:rPr lang="en-US" dirty="0"/>
              <a:t>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709D22-DD6C-4763-8CA4-225DEC5BBE1B}"/>
              </a:ext>
            </a:extLst>
          </p:cNvPr>
          <p:cNvSpPr/>
          <p:nvPr/>
        </p:nvSpPr>
        <p:spPr>
          <a:xfrm>
            <a:off x="1778000" y="1600200"/>
            <a:ext cx="2209800" cy="99929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Tika: content and metadata extraction in the ETL stack</a:t>
            </a:r>
          </a:p>
          <a:p>
            <a:r>
              <a:rPr lang="en-US" dirty="0"/>
              <a:t>Motivation for </a:t>
            </a:r>
            <a:r>
              <a:rPr lang="en-US" dirty="0" err="1"/>
              <a:t>tika-eval</a:t>
            </a:r>
            <a:r>
              <a:rPr lang="en-US" dirty="0"/>
              <a:t>: what can go wrong?</a:t>
            </a:r>
          </a:p>
          <a:p>
            <a:r>
              <a:rPr lang="en-US" dirty="0"/>
              <a:t>tika-eval overview and workflow – single </a:t>
            </a:r>
            <a:r>
              <a:rPr lang="en-US" dirty="0" err="1"/>
              <a:t>vm</a:t>
            </a:r>
            <a:endParaRPr lang="en-US" dirty="0"/>
          </a:p>
          <a:p>
            <a:r>
              <a:rPr lang="en-US" dirty="0"/>
              <a:t>tika-eval at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17630-2B16-45FE-8E49-C4108D23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122" y="4267200"/>
            <a:ext cx="5588000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E6194-8478-4F23-9C85-31DB99B48F9E}"/>
              </a:ext>
            </a:extLst>
          </p:cNvPr>
          <p:cNvSpPr txBox="1"/>
          <p:nvPr/>
        </p:nvSpPr>
        <p:spPr>
          <a:xfrm>
            <a:off x="7482764" y="3827335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 err="1">
                <a:ea typeface="Verdana" pitchFamily="34" charset="0"/>
                <a:cs typeface="Verdana" pitchFamily="34" charset="0"/>
              </a:rPr>
              <a:t>ApacheCon</a:t>
            </a:r>
            <a:r>
              <a:rPr lang="en-US" sz="1600" b="1" dirty="0">
                <a:ea typeface="Verdana" pitchFamily="34" charset="0"/>
                <a:cs typeface="Verdana" pitchFamily="34" charset="0"/>
              </a:rPr>
              <a:t>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2ADB4-70AF-491F-9F16-E50D7F5DDD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3278" y="4267200"/>
            <a:ext cx="5588000" cy="16764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C5363-CE54-4249-BB45-DB4580F5F438}"/>
              </a:ext>
            </a:extLst>
          </p:cNvPr>
          <p:cNvSpPr txBox="1"/>
          <p:nvPr/>
        </p:nvSpPr>
        <p:spPr>
          <a:xfrm>
            <a:off x="2209800" y="3827335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 err="1">
                <a:ea typeface="Verdana" pitchFamily="34" charset="0"/>
                <a:cs typeface="Verdana" pitchFamily="34" charset="0"/>
              </a:rPr>
              <a:t>ApacheCon</a:t>
            </a:r>
            <a:r>
              <a:rPr lang="en-US" sz="1600" b="1" dirty="0">
                <a:ea typeface="Verdana" pitchFamily="34" charset="0"/>
                <a:cs typeface="Verdana" pitchFamily="34" charset="0"/>
              </a:rPr>
              <a:t> 2017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ACED7-E78C-44D7-BD3B-DE5E4BFCD1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125" y="5257800"/>
            <a:ext cx="600075" cy="228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8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8715-356E-4FA2-899A-8AA6AF17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text vs. </a:t>
            </a:r>
            <a:r>
              <a:rPr lang="en-US" dirty="0" err="1"/>
              <a:t>OCR’d</a:t>
            </a:r>
            <a:r>
              <a:rPr lang="en-US" dirty="0"/>
              <a:t>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2172-5CB0-4613-B497-25F214A0E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27A2-CCB0-4DCF-852E-734F28734475}"/>
              </a:ext>
            </a:extLst>
          </p:cNvPr>
          <p:cNvSpPr txBox="1"/>
          <p:nvPr/>
        </p:nvSpPr>
        <p:spPr>
          <a:xfrm>
            <a:off x="632441" y="1270659"/>
            <a:ext cx="756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ea typeface="Verdana" pitchFamily="34" charset="0"/>
                <a:cs typeface="Verdana" pitchFamily="34" charset="0"/>
              </a:rPr>
              <a:t>Text as stored in PDF (OOV 84%)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5CEFA-0D29-4C16-B320-7525D5A0B474}"/>
              </a:ext>
            </a:extLst>
          </p:cNvPr>
          <p:cNvSpPr txBox="1"/>
          <p:nvPr/>
        </p:nvSpPr>
        <p:spPr>
          <a:xfrm>
            <a:off x="632441" y="1880254"/>
            <a:ext cx="11397018" cy="2046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GO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Obpermtmn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of the Establishment 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 : S I .  11.Itmpacudo~+r~ A pn~ccssing1C:ontinent:tl. San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l'edro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S~tla.I-Iondurus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; April 7, 2UO8 ( h ~ c l ' s l a t ~ g h ~ ~ r 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Ilurillg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optraticlnol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sanitation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insprutiol~in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tlre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slaughter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rrjom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carcuss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i ; ~  5icr.c c~l~scl-isl1~1t1k3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r'd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contacting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visccrri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cart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wllecls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. '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I'his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\\.as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cc&amp;gt;rrcctcc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immcdiiiiuly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by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tllc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csli~blishnicn~I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T C . I S I ~ H I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~ ~ .  1Kcgu1atc11.yrulirencc: 9CIf:li 41 (1.1 3(c)( 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51 NAME OF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AUDlTOR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1D615-CB98-4DBA-B240-211F90A17873}"/>
              </a:ext>
            </a:extLst>
          </p:cNvPr>
          <p:cNvGrpSpPr/>
          <p:nvPr/>
        </p:nvGrpSpPr>
        <p:grpSpPr>
          <a:xfrm>
            <a:off x="632441" y="4033296"/>
            <a:ext cx="11397018" cy="2414653"/>
            <a:chOff x="632441" y="4033296"/>
            <a:chExt cx="11397018" cy="24146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382EFE-FB96-4BC1-99E6-8950081EB098}"/>
                </a:ext>
              </a:extLst>
            </p:cNvPr>
            <p:cNvSpPr txBox="1"/>
            <p:nvPr/>
          </p:nvSpPr>
          <p:spPr>
            <a:xfrm>
              <a:off x="632441" y="4724400"/>
              <a:ext cx="11397018" cy="1723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60 Observation of the Establishment</a:t>
              </a:r>
            </a:p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Est. 12. </a:t>
              </a:r>
              <a:r>
                <a:rPr lang="en-US" sz="1600" b="1" dirty="0" err="1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Empacadora</a:t>
              </a: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 Continental. San Pedro Sula, Honduras; April 7, 2008 (beet </a:t>
              </a:r>
              <a:r>
                <a:rPr lang="en-US" sz="1600" b="1" dirty="0" err="1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aughter</a:t>
              </a: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 &amp; processing) 10 During operational sanitation inspection in the slaughter room, carcass fore shanks were observed contacting viscera cart wheels. This was corrected immediately by the establishment </a:t>
              </a:r>
              <a:r>
                <a:rPr lang="en-US" sz="1600" b="1" dirty="0" err="1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personne</a:t>
              </a: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! [Regulatory reference: 9CFR 416.13(¢)|</a:t>
              </a:r>
            </a:p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AND DATE 51 NAME OF AUDITOR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4E94D4-3CAA-4BE8-A47C-AC82F5D3CB16}"/>
                </a:ext>
              </a:extLst>
            </p:cNvPr>
            <p:cNvSpPr txBox="1"/>
            <p:nvPr/>
          </p:nvSpPr>
          <p:spPr>
            <a:xfrm>
              <a:off x="632441" y="4033296"/>
              <a:ext cx="830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200" dirty="0">
                  <a:ea typeface="Verdana" pitchFamily="34" charset="0"/>
                  <a:cs typeface="Verdana" pitchFamily="34" charset="0"/>
                </a:rPr>
                <a:t>Text extracted from Tesseract (OOV 30%)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CCFB-5BE4-430C-A2AC-E43FE3B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WWGD*?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6C2DF-1251-4AFA-85BC-323107479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0363B-4F5C-4404-AA61-ED45C1C72980}"/>
              </a:ext>
            </a:extLst>
          </p:cNvPr>
          <p:cNvSpPr txBox="1"/>
          <p:nvPr/>
        </p:nvSpPr>
        <p:spPr>
          <a:xfrm>
            <a:off x="1189127" y="5867400"/>
            <a:ext cx="9317119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*WWGD: “What would Google Do?” (h/t Grant Ingersoll)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4C16A-1B1D-400E-90E4-C4C1C60473B1}"/>
              </a:ext>
            </a:extLst>
          </p:cNvPr>
          <p:cNvSpPr txBox="1"/>
          <p:nvPr/>
        </p:nvSpPr>
        <p:spPr>
          <a:xfrm>
            <a:off x="812800" y="1435387"/>
            <a:ext cx="756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ea typeface="Verdana" pitchFamily="34" charset="0"/>
                <a:cs typeface="Verdana" pitchFamily="34" charset="0"/>
              </a:rPr>
              <a:t>Text in Google’s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B659D-1B25-49E2-9CF0-F83B08D5D4CA}"/>
              </a:ext>
            </a:extLst>
          </p:cNvPr>
          <p:cNvSpPr txBox="1"/>
          <p:nvPr/>
        </p:nvSpPr>
        <p:spPr>
          <a:xfrm>
            <a:off x="818487" y="3985679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err="1">
                <a:ea typeface="Verdana" pitchFamily="34" charset="0"/>
                <a:cs typeface="Verdana" pitchFamily="34" charset="0"/>
              </a:rPr>
              <a:t>Popat</a:t>
            </a:r>
            <a:r>
              <a:rPr lang="en-US" sz="2800" dirty="0">
                <a:ea typeface="Verdana" pitchFamily="34" charset="0"/>
                <a:cs typeface="Verdana" pitchFamily="34" charset="0"/>
              </a:rPr>
              <a:t>, Ashok. (2009). A panlingual anomalous text detector. 201-204. 10.1145/1600193.1600237.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E66F2-BAFC-426C-8575-0620811CE89A}"/>
              </a:ext>
            </a:extLst>
          </p:cNvPr>
          <p:cNvSpPr txBox="1"/>
          <p:nvPr/>
        </p:nvSpPr>
        <p:spPr>
          <a:xfrm>
            <a:off x="914400" y="3414589"/>
            <a:ext cx="756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ea typeface="Verdana" pitchFamily="34" charset="0"/>
                <a:cs typeface="Verdana" pitchFamily="34" charset="0"/>
              </a:rPr>
              <a:t>See also: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4854BA-AF7B-4E1E-A5AE-E0503C288F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1600" y="5089574"/>
            <a:ext cx="8591374" cy="523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017BC0-17ED-4CC3-9694-DC9565C4D911}"/>
              </a:ext>
            </a:extLst>
          </p:cNvPr>
          <p:cNvSpPr txBox="1"/>
          <p:nvPr/>
        </p:nvSpPr>
        <p:spPr>
          <a:xfrm>
            <a:off x="812800" y="1997762"/>
            <a:ext cx="10693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60 Observation of the Establishment Est. 12. </a:t>
            </a:r>
            <a:r>
              <a:rPr lang="en-US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Empacadora</a:t>
            </a:r>
            <a:r>
              <a:rPr lang="en-US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Continental, San Pedro Sula, Honduras; April 7, 2008 (heel slaughter &amp; processing) 10 During operational sanitation inspection in the slaughter room, carcass fore shanks </a:t>
            </a:r>
            <a:r>
              <a:rPr lang="en-US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Tiere</a:t>
            </a:r>
            <a:r>
              <a:rPr lang="en-US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observedcontacung</a:t>
            </a:r>
            <a:r>
              <a:rPr lang="en-US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viscera cart wheels. This was corrected immediately by the establishment </a:t>
            </a:r>
            <a:r>
              <a:rPr lang="en-US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personnel.Regulatory</a:t>
            </a:r>
            <a:r>
              <a:rPr lang="en-US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reference: 9CFR 416.13(0</a:t>
            </a:r>
          </a:p>
        </p:txBody>
      </p:sp>
    </p:spTree>
    <p:extLst>
      <p:ext uri="{BB962C8B-B14F-4D97-AF65-F5344CB8AC3E}">
        <p14:creationId xmlns:p14="http://schemas.microsoft.com/office/powerpoint/2010/main" val="17952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E2E-4FF8-4B3F-92E0-E8C934AE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Charset detection – HTML meta charset (</a:t>
            </a:r>
            <a:r>
              <a:rPr lang="en-US" dirty="0" err="1"/>
              <a:t>HTMLDefault</a:t>
            </a:r>
            <a:r>
              <a:rPr lang="en-US" dirty="0"/>
              <a:t>) vs. </a:t>
            </a:r>
            <a:br>
              <a:rPr lang="en-US" dirty="0"/>
            </a:br>
            <a:r>
              <a:rPr lang="en-US" dirty="0"/>
              <a:t>Mozilla’s </a:t>
            </a:r>
            <a:r>
              <a:rPr lang="en-US" dirty="0" err="1"/>
              <a:t>chardet</a:t>
            </a:r>
            <a:r>
              <a:rPr lang="en-US" dirty="0"/>
              <a:t> (Universal)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9DD50C-D6C2-4086-B2AB-A93C2D188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105960"/>
              </p:ext>
            </p:extLst>
          </p:nvPr>
        </p:nvGraphicFramePr>
        <p:xfrm>
          <a:off x="914400" y="1524000"/>
          <a:ext cx="10439400" cy="43025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41547">
                  <a:extLst>
                    <a:ext uri="{9D8B030D-6E8A-4147-A177-3AD203B41FA5}">
                      <a16:colId xmlns:a16="http://schemas.microsoft.com/office/drawing/2014/main" val="837644914"/>
                    </a:ext>
                  </a:extLst>
                </a:gridCol>
                <a:gridCol w="2191949">
                  <a:extLst>
                    <a:ext uri="{9D8B030D-6E8A-4147-A177-3AD203B41FA5}">
                      <a16:colId xmlns:a16="http://schemas.microsoft.com/office/drawing/2014/main" val="1695644802"/>
                    </a:ext>
                  </a:extLst>
                </a:gridCol>
                <a:gridCol w="2395751">
                  <a:extLst>
                    <a:ext uri="{9D8B030D-6E8A-4147-A177-3AD203B41FA5}">
                      <a16:colId xmlns:a16="http://schemas.microsoft.com/office/drawing/2014/main" val="885496988"/>
                    </a:ext>
                  </a:extLst>
                </a:gridCol>
                <a:gridCol w="2101663">
                  <a:extLst>
                    <a:ext uri="{9D8B030D-6E8A-4147-A177-3AD203B41FA5}">
                      <a16:colId xmlns:a16="http://schemas.microsoft.com/office/drawing/2014/main" val="292465778"/>
                    </a:ext>
                  </a:extLst>
                </a:gridCol>
                <a:gridCol w="1408490">
                  <a:extLst>
                    <a:ext uri="{9D8B030D-6E8A-4147-A177-3AD203B41FA5}">
                      <a16:colId xmlns:a16="http://schemas.microsoft.com/office/drawing/2014/main" val="3275480182"/>
                    </a:ext>
                  </a:extLst>
                </a:gridCol>
              </a:tblGrid>
              <a:tr h="1019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HTMLDefault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Universal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HTMLDefault</a:t>
                      </a:r>
                      <a:r>
                        <a:rPr lang="en-US" sz="2000" b="1" dirty="0">
                          <a:effectLst/>
                        </a:rPr>
                        <a:t> Sum Common Tokens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Universal Sum Common Tokens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Difference in Sums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080365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UTF-8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EUC-JP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4,437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481,919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477,482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867020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EUC-JP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Shift_JIS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1,512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391,126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389,614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960988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windows-1252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1,240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368,496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367,256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854402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UTF-8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2,563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321,717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319,154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228938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EUC-JP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764,957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1,047,029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282,072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035796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windows-1255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17,450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246,271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228,821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323060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windows-1256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52,185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249,105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196,920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792996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EUC-KR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1,081,986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1,274,249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192,263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19205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Shift_JIS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2,040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191,757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189,717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65772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windows-1252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427,997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554,311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126,314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1911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FB727-1E41-4EA3-98CE-271EFE35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A1DA1-7095-44B4-B876-8C7C70F73BA8}"/>
              </a:ext>
            </a:extLst>
          </p:cNvPr>
          <p:cNvSpPr txBox="1"/>
          <p:nvPr/>
        </p:nvSpPr>
        <p:spPr>
          <a:xfrm>
            <a:off x="609600" y="5875476"/>
            <a:ext cx="11049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ea typeface="Verdana" pitchFamily="34" charset="0"/>
                <a:cs typeface="Verdana" pitchFamily="34" charset="0"/>
              </a:rPr>
              <a:t>See initial charset study draft: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ea typeface="Verdana" pitchFamily="34" charset="0"/>
                <a:cs typeface="Verdana" pitchFamily="34" charset="0"/>
                <a:hlinkClick r:id="rId2"/>
              </a:rPr>
              <a:t>https://github.com/tballison/share/blob/master/slides/Tika_charset_detector_study_201909.docx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084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D50E-CC7A-4895-AB2B-4D760625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D31D-6321-4D14-94C0-323EC44A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Streaming expressions: histograms and ?</a:t>
            </a:r>
          </a:p>
          <a:p>
            <a:r>
              <a:rPr lang="en-US" sz="2800" dirty="0"/>
              <a:t>Visualizations…please help!</a:t>
            </a:r>
          </a:p>
          <a:p>
            <a:pPr lvl="1"/>
            <a:r>
              <a:rPr lang="en-US" sz="2800" dirty="0"/>
              <a:t>Zeppelin, Superset, Grafana</a:t>
            </a:r>
          </a:p>
          <a:p>
            <a:r>
              <a:rPr lang="en-US" sz="2800" dirty="0"/>
              <a:t>“Compare” mode at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DE91-160F-4823-AE71-128C1D1AA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21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conclude – Please evaluate!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Text extraction is critical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You don’t know what you can’t find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 small problem for me could be a big problem for you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Please evaluate!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37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489D-9EDA-496F-B64C-D52B2CC3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Courier New" panose="02070309020205020404" pitchFamily="49" charset="0"/>
              </a:rPr>
              <a:t>Join the Apache Tika community and its evaluation efforts!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10B925-373A-4190-89DB-1B9032668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37" y="2147896"/>
            <a:ext cx="11642126" cy="35653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BE2A2-AB07-4791-91BC-3C460573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75EBA4-6F57-4443-AA74-7DF347211616}"/>
              </a:ext>
            </a:extLst>
          </p:cNvPr>
          <p:cNvSpPr/>
          <p:nvPr/>
        </p:nvSpPr>
        <p:spPr>
          <a:xfrm>
            <a:off x="812800" y="5657671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Personal Contact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Email: </a:t>
            </a:r>
            <a:r>
              <a:rPr lang="en-US" sz="2400" dirty="0">
                <a:cs typeface="Courier New" panose="02070309020205020404" pitchFamily="49" charset="0"/>
                <a:hlinkClick r:id="rId3"/>
              </a:rPr>
              <a:t>tallison@apache.org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Twitter: @_</a:t>
            </a:r>
            <a:r>
              <a:rPr lang="en-US" sz="2400" dirty="0" err="1">
                <a:cs typeface="Courier New" panose="02070309020205020404" pitchFamily="49" charset="0"/>
              </a:rPr>
              <a:t>tallison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D6542-FE24-4A9D-BC5D-D8EACC0DE306}"/>
              </a:ext>
            </a:extLst>
          </p:cNvPr>
          <p:cNvSpPr txBox="1"/>
          <p:nvPr/>
        </p:nvSpPr>
        <p:spPr>
          <a:xfrm>
            <a:off x="1828800" y="1238334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OOV% by Language; Mean and 1 </a:t>
            </a:r>
            <a:r>
              <a:rPr lang="en-US" sz="2800" b="1" dirty="0" err="1"/>
              <a:t>StdDev</a:t>
            </a:r>
            <a:r>
              <a:rPr lang="en-US" sz="2800" b="1" dirty="0"/>
              <a:t> on </a:t>
            </a:r>
            <a:br>
              <a:rPr lang="en-US" sz="2800" b="1" dirty="0"/>
            </a:br>
            <a:r>
              <a:rPr lang="en-US" sz="2800" b="1" dirty="0"/>
              <a:t>1.5 million text-based files</a:t>
            </a:r>
            <a:endParaRPr lang="en-US" sz="28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6875D-F104-4F9A-8D35-561AA0D88705}"/>
              </a:ext>
            </a:extLst>
          </p:cNvPr>
          <p:cNvSpPr/>
          <p:nvPr/>
        </p:nvSpPr>
        <p:spPr>
          <a:xfrm>
            <a:off x="8382000" y="5593140"/>
            <a:ext cx="327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cs typeface="Courier New" panose="02070309020205020404" pitchFamily="49" charset="0"/>
              </a:rPr>
              <a:t>Lists</a:t>
            </a:r>
            <a:endParaRPr lang="en-US" sz="2400" dirty="0">
              <a:cs typeface="Courier New" panose="02070309020205020404" pitchFamily="49" charset="0"/>
              <a:hlinkClick r:id="rId4"/>
            </a:endParaRPr>
          </a:p>
          <a:p>
            <a:pPr algn="ctr"/>
            <a:r>
              <a:rPr lang="en-US" sz="2400" dirty="0">
                <a:cs typeface="Courier New" panose="02070309020205020404" pitchFamily="49" charset="0"/>
                <a:hlinkClick r:id="rId4"/>
              </a:rPr>
              <a:t>user@tika.apache.org</a:t>
            </a:r>
            <a:endParaRPr lang="en-US" sz="2400" dirty="0">
              <a:cs typeface="Courier New" panose="02070309020205020404" pitchFamily="49" charset="0"/>
            </a:endParaRPr>
          </a:p>
          <a:p>
            <a:pPr algn="ctr"/>
            <a:r>
              <a:rPr lang="en-US" sz="2400" dirty="0">
                <a:cs typeface="Courier New" panose="02070309020205020404" pitchFamily="49" charset="0"/>
                <a:hlinkClick r:id="rId5"/>
              </a:rPr>
              <a:t>dev@tika.apache.org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</a:p>
          <a:p>
            <a:pPr algn="r"/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45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Nick Burch’s talk on </a:t>
            </a:r>
            <a:r>
              <a:rPr lang="en-US" sz="2400" dirty="0" err="1"/>
              <a:t>Tika</a:t>
            </a:r>
            <a:r>
              <a:rPr lang="en-US" sz="2400" dirty="0"/>
              <a:t>: 	</a:t>
            </a:r>
            <a:r>
              <a:rPr lang="en-US" sz="2400" dirty="0">
                <a:hlinkClick r:id="rId2"/>
              </a:rPr>
              <a:t>http://events.linuxfoundation.org/sites/events/files/slides/WhatsNewWithApacheTika_2.pdf</a:t>
            </a:r>
            <a:r>
              <a:rPr lang="en-US" sz="2400" dirty="0"/>
              <a:t> </a:t>
            </a:r>
          </a:p>
          <a:p>
            <a:r>
              <a:rPr lang="en-US" sz="2400" dirty="0"/>
              <a:t>tika-eval </a:t>
            </a:r>
            <a:r>
              <a:rPr lang="en-US" sz="2400" dirty="0" err="1"/>
              <a:t>wiki:</a:t>
            </a:r>
            <a:r>
              <a:rPr lang="en-US" sz="2400" dirty="0" err="1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://cwiki.apache.org/confluence/display/</a:t>
            </a:r>
            <a:r>
              <a:rPr lang="en-US" sz="2400" dirty="0" err="1">
                <a:hlinkClick r:id="rId3"/>
              </a:rPr>
              <a:t>tika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TikaEval</a:t>
            </a:r>
            <a:endParaRPr lang="en-US" sz="2400" dirty="0"/>
          </a:p>
          <a:p>
            <a:r>
              <a:rPr lang="en-US" sz="2400" dirty="0"/>
              <a:t>Fellow traveler Ryan Bauman’s “Automatic evaluation of OCR”: </a:t>
            </a:r>
            <a:r>
              <a:rPr lang="en-US" sz="2400" dirty="0">
                <a:hlinkClick r:id="rId4"/>
              </a:rPr>
              <a:t>https://ryanfb.github.io/etc/2015/03/16/automatic_evaluation_of_ocr_quality.html</a:t>
            </a:r>
            <a:r>
              <a:rPr lang="en-US" sz="2400" dirty="0"/>
              <a:t> </a:t>
            </a:r>
          </a:p>
          <a:p>
            <a:r>
              <a:rPr lang="en-US" sz="2400" dirty="0"/>
              <a:t>Ted Underwood’s earlier post: </a:t>
            </a:r>
            <a:r>
              <a:rPr lang="en-US" sz="2400" dirty="0">
                <a:hlinkClick r:id="rId5"/>
              </a:rPr>
              <a:t>https://tedunderwood.com/2012/04/26/the-obvious-thing-were-lacking/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14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89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Tika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320" y="2987300"/>
            <a:ext cx="24003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File Type Identification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5533" y="1828800"/>
            <a:ext cx="6923867" cy="3200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49504" y="3657600"/>
            <a:ext cx="5953933" cy="345394"/>
            <a:chOff x="2209800" y="3422160"/>
            <a:chExt cx="5953933" cy="345394"/>
          </a:xfrm>
        </p:grpSpPr>
        <p:sp>
          <p:nvSpPr>
            <p:cNvPr id="6" name="TextBox 5"/>
            <p:cNvSpPr txBox="1"/>
            <p:nvPr/>
          </p:nvSpPr>
          <p:spPr>
            <a:xfrm>
              <a:off x="2209800" y="3422160"/>
              <a:ext cx="6096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PDF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5520" y="3422160"/>
              <a:ext cx="10668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MSOffice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4506" y="3422160"/>
              <a:ext cx="8382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HTML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02470" y="3429000"/>
              <a:ext cx="10668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JPEG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54399" y="3429000"/>
              <a:ext cx="7839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MP3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79777" y="3425580"/>
              <a:ext cx="7839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WAV</a:t>
              </a: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69489" y="2330262"/>
            <a:ext cx="347419" cy="34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62201" y="2002785"/>
            <a:ext cx="354707" cy="32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39314" y="2674003"/>
            <a:ext cx="282855" cy="31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63155" y="1914224"/>
            <a:ext cx="6410357" cy="94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2819400" y="2502131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3581400" y="2502131"/>
            <a:ext cx="1828800" cy="654446"/>
          </a:xfrm>
          <a:prstGeom prst="bentConnector3">
            <a:avLst>
              <a:gd name="adj1" fmla="val 113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>
          <a:xfrm flipH="1">
            <a:off x="4054304" y="3325854"/>
            <a:ext cx="2672167" cy="33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 flipH="1">
            <a:off x="5008624" y="3325854"/>
            <a:ext cx="1717847" cy="33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8" idx="0"/>
          </p:cNvCxnSpPr>
          <p:nvPr/>
        </p:nvCxnSpPr>
        <p:spPr>
          <a:xfrm flipH="1">
            <a:off x="6103310" y="3325854"/>
            <a:ext cx="623161" cy="33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9" idx="0"/>
          </p:cNvCxnSpPr>
          <p:nvPr/>
        </p:nvCxnSpPr>
        <p:spPr>
          <a:xfrm>
            <a:off x="6726471" y="3325854"/>
            <a:ext cx="549103" cy="338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10" idx="0"/>
          </p:cNvCxnSpPr>
          <p:nvPr/>
        </p:nvCxnSpPr>
        <p:spPr>
          <a:xfrm>
            <a:off x="6726470" y="3325854"/>
            <a:ext cx="1659610" cy="338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12" idx="0"/>
          </p:cNvCxnSpPr>
          <p:nvPr/>
        </p:nvCxnSpPr>
        <p:spPr>
          <a:xfrm>
            <a:off x="6726470" y="3325854"/>
            <a:ext cx="2584988" cy="335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81601" y="4495800"/>
            <a:ext cx="32044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Metadata and Text Content</a:t>
            </a:r>
          </a:p>
        </p:txBody>
      </p:sp>
      <p:cxnSp>
        <p:nvCxnSpPr>
          <p:cNvPr id="36" name="Straight Arrow Connector 35"/>
          <p:cNvCxnSpPr>
            <a:stCxn id="6" idx="2"/>
            <a:endCxn id="35" idx="0"/>
          </p:cNvCxnSpPr>
          <p:nvPr/>
        </p:nvCxnSpPr>
        <p:spPr>
          <a:xfrm>
            <a:off x="4054303" y="3996154"/>
            <a:ext cx="2729538" cy="499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5" idx="0"/>
          </p:cNvCxnSpPr>
          <p:nvPr/>
        </p:nvCxnSpPr>
        <p:spPr>
          <a:xfrm>
            <a:off x="5008623" y="3996154"/>
            <a:ext cx="1775218" cy="499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35" idx="0"/>
          </p:cNvCxnSpPr>
          <p:nvPr/>
        </p:nvCxnSpPr>
        <p:spPr>
          <a:xfrm>
            <a:off x="6103309" y="3996154"/>
            <a:ext cx="680532" cy="499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35" idx="0"/>
          </p:cNvCxnSpPr>
          <p:nvPr/>
        </p:nvCxnSpPr>
        <p:spPr>
          <a:xfrm flipH="1">
            <a:off x="6783841" y="4002994"/>
            <a:ext cx="491732" cy="492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  <a:endCxn id="35" idx="0"/>
          </p:cNvCxnSpPr>
          <p:nvPr/>
        </p:nvCxnSpPr>
        <p:spPr>
          <a:xfrm flipH="1">
            <a:off x="6783842" y="4002994"/>
            <a:ext cx="1602239" cy="492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35" idx="0"/>
          </p:cNvCxnSpPr>
          <p:nvPr/>
        </p:nvCxnSpPr>
        <p:spPr>
          <a:xfrm flipH="1">
            <a:off x="6783842" y="3999574"/>
            <a:ext cx="2527617" cy="496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829800" y="3657600"/>
            <a:ext cx="381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  <p:cxnSp>
        <p:nvCxnSpPr>
          <p:cNvPr id="55" name="Straight Arrow Connector 54"/>
          <p:cNvCxnSpPr>
            <a:stCxn id="5" idx="2"/>
            <a:endCxn id="54" idx="0"/>
          </p:cNvCxnSpPr>
          <p:nvPr/>
        </p:nvCxnSpPr>
        <p:spPr>
          <a:xfrm>
            <a:off x="6726470" y="3325854"/>
            <a:ext cx="3293830" cy="33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  <a:endCxn id="35" idx="0"/>
          </p:cNvCxnSpPr>
          <p:nvPr/>
        </p:nvCxnSpPr>
        <p:spPr>
          <a:xfrm flipH="1">
            <a:off x="6783842" y="3996154"/>
            <a:ext cx="3236459" cy="499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2"/>
          </p:cNvCxnSpPr>
          <p:nvPr/>
        </p:nvCxnSpPr>
        <p:spPr>
          <a:xfrm>
            <a:off x="6783841" y="4834354"/>
            <a:ext cx="0" cy="652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24400" y="5486401"/>
            <a:ext cx="4495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Uniform Metadata and Text Content for text processing and/or ingestion into search engine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991" y="169597"/>
            <a:ext cx="3838152" cy="283063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287811" y="1295400"/>
            <a:ext cx="1635181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079972" y="3000234"/>
            <a:ext cx="1780962" cy="276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4600" y="520992"/>
            <a:ext cx="1773210" cy="2127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4" y="3496386"/>
            <a:ext cx="3902829" cy="29271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399" y="3447692"/>
            <a:ext cx="4050002" cy="3037502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2"/>
          </p:cNvCxnSpPr>
          <p:nvPr/>
        </p:nvCxnSpPr>
        <p:spPr>
          <a:xfrm>
            <a:off x="7842068" y="3000234"/>
            <a:ext cx="539933" cy="33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2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Extraction and HLT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97172" y="5737981"/>
            <a:ext cx="331852" cy="32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8702" y="5426847"/>
            <a:ext cx="320322" cy="29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43401" y="5575980"/>
            <a:ext cx="282855" cy="31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65114" y="5288317"/>
            <a:ext cx="148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ea typeface="Verdana" pitchFamily="34" charset="0"/>
                <a:cs typeface="Verdana" pitchFamily="34" charset="0"/>
              </a:rPr>
              <a:t>1001010010010010001001010100101001101011111101010101011011011101101110110101110110110111011011110110110110110111111000000110101000000110010000011010010010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4412643"/>
            <a:ext cx="5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ar-QA" b="1" dirty="0"/>
              <a:t>أرنولد ألويس شوارزنيجر (ولد في </a:t>
            </a:r>
            <a:r>
              <a:rPr lang="ar-QA" b="1" dirty="0">
                <a:hlinkClick r:id="rId6" tooltip="8 أغسطس"/>
              </a:rPr>
              <a:t>8 أغسطس</a:t>
            </a:r>
            <a:r>
              <a:rPr lang="ar-QA" b="1" dirty="0"/>
              <a:t> </a:t>
            </a:r>
            <a:r>
              <a:rPr lang="ar-QA" b="1" dirty="0">
                <a:hlinkClick r:id="rId7" tooltip="1947"/>
              </a:rPr>
              <a:t>1947</a:t>
            </a:r>
            <a:r>
              <a:rPr lang="ar-QA" b="1" dirty="0"/>
              <a:t>، في </a:t>
            </a:r>
            <a:r>
              <a:rPr lang="ar-QA" b="1" dirty="0">
                <a:hlinkClick r:id="rId8" tooltip="شتايرمارك"/>
              </a:rPr>
              <a:t>ستيريا</a:t>
            </a:r>
            <a:r>
              <a:rPr lang="ar-QA" b="1" dirty="0"/>
              <a:t>، </a:t>
            </a:r>
            <a:r>
              <a:rPr lang="ar-QA" b="1" dirty="0">
                <a:hlinkClick r:id="rId9" tooltip="النمسا"/>
              </a:rPr>
              <a:t>النمسا</a:t>
            </a:r>
            <a:r>
              <a:rPr lang="ar-QA" b="1" dirty="0"/>
              <a:t>)</a:t>
            </a:r>
            <a:endParaRPr lang="en-US" sz="1600" b="1" dirty="0"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03917" y="4953494"/>
            <a:ext cx="5676900" cy="942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563267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Bytes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85922" y="444206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9451" y="2639134"/>
            <a:ext cx="2647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Machine Translation: </a:t>
            </a:r>
            <a:r>
              <a:rPr lang="en-US" altLang="en-US" sz="1600" b="1" dirty="0">
                <a:solidFill>
                  <a:srgbClr val="21212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Arnold Alois Schwarzenegger (born August 8, 1947, in Styria, Austria)</a:t>
            </a:r>
            <a:r>
              <a:rPr lang="en-US" alt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9285" y="1378120"/>
            <a:ext cx="2362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Entity Extraction:</a:t>
            </a:r>
          </a:p>
          <a:p>
            <a:pPr>
              <a:spcAft>
                <a:spcPts val="600"/>
              </a:spcAft>
            </a:pPr>
            <a:r>
              <a:rPr lang="ar-QA" sz="16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أرنولد ألويس شوارزنيجر</a:t>
            </a:r>
            <a:endParaRPr lang="en-US" sz="1600" b="1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ar-QA" sz="1600" b="1" dirty="0">
                <a:ea typeface="Verdana" pitchFamily="34" charset="0"/>
                <a:cs typeface="Verdana" pitchFamily="34" charset="0"/>
              </a:rPr>
              <a:t> (ولد في </a:t>
            </a:r>
            <a:r>
              <a:rPr lang="ar-QA" sz="1600" b="1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8 أغسطس 1947</a:t>
            </a:r>
            <a:r>
              <a:rPr lang="ar-QA" sz="1600" b="1" dirty="0">
                <a:ea typeface="Verdana" pitchFamily="34" charset="0"/>
                <a:cs typeface="Verdana" pitchFamily="34" charset="0"/>
              </a:rPr>
              <a:t>، في </a:t>
            </a:r>
            <a:r>
              <a:rPr lang="ar-QA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Verdana" pitchFamily="34" charset="0"/>
                <a:cs typeface="Verdana" pitchFamily="34" charset="0"/>
              </a:rPr>
              <a:t>ستيريا، النمسا</a:t>
            </a:r>
            <a:r>
              <a:rPr lang="ar-QA" sz="1600" b="1" dirty="0"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67" y="5374058"/>
            <a:ext cx="39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ea typeface="Verdana" pitchFamily="34" charset="0"/>
                <a:cs typeface="Verdana" pitchFamily="34" charset="0"/>
              </a:rPr>
              <a:t>=</a:t>
            </a:r>
          </a:p>
        </p:txBody>
      </p:sp>
      <p:cxnSp>
        <p:nvCxnSpPr>
          <p:cNvPr id="27" name="Straight Arrow Connector 26"/>
          <p:cNvCxnSpPr>
            <a:cxnSpLocks/>
            <a:stCxn id="10" idx="0"/>
            <a:endCxn id="23" idx="2"/>
          </p:cNvCxnSpPr>
          <p:nvPr/>
        </p:nvCxnSpPr>
        <p:spPr>
          <a:xfrm flipH="1" flipV="1">
            <a:off x="3493205" y="3962573"/>
            <a:ext cx="2240012" cy="450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0" idx="0"/>
            <a:endCxn id="24" idx="2"/>
          </p:cNvCxnSpPr>
          <p:nvPr/>
        </p:nvCxnSpPr>
        <p:spPr>
          <a:xfrm flipV="1">
            <a:off x="5733217" y="2932392"/>
            <a:ext cx="297168" cy="148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23701" y="2726209"/>
            <a:ext cx="19107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Search: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2~“</a:t>
            </a:r>
            <a:r>
              <a:rPr lang="ar-QA" sz="1600" b="1" dirty="0">
                <a:ea typeface="Verdana" pitchFamily="34" charset="0"/>
                <a:cs typeface="Verdana" pitchFamily="34" charset="0"/>
              </a:rPr>
              <a:t>أرنولد شوارزنيجر</a:t>
            </a:r>
            <a:r>
              <a:rPr lang="en-US" sz="1600" b="1" dirty="0">
                <a:ea typeface="Verdana" pitchFamily="34" charset="0"/>
                <a:cs typeface="Verdana" pitchFamily="34" charset="0"/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ar-QA" sz="1600" b="1" dirty="0">
                <a:ea typeface="Verdana" pitchFamily="34" charset="0"/>
                <a:cs typeface="Verdana" pitchFamily="34" charset="0"/>
              </a:rPr>
              <a:t> </a:t>
            </a:r>
          </a:p>
        </p:txBody>
      </p:sp>
      <p:cxnSp>
        <p:nvCxnSpPr>
          <p:cNvPr id="38" name="Straight Arrow Connector 37"/>
          <p:cNvCxnSpPr>
            <a:cxnSpLocks/>
            <a:stCxn id="10" idx="0"/>
            <a:endCxn id="37" idx="2"/>
          </p:cNvCxnSpPr>
          <p:nvPr/>
        </p:nvCxnSpPr>
        <p:spPr>
          <a:xfrm flipV="1">
            <a:off x="5733217" y="3711094"/>
            <a:ext cx="1845834" cy="701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16765" y="1323692"/>
            <a:ext cx="23513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Search: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“Arnold Schwarzenegger”~2</a:t>
            </a:r>
          </a:p>
          <a:p>
            <a:pPr>
              <a:spcAft>
                <a:spcPts val="600"/>
              </a:spcAft>
            </a:pPr>
            <a:r>
              <a:rPr lang="ar-QA" sz="1600" b="1" dirty="0">
                <a:ea typeface="Verdana" pitchFamily="34" charset="0"/>
                <a:cs typeface="Verdana" pitchFamily="34" charset="0"/>
              </a:rPr>
              <a:t> </a:t>
            </a:r>
          </a:p>
        </p:txBody>
      </p:sp>
      <p:cxnSp>
        <p:nvCxnSpPr>
          <p:cNvPr id="45" name="Straight Arrow Connector 44"/>
          <p:cNvCxnSpPr>
            <a:stCxn id="43" idx="2"/>
          </p:cNvCxnSpPr>
          <p:nvPr/>
        </p:nvCxnSpPr>
        <p:spPr>
          <a:xfrm flipH="1" flipV="1">
            <a:off x="3026560" y="2195132"/>
            <a:ext cx="265862" cy="35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7005" y="5794067"/>
            <a:ext cx="480624" cy="34954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4683" y="5376405"/>
            <a:ext cx="490261" cy="31198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008" y="5366641"/>
            <a:ext cx="430804" cy="36926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rot="16200000">
            <a:off x="9008171" y="4920191"/>
            <a:ext cx="677108" cy="1038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Content Extraction</a:t>
            </a:r>
          </a:p>
        </p:txBody>
      </p:sp>
      <p:sp>
        <p:nvSpPr>
          <p:cNvPr id="58" name="Up-Down Arrow 57"/>
          <p:cNvSpPr/>
          <p:nvPr/>
        </p:nvSpPr>
        <p:spPr>
          <a:xfrm>
            <a:off x="8847287" y="4495801"/>
            <a:ext cx="987792" cy="1910765"/>
          </a:xfrm>
          <a:prstGeom prst="upDown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Left Bracket 58"/>
          <p:cNvSpPr/>
          <p:nvPr/>
        </p:nvSpPr>
        <p:spPr>
          <a:xfrm rot="5400000">
            <a:off x="9108167" y="4066290"/>
            <a:ext cx="437429" cy="100808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/>
          <p:cNvSpPr/>
          <p:nvPr/>
        </p:nvSpPr>
        <p:spPr>
          <a:xfrm rot="16200000">
            <a:off x="9132615" y="5781175"/>
            <a:ext cx="437429" cy="100808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3314" y="5844700"/>
            <a:ext cx="285750" cy="25717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5601" y="6162149"/>
            <a:ext cx="276225" cy="3048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6313" y="5919210"/>
            <a:ext cx="295275" cy="25717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17821" y="5296026"/>
            <a:ext cx="285750" cy="24765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68699" y="6191621"/>
            <a:ext cx="276225" cy="29527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65030" y="6227948"/>
            <a:ext cx="266700" cy="24765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15398" y="6201145"/>
            <a:ext cx="266700" cy="28575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67152" y="5566619"/>
            <a:ext cx="304800" cy="28575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15398" y="5855591"/>
            <a:ext cx="266700" cy="33337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00267" y="5353341"/>
            <a:ext cx="257175" cy="3143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23355" y="5740487"/>
            <a:ext cx="266700" cy="2857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42791" y="5062296"/>
            <a:ext cx="257175" cy="31432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58170" y="5088308"/>
            <a:ext cx="257175" cy="28575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065125" y="5048698"/>
            <a:ext cx="257175" cy="3143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937644" y="6146605"/>
            <a:ext cx="238125" cy="3524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389221" y="5010493"/>
            <a:ext cx="228600" cy="29527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347016" y="5261779"/>
            <a:ext cx="304800" cy="2762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331595" y="6225975"/>
            <a:ext cx="266700" cy="304800"/>
          </a:xfrm>
          <a:prstGeom prst="rect">
            <a:avLst/>
          </a:prstGeom>
        </p:spPr>
      </p:pic>
      <p:sp>
        <p:nvSpPr>
          <p:cNvPr id="79" name="Left Bracket 78"/>
          <p:cNvSpPr/>
          <p:nvPr/>
        </p:nvSpPr>
        <p:spPr>
          <a:xfrm rot="16200000">
            <a:off x="9103679" y="3576366"/>
            <a:ext cx="437429" cy="100808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ket 79"/>
          <p:cNvSpPr/>
          <p:nvPr/>
        </p:nvSpPr>
        <p:spPr>
          <a:xfrm rot="5400000">
            <a:off x="9113824" y="1025894"/>
            <a:ext cx="437429" cy="100808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-Down Arrow 80"/>
          <p:cNvSpPr/>
          <p:nvPr/>
        </p:nvSpPr>
        <p:spPr>
          <a:xfrm>
            <a:off x="8838642" y="1455128"/>
            <a:ext cx="987792" cy="2735215"/>
          </a:xfrm>
          <a:prstGeom prst="upDown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9024203" y="2126016"/>
            <a:ext cx="1169551" cy="14113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Traditional Human Language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2186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Magnetic Disk 16"/>
          <p:cNvSpPr/>
          <p:nvPr/>
        </p:nvSpPr>
        <p:spPr>
          <a:xfrm>
            <a:off x="7470970" y="4249596"/>
            <a:ext cx="2318243" cy="1085394"/>
          </a:xfrm>
          <a:prstGeom prst="flowChartMagneticDisk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64857" y="5303378"/>
            <a:ext cx="600130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Forensics: </a:t>
            </a:r>
          </a:p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Carving and Advanced Methods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802644" y="4198371"/>
            <a:ext cx="2561882" cy="1085394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8945" y="4633506"/>
            <a:ext cx="1849281" cy="43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133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High Level Components of a Media Processing Stack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785074" y="3199650"/>
            <a:ext cx="5098881" cy="1207288"/>
            <a:chOff x="2428527" y="2056280"/>
            <a:chExt cx="3824161" cy="905466"/>
          </a:xfrm>
        </p:grpSpPr>
        <p:sp>
          <p:nvSpPr>
            <p:cNvPr id="7" name="Flowchart: Magnetic Disk 6"/>
            <p:cNvSpPr/>
            <p:nvPr/>
          </p:nvSpPr>
          <p:spPr>
            <a:xfrm>
              <a:off x="2428527" y="2056280"/>
              <a:ext cx="3758719" cy="905466"/>
            </a:xfrm>
            <a:prstGeom prst="flowChartMagneticDisk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09133" y="2414667"/>
              <a:ext cx="3743555" cy="3462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Search/Entity Extraction/MT, etc.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02646" y="2305869"/>
            <a:ext cx="5000081" cy="1140144"/>
            <a:chOff x="1558296" y="1453507"/>
            <a:chExt cx="3758719" cy="855108"/>
          </a:xfrm>
        </p:grpSpPr>
        <p:sp>
          <p:nvSpPr>
            <p:cNvPr id="9" name="Flowchart: Magnetic Disk 8"/>
            <p:cNvSpPr/>
            <p:nvPr/>
          </p:nvSpPr>
          <p:spPr>
            <a:xfrm>
              <a:off x="1558296" y="1453507"/>
              <a:ext cx="3758719" cy="855108"/>
            </a:xfrm>
            <a:prstGeom prst="flowChartMagneticDisk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677" y="1843804"/>
              <a:ext cx="2156643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User Interface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4901626" y="4377111"/>
            <a:ext cx="2261174" cy="10285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1967882" y="4029684"/>
            <a:ext cx="2710748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133" b="1" dirty="0">
                <a:ea typeface="Verdana" pitchFamily="34" charset="0"/>
                <a:cs typeface="Verdana" pitchFamily="34" charset="0"/>
              </a:rPr>
              <a:t>Text Extraction and Metadata Extraction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8206" y="4509252"/>
            <a:ext cx="1800433" cy="8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133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Structured</a:t>
            </a:r>
          </a:p>
          <a:p>
            <a:pPr algn="ctr">
              <a:spcAft>
                <a:spcPts val="600"/>
              </a:spcAft>
            </a:pPr>
            <a:r>
              <a:rPr lang="en-US" sz="2133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Data-store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not forget Metadata!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formats store useful information</a:t>
            </a:r>
          </a:p>
          <a:p>
            <a:endParaRPr lang="en-US" dirty="0"/>
          </a:p>
          <a:p>
            <a:r>
              <a:rPr lang="en-US" dirty="0"/>
              <a:t>Who: </a:t>
            </a:r>
            <a:r>
              <a:rPr lang="en-US" b="0" dirty="0"/>
              <a:t>author (first, last, commenters, editors), digital signature, company, from/to/cc/bcc (emails)</a:t>
            </a:r>
          </a:p>
          <a:p>
            <a:r>
              <a:rPr lang="en-US" dirty="0"/>
              <a:t>What: </a:t>
            </a:r>
            <a:r>
              <a:rPr lang="en-US" b="0" dirty="0"/>
              <a:t>hardware version/name, software version/name, globally unique file/heritage id (XMP), title, keywords, description</a:t>
            </a:r>
          </a:p>
          <a:p>
            <a:r>
              <a:rPr lang="en-US" dirty="0"/>
              <a:t>Where: </a:t>
            </a:r>
            <a:r>
              <a:rPr lang="en-US" b="0" dirty="0"/>
              <a:t>geo (latitude, longitude), file location (file paths embedded inside documents)</a:t>
            </a:r>
          </a:p>
          <a:p>
            <a:r>
              <a:rPr lang="en-US" dirty="0"/>
              <a:t>When: </a:t>
            </a:r>
            <a:r>
              <a:rPr lang="en-US" b="0" dirty="0"/>
              <a:t>created, last modified, last printed</a:t>
            </a:r>
          </a:p>
          <a:p>
            <a:endParaRPr lang="en-US" dirty="0"/>
          </a:p>
          <a:p>
            <a:r>
              <a:rPr lang="en-US" dirty="0"/>
              <a:t>Beyond the standard types…custom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8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Application: Search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When Things Go Wrong with Text Extraction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63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3277</Words>
  <Application>Microsoft Office PowerPoint</Application>
  <PresentationFormat>Widescreen</PresentationFormat>
  <Paragraphs>569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Helvetica LT Std</vt:lpstr>
      <vt:lpstr>Wingdings</vt:lpstr>
      <vt:lpstr>Default Theme</vt:lpstr>
      <vt:lpstr>Evaluating Content/Text Extraction at Scale with Apache Tika</vt:lpstr>
      <vt:lpstr>Announcement</vt:lpstr>
      <vt:lpstr>About me</vt:lpstr>
      <vt:lpstr>Debts of Gratitude</vt:lpstr>
      <vt:lpstr>Overview</vt:lpstr>
      <vt:lpstr>Content Extraction and HLT</vt:lpstr>
      <vt:lpstr>High Level Components of a Media Processing Stack</vt:lpstr>
      <vt:lpstr>Let’s not forget Metadata!</vt:lpstr>
      <vt:lpstr>When Things Go Wrong with Text Extraction</vt:lpstr>
      <vt:lpstr>What the User Sees in a Search System</vt:lpstr>
      <vt:lpstr>When Things Go Wrong with a Foundation</vt:lpstr>
      <vt:lpstr>What can go wrong?  Basic problems: thrown exceptions</vt:lpstr>
      <vt:lpstr>What can go wrong? Catastrophic problems</vt:lpstr>
      <vt:lpstr>What can go wrong? Hidden problems (no exceptions!)…</vt:lpstr>
      <vt:lpstr>Corrupt Text (Upgrade from PDFBox 1.8.6-&gt;1.8.7)</vt:lpstr>
      <vt:lpstr>Missing Text (TIKA-1130)</vt:lpstr>
      <vt:lpstr>When Things Go Not as Well as They Might with Content Extraction – OCR</vt:lpstr>
      <vt:lpstr>Take-away #1</vt:lpstr>
      <vt:lpstr>Take-away #2</vt:lpstr>
      <vt:lpstr>TIKA-1302: The Dream</vt:lpstr>
      <vt:lpstr>tika-eval</vt:lpstr>
      <vt:lpstr>High-level overview</vt:lpstr>
      <vt:lpstr>Definitions</vt:lpstr>
      <vt:lpstr>Why the RecursiveParserWrapper?</vt:lpstr>
      <vt:lpstr>Classic XHTML</vt:lpstr>
      <vt:lpstr>RecursiveParserWrapper</vt:lpstr>
      <vt:lpstr>Workflow – Profile</vt:lpstr>
      <vt:lpstr>Workflow – Compare</vt:lpstr>
      <vt:lpstr>Workflow – StartDB</vt:lpstr>
      <vt:lpstr>Reports (Profile)</vt:lpstr>
      <vt:lpstr>Reports (Compare)*</vt:lpstr>
      <vt:lpstr>Content – “Common words” and their Utility in Profile</vt:lpstr>
      <vt:lpstr>Content comparisons</vt:lpstr>
      <vt:lpstr>Content Comparison Example – Junk -&gt; Better</vt:lpstr>
      <vt:lpstr>Content Comparison Example – Small Regression</vt:lpstr>
      <vt:lpstr>Taking tika-eval public</vt:lpstr>
      <vt:lpstr>Community collaboration</vt:lpstr>
      <vt:lpstr>Limits of Automated Metrics without Ground Truth</vt:lpstr>
      <vt:lpstr>TIKA-1302: The Ticket is Grown; the Dream is Gone</vt:lpstr>
      <vt:lpstr>Scaling tika-eval</vt:lpstr>
      <vt:lpstr>tika-eval at Scale (with tika-eval &gt;= 1.22)</vt:lpstr>
      <vt:lpstr>Step 1: Calculating Content Statistics – An Example with SolrJ</vt:lpstr>
      <vt:lpstr>Interlude before Step 2: Tika-eval analytics for Search Relevance</vt:lpstr>
      <vt:lpstr>Average OOV% in English PDFs</vt:lpstr>
      <vt:lpstr>That document all the way on the left in the previous slide</vt:lpstr>
      <vt:lpstr>Which PDFs had little to no content?</vt:lpstr>
      <vt:lpstr>Most Common Stacktraces for Epubs?</vt:lpstr>
      <vt:lpstr>From Analytics to Action</vt:lpstr>
      <vt:lpstr>PowerPoint Presentation</vt:lpstr>
      <vt:lpstr>Stored text vs. OCR’d text</vt:lpstr>
      <vt:lpstr>WWGD*?</vt:lpstr>
      <vt:lpstr>Charset detection – HTML meta charset (HTMLDefault) vs.  Mozilla’s chardet (Universal)</vt:lpstr>
      <vt:lpstr>Next Steps</vt:lpstr>
      <vt:lpstr>To conclude – Please evaluate!</vt:lpstr>
      <vt:lpstr>Join the Apache Tika community and its evaluation efforts!</vt:lpstr>
      <vt:lpstr>Some Resources</vt:lpstr>
      <vt:lpstr>Extras</vt:lpstr>
      <vt:lpstr>Apache Tika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2016-10-04T23:57:59Z</dcterms:created>
  <dcterms:modified xsi:type="dcterms:W3CDTF">2019-09-13T18:31:20Z</dcterms:modified>
</cp:coreProperties>
</file>