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49"/>
  </p:handoutMasterIdLst>
  <p:sldIdLst>
    <p:sldId id="257" r:id="rId2"/>
    <p:sldId id="261" r:id="rId3"/>
    <p:sldId id="266" r:id="rId4"/>
    <p:sldId id="315" r:id="rId5"/>
    <p:sldId id="321" r:id="rId6"/>
    <p:sldId id="316" r:id="rId7"/>
    <p:sldId id="317" r:id="rId8"/>
    <p:sldId id="318" r:id="rId9"/>
    <p:sldId id="319" r:id="rId10"/>
    <p:sldId id="320" r:id="rId11"/>
    <p:sldId id="322" r:id="rId12"/>
    <p:sldId id="323" r:id="rId13"/>
    <p:sldId id="264" r:id="rId14"/>
    <p:sldId id="265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289" r:id="rId24"/>
    <p:sldId id="269" r:id="rId25"/>
    <p:sldId id="275" r:id="rId26"/>
    <p:sldId id="333" r:id="rId27"/>
    <p:sldId id="334" r:id="rId28"/>
    <p:sldId id="332" r:id="rId29"/>
    <p:sldId id="274" r:id="rId30"/>
    <p:sldId id="295" r:id="rId31"/>
    <p:sldId id="296" r:id="rId32"/>
    <p:sldId id="297" r:id="rId33"/>
    <p:sldId id="298" r:id="rId34"/>
    <p:sldId id="294" r:id="rId35"/>
    <p:sldId id="300" r:id="rId36"/>
    <p:sldId id="312" r:id="rId37"/>
    <p:sldId id="313" r:id="rId38"/>
    <p:sldId id="314" r:id="rId39"/>
    <p:sldId id="311" r:id="rId40"/>
    <p:sldId id="301" r:id="rId41"/>
    <p:sldId id="307" r:id="rId42"/>
    <p:sldId id="308" r:id="rId43"/>
    <p:sldId id="309" r:id="rId44"/>
    <p:sldId id="310" r:id="rId45"/>
    <p:sldId id="282" r:id="rId46"/>
    <p:sldId id="284" r:id="rId47"/>
    <p:sldId id="285" r:id="rId48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9EB"/>
    <a:srgbClr val="DDD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18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6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3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438775" y="6948488"/>
            <a:ext cx="4160838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E936D-B054-4027-A00C-60EAEE84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043682" cy="1600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Duke University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OPM Synthetic data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654712"/>
            <a:ext cx="9433182" cy="79641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Comparing Synthetic Human Capital Data to OPM Source Data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U.S. Office of Personnel Management  |  Duke University Human </a:t>
            </a:r>
            <a:r>
              <a:rPr lang="en-US" sz="1200" dirty="0">
                <a:solidFill>
                  <a:schemeClr val="tx1"/>
                </a:solidFill>
              </a:rPr>
              <a:t>Capital and Statistical Sciences </a:t>
            </a:r>
            <a:r>
              <a:rPr lang="en-US" sz="1200" dirty="0" smtClean="0">
                <a:solidFill>
                  <a:schemeClr val="tx1"/>
                </a:solidFill>
              </a:rPr>
              <a:t> |  August 31, 2016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457200"/>
            <a:ext cx="10527579" cy="625207"/>
          </a:xfrm>
        </p:spPr>
        <p:txBody>
          <a:bodyPr>
            <a:norm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1988 – 2011 observations - percent BY Pay Plan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71600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457200"/>
            <a:ext cx="10527579" cy="625207"/>
          </a:xfrm>
        </p:spPr>
        <p:txBody>
          <a:bodyPr>
            <a:norm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Time series – percent observations by sex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71600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8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457200"/>
            <a:ext cx="10527579" cy="625207"/>
          </a:xfrm>
        </p:spPr>
        <p:txBody>
          <a:bodyPr>
            <a:norm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Time series – percent observations by race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71600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869947" cy="625207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</a:rPr>
              <a:t>Summary comparisons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46870"/>
            <a:ext cx="4978459" cy="103107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From Grade Inflation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7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11401292" cy="497541"/>
          </a:xfrm>
        </p:spPr>
        <p:txBody>
          <a:bodyPr>
            <a:no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Average federal employee </a:t>
            </a:r>
            <a:r>
              <a:rPr lang="en-US" sz="2800" dirty="0">
                <a:solidFill>
                  <a:schemeClr val="bg1"/>
                </a:solidFill>
              </a:rPr>
              <a:t>age 1988-2011, FT employees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71600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92" y="457200"/>
            <a:ext cx="11964000" cy="497541"/>
          </a:xfrm>
        </p:spPr>
        <p:txBody>
          <a:bodyPr>
            <a:no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Average federal employee </a:t>
            </a:r>
            <a:r>
              <a:rPr lang="en-US" sz="2800" dirty="0">
                <a:solidFill>
                  <a:schemeClr val="bg1"/>
                </a:solidFill>
              </a:rPr>
              <a:t>age 1988-2011, </a:t>
            </a:r>
            <a:r>
              <a:rPr lang="en-US" sz="2800" dirty="0" smtClean="0">
                <a:solidFill>
                  <a:schemeClr val="bg1"/>
                </a:solidFill>
              </a:rPr>
              <a:t>new FT </a:t>
            </a:r>
            <a:r>
              <a:rPr lang="en-US" sz="2800" dirty="0">
                <a:solidFill>
                  <a:schemeClr val="bg1"/>
                </a:solidFill>
              </a:rPr>
              <a:t>employees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71600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4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92" y="457200"/>
            <a:ext cx="11964000" cy="497541"/>
          </a:xfrm>
        </p:spPr>
        <p:txBody>
          <a:bodyPr>
            <a:no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Average federal employee education, FT </a:t>
            </a:r>
            <a:r>
              <a:rPr lang="en-US" sz="2800" dirty="0">
                <a:solidFill>
                  <a:schemeClr val="bg1"/>
                </a:solidFill>
              </a:rPr>
              <a:t>employees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71600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92" y="457200"/>
            <a:ext cx="11964000" cy="497541"/>
          </a:xfrm>
        </p:spPr>
        <p:txBody>
          <a:bodyPr>
            <a:no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Average federal employee education, new FT </a:t>
            </a:r>
            <a:r>
              <a:rPr lang="en-US" sz="2800" dirty="0">
                <a:solidFill>
                  <a:schemeClr val="bg1"/>
                </a:solidFill>
              </a:rPr>
              <a:t>employees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71600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92" y="457200"/>
            <a:ext cx="11964000" cy="497541"/>
          </a:xfrm>
        </p:spPr>
        <p:txBody>
          <a:bodyPr>
            <a:no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Distribution of </a:t>
            </a:r>
            <a:r>
              <a:rPr lang="en-US" sz="2800" dirty="0" err="1">
                <a:solidFill>
                  <a:schemeClr val="bg1"/>
                </a:solidFill>
              </a:rPr>
              <a:t>gs</a:t>
            </a:r>
            <a:r>
              <a:rPr lang="en-US" sz="2800" dirty="0">
                <a:solidFill>
                  <a:schemeClr val="bg1"/>
                </a:solidFill>
              </a:rPr>
              <a:t> employees by grade, 2011 vs. 1998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71600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92" y="457200"/>
            <a:ext cx="11964000" cy="497541"/>
          </a:xfrm>
        </p:spPr>
        <p:txBody>
          <a:bodyPr>
            <a:no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Federal basic pay percentiles by year, all pay plans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71600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6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comparison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79920"/>
            <a:ext cx="10409775" cy="2639541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CPDF:  Non-DOD status observations supplied by OPM to Duke University as a result of John de Figueiredo’s 2012 FOIA request (referred to as </a:t>
            </a:r>
            <a:r>
              <a:rPr lang="en-US" b="1" dirty="0" smtClean="0">
                <a:solidFill>
                  <a:schemeClr val="bg1"/>
                </a:solidFill>
              </a:rPr>
              <a:t>JdF-2012</a:t>
            </a:r>
            <a:r>
              <a:rPr lang="en-US" dirty="0" smtClean="0">
                <a:solidFill>
                  <a:schemeClr val="bg1"/>
                </a:solidFill>
              </a:rPr>
              <a:t>)  n = 28,257,629</a:t>
            </a:r>
            <a:endParaRPr lang="en-US" sz="27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Synthetic data:  Duke generated version 0.6 (referred to as </a:t>
            </a:r>
            <a:r>
              <a:rPr lang="en-US" b="1" dirty="0" smtClean="0">
                <a:solidFill>
                  <a:schemeClr val="bg1"/>
                </a:solidFill>
              </a:rPr>
              <a:t>DIBBS-2016</a:t>
            </a:r>
            <a:r>
              <a:rPr lang="en-US" dirty="0" smtClean="0">
                <a:solidFill>
                  <a:schemeClr val="bg1"/>
                </a:solidFill>
              </a:rPr>
              <a:t>)        n = </a:t>
            </a:r>
            <a:r>
              <a:rPr lang="en-US" dirty="0">
                <a:solidFill>
                  <a:schemeClr val="bg1"/>
                </a:solidFill>
              </a:rPr>
              <a:t>28,412,573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Variables in study: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948" y="4312959"/>
            <a:ext cx="300025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Pseudo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Fiscal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ERI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Education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Age Range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75835" y="4312959"/>
            <a:ext cx="34219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Occupational </a:t>
            </a:r>
            <a:r>
              <a:rPr lang="en-US" sz="1600" dirty="0">
                <a:solidFill>
                  <a:schemeClr val="bg1"/>
                </a:solidFill>
              </a:rPr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Pay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Step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Pay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Work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Basic </a:t>
            </a:r>
            <a:r>
              <a:rPr lang="en-US" sz="1600" dirty="0" smtClean="0">
                <a:solidFill>
                  <a:schemeClr val="bg1"/>
                </a:solidFill>
              </a:rPr>
              <a:t>Pay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92" y="457200"/>
            <a:ext cx="11964000" cy="497541"/>
          </a:xfrm>
        </p:spPr>
        <p:txBody>
          <a:bodyPr>
            <a:no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Federal adjusted basic pay percentiles by year, all pay plans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71600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92" y="457200"/>
            <a:ext cx="11964000" cy="497541"/>
          </a:xfrm>
        </p:spPr>
        <p:txBody>
          <a:bodyPr>
            <a:no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ratio of 90</a:t>
            </a:r>
            <a:r>
              <a:rPr lang="en-US" sz="2800" baseline="30000" dirty="0">
                <a:solidFill>
                  <a:schemeClr val="bg1"/>
                </a:solidFill>
              </a:rPr>
              <a:t>th</a:t>
            </a:r>
            <a:r>
              <a:rPr lang="en-US" sz="2800" dirty="0">
                <a:solidFill>
                  <a:schemeClr val="bg1"/>
                </a:solidFill>
              </a:rPr>
              <a:t> to 10</a:t>
            </a:r>
            <a:r>
              <a:rPr lang="en-US" sz="2800" baseline="30000" dirty="0">
                <a:solidFill>
                  <a:schemeClr val="bg1"/>
                </a:solidFill>
              </a:rPr>
              <a:t>th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basic pay percentiles, GS </a:t>
            </a:r>
            <a:r>
              <a:rPr lang="en-US" sz="2800" dirty="0">
                <a:solidFill>
                  <a:schemeClr val="bg1"/>
                </a:solidFill>
              </a:rPr>
              <a:t>pay </a:t>
            </a:r>
            <a:r>
              <a:rPr lang="en-US" sz="2800" dirty="0" smtClean="0">
                <a:solidFill>
                  <a:schemeClr val="bg1"/>
                </a:solidFill>
              </a:rPr>
              <a:t>plan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71600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8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92" y="457200"/>
            <a:ext cx="11964000" cy="497541"/>
          </a:xfrm>
        </p:spPr>
        <p:txBody>
          <a:bodyPr>
            <a:no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ratio of 90</a:t>
            </a:r>
            <a:r>
              <a:rPr lang="en-US" sz="2800" baseline="30000" dirty="0">
                <a:solidFill>
                  <a:schemeClr val="bg1"/>
                </a:solidFill>
              </a:rPr>
              <a:t>th</a:t>
            </a:r>
            <a:r>
              <a:rPr lang="en-US" sz="2800" dirty="0">
                <a:solidFill>
                  <a:schemeClr val="bg1"/>
                </a:solidFill>
              </a:rPr>
              <a:t> to 10</a:t>
            </a:r>
            <a:r>
              <a:rPr lang="en-US" sz="2800" baseline="30000" dirty="0">
                <a:solidFill>
                  <a:schemeClr val="bg1"/>
                </a:solidFill>
              </a:rPr>
              <a:t>th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Adj</a:t>
            </a:r>
            <a:r>
              <a:rPr lang="en-US" sz="2800" dirty="0" smtClean="0">
                <a:solidFill>
                  <a:schemeClr val="bg1"/>
                </a:solidFill>
              </a:rPr>
              <a:t>-basic pay percentiles, GS pay plan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71600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Annual rate of change in pay percentiles, </a:t>
            </a:r>
            <a:r>
              <a:rPr lang="en-US" sz="2000" dirty="0" err="1" smtClean="0">
                <a:solidFill>
                  <a:schemeClr val="bg1"/>
                </a:solidFill>
              </a:rPr>
              <a:t>gs</a:t>
            </a:r>
            <a:r>
              <a:rPr lang="en-US" sz="2000" dirty="0" smtClean="0">
                <a:solidFill>
                  <a:schemeClr val="bg1"/>
                </a:solidFill>
              </a:rPr>
              <a:t> pay plan, 1988-2011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Annual change in federal payroll due to increases, 1989-2011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869947" cy="625207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</a:rPr>
              <a:t>regression models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46870"/>
            <a:ext cx="10079268" cy="103107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From Gender Pay Differential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501" y="45017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OLS Gender pay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H="1">
            <a:off x="1228298" y="1042416"/>
            <a:ext cx="9785444" cy="368437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Models 4 and 5:  Sex + Race + Age</a:t>
            </a:r>
            <a:r>
              <a:rPr lang="en-US" sz="1200" baseline="30000" dirty="0" smtClean="0">
                <a:solidFill>
                  <a:schemeClr val="bg1"/>
                </a:solidFill>
              </a:rPr>
              <a:t>2</a:t>
            </a:r>
            <a:r>
              <a:rPr lang="en-US" sz="1200" dirty="0" smtClean="0">
                <a:solidFill>
                  <a:schemeClr val="bg1"/>
                </a:solidFill>
              </a:rPr>
              <a:t> + Age + Education + (Year, Bureau, Occupational Category, Occupation Fixed Effects)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36926"/>
              </p:ext>
            </p:extLst>
          </p:nvPr>
        </p:nvGraphicFramePr>
        <p:xfrm>
          <a:off x="1439313" y="1791310"/>
          <a:ext cx="9322471" cy="40045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53674"/>
                <a:gridCol w="982197"/>
                <a:gridCol w="1195754"/>
                <a:gridCol w="1565031"/>
                <a:gridCol w="685800"/>
                <a:gridCol w="861646"/>
                <a:gridCol w="1230923"/>
                <a:gridCol w="1547446"/>
              </a:tblGrid>
              <a:tr h="2836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Model 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Model 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Parameter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InModel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Estimate.CPDF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Estimate.Synthetic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InModel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Estimate.CPDF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Estimate.Synthetic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20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 b0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9.9129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10.2067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9.3479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9.6130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(0.000757)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(0.000776)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(0.000690)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(0.000731)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 Female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-0.0595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-0.0570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-0.0430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-0.0369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(0.000111)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(0.000121)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(0.000105)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(0.000118)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 Age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0.0386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0.0283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0.0371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0.0275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(0.000031)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(0.000031)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(0.000028)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(0.000028)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 Age**2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-0.0003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-0.0002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-0.0003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-0.0002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0.000000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0.000000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0.000000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0.000000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 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0.0339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0.0252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0.0241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0.0150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(0.000027)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(0.000029)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(0.000026)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(0.000028)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  <a:latin typeface="+mn-lt"/>
                        </a:rPr>
                        <a:t> Race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 Year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 Bureau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u="none" strike="noStrike" dirty="0" err="1">
                          <a:effectLst/>
                          <a:latin typeface="+mn-lt"/>
                        </a:rPr>
                        <a:t>Occ</a:t>
                      </a:r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-Cat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u="none" strike="noStrike" dirty="0" err="1">
                          <a:effectLst/>
                          <a:latin typeface="+mn-lt"/>
                        </a:rPr>
                        <a:t>Occ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 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24,574,478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25,241,263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24,574,478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25,241,263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u="none" strike="noStrike" dirty="0" err="1">
                          <a:effectLst/>
                          <a:latin typeface="+mn-lt"/>
                        </a:rPr>
                        <a:t>nID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2,761,841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2,852,216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2,761,841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2,852,216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33" marR="8333" marT="8333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5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501" y="45017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time series - Gender pay differential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H="1">
            <a:off x="1228298" y="1042416"/>
            <a:ext cx="9785444" cy="368437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Mode 5:  Sex + Race + Age</a:t>
            </a:r>
            <a:r>
              <a:rPr lang="en-US" sz="1200" baseline="30000" dirty="0" smtClean="0">
                <a:solidFill>
                  <a:schemeClr val="bg1"/>
                </a:solidFill>
              </a:rPr>
              <a:t>2</a:t>
            </a:r>
            <a:r>
              <a:rPr lang="en-US" sz="1200" dirty="0" smtClean="0">
                <a:solidFill>
                  <a:schemeClr val="bg1"/>
                </a:solidFill>
              </a:rPr>
              <a:t> + Age + Education + (Year, Bureau, Occupation Fixed Effects)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54480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869947" cy="625207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</a:rPr>
              <a:t>regression models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46870"/>
            <a:ext cx="10079268" cy="103107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From Race Pay Differential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0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501" y="45017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OLS Race pay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H="1">
            <a:off x="3884817" y="1042714"/>
            <a:ext cx="4362660" cy="368437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Model 1:  Race Fixed </a:t>
            </a:r>
            <a:r>
              <a:rPr lang="en-US" sz="1200" dirty="0">
                <a:solidFill>
                  <a:schemeClr val="bg1"/>
                </a:solidFill>
              </a:rPr>
              <a:t>E</a:t>
            </a:r>
            <a:r>
              <a:rPr lang="en-US" sz="1200" dirty="0" smtClean="0">
                <a:solidFill>
                  <a:schemeClr val="bg1"/>
                </a:solidFill>
              </a:rPr>
              <a:t>ffects Only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321182"/>
              </p:ext>
            </p:extLst>
          </p:nvPr>
        </p:nvGraphicFramePr>
        <p:xfrm>
          <a:off x="3429000" y="1795897"/>
          <a:ext cx="5257800" cy="418846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254948"/>
                <a:gridCol w="952029"/>
                <a:gridCol w="1433455"/>
                <a:gridCol w="1617368"/>
              </a:tblGrid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Parameter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InModel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Estimate.CPDF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Estimate.Synthetic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191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b0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11.0258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11.0065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(0.000106)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(0.000106)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RaceAmInd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-0.2989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-0.2471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(0.000565)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(0.000552)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RaceAsian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0.0601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(0.000453)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(0.000451)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RaceBlack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-0.2305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-0.1863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(0.000225)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(0.000226)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RaceHisp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-0.1676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-0.1276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(0.000347)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(0.000347)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Age</a:t>
                      </a:r>
                      <a:r>
                        <a:rPr lang="en-US" sz="1200" baseline="30000" dirty="0" smtClean="0">
                          <a:effectLst/>
                        </a:rPr>
                        <a:t>2</a:t>
                      </a:r>
                      <a:endParaRPr lang="en-US" sz="1200" baseline="30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Ed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Bureau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Occ-Cat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Occ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25,036,646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25,442,002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nID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2,883,417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2,964,226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1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Additional comparison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784217"/>
            <a:ext cx="10409775" cy="4336786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FedScope 1998-2011 September CPDF data (source:  www.opm.gov/data)</a:t>
            </a:r>
          </a:p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Pseudo ID unavailable (needed for longitudinal studies, promotion, etc.)</a:t>
            </a:r>
          </a:p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Education Level unavailable for 1998-2003</a:t>
            </a:r>
          </a:p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Race unavailable</a:t>
            </a:r>
          </a:p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FedScope Salary = CPDF Adjusted Basic Pay (not synthesized)</a:t>
            </a:r>
          </a:p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3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501" y="45017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OLS Race pay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H="1">
            <a:off x="3884817" y="1042714"/>
            <a:ext cx="4362660" cy="368437"/>
          </a:xfrm>
        </p:spPr>
        <p:txBody>
          <a:bodyPr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Model 2:  Race + Sex + Age</a:t>
            </a:r>
            <a:r>
              <a:rPr lang="en-US" sz="1200" baseline="30000" dirty="0">
                <a:solidFill>
                  <a:schemeClr val="bg1"/>
                </a:solidFill>
              </a:rPr>
              <a:t>2</a:t>
            </a:r>
            <a:r>
              <a:rPr lang="en-US" sz="1200" dirty="0">
                <a:solidFill>
                  <a:schemeClr val="bg1"/>
                </a:solidFill>
              </a:rPr>
              <a:t> + </a:t>
            </a:r>
            <a:r>
              <a:rPr lang="en-US" sz="1200" dirty="0" smtClean="0">
                <a:solidFill>
                  <a:schemeClr val="bg1"/>
                </a:solidFill>
              </a:rPr>
              <a:t>Age </a:t>
            </a:r>
            <a:r>
              <a:rPr lang="en-US" sz="1200" dirty="0">
                <a:solidFill>
                  <a:schemeClr val="bg1"/>
                </a:solidFill>
              </a:rPr>
              <a:t>+ Education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99090"/>
              </p:ext>
            </p:extLst>
          </p:nvPr>
        </p:nvGraphicFramePr>
        <p:xfrm>
          <a:off x="3429000" y="1508760"/>
          <a:ext cx="5257800" cy="510235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254949"/>
                <a:gridCol w="952030"/>
                <a:gridCol w="1384769"/>
                <a:gridCol w="1666052"/>
              </a:tblGrid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Parameter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InModel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Estimate.CPDF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Estimate.Synthetic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b0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9.4311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9.7639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(0.00094)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(0.000918)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RaceAmInd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-0.1522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-0.1265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(0.000453)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(0.000466)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RaceAsian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-0.0112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0.0011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(0.000358)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(0.000378)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RaceBlack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-0.0862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-0.0615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(0.000183)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(0.000195)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RaceHisp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-0.0587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-0.0375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(0.000275)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(0.000292)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Female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-0.1112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-0.1087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(0.000142)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(0.00015)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Age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0.0498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0.0362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(0.000043)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(0.000042)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Age</a:t>
                      </a:r>
                      <a:r>
                        <a:rPr lang="en-US" sz="1200" baseline="30000" dirty="0" smtClean="0">
                          <a:effectLst/>
                        </a:rPr>
                        <a:t>2</a:t>
                      </a:r>
                      <a:endParaRPr lang="en-US" sz="1200" b="1" baseline="30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-0.0004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-0.0003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Ed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0.0856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0.0777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(0.000029)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(0.00003)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Year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Bureau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Occ</a:t>
                      </a:r>
                      <a:r>
                        <a:rPr lang="en-US" sz="1200" dirty="0">
                          <a:effectLst/>
                        </a:rPr>
                        <a:t>-Cat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Occ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24,579,468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25,246,713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nID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2,762,109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2,852,503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501" y="45017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OLS Race pay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H="1">
            <a:off x="2926080" y="1042714"/>
            <a:ext cx="6370320" cy="368437"/>
          </a:xfrm>
        </p:spPr>
        <p:txBody>
          <a:bodyPr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Model </a:t>
            </a:r>
            <a:r>
              <a:rPr lang="en-US" sz="1200" dirty="0" smtClean="0">
                <a:solidFill>
                  <a:schemeClr val="bg1"/>
                </a:solidFill>
              </a:rPr>
              <a:t>3:  </a:t>
            </a:r>
            <a:r>
              <a:rPr lang="en-US" sz="1200" dirty="0">
                <a:solidFill>
                  <a:schemeClr val="bg1"/>
                </a:solidFill>
              </a:rPr>
              <a:t>Race + Sex + Age</a:t>
            </a:r>
            <a:r>
              <a:rPr lang="en-US" sz="1200" baseline="30000" dirty="0">
                <a:solidFill>
                  <a:schemeClr val="bg1"/>
                </a:solidFill>
              </a:rPr>
              <a:t>2</a:t>
            </a:r>
            <a:r>
              <a:rPr lang="en-US" sz="1200" dirty="0">
                <a:solidFill>
                  <a:schemeClr val="bg1"/>
                </a:solidFill>
              </a:rPr>
              <a:t> + </a:t>
            </a:r>
            <a:r>
              <a:rPr lang="en-US" sz="1200" dirty="0" smtClean="0">
                <a:solidFill>
                  <a:schemeClr val="bg1"/>
                </a:solidFill>
              </a:rPr>
              <a:t>Age </a:t>
            </a:r>
            <a:r>
              <a:rPr lang="en-US" sz="1200" dirty="0">
                <a:solidFill>
                  <a:schemeClr val="bg1"/>
                </a:solidFill>
              </a:rPr>
              <a:t>+ </a:t>
            </a:r>
            <a:r>
              <a:rPr lang="en-US" sz="1200" dirty="0" smtClean="0">
                <a:solidFill>
                  <a:schemeClr val="bg1"/>
                </a:solidFill>
              </a:rPr>
              <a:t>Education + (Year, Bureau Fixed Effects)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77418"/>
              </p:ext>
            </p:extLst>
          </p:nvPr>
        </p:nvGraphicFramePr>
        <p:xfrm>
          <a:off x="3429000" y="1508760"/>
          <a:ext cx="5257800" cy="510235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254949"/>
                <a:gridCol w="952030"/>
                <a:gridCol w="1384769"/>
                <a:gridCol w="1666052"/>
              </a:tblGrid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Parameter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InModel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Estimate.CPDF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Estimate.Synthetic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b0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9.5152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9.1012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(0.08399)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(0.049372)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RaceAmInd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-0.0976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-0.0565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(0.000661)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(0.000622)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RaceAsian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-0.0075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0.0008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(0.000387)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(0.000381)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RaceBlack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-0.0901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-0.0663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(0.000201)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(0.000199)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RaceHisp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-0.0532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-0.0331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(0.000301)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(0.000297)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Female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-0.0859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-0.0866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(0.000159)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(0.000156)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Age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0.0503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0.0371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(0.000046)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(0.000042)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Age</a:t>
                      </a:r>
                      <a:r>
                        <a:rPr lang="en-US" sz="1200" baseline="30000" dirty="0" smtClean="0">
                          <a:effectLst/>
                        </a:rPr>
                        <a:t>2</a:t>
                      </a:r>
                      <a:endParaRPr lang="en-US" sz="1200" b="1" baseline="30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-0.0004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-0.0003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(0.000001)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Ed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0.0802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0.0715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(0.000033)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(0.000032)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Year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Bureau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Occ</a:t>
                      </a:r>
                      <a:r>
                        <a:rPr lang="en-US" sz="1200" dirty="0">
                          <a:effectLst/>
                        </a:rPr>
                        <a:t>-Cat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Occ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24,579,468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25,246,713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nID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2,762,109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2,852,503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501" y="45017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OLS Race pay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H="1">
            <a:off x="1997066" y="1042416"/>
            <a:ext cx="8138162" cy="368437"/>
          </a:xfrm>
        </p:spPr>
        <p:txBody>
          <a:bodyPr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Model </a:t>
            </a:r>
            <a:r>
              <a:rPr lang="en-US" sz="1200" dirty="0" smtClean="0">
                <a:solidFill>
                  <a:schemeClr val="bg1"/>
                </a:solidFill>
              </a:rPr>
              <a:t>4:  </a:t>
            </a:r>
            <a:r>
              <a:rPr lang="en-US" sz="1200" dirty="0">
                <a:solidFill>
                  <a:schemeClr val="bg1"/>
                </a:solidFill>
              </a:rPr>
              <a:t>Race + Sex + Age</a:t>
            </a:r>
            <a:r>
              <a:rPr lang="en-US" sz="1200" baseline="30000" dirty="0">
                <a:solidFill>
                  <a:schemeClr val="bg1"/>
                </a:solidFill>
              </a:rPr>
              <a:t>2</a:t>
            </a:r>
            <a:r>
              <a:rPr lang="en-US" sz="1200" dirty="0">
                <a:solidFill>
                  <a:schemeClr val="bg1"/>
                </a:solidFill>
              </a:rPr>
              <a:t> + </a:t>
            </a:r>
            <a:r>
              <a:rPr lang="en-US" sz="1200" dirty="0" smtClean="0">
                <a:solidFill>
                  <a:schemeClr val="bg1"/>
                </a:solidFill>
              </a:rPr>
              <a:t>Age </a:t>
            </a:r>
            <a:r>
              <a:rPr lang="en-US" sz="1200" dirty="0">
                <a:solidFill>
                  <a:schemeClr val="bg1"/>
                </a:solidFill>
              </a:rPr>
              <a:t>+ </a:t>
            </a:r>
            <a:r>
              <a:rPr lang="en-US" sz="1200" dirty="0" smtClean="0">
                <a:solidFill>
                  <a:schemeClr val="bg1"/>
                </a:solidFill>
              </a:rPr>
              <a:t>Education + (Year, Bureau, Occupational Category Fixed Effects)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75506"/>
              </p:ext>
            </p:extLst>
          </p:nvPr>
        </p:nvGraphicFramePr>
        <p:xfrm>
          <a:off x="3429000" y="1508760"/>
          <a:ext cx="5257800" cy="510234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254949"/>
                <a:gridCol w="952030"/>
                <a:gridCol w="1384769"/>
                <a:gridCol w="1666052"/>
              </a:tblGrid>
              <a:tr h="270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Parameter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Estimate.CPDF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Estimate.Synthetic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9.9129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10.2067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(0.001136)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(0.001048)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RaceAmInd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-0.0404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-0.0177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(0.000661)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(0.000622)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RaceAsian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-0.0134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-0.0069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(0.000388)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(0.000382)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RaceBlack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-0.042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-0.0286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(0.000202)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RaceHisp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-0.0312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-0.0164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(0.000301)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(0.000298)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-0.0595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-0.057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(0.000167)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(0.000164)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0.0386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0.0283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(0.000047)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(0.000042)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Age</a:t>
                      </a:r>
                      <a:r>
                        <a:rPr lang="en-US" sz="1200" baseline="30000" dirty="0" smtClean="0">
                          <a:effectLst/>
                        </a:rPr>
                        <a:t>2</a:t>
                      </a:r>
                      <a:endParaRPr lang="en-US" sz="1200" baseline="30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-0.0003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-0.0002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(0.000001)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0.0339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0.0252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(0.00004)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(0.000039)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Bureau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Occ-Cat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Occ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24,574,478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25,241,263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2,761,841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2,852,216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2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501" y="45017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OLS Race pay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H="1">
            <a:off x="2332346" y="1042416"/>
            <a:ext cx="7467602" cy="368437"/>
          </a:xfrm>
        </p:spPr>
        <p:txBody>
          <a:bodyPr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Model </a:t>
            </a:r>
            <a:r>
              <a:rPr lang="en-US" sz="1200" dirty="0" smtClean="0">
                <a:solidFill>
                  <a:schemeClr val="bg1"/>
                </a:solidFill>
              </a:rPr>
              <a:t>5:  </a:t>
            </a:r>
            <a:r>
              <a:rPr lang="en-US" sz="1200" dirty="0">
                <a:solidFill>
                  <a:schemeClr val="bg1"/>
                </a:solidFill>
              </a:rPr>
              <a:t>Race + Sex + Age</a:t>
            </a:r>
            <a:r>
              <a:rPr lang="en-US" sz="1200" baseline="30000" dirty="0">
                <a:solidFill>
                  <a:schemeClr val="bg1"/>
                </a:solidFill>
              </a:rPr>
              <a:t>2</a:t>
            </a:r>
            <a:r>
              <a:rPr lang="en-US" sz="1200" dirty="0">
                <a:solidFill>
                  <a:schemeClr val="bg1"/>
                </a:solidFill>
              </a:rPr>
              <a:t> + </a:t>
            </a:r>
            <a:r>
              <a:rPr lang="en-US" sz="1200" dirty="0" smtClean="0">
                <a:solidFill>
                  <a:schemeClr val="bg1"/>
                </a:solidFill>
              </a:rPr>
              <a:t>Age </a:t>
            </a:r>
            <a:r>
              <a:rPr lang="en-US" sz="1200" dirty="0">
                <a:solidFill>
                  <a:schemeClr val="bg1"/>
                </a:solidFill>
              </a:rPr>
              <a:t>+ </a:t>
            </a:r>
            <a:r>
              <a:rPr lang="en-US" sz="1200" dirty="0" smtClean="0">
                <a:solidFill>
                  <a:schemeClr val="bg1"/>
                </a:solidFill>
              </a:rPr>
              <a:t>Education + (Year, Bureau, Occupation Fixed Effects)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68053"/>
              </p:ext>
            </p:extLst>
          </p:nvPr>
        </p:nvGraphicFramePr>
        <p:xfrm>
          <a:off x="3429000" y="1508760"/>
          <a:ext cx="5257800" cy="510235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254949"/>
                <a:gridCol w="952030"/>
                <a:gridCol w="1384769"/>
                <a:gridCol w="1666052"/>
              </a:tblGrid>
              <a:tr h="2746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Parameter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Estimate.CPDF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Estimate.Synthetic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9.3479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9.613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(0.001184)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(0.001095)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RaceAmInd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-0.0226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(0.000663)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(0.000623)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RaceAsian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-0.0276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-0.0204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(0.000391)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(0.000383)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RaceBlack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-0.0147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-0.0078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(0.000206)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(0.000202)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RaceHisp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-0.0257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-0.0143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(0.000303)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(0.000299)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-0.043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-0.0369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(0.00018)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(0.000176)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0.0371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0.0275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(0.000047)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(0.000042)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Age</a:t>
                      </a:r>
                      <a:r>
                        <a:rPr lang="en-US" sz="1200" baseline="30000" dirty="0" smtClean="0">
                          <a:effectLst/>
                        </a:rPr>
                        <a:t>2</a:t>
                      </a:r>
                      <a:endParaRPr lang="en-US" sz="1200" baseline="30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-0.0003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-0.0002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(0.000001)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0.0241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0.015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(0.000044)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(0.000042)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Bureau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Occ-Cat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Occ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24,574,480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25,241,583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2,761,841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2,852,256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809" marR="60809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1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21920"/>
            <a:ext cx="3230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Race Pay Differential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OLS Regression</a:t>
            </a:r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Model 5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All Races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79" y="787644"/>
            <a:ext cx="57245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7" b="8242"/>
          <a:stretch/>
        </p:blipFill>
        <p:spPr>
          <a:xfrm>
            <a:off x="2895600" y="1336431"/>
            <a:ext cx="6400800" cy="47654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21920"/>
            <a:ext cx="3230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Race Pay Differential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OLS Regression</a:t>
            </a:r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Model 5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Race Am-</a:t>
            </a:r>
            <a:r>
              <a:rPr lang="en-US" sz="1200" b="1" dirty="0" err="1" smtClean="0">
                <a:solidFill>
                  <a:schemeClr val="bg1"/>
                </a:solidFill>
              </a:rPr>
              <a:t>Ind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358" y="6101863"/>
            <a:ext cx="2095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21920"/>
            <a:ext cx="3230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Race Pay Differential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OLS Regression</a:t>
            </a:r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Model 5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Race Asian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7" b="7692"/>
          <a:stretch/>
        </p:blipFill>
        <p:spPr>
          <a:xfrm>
            <a:off x="2895600" y="1371600"/>
            <a:ext cx="6400800" cy="476543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773" y="6137031"/>
            <a:ext cx="2095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4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21920"/>
            <a:ext cx="3230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Race Pay Differential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OLS Regression</a:t>
            </a:r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Model 5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Race Black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3" b="7967"/>
          <a:stretch/>
        </p:blipFill>
        <p:spPr>
          <a:xfrm>
            <a:off x="2895600" y="1318846"/>
            <a:ext cx="6400800" cy="48006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435" y="6119446"/>
            <a:ext cx="2095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21920"/>
            <a:ext cx="3230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Race Pay Differential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OLS Regression</a:t>
            </a:r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Model 5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Race Hispanic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3" b="8517"/>
          <a:stretch/>
        </p:blipFill>
        <p:spPr>
          <a:xfrm>
            <a:off x="2895600" y="1354014"/>
            <a:ext cx="6400800" cy="4730263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604" y="6084277"/>
            <a:ext cx="2095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741" y="663530"/>
            <a:ext cx="11475980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Race </a:t>
            </a:r>
            <a:r>
              <a:rPr lang="en-US" sz="2000" dirty="0">
                <a:solidFill>
                  <a:schemeClr val="bg1"/>
                </a:solidFill>
              </a:rPr>
              <a:t>pay Differential </a:t>
            </a:r>
            <a:r>
              <a:rPr lang="en-US" sz="2000" dirty="0" err="1">
                <a:solidFill>
                  <a:schemeClr val="bg1"/>
                </a:solidFill>
              </a:rPr>
              <a:t>Quantile</a:t>
            </a:r>
            <a:r>
              <a:rPr lang="en-US" sz="2000" dirty="0">
                <a:solidFill>
                  <a:schemeClr val="bg1"/>
                </a:solidFill>
              </a:rPr>
              <a:t> Regression </a:t>
            </a:r>
            <a:r>
              <a:rPr lang="en-US" sz="2000" dirty="0" err="1" smtClean="0">
                <a:solidFill>
                  <a:schemeClr val="bg1"/>
                </a:solidFill>
              </a:rPr>
              <a:t>modelS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H="1">
            <a:off x="2316475" y="1256074"/>
            <a:ext cx="7592348" cy="368437"/>
          </a:xfrm>
        </p:spPr>
        <p:txBody>
          <a:bodyPr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Model </a:t>
            </a:r>
            <a:r>
              <a:rPr lang="en-US" sz="1200" dirty="0" smtClean="0">
                <a:solidFill>
                  <a:schemeClr val="bg1"/>
                </a:solidFill>
              </a:rPr>
              <a:t>5:  </a:t>
            </a:r>
            <a:r>
              <a:rPr lang="en-US" sz="1200" dirty="0">
                <a:solidFill>
                  <a:schemeClr val="bg1"/>
                </a:solidFill>
              </a:rPr>
              <a:t>Race + Sex + Age</a:t>
            </a:r>
            <a:r>
              <a:rPr lang="en-US" sz="1200" baseline="30000" dirty="0">
                <a:solidFill>
                  <a:schemeClr val="bg1"/>
                </a:solidFill>
              </a:rPr>
              <a:t>2</a:t>
            </a:r>
            <a:r>
              <a:rPr lang="en-US" sz="1200" dirty="0">
                <a:solidFill>
                  <a:schemeClr val="bg1"/>
                </a:solidFill>
              </a:rPr>
              <a:t> + </a:t>
            </a:r>
            <a:r>
              <a:rPr lang="en-US" sz="1200" dirty="0" smtClean="0">
                <a:solidFill>
                  <a:schemeClr val="bg1"/>
                </a:solidFill>
              </a:rPr>
              <a:t>Age </a:t>
            </a:r>
            <a:r>
              <a:rPr lang="en-US" sz="1200" dirty="0">
                <a:solidFill>
                  <a:schemeClr val="bg1"/>
                </a:solidFill>
              </a:rPr>
              <a:t>+ </a:t>
            </a:r>
            <a:r>
              <a:rPr lang="en-US" sz="1200" dirty="0" smtClean="0">
                <a:solidFill>
                  <a:schemeClr val="bg1"/>
                </a:solidFill>
              </a:rPr>
              <a:t>Education + (Year, Bureau, Occupation Fixed Effects)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41309"/>
              </p:ext>
            </p:extLst>
          </p:nvPr>
        </p:nvGraphicFramePr>
        <p:xfrm>
          <a:off x="2606041" y="1924998"/>
          <a:ext cx="6979919" cy="416648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312109"/>
                <a:gridCol w="797230"/>
                <a:gridCol w="797230"/>
                <a:gridCol w="263057"/>
                <a:gridCol w="970160"/>
                <a:gridCol w="797230"/>
                <a:gridCol w="306356"/>
                <a:gridCol w="939317"/>
                <a:gridCol w="797230"/>
              </a:tblGrid>
              <a:tr h="343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Quantile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Parameter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JdF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DIBBS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JdF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DIBBS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JdF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DIBBS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9.7357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9.8585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10.0671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10.0745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10.8643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10.5568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Female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-0.0252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-0.0203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-0.0351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-0.0318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-0.0427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-0.0366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RaceAmInd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-0.0240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-0.0072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-0.0210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-0.0079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-0.0209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-0.0053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RaceAsian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-0.0226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-0.0213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-0.0223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-0.0184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-0.0195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-0.0158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RaceBlack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-0.0110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-0.0062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-0.0083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RaceHisp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-0.0205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-0.0109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-0.0209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-0.0135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-0.0227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-0.0139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0.0454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0.0332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0.0393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0.0352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r>
                        <a:rPr lang="en-US" sz="1200" u="none" strike="noStrike" baseline="30000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-0.0004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0.0142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0.0160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Year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Bureau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Occupation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9525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006220"/>
            <a:ext cx="10527579" cy="2038242"/>
          </a:xfrm>
        </p:spPr>
        <p:txBody>
          <a:bodyPr>
            <a:normAutofit fontScale="90000"/>
          </a:bodyPr>
          <a:lstStyle/>
          <a:p>
            <a:pPr lvl="0"/>
            <a:r>
              <a:rPr lang="en-US" sz="1200" dirty="0" smtClean="0">
                <a:solidFill>
                  <a:schemeClr val="bg1"/>
                </a:solidFill>
              </a:rPr>
              <a:t>john: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/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Fed-Scope data are included in time series plots only since data are available for 1998-2011 only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combining fed-scope with total period proportion tables or bar plots would exhibit differences due to different periods covered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/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also, race is not available in the fed-scope data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/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Nor are pseudo IDs, so year of entry (age of new employee) is unavailable</a:t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1920"/>
            <a:ext cx="3230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Race Pay Differential</a:t>
            </a:r>
          </a:p>
          <a:p>
            <a:r>
              <a:rPr lang="en-US" sz="1200" b="1" dirty="0" err="1">
                <a:solidFill>
                  <a:schemeClr val="bg1"/>
                </a:solidFill>
              </a:rPr>
              <a:t>Quantile</a:t>
            </a:r>
            <a:r>
              <a:rPr lang="en-US" sz="1200" b="1" dirty="0">
                <a:solidFill>
                  <a:schemeClr val="bg1"/>
                </a:solidFill>
              </a:rPr>
              <a:t> Regression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Model 5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All Races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79" y="952917"/>
            <a:ext cx="50768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1920"/>
            <a:ext cx="3230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Race Pay Differential</a:t>
            </a:r>
          </a:p>
          <a:p>
            <a:r>
              <a:rPr lang="en-US" sz="1200" b="1" dirty="0" err="1">
                <a:solidFill>
                  <a:schemeClr val="bg1"/>
                </a:solidFill>
              </a:rPr>
              <a:t>Quantile</a:t>
            </a:r>
            <a:r>
              <a:rPr lang="en-US" sz="1200" b="1" dirty="0">
                <a:solidFill>
                  <a:schemeClr val="bg1"/>
                </a:solidFill>
              </a:rPr>
              <a:t> Regression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Model 5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Race </a:t>
            </a:r>
            <a:r>
              <a:rPr lang="en-US" sz="1200" b="1" dirty="0" smtClean="0">
                <a:solidFill>
                  <a:schemeClr val="bg1"/>
                </a:solidFill>
              </a:rPr>
              <a:t>Am-</a:t>
            </a:r>
            <a:r>
              <a:rPr lang="en-US" sz="1200" b="1" dirty="0" err="1" smtClean="0">
                <a:solidFill>
                  <a:schemeClr val="bg1"/>
                </a:solidFill>
              </a:rPr>
              <a:t>Ind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1" b="6044"/>
          <a:stretch/>
        </p:blipFill>
        <p:spPr>
          <a:xfrm>
            <a:off x="3535680" y="1125415"/>
            <a:ext cx="5120640" cy="5117124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6242539"/>
            <a:ext cx="2095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1920"/>
            <a:ext cx="3230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Race Pay Differential</a:t>
            </a:r>
          </a:p>
          <a:p>
            <a:r>
              <a:rPr lang="en-US" sz="1200" b="1" dirty="0" err="1">
                <a:solidFill>
                  <a:schemeClr val="bg1"/>
                </a:solidFill>
              </a:rPr>
              <a:t>Quantile</a:t>
            </a:r>
            <a:r>
              <a:rPr lang="en-US" sz="1200" b="1" dirty="0">
                <a:solidFill>
                  <a:schemeClr val="bg1"/>
                </a:solidFill>
              </a:rPr>
              <a:t> Regression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Model 5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Race </a:t>
            </a:r>
            <a:r>
              <a:rPr lang="en-US" sz="1200" b="1" dirty="0" smtClean="0">
                <a:solidFill>
                  <a:schemeClr val="bg1"/>
                </a:solidFill>
              </a:rPr>
              <a:t>Asian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1" b="6318"/>
          <a:stretch/>
        </p:blipFill>
        <p:spPr>
          <a:xfrm>
            <a:off x="3535680" y="1125415"/>
            <a:ext cx="5120640" cy="509954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554" y="6224955"/>
            <a:ext cx="2095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1920"/>
            <a:ext cx="3230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Race Pay Differential</a:t>
            </a:r>
          </a:p>
          <a:p>
            <a:r>
              <a:rPr lang="en-US" sz="1200" b="1" dirty="0" err="1">
                <a:solidFill>
                  <a:schemeClr val="bg1"/>
                </a:solidFill>
              </a:rPr>
              <a:t>Quantile</a:t>
            </a:r>
            <a:r>
              <a:rPr lang="en-US" sz="1200" b="1" dirty="0">
                <a:solidFill>
                  <a:schemeClr val="bg1"/>
                </a:solidFill>
              </a:rPr>
              <a:t> Regression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Model 5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Race </a:t>
            </a:r>
            <a:r>
              <a:rPr lang="en-US" sz="1200" b="1" dirty="0" smtClean="0">
                <a:solidFill>
                  <a:schemeClr val="bg1"/>
                </a:solidFill>
              </a:rPr>
              <a:t>Black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7" b="6594"/>
          <a:stretch/>
        </p:blipFill>
        <p:spPr>
          <a:xfrm>
            <a:off x="3535680" y="1107830"/>
            <a:ext cx="5120640" cy="5099539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4" y="6207369"/>
            <a:ext cx="2095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1920"/>
            <a:ext cx="3230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Race Pay Differential</a:t>
            </a:r>
          </a:p>
          <a:p>
            <a:r>
              <a:rPr lang="en-US" sz="1200" b="1" dirty="0" err="1" smtClean="0">
                <a:solidFill>
                  <a:schemeClr val="bg1"/>
                </a:solidFill>
              </a:rPr>
              <a:t>Quantile</a:t>
            </a:r>
            <a:r>
              <a:rPr lang="en-US" sz="1200" b="1" dirty="0" smtClean="0">
                <a:solidFill>
                  <a:schemeClr val="bg1"/>
                </a:solidFill>
              </a:rPr>
              <a:t> Regression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Model 5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Race Hispanic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1" b="6318"/>
          <a:stretch/>
        </p:blipFill>
        <p:spPr>
          <a:xfrm>
            <a:off x="3535680" y="1125415"/>
            <a:ext cx="5120640" cy="509954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631" y="6224955"/>
            <a:ext cx="2095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5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869947" cy="625207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</a:rPr>
              <a:t>Promotion models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46870"/>
            <a:ext cx="8083270" cy="103107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From Gender Pay Differential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proportion employees promoted with logistic regression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41709" y="749591"/>
            <a:ext cx="7213262" cy="349624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Probability of Promotion = f(Sex, Race, Age, Grade)  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47132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comparison of models derived from synthetic and actual data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41709" y="749591"/>
            <a:ext cx="7213262" cy="349624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Probability of Promotion = f(Sex, Race, Age, Grade)  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47132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914400"/>
            <a:ext cx="10527579" cy="625207"/>
          </a:xfrm>
        </p:spPr>
        <p:txBody>
          <a:bodyPr>
            <a:norm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1988 – 2011 Total Observation Count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880396"/>
              </p:ext>
            </p:extLst>
          </p:nvPr>
        </p:nvGraphicFramePr>
        <p:xfrm>
          <a:off x="4846320" y="2743200"/>
          <a:ext cx="2348347" cy="113806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059874"/>
                <a:gridCol w="1288473"/>
              </a:tblGrid>
              <a:tr h="3793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effectLst/>
                        </a:rPr>
                        <a:t>Observations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93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effectLst/>
                        </a:rPr>
                        <a:t>CPDF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28,257,629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93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effectLst/>
                        </a:rPr>
                        <a:t>Synthetic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28,512,573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8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914400"/>
            <a:ext cx="10527579" cy="625207"/>
          </a:xfrm>
        </p:spPr>
        <p:txBody>
          <a:bodyPr>
            <a:norm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1988 – 2011 observation Count BY SEX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24964"/>
              </p:ext>
            </p:extLst>
          </p:nvPr>
        </p:nvGraphicFramePr>
        <p:xfrm>
          <a:off x="3657600" y="2743200"/>
          <a:ext cx="4700011" cy="114459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010624"/>
                <a:gridCol w="1095858"/>
                <a:gridCol w="706219"/>
                <a:gridCol w="1181091"/>
                <a:gridCol w="706219"/>
              </a:tblGrid>
              <a:tr h="381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      CPDF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        Synthetic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Female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13,782,762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48.78%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13,920,912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48.82%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81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Male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14,474,840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51.22%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14,591,661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51.18%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9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457200"/>
            <a:ext cx="10527579" cy="625207"/>
          </a:xfrm>
        </p:spPr>
        <p:txBody>
          <a:bodyPr>
            <a:norm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1988 – 2011 observations - percent BY </a:t>
            </a:r>
            <a:r>
              <a:rPr lang="en-US" sz="2800" dirty="0" err="1" smtClean="0">
                <a:solidFill>
                  <a:schemeClr val="bg1"/>
                </a:solidFill>
              </a:rPr>
              <a:t>rACE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71600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457200"/>
            <a:ext cx="10527579" cy="625207"/>
          </a:xfrm>
        </p:spPr>
        <p:txBody>
          <a:bodyPr>
            <a:norm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1988 – 2011 observations - percent BY Education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71600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457200"/>
            <a:ext cx="10527579" cy="625207"/>
          </a:xfrm>
        </p:spPr>
        <p:txBody>
          <a:bodyPr>
            <a:norm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CPDF education code definitions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5400000">
            <a:off x="8648700" y="3318286"/>
            <a:ext cx="6858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OPM Synthetic Data Project  |  Duke University Human </a:t>
            </a:r>
            <a:r>
              <a:rPr lang="en-US" sz="1000" dirty="0">
                <a:solidFill>
                  <a:schemeClr val="tx1"/>
                </a:solidFill>
              </a:rPr>
              <a:t>Capital and Statistical </a:t>
            </a:r>
            <a:r>
              <a:rPr lang="en-US" sz="1000" dirty="0" smtClean="0">
                <a:solidFill>
                  <a:schemeClr val="tx1"/>
                </a:solidFill>
              </a:rPr>
              <a:t>Sciences</a:t>
            </a:r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18209"/>
              </p:ext>
            </p:extLst>
          </p:nvPr>
        </p:nvGraphicFramePr>
        <p:xfrm>
          <a:off x="3640015" y="1317499"/>
          <a:ext cx="4800600" cy="51748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15462"/>
                <a:gridCol w="4185138"/>
              </a:tblGrid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NOT APPLICABLE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 FORMAL EDUCATION OR SOME ELEM SCHOOL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ELEMENTARY SCHOOL COMPLETED - NO HIGH SC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SOME HIGH SCHOOL - DID NOT COMPLETE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HIGH SCHOOL GRADUATE OR CERTIFICATE OF 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>
                    <a:solidFill>
                      <a:srgbClr val="FFFF00"/>
                    </a:solidFill>
                  </a:tcPr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TERMINAL OCCUPATIONAL PROGRAM - DID NOT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TERMINAL OCCUPATIONAL PROGRAM - CERTIFIC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SOME COLLEGE - LESS THAN ONE YEAR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ONE YEAR COLLEGE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TWO YEARS COLLEGE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ASSOCIATE DEGREE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THREE YEARS COLLEGE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FOUR YEARS COLLEGE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BACHELOR'S DEGREE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>
                    <a:solidFill>
                      <a:srgbClr val="FFFF00"/>
                    </a:solidFill>
                  </a:tcPr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POST-BACHELOR'S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FIRST PROFESSIONAL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POST-FIRST PROFESSIONAL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MASTER'S DEGREE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>
                    <a:solidFill>
                      <a:srgbClr val="FFFF00"/>
                    </a:solidFill>
                  </a:tcPr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POST-MASTER'S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SIXTH-YEAR DEGREE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POST-SIXTH YEAR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DOCTORATE DEGREE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>
                    <a:solidFill>
                      <a:srgbClr val="FFFF00"/>
                    </a:solidFill>
                  </a:tcPr>
                </a:tc>
              </a:tr>
              <a:tr h="224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POST-DOCTORATE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289" marR="3289" marT="3289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91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1738</TotalTime>
  <Words>2201</Words>
  <Application>Microsoft Office PowerPoint</Application>
  <PresentationFormat>Widescreen</PresentationFormat>
  <Paragraphs>910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Malgun Gothic</vt:lpstr>
      <vt:lpstr>Arial</vt:lpstr>
      <vt:lpstr>Calibri</vt:lpstr>
      <vt:lpstr>Century Gothic</vt:lpstr>
      <vt:lpstr>Times New Roman</vt:lpstr>
      <vt:lpstr>Wingdings 3</vt:lpstr>
      <vt:lpstr>Slice</vt:lpstr>
      <vt:lpstr>Duke University OPM Synthetic data project</vt:lpstr>
      <vt:lpstr>comparison data</vt:lpstr>
      <vt:lpstr>Additional comparison data</vt:lpstr>
      <vt:lpstr>john:  Fed-Scope data are included in time series plots only since data are available for 1998-2011 only  combining fed-scope with total period proportion tables or bar plots would exhibit differences due to different periods covered  also, race is not available in the fed-scope data  Nor are pseudo IDs, so year of entry (age of new employee) is unavailable </vt:lpstr>
      <vt:lpstr>1988 – 2011 Total Observation Count</vt:lpstr>
      <vt:lpstr>1988 – 2011 observation Count BY SEX</vt:lpstr>
      <vt:lpstr>1988 – 2011 observations - percent BY rACE</vt:lpstr>
      <vt:lpstr>1988 – 2011 observations - percent BY Education</vt:lpstr>
      <vt:lpstr>CPDF education code definitions</vt:lpstr>
      <vt:lpstr>1988 – 2011 observations - percent BY Pay Plan</vt:lpstr>
      <vt:lpstr>Time series – percent observations by sex</vt:lpstr>
      <vt:lpstr>Time series – percent observations by race</vt:lpstr>
      <vt:lpstr>Summary comparisons</vt:lpstr>
      <vt:lpstr>Average federal employee age 1988-2011, FT employees</vt:lpstr>
      <vt:lpstr>Average federal employee age 1988-2011, new FT employees</vt:lpstr>
      <vt:lpstr>Average federal employee education, FT employees</vt:lpstr>
      <vt:lpstr>Average federal employee education, new FT employees</vt:lpstr>
      <vt:lpstr>Distribution of gs employees by grade, 2011 vs. 1998</vt:lpstr>
      <vt:lpstr>Federal basic pay percentiles by year, all pay plans</vt:lpstr>
      <vt:lpstr>Federal adjusted basic pay percentiles by year, all pay plans</vt:lpstr>
      <vt:lpstr>ratio of 90th to 10th basic pay percentiles, GS pay plan</vt:lpstr>
      <vt:lpstr>ratio of 90th to 10th Adj-basic pay percentiles, GS pay plan</vt:lpstr>
      <vt:lpstr>Annual rate of change in pay percentiles, gs pay plan, 1988-2011</vt:lpstr>
      <vt:lpstr>Annual change in federal payroll due to increases, 1989-2011</vt:lpstr>
      <vt:lpstr>regression models</vt:lpstr>
      <vt:lpstr>OLS Gender pay model</vt:lpstr>
      <vt:lpstr>time series - Gender pay differential</vt:lpstr>
      <vt:lpstr>regression models</vt:lpstr>
      <vt:lpstr>OLS Race pay model</vt:lpstr>
      <vt:lpstr>OLS Race pay model</vt:lpstr>
      <vt:lpstr>OLS Race pay model</vt:lpstr>
      <vt:lpstr>OLS Race pay model</vt:lpstr>
      <vt:lpstr>OLS Race pay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Race pay Differential Quantile Regression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Promotion models</vt:lpstr>
      <vt:lpstr>proportion employees promoted with logistic regression model</vt:lpstr>
      <vt:lpstr>comparison of models derived from synthetic and actual data</vt:lpstr>
    </vt:vector>
  </TitlesOfParts>
  <Company>Duke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Duke University Human Capital project</dc:title>
  <dc:creator>Tom Balmat</dc:creator>
  <cp:lastModifiedBy>Tom Balmat</cp:lastModifiedBy>
  <cp:revision>157</cp:revision>
  <cp:lastPrinted>2016-06-09T19:59:21Z</cp:lastPrinted>
  <dcterms:created xsi:type="dcterms:W3CDTF">2016-05-31T02:39:33Z</dcterms:created>
  <dcterms:modified xsi:type="dcterms:W3CDTF">2016-08-31T05:08:02Z</dcterms:modified>
</cp:coreProperties>
</file>