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9"/>
  </p:handoutMasterIdLst>
  <p:sldIdLst>
    <p:sldId id="257" r:id="rId2"/>
    <p:sldId id="258" r:id="rId3"/>
    <p:sldId id="259" r:id="rId4"/>
    <p:sldId id="256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70" r:id="rId13"/>
    <p:sldId id="268" r:id="rId14"/>
    <p:sldId id="267" r:id="rId15"/>
    <p:sldId id="289" r:id="rId16"/>
    <p:sldId id="290" r:id="rId17"/>
    <p:sldId id="269" r:id="rId18"/>
    <p:sldId id="291" r:id="rId19"/>
    <p:sldId id="271" r:id="rId20"/>
    <p:sldId id="272" r:id="rId21"/>
    <p:sldId id="273" r:id="rId22"/>
    <p:sldId id="275" r:id="rId23"/>
    <p:sldId id="274" r:id="rId24"/>
    <p:sldId id="276" r:id="rId25"/>
    <p:sldId id="292" r:id="rId26"/>
    <p:sldId id="278" r:id="rId27"/>
    <p:sldId id="293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4" r:id="rId3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8" autoAdjust="0"/>
    <p:restoredTop sz="94660"/>
  </p:normalViewPr>
  <p:slideViewPr>
    <p:cSldViewPr snapToGrid="0">
      <p:cViewPr varScale="1">
        <p:scale>
          <a:sx n="52" d="100"/>
          <a:sy n="52" d="100"/>
        </p:scale>
        <p:origin x="4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438775" y="6948488"/>
            <a:ext cx="4160838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043682" cy="1600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Duke University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OPM Synthetic data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54712"/>
            <a:ext cx="9433182" cy="79641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Comparing Synthetic Human Capital Data to OPM Source Data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8984321">
            <a:off x="8145777" y="4622634"/>
            <a:ext cx="4934631" cy="1567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Conference on Analyzing Federal Personnel Data   |   June 2-3, 2016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Center </a:t>
            </a:r>
            <a:r>
              <a:rPr lang="en-US" sz="1200" dirty="0">
                <a:solidFill>
                  <a:schemeClr val="bg1"/>
                </a:solidFill>
              </a:rPr>
              <a:t>for Institutional and Organizational </a:t>
            </a:r>
            <a:r>
              <a:rPr lang="en-US" sz="1200" dirty="0" smtClean="0">
                <a:solidFill>
                  <a:schemeClr val="bg1"/>
                </a:solidFill>
              </a:rPr>
              <a:t>Performance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Duke University  |  Durham, North Carolina</a:t>
            </a:r>
          </a:p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thomas.balmat@duke.edu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Summary comparisons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4978459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Grade Inflation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7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Average federal employee age,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877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Average federal employee Education,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749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Distribution of gs employees by grade, 2011 vs. 1998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median Federal employee pay,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31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Annual rate of change in pay percentiles, </a:t>
            </a:r>
            <a:r>
              <a:rPr lang="en-US" sz="2000" dirty="0" err="1" smtClean="0">
                <a:solidFill>
                  <a:schemeClr val="bg1"/>
                </a:solidFill>
              </a:rPr>
              <a:t>gs</a:t>
            </a:r>
            <a:r>
              <a:rPr lang="en-US" sz="2000" dirty="0" smtClean="0">
                <a:solidFill>
                  <a:schemeClr val="bg1"/>
                </a:solidFill>
              </a:rPr>
              <a:t> pay plan,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ratio of 90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to 10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>
                <a:solidFill>
                  <a:schemeClr val="bg1"/>
                </a:solidFill>
              </a:rPr>
              <a:t> pay percentiles, GS pay plan,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Annual change in federal payroll due to increases, 1989-2011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2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distribution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Gender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distribution </a:t>
            </a:r>
            <a:r>
              <a:rPr lang="en-US" sz="2000" dirty="0" smtClean="0">
                <a:solidFill>
                  <a:schemeClr val="bg1"/>
                </a:solidFill>
              </a:rPr>
              <a:t>of Federal employees by occupational category,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2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659629"/>
            <a:ext cx="10101301" cy="246067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</a:t>
            </a:r>
            <a:r>
              <a:rPr lang="en-US" dirty="0">
                <a:solidFill>
                  <a:schemeClr val="bg1"/>
                </a:solidFill>
              </a:rPr>
              <a:t>systematic procedures for assessing homogeneity of synthesized CPDF data </a:t>
            </a:r>
            <a:r>
              <a:rPr lang="en-US" dirty="0" smtClean="0">
                <a:solidFill>
                  <a:schemeClr val="bg1"/>
                </a:solidFill>
              </a:rPr>
              <a:t>to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Emphasis on utility assessment (does a researcher reach the same conclusions using synthetic data as she would using source OPM data?)</a:t>
            </a: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59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proportion females by race,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4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proportion females by race and education, 1988-2011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7773" y="914400"/>
            <a:ext cx="660494" cy="6496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39218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6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regression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10079268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Grade Inflation and Gender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simple OLS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H="1">
            <a:off x="3930537" y="1301794"/>
            <a:ext cx="4362660" cy="368437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Age and Education Predictors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8225"/>
              </p:ext>
            </p:extLst>
          </p:nvPr>
        </p:nvGraphicFramePr>
        <p:xfrm>
          <a:off x="3135670" y="1771569"/>
          <a:ext cx="5952393" cy="2936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340"/>
                <a:gridCol w="1260908"/>
                <a:gridCol w="1005318"/>
                <a:gridCol w="1260908"/>
                <a:gridCol w="976919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1 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79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9.3700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0.0010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9.6951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0.0010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0.0481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4.0E-05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0.0348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4.0E-05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-0.0004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5.0E-07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-0.0003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5.0E-05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0.0819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0.0753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3.0E-05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alpha val="93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simple OLS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Synthetic Predicted Pay vs. Predicted Pay from </a:t>
            </a:r>
            <a:r>
              <a:rPr lang="en-US" sz="1200" dirty="0" err="1" smtClean="0">
                <a:solidFill>
                  <a:schemeClr val="bg1"/>
                </a:solidFill>
              </a:rPr>
              <a:t>JdF</a:t>
            </a:r>
            <a:r>
              <a:rPr lang="en-US" sz="1200" dirty="0" smtClean="0">
                <a:solidFill>
                  <a:schemeClr val="bg1"/>
                </a:solidFill>
              </a:rPr>
              <a:t> Model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0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61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fixed </a:t>
            </a:r>
            <a:r>
              <a:rPr lang="en-US" sz="2000" dirty="0">
                <a:solidFill>
                  <a:schemeClr val="bg1"/>
                </a:solidFill>
              </a:rPr>
              <a:t>effects </a:t>
            </a:r>
            <a:r>
              <a:rPr lang="en-US" sz="2000" dirty="0" smtClean="0">
                <a:solidFill>
                  <a:schemeClr val="bg1"/>
                </a:solidFill>
              </a:rPr>
              <a:t>OLS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019"/>
              </p:ext>
            </p:extLst>
          </p:nvPr>
        </p:nvGraphicFramePr>
        <p:xfrm>
          <a:off x="3122803" y="1784316"/>
          <a:ext cx="5952393" cy="4310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8340"/>
                <a:gridCol w="1260908"/>
                <a:gridCol w="1005318"/>
                <a:gridCol w="1260908"/>
                <a:gridCol w="976919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</a:t>
                      </a:r>
                      <a:r>
                        <a:rPr lang="en-US" sz="1200" b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 </a:t>
                      </a:r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</a:t>
                      </a: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 + Agency + 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9.5025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0.0734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9.119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0.0414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0.0489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0.0365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0.0661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0.0617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Sex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0.0910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9525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0.0723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Agency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82613" y="3724359"/>
            <a:ext cx="990208" cy="6576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 flipH="1">
            <a:off x="2380905" y="1301794"/>
            <a:ext cx="7461924" cy="368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Age and Education Predictors; Sex, Race, Agency, and Year Fixed Effects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pay model with Sex, agency, and year fixed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Parameter Estimate Homogeneity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0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4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221" y="7092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fixed effects </a:t>
            </a:r>
            <a:r>
              <a:rPr lang="en-US" sz="2000" dirty="0" smtClean="0">
                <a:solidFill>
                  <a:schemeClr val="bg1"/>
                </a:solidFill>
              </a:rPr>
              <a:t>OLS pay model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02568"/>
              </p:ext>
            </p:extLst>
          </p:nvPr>
        </p:nvGraphicFramePr>
        <p:xfrm>
          <a:off x="2980472" y="1766482"/>
          <a:ext cx="6288566" cy="4653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138"/>
                <a:gridCol w="1332120"/>
                <a:gridCol w="1062095"/>
                <a:gridCol w="1332120"/>
                <a:gridCol w="1032093"/>
              </a:tblGrid>
              <a:tr h="49444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Duke OPM Synthetic OLS Model </a:t>
                      </a:r>
                      <a:r>
                        <a:rPr lang="en-US" sz="1200" b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3 </a:t>
                      </a:r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Analysis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0238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Model:  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ln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(</a:t>
                      </a:r>
                      <a:r>
                        <a:rPr lang="en-US" sz="120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BasicPay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) = Age + 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 + </a:t>
                      </a: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 + Agency + Year + Occupation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18288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96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 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 err="1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JdF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DIBBS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182880"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9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Coefficient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Estimate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SE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Intercept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10.2621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0.0520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10.2127</a:t>
                      </a:r>
                      <a:endParaRPr lang="en-US" sz="1200" b="0" i="0" u="none" strike="noStrike" dirty="0" smtClean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0.0298</a:t>
                      </a:r>
                      <a:endParaRPr lang="en-US" sz="10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0.0352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963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Age</a:t>
                      </a:r>
                      <a:r>
                        <a:rPr lang="en-US" sz="1200" u="none" strike="noStrike" baseline="300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-0.0003</a:t>
                      </a: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3.3E-07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effectLst/>
                        </a:rPr>
                        <a:t>Education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0.0186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0.0125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2.8E-05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Sex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0.0320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0.00011</a:t>
                      </a: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kern="1200" dirty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2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0.0234</a:t>
                      </a:r>
                      <a:endParaRPr lang="en-US" sz="12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kern="1200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0.0001</a:t>
                      </a:r>
                      <a:endParaRPr lang="en-US" sz="1000" u="none" strike="noStrike" kern="1200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Race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Agency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Year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43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Occupation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ln>
                            <a:solidFill>
                              <a:schemeClr val="bg2">
                                <a:lumMod val="75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√</a:t>
                      </a:r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200" b="0" i="0" u="none" strike="noStrike" dirty="0">
                        <a:ln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22218" y="1206791"/>
            <a:ext cx="405000" cy="19473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 flipH="1">
            <a:off x="2380905" y="1301794"/>
            <a:ext cx="7461924" cy="368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Age and Education Predictors; Sex, Race, Agency, Year, and Occupation Fixed Effects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pay model with Sex, Race, Agency, Year, and occupation fixed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Parameter Estimate Homogeneity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OLS pay model </a:t>
            </a:r>
            <a:r>
              <a:rPr lang="en-US" sz="2000" smtClean="0">
                <a:solidFill>
                  <a:schemeClr val="bg1"/>
                </a:solidFill>
              </a:rPr>
              <a:t>with Sex, race</a:t>
            </a:r>
            <a:r>
              <a:rPr lang="en-US" sz="2000" dirty="0" smtClean="0">
                <a:solidFill>
                  <a:schemeClr val="bg1"/>
                </a:solidFill>
              </a:rPr>
              <a:t>, agency, year, and occupation fixed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Initial Five Years of Study Data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4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993668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example research questions used in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67206"/>
            <a:ext cx="11247056" cy="384021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What is the distribution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chemeClr val="bg1"/>
                </a:solidFill>
              </a:rPr>
              <a:t>federal employees </a:t>
            </a:r>
            <a:r>
              <a:rPr lang="en-US" dirty="0">
                <a:solidFill>
                  <a:schemeClr val="bg1"/>
                </a:solidFill>
              </a:rPr>
              <a:t>by sex, agency, </a:t>
            </a:r>
            <a:r>
              <a:rPr lang="en-US" dirty="0" smtClean="0">
                <a:solidFill>
                  <a:schemeClr val="bg1"/>
                </a:solidFill>
              </a:rPr>
              <a:t>occupation?</a:t>
            </a:r>
            <a:endParaRPr lang="en-US" sz="27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Are sex</a:t>
            </a:r>
            <a:r>
              <a:rPr lang="en-US" dirty="0">
                <a:solidFill>
                  <a:schemeClr val="bg1"/>
                </a:solidFill>
              </a:rPr>
              <a:t>, race, age, </a:t>
            </a:r>
            <a:r>
              <a:rPr lang="en-US" dirty="0" smtClean="0">
                <a:solidFill>
                  <a:schemeClr val="bg1"/>
                </a:solidFill>
              </a:rPr>
              <a:t>and education functional predictors of federal employee pay?</a:t>
            </a:r>
            <a:endParaRPr lang="en-US" sz="27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Is probability of promotion a </a:t>
            </a:r>
            <a:r>
              <a:rPr lang="en-US" dirty="0">
                <a:solidFill>
                  <a:schemeClr val="bg1"/>
                </a:solidFill>
              </a:rPr>
              <a:t>function of sex, race, age, </a:t>
            </a:r>
            <a:r>
              <a:rPr lang="en-US" dirty="0" smtClean="0">
                <a:solidFill>
                  <a:schemeClr val="bg1"/>
                </a:solidFill>
              </a:rPr>
              <a:t>and education?</a:t>
            </a:r>
            <a:endParaRPr lang="en-US" sz="27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Do gender proportions by occupation change through time?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Promotion models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46870"/>
            <a:ext cx="8083270" cy="103107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From Gender Pay Differential Research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1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proportion employees promoted by sex, race, age, and grade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Synthetic Proportions Compared to Actual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3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proportion employees promoted with logistic regression model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Probability of Promotion = f(Sex, Race, Age, Grade) 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2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comparison of models derived from synthetic and actual data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Probability of Promotion = f(Sex, Race, Age, Grade)  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00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Coming attractions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12970"/>
            <a:ext cx="8204294" cy="278308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Gender pay quantile regression model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GS -&gt; SES promotion proportional hazards regression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631258"/>
            <a:ext cx="10982651" cy="4864947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Key summary statistics and distributions (mean age by year, grade distribution, gender proportions) derived from synthetic data strongly agree with those observed in the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Important research models (pay, promotion, OLS, logistic regression) based on synthetic data provide meaningful estimates with strong to moderate agreement with those derived from source OPM data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Demanding models (gender differential pay quantile regression, occupational category switching by age/education regression) are being assessed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iterative process of data synthesis → model and fit analysis → synthesis model adjustment → data synthesis yields improved utility with each iteration (currently at version 5)</a:t>
            </a:r>
          </a:p>
          <a:p>
            <a:pPr marL="342900" indent="-342900">
              <a:spcBef>
                <a:spcPts val="600"/>
              </a:spcBef>
              <a:spcAft>
                <a:spcPts val="1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9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386" y="2999342"/>
            <a:ext cx="2488646" cy="52605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Questions?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73" y="252050"/>
            <a:ext cx="11401292" cy="497541"/>
          </a:xfrm>
        </p:spPr>
        <p:txBody>
          <a:bodyPr>
            <a:normAutofit/>
          </a:bodyPr>
          <a:lstStyle/>
          <a:p>
            <a:pPr lvl="0" algn="ctr"/>
            <a:r>
              <a:rPr lang="en-US" sz="2000" dirty="0" smtClean="0">
                <a:solidFill>
                  <a:schemeClr val="bg1"/>
                </a:solidFill>
              </a:rPr>
              <a:t>Addendum:  Verification server fidelity measure 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41709" y="749591"/>
            <a:ext cx="7213262" cy="34962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Comparing Estimates from Synthetic (M, or masked) and Original (O) Data (taken from Reiter, 2009)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9" y="1247132"/>
            <a:ext cx="5257800" cy="5257800"/>
          </a:xfrm>
          <a:prstGeom prst="rect">
            <a:avLst/>
          </a:prstGeom>
          <a:ln w="152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2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588" y="282388"/>
            <a:ext cx="11525718" cy="789039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Human Capital CPDF Data assets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65531"/>
              </p:ext>
            </p:extLst>
          </p:nvPr>
        </p:nvGraphicFramePr>
        <p:xfrm>
          <a:off x="1854485" y="1285671"/>
          <a:ext cx="8565851" cy="5116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3669"/>
                <a:gridCol w="840630"/>
                <a:gridCol w="839698"/>
                <a:gridCol w="923669"/>
                <a:gridCol w="1007635"/>
                <a:gridCol w="923669"/>
                <a:gridCol w="503819"/>
                <a:gridCol w="1007635"/>
                <a:gridCol w="1595427"/>
              </a:tblGrid>
              <a:tr h="211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Requestor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Req Type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Req Year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Contents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Period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Files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Records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effectLst/>
                        </a:rPr>
                        <a:t>Code Tables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92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58,996,920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18,732,308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92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84,108,247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28,257,629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18,732,308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1988-2011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28,257,629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GDS 1999-2014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1973-2007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39,317,925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1973-2007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1973-1997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52,532,129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 SCT 1973-1982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1403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Survey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1979-1981 1983      1986    1988-1989 1991-1993 1996-1997 1999-2000 2005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683,326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Individual by Survey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NARA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2009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TVA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HRIS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1992-1995 2000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222,644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TVA HR Codes               1992-2003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Dynamic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Mar-Sep 1979-2013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152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135,067,802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Jan-Jun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Tim J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FOIA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41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47,333,165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OPM SCT 1973-2013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3195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chemeClr val="bg1"/>
                          </a:solidFill>
                          <a:effectLst/>
                        </a:rPr>
                        <a:t>de Fig</a:t>
                      </a:r>
                      <a:endParaRPr lang="en-US" sz="9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FedScope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2016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DOD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Non-DOD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Status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Sep 1998 –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Sep 2015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18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34,720,487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2152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582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546,962,519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94" marR="62094" marT="0" marB="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synthetic data assets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657037"/>
            <a:ext cx="9710365" cy="182315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Current version 5, May 2016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28,412,573 non-DOD status observations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Variables synthesized:</a:t>
            </a:r>
          </a:p>
          <a:p>
            <a:pPr>
              <a:spcBef>
                <a:spcPts val="1800"/>
              </a:spcBef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603" y="3480197"/>
            <a:ext cx="3690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Pseudo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Fiscal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ERI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Age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Years Since Degree Range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37254" y="3480196"/>
            <a:ext cx="3690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Instructional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Occupational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Functional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FLSA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Type Appointment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Political Appointee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Position Occupied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Tenure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0639" y="3480196"/>
            <a:ext cx="32014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Supervisory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Step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Pay Rate Determinant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Basic Pay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comparison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579920"/>
            <a:ext cx="10409775" cy="263954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CPDF:  Non-DOD status observations supplied by OPM to Duke University as a result of John de Figueiredo’s 2012 FOIA request (referred to as </a:t>
            </a:r>
            <a:r>
              <a:rPr lang="en-US" b="1" dirty="0" smtClean="0">
                <a:solidFill>
                  <a:schemeClr val="bg1"/>
                </a:solidFill>
              </a:rPr>
              <a:t>JdF-2012</a:t>
            </a:r>
            <a:r>
              <a:rPr lang="en-US" dirty="0" smtClean="0">
                <a:solidFill>
                  <a:schemeClr val="bg1"/>
                </a:solidFill>
              </a:rPr>
              <a:t>)  n = 28,257,629</a:t>
            </a:r>
            <a:endParaRPr lang="en-US" sz="2700" dirty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Synthetic data:  Duke generated version 0.5 (referred to as </a:t>
            </a:r>
            <a:r>
              <a:rPr lang="en-US" b="1" dirty="0" smtClean="0">
                <a:solidFill>
                  <a:schemeClr val="bg1"/>
                </a:solidFill>
              </a:rPr>
              <a:t>DIBBS-2016</a:t>
            </a:r>
            <a:r>
              <a:rPr lang="en-US" dirty="0" smtClean="0">
                <a:solidFill>
                  <a:schemeClr val="bg1"/>
                </a:solidFill>
              </a:rPr>
              <a:t>)        n = </a:t>
            </a:r>
            <a:r>
              <a:rPr lang="en-US" dirty="0">
                <a:solidFill>
                  <a:schemeClr val="bg1"/>
                </a:solidFill>
              </a:rPr>
              <a:t>28,412,573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Variables in study: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3948" y="4312959"/>
            <a:ext cx="30002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Pseudo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Fiscal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ERI 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Age Range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75835" y="4312959"/>
            <a:ext cx="34219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Occupational </a:t>
            </a:r>
            <a:r>
              <a:rPr lang="en-US" sz="1600" dirty="0">
                <a:solidFill>
                  <a:schemeClr val="bg1"/>
                </a:solidFill>
              </a:rPr>
              <a:t>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Step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Work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Basic </a:t>
            </a:r>
            <a:r>
              <a:rPr lang="en-US" sz="1600" dirty="0" smtClean="0">
                <a:solidFill>
                  <a:schemeClr val="bg1"/>
                </a:solidFill>
              </a:rPr>
              <a:t>Pay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Additional comparison 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784217"/>
            <a:ext cx="10409775" cy="433678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FedScope 1998-2011 September CPDF data (source:  www.opm.gov/data)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Pseudo ID unavailable (needed for longitudinal studies, promotion, etc.)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Education Level unavailable for 1998-2003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Race unavailable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FedScope Salary = CPDF Adjusted Basic Pay (not synthesized)</a:t>
            </a:r>
          </a:p>
          <a:p>
            <a:pPr marL="342900" indent="-34290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9869947" cy="625207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</a:rPr>
              <a:t>Data analysis </a:t>
            </a:r>
            <a:r>
              <a:rPr lang="en-US" sz="2800" dirty="0" smtClean="0">
                <a:solidFill>
                  <a:schemeClr val="bg1"/>
                </a:solidFill>
              </a:rPr>
              <a:t>technologies and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1767206"/>
            <a:ext cx="10663162" cy="4710712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SQL for synthetic data versioning and comparative data set generation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 for statistical, graphical, and numerical operations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Observation frequency, proportion, cumulative density comparison, χ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tests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Regression:  ordinary least squares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logistic regression, quantile regression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Parallel processing:  X’X indicator parsing, sparse matrix </a:t>
            </a:r>
            <a:r>
              <a:rPr lang="en-US" dirty="0" smtClean="0">
                <a:solidFill>
                  <a:schemeClr val="bg1"/>
                </a:solidFill>
              </a:rPr>
              <a:t>solutions</a:t>
            </a:r>
          </a:p>
          <a:p>
            <a:pPr marL="285750" indent="-285750"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745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386" y="2999342"/>
            <a:ext cx="2488646" cy="526055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bg1"/>
                </a:solidFill>
              </a:rPr>
              <a:t>Questions?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931</TotalTime>
  <Words>1205</Words>
  <Application>Microsoft Office PowerPoint</Application>
  <PresentationFormat>Widescreen</PresentationFormat>
  <Paragraphs>382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 3</vt:lpstr>
      <vt:lpstr>Slice</vt:lpstr>
      <vt:lpstr>Duke University OPM Synthetic data project</vt:lpstr>
      <vt:lpstr>Purpose</vt:lpstr>
      <vt:lpstr>example research questions used in comparison</vt:lpstr>
      <vt:lpstr>Human Capital CPDF Data assets</vt:lpstr>
      <vt:lpstr>synthetic data assets</vt:lpstr>
      <vt:lpstr>comparison data</vt:lpstr>
      <vt:lpstr>Additional comparison data</vt:lpstr>
      <vt:lpstr>Data analysis technologies and methods</vt:lpstr>
      <vt:lpstr>Questions?</vt:lpstr>
      <vt:lpstr>Summary comparisons</vt:lpstr>
      <vt:lpstr>Average federal employee age, 1988-2011</vt:lpstr>
      <vt:lpstr>Average federal employee Education, 1988-2011</vt:lpstr>
      <vt:lpstr>Distribution of gs employees by grade, 2011 vs. 1998</vt:lpstr>
      <vt:lpstr>median Federal employee pay, 1988-2011</vt:lpstr>
      <vt:lpstr>Annual rate of change in pay percentiles, gs pay plan, 1988-2011</vt:lpstr>
      <vt:lpstr>ratio of 90th to 10th pay percentiles, GS pay plan, 1988-2011</vt:lpstr>
      <vt:lpstr>Annual change in federal payroll due to increases, 1989-2011</vt:lpstr>
      <vt:lpstr>distribution models</vt:lpstr>
      <vt:lpstr>distribution of Federal employees by occupational category, 1988-2011</vt:lpstr>
      <vt:lpstr>proportion females by race, 1988-2011</vt:lpstr>
      <vt:lpstr>proportion females by race and education, 1988-2011</vt:lpstr>
      <vt:lpstr>regression models</vt:lpstr>
      <vt:lpstr>simple OLS pay model</vt:lpstr>
      <vt:lpstr>simple OLS pay model</vt:lpstr>
      <vt:lpstr>fixed effects OLS pay model</vt:lpstr>
      <vt:lpstr>OLS pay model with Sex, agency, and year fixed effects</vt:lpstr>
      <vt:lpstr>fixed effects OLS pay model</vt:lpstr>
      <vt:lpstr>OLS pay model with Sex, Race, Agency, Year, and occupation fixed effects</vt:lpstr>
      <vt:lpstr>OLS pay model with Sex, race, agency, year, and occupation fixed effects</vt:lpstr>
      <vt:lpstr>Promotion models</vt:lpstr>
      <vt:lpstr>proportion employees promoted by sex, race, age, and grade </vt:lpstr>
      <vt:lpstr>proportion employees promoted with logistic regression model</vt:lpstr>
      <vt:lpstr>comparison of models derived from synthetic and actual data</vt:lpstr>
      <vt:lpstr>Coming attractions</vt:lpstr>
      <vt:lpstr>conclusion</vt:lpstr>
      <vt:lpstr>Questions?</vt:lpstr>
      <vt:lpstr>Addendum:  Verification server fidelity measure example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90</cp:revision>
  <cp:lastPrinted>2016-06-09T19:59:21Z</cp:lastPrinted>
  <dcterms:created xsi:type="dcterms:W3CDTF">2016-05-31T02:39:33Z</dcterms:created>
  <dcterms:modified xsi:type="dcterms:W3CDTF">2016-06-09T20:20:24Z</dcterms:modified>
</cp:coreProperties>
</file>