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6" r:id="rId3"/>
    <p:sldId id="259" r:id="rId4"/>
    <p:sldId id="260"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21"/>
    <p:restoredTop sz="86822"/>
  </p:normalViewPr>
  <p:slideViewPr>
    <p:cSldViewPr snapToGrid="0">
      <p:cViewPr varScale="1">
        <p:scale>
          <a:sx n="117" d="100"/>
          <a:sy n="117" d="100"/>
        </p:scale>
        <p:origin x="9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9615C-B52D-5341-81F5-9B9D07344438}"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AD20C-04B6-3348-842B-B5F90376C28C}" type="slidenum">
              <a:rPr lang="en-US" smtClean="0"/>
              <a:t>‹#›</a:t>
            </a:fld>
            <a:endParaRPr lang="en-US"/>
          </a:p>
        </p:txBody>
      </p:sp>
    </p:spTree>
    <p:extLst>
      <p:ext uri="{BB962C8B-B14F-4D97-AF65-F5344CB8AC3E}">
        <p14:creationId xmlns:p14="http://schemas.microsoft.com/office/powerpoint/2010/main" val="2105489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D20C-04B6-3348-842B-B5F90376C28C}" type="slidenum">
              <a:rPr lang="en-US" smtClean="0"/>
              <a:t>1</a:t>
            </a:fld>
            <a:endParaRPr lang="en-US"/>
          </a:p>
        </p:txBody>
      </p:sp>
    </p:spTree>
    <p:extLst>
      <p:ext uri="{BB962C8B-B14F-4D97-AF65-F5344CB8AC3E}">
        <p14:creationId xmlns:p14="http://schemas.microsoft.com/office/powerpoint/2010/main" val="2310881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D20C-04B6-3348-842B-B5F90376C28C}" type="slidenum">
              <a:rPr lang="en-US" smtClean="0"/>
              <a:t>4</a:t>
            </a:fld>
            <a:endParaRPr lang="en-US"/>
          </a:p>
        </p:txBody>
      </p:sp>
    </p:spTree>
    <p:extLst>
      <p:ext uri="{BB962C8B-B14F-4D97-AF65-F5344CB8AC3E}">
        <p14:creationId xmlns:p14="http://schemas.microsoft.com/office/powerpoint/2010/main" val="127100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D20C-04B6-3348-842B-B5F90376C28C}" type="slidenum">
              <a:rPr lang="en-US" smtClean="0"/>
              <a:t>5</a:t>
            </a:fld>
            <a:endParaRPr lang="en-US"/>
          </a:p>
        </p:txBody>
      </p:sp>
    </p:spTree>
    <p:extLst>
      <p:ext uri="{BB962C8B-B14F-4D97-AF65-F5344CB8AC3E}">
        <p14:creationId xmlns:p14="http://schemas.microsoft.com/office/powerpoint/2010/main" val="1625064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AAD20C-04B6-3348-842B-B5F90376C28C}" type="slidenum">
              <a:rPr lang="en-US" smtClean="0"/>
              <a:t>6</a:t>
            </a:fld>
            <a:endParaRPr lang="en-US"/>
          </a:p>
        </p:txBody>
      </p:sp>
    </p:spTree>
    <p:extLst>
      <p:ext uri="{BB962C8B-B14F-4D97-AF65-F5344CB8AC3E}">
        <p14:creationId xmlns:p14="http://schemas.microsoft.com/office/powerpoint/2010/main" val="197835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15D0-CE65-DFA9-23B0-4B47CD276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AA9C9-B30C-12AA-C891-55895ECA5E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FCF559-BCE6-751D-54B6-74FD6E5FDD07}"/>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410B5119-FBB8-4ABF-F783-D75DD13C0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F837E-5231-9EFF-4ECE-A6E4F3F27D2A}"/>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80661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B35F-861A-2815-7AE1-4F036C018F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ACC18C-DF18-4853-A768-0345AFFBB3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54C35-A243-D883-99AB-D441D880ADD1}"/>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B41B516B-D187-4D51-E6B1-B3E14E248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0B6AA-4AD2-4869-3C3A-B7B0A5587F40}"/>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25828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DE58F9-83D1-92B4-AC52-7B41CEAA9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0E07E6-F56E-3ED8-FE46-76E4A3F6E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D7D109-C6DB-99B0-6307-918D784AAA3F}"/>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C1017B4C-C90A-F6C3-46DF-B70695B3D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FF080-666A-2C66-A474-AF8E2A8EB5C2}"/>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340280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50B8-A32C-4742-3053-F4FE6D0C4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F4EF3-1668-74B5-B382-24A65B9F4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2BDC10-9346-1014-3C2C-DC2AC931103D}"/>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F101042B-4775-1733-0121-668DA2321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AFD6B-EB28-949F-E971-7FB265A11CB3}"/>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67996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B9D2-0AC5-C836-60FA-C73447426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B1748F-4EC1-F008-9888-1DF0DFA115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A68BB8-32C0-31C6-1134-424DE6E472D8}"/>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621BBE8B-8522-DB2A-8482-2721B6795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3ADD7-4764-B133-5D4D-BE2C84816246}"/>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67676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5999-9094-988D-AEEA-F35CCE106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A167B-E191-A373-B33B-13A50FC42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6562EE-06B3-038C-752B-EEE98E0612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CC8173-1AD0-5FBC-0350-104890BF51D5}"/>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6" name="Footer Placeholder 5">
            <a:extLst>
              <a:ext uri="{FF2B5EF4-FFF2-40B4-BE49-F238E27FC236}">
                <a16:creationId xmlns:a16="http://schemas.microsoft.com/office/drawing/2014/main" id="{74DEC1D4-0036-9F32-2455-A4F85A622D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D06F21-73B6-2D0A-C94A-EBCC04BBA5DD}"/>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79399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4900-2EB5-AD4F-D372-CF6AEAF65D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74BDEA-C2E8-553A-2FC4-3F889C4DC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8CC949-5AE5-D1AD-72D1-CB5B6A676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60D4A-65D5-99AF-DB37-8303ABE8B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F1A869-1B53-60D1-25EE-FC9671649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F73D1-B2D3-52D5-0596-EA46659E5395}"/>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8" name="Footer Placeholder 7">
            <a:extLst>
              <a:ext uri="{FF2B5EF4-FFF2-40B4-BE49-F238E27FC236}">
                <a16:creationId xmlns:a16="http://schemas.microsoft.com/office/drawing/2014/main" id="{8C0EE5A3-1D75-A681-A953-E86DA7FD06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E6F18A-848E-3D29-0440-B46286A7CF4E}"/>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193871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BD5F-4D87-0E2B-C23F-5BA2BD3E8C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5088F-4201-E614-D358-4097D470F707}"/>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4" name="Footer Placeholder 3">
            <a:extLst>
              <a:ext uri="{FF2B5EF4-FFF2-40B4-BE49-F238E27FC236}">
                <a16:creationId xmlns:a16="http://schemas.microsoft.com/office/drawing/2014/main" id="{1FA5726C-0C4E-A02C-26D5-FAD8C49594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9A3061-C35F-3BA2-FCD2-C8CB34A6CD87}"/>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4172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3682A-C95D-CC7E-652D-79F726DDA99C}"/>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3" name="Footer Placeholder 2">
            <a:extLst>
              <a:ext uri="{FF2B5EF4-FFF2-40B4-BE49-F238E27FC236}">
                <a16:creationId xmlns:a16="http://schemas.microsoft.com/office/drawing/2014/main" id="{730DD65A-EA4D-7439-6E70-EE3798CFAC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6B1238-B1E2-6D20-E7B5-57951357691D}"/>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304474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C6F4-8E16-7C4E-7432-CB2E548D3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C1CD3F-63F5-B39E-7372-67EED7D16E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352CDE9-6291-CCED-E1B9-F9792ED5C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28225-3C88-26E8-B6DF-5E4DE85F8626}"/>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6" name="Footer Placeholder 5">
            <a:extLst>
              <a:ext uri="{FF2B5EF4-FFF2-40B4-BE49-F238E27FC236}">
                <a16:creationId xmlns:a16="http://schemas.microsoft.com/office/drawing/2014/main" id="{304EF593-A17E-AB2F-4433-9F73DF907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C64A16-97FD-8F73-230F-0766FFF379A4}"/>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28353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4C98-75D3-BF87-6F52-86D16746B5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6C4540-85D2-BA14-6390-24F0030EA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08F501-4B7F-3751-4211-510C63CE00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E1BD1-A617-D4C3-16D5-294ECCD0D954}"/>
              </a:ext>
            </a:extLst>
          </p:cNvPr>
          <p:cNvSpPr>
            <a:spLocks noGrp="1"/>
          </p:cNvSpPr>
          <p:nvPr>
            <p:ph type="dt" sz="half" idx="10"/>
          </p:nvPr>
        </p:nvSpPr>
        <p:spPr/>
        <p:txBody>
          <a:bodyPr/>
          <a:lstStyle/>
          <a:p>
            <a:fld id="{6C3BC1FB-8FF9-D74B-98F7-5C7F1F0705AF}" type="datetimeFigureOut">
              <a:rPr lang="en-US" smtClean="0"/>
              <a:t>4/24/24</a:t>
            </a:fld>
            <a:endParaRPr lang="en-US"/>
          </a:p>
        </p:txBody>
      </p:sp>
      <p:sp>
        <p:nvSpPr>
          <p:cNvPr id="6" name="Footer Placeholder 5">
            <a:extLst>
              <a:ext uri="{FF2B5EF4-FFF2-40B4-BE49-F238E27FC236}">
                <a16:creationId xmlns:a16="http://schemas.microsoft.com/office/drawing/2014/main" id="{B0570C42-ADEC-BA4C-A4F1-7E7FC01D2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1014B-6AA3-A592-29D6-C56968CC483B}"/>
              </a:ext>
            </a:extLst>
          </p:cNvPr>
          <p:cNvSpPr>
            <a:spLocks noGrp="1"/>
          </p:cNvSpPr>
          <p:nvPr>
            <p:ph type="sldNum" sz="quarter" idx="12"/>
          </p:nvPr>
        </p:nvSpPr>
        <p:spPr/>
        <p:txBody>
          <a:bodyPr/>
          <a:lstStyle/>
          <a:p>
            <a:fld id="{EB6D22F2-6C9B-F84B-B1B5-C3D8580BBA65}" type="slidenum">
              <a:rPr lang="en-US" smtClean="0"/>
              <a:t>‹#›</a:t>
            </a:fld>
            <a:endParaRPr lang="en-US"/>
          </a:p>
        </p:txBody>
      </p:sp>
    </p:spTree>
    <p:extLst>
      <p:ext uri="{BB962C8B-B14F-4D97-AF65-F5344CB8AC3E}">
        <p14:creationId xmlns:p14="http://schemas.microsoft.com/office/powerpoint/2010/main" val="293018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BBC402-D3AE-6D87-E8FB-04F013E61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5D7FA5-9892-8CF1-8124-3FF6DB604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181BB-FFB3-8203-2501-12E29C6DE1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3BC1FB-8FF9-D74B-98F7-5C7F1F0705AF}" type="datetimeFigureOut">
              <a:rPr lang="en-US" smtClean="0"/>
              <a:t>4/24/24</a:t>
            </a:fld>
            <a:endParaRPr lang="en-US"/>
          </a:p>
        </p:txBody>
      </p:sp>
      <p:sp>
        <p:nvSpPr>
          <p:cNvPr id="5" name="Footer Placeholder 4">
            <a:extLst>
              <a:ext uri="{FF2B5EF4-FFF2-40B4-BE49-F238E27FC236}">
                <a16:creationId xmlns:a16="http://schemas.microsoft.com/office/drawing/2014/main" id="{945E2C72-E03F-A5A8-FA66-6A65D6C27F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B35D8E-3FF7-F76B-0A41-05C489E2A8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6D22F2-6C9B-F84B-B1B5-C3D8580BBA65}" type="slidenum">
              <a:rPr lang="en-US" smtClean="0"/>
              <a:t>‹#›</a:t>
            </a:fld>
            <a:endParaRPr lang="en-US"/>
          </a:p>
        </p:txBody>
      </p:sp>
    </p:spTree>
    <p:extLst>
      <p:ext uri="{BB962C8B-B14F-4D97-AF65-F5344CB8AC3E}">
        <p14:creationId xmlns:p14="http://schemas.microsoft.com/office/powerpoint/2010/main" val="4107622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onnect.apsanet.org/stylemanual/referen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8A7309-252B-B719-D814-334A294B5A09}"/>
              </a:ext>
            </a:extLst>
          </p:cNvPr>
          <p:cNvSpPr>
            <a:spLocks noGrp="1"/>
          </p:cNvSpPr>
          <p:nvPr>
            <p:ph type="ctrTitle"/>
          </p:nvPr>
        </p:nvSpPr>
        <p:spPr>
          <a:xfrm>
            <a:off x="1314824" y="735106"/>
            <a:ext cx="10053763" cy="2928470"/>
          </a:xfrm>
        </p:spPr>
        <p:txBody>
          <a:bodyPr anchor="b">
            <a:normAutofit/>
          </a:bodyPr>
          <a:lstStyle/>
          <a:p>
            <a:pPr algn="l"/>
            <a:r>
              <a:rPr lang="en-US" sz="4400" dirty="0">
                <a:solidFill>
                  <a:srgbClr val="FFFFFF"/>
                </a:solidFill>
                <a:latin typeface="Times" pitchFamily="2" charset="0"/>
              </a:rPr>
              <a:t>General Tips for Writing in </a:t>
            </a:r>
            <a:br>
              <a:rPr lang="en-US" sz="4400" dirty="0">
                <a:solidFill>
                  <a:srgbClr val="FFFFFF"/>
                </a:solidFill>
                <a:latin typeface="Times" pitchFamily="2" charset="0"/>
              </a:rPr>
            </a:br>
            <a:r>
              <a:rPr lang="en-US" sz="4400" dirty="0">
                <a:solidFill>
                  <a:srgbClr val="FFFFFF"/>
                </a:solidFill>
                <a:latin typeface="Times" pitchFamily="2" charset="0"/>
              </a:rPr>
              <a:t>Political Science</a:t>
            </a:r>
          </a:p>
        </p:txBody>
      </p:sp>
      <p:sp>
        <p:nvSpPr>
          <p:cNvPr id="3" name="Subtitle 2">
            <a:extLst>
              <a:ext uri="{FF2B5EF4-FFF2-40B4-BE49-F238E27FC236}">
                <a16:creationId xmlns:a16="http://schemas.microsoft.com/office/drawing/2014/main" id="{5AF00A35-69F4-AB23-EE08-7DF735EAD384}"/>
              </a:ext>
            </a:extLst>
          </p:cNvPr>
          <p:cNvSpPr>
            <a:spLocks noGrp="1"/>
          </p:cNvSpPr>
          <p:nvPr>
            <p:ph type="subTitle" idx="1"/>
          </p:nvPr>
        </p:nvSpPr>
        <p:spPr>
          <a:xfrm>
            <a:off x="1350682" y="4870824"/>
            <a:ext cx="10005951" cy="1458258"/>
          </a:xfrm>
        </p:spPr>
        <p:txBody>
          <a:bodyPr anchor="ctr">
            <a:normAutofit/>
          </a:bodyPr>
          <a:lstStyle/>
          <a:p>
            <a:pPr algn="l"/>
            <a:r>
              <a:rPr lang="en-US" dirty="0">
                <a:latin typeface="Times" pitchFamily="2" charset="0"/>
              </a:rPr>
              <a:t>Timea Balogh</a:t>
            </a:r>
          </a:p>
        </p:txBody>
      </p:sp>
    </p:spTree>
    <p:extLst>
      <p:ext uri="{BB962C8B-B14F-4D97-AF65-F5344CB8AC3E}">
        <p14:creationId xmlns:p14="http://schemas.microsoft.com/office/powerpoint/2010/main" val="386040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EBB81-0CD8-2378-6345-1453DDCDDD02}"/>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Times" pitchFamily="2" charset="0"/>
              </a:rPr>
              <a:t>Best practices for quoting</a:t>
            </a:r>
            <a:endParaRPr lang="en-US" sz="4000" dirty="0">
              <a:solidFill>
                <a:srgbClr val="FFFFFF"/>
              </a:solidFill>
              <a:latin typeface="Times" pitchFamily="2" charset="0"/>
            </a:endParaRPr>
          </a:p>
        </p:txBody>
      </p:sp>
      <p:sp>
        <p:nvSpPr>
          <p:cNvPr id="3" name="Content Placeholder 2">
            <a:extLst>
              <a:ext uri="{FF2B5EF4-FFF2-40B4-BE49-F238E27FC236}">
                <a16:creationId xmlns:a16="http://schemas.microsoft.com/office/drawing/2014/main" id="{406B87C8-B4B7-2220-C55F-FAE88B315722}"/>
              </a:ext>
            </a:extLst>
          </p:cNvPr>
          <p:cNvSpPr>
            <a:spLocks noGrp="1"/>
          </p:cNvSpPr>
          <p:nvPr>
            <p:ph idx="1"/>
          </p:nvPr>
        </p:nvSpPr>
        <p:spPr>
          <a:xfrm>
            <a:off x="1371599" y="2318197"/>
            <a:ext cx="9724031" cy="3683358"/>
          </a:xfrm>
        </p:spPr>
        <p:txBody>
          <a:bodyPr anchor="ctr">
            <a:noAutofit/>
          </a:bodyPr>
          <a:lstStyle/>
          <a:p>
            <a:r>
              <a:rPr lang="en-US" sz="2400" dirty="0">
                <a:latin typeface="Times" pitchFamily="2" charset="0"/>
              </a:rPr>
              <a:t>Students tend to use too </a:t>
            </a:r>
            <a:r>
              <a:rPr lang="en-US" sz="2400" i="1" dirty="0">
                <a:latin typeface="Times" pitchFamily="2" charset="0"/>
              </a:rPr>
              <a:t>many</a:t>
            </a:r>
            <a:r>
              <a:rPr lang="en-US" sz="2400" dirty="0">
                <a:latin typeface="Times" pitchFamily="2" charset="0"/>
              </a:rPr>
              <a:t> and/or too </a:t>
            </a:r>
            <a:r>
              <a:rPr lang="en-US" sz="2400" i="1" dirty="0">
                <a:latin typeface="Times" pitchFamily="2" charset="0"/>
              </a:rPr>
              <a:t>long</a:t>
            </a:r>
            <a:r>
              <a:rPr lang="en-US" sz="2400" dirty="0">
                <a:latin typeface="Times" pitchFamily="2" charset="0"/>
              </a:rPr>
              <a:t> of quotes. </a:t>
            </a:r>
          </a:p>
          <a:p>
            <a:r>
              <a:rPr lang="en-US" sz="2400" dirty="0">
                <a:latin typeface="Times" pitchFamily="2" charset="0"/>
              </a:rPr>
              <a:t>How do you avoid this?</a:t>
            </a:r>
          </a:p>
          <a:p>
            <a:pPr lvl="1"/>
            <a:r>
              <a:rPr lang="en-US" dirty="0">
                <a:latin typeface="Times" pitchFamily="2" charset="0"/>
              </a:rPr>
              <a:t>Paraphrase whenever possible, but otherwise, embed your quotes!</a:t>
            </a:r>
          </a:p>
          <a:p>
            <a:r>
              <a:rPr lang="en-US" sz="2400" dirty="0">
                <a:latin typeface="Times" pitchFamily="2" charset="0"/>
              </a:rPr>
              <a:t>How to embed quotes </a:t>
            </a:r>
          </a:p>
          <a:p>
            <a:pPr lvl="1"/>
            <a:r>
              <a:rPr lang="en-US" dirty="0">
                <a:latin typeface="Times" pitchFamily="2" charset="0"/>
              </a:rPr>
              <a:t>Avoid long quotes; use only short, relevant quotes that directly support your point and are relevant to your argument</a:t>
            </a:r>
          </a:p>
          <a:p>
            <a:pPr lvl="1"/>
            <a:r>
              <a:rPr lang="en-US" dirty="0">
                <a:latin typeface="Times" pitchFamily="2" charset="0"/>
              </a:rPr>
              <a:t>Introduce the quote with some </a:t>
            </a:r>
            <a:r>
              <a:rPr lang="en-US" u="sng" dirty="0">
                <a:latin typeface="Times" pitchFamily="2" charset="0"/>
              </a:rPr>
              <a:t>context</a:t>
            </a:r>
          </a:p>
          <a:p>
            <a:pPr lvl="1"/>
            <a:r>
              <a:rPr lang="en-US" dirty="0">
                <a:latin typeface="Times" pitchFamily="2" charset="0"/>
              </a:rPr>
              <a:t>Use </a:t>
            </a:r>
            <a:r>
              <a:rPr lang="en-US" u="sng" dirty="0">
                <a:latin typeface="Times" pitchFamily="2" charset="0"/>
              </a:rPr>
              <a:t>ellipses</a:t>
            </a:r>
            <a:r>
              <a:rPr lang="en-US" dirty="0">
                <a:latin typeface="Times" pitchFamily="2" charset="0"/>
              </a:rPr>
              <a:t> to omit parts of the quote that are less relevant to shorten (but make sure it still makes sense to the reader)</a:t>
            </a:r>
          </a:p>
          <a:p>
            <a:pPr lvl="1"/>
            <a:r>
              <a:rPr lang="en-US" dirty="0">
                <a:latin typeface="Times" pitchFamily="2" charset="0"/>
              </a:rPr>
              <a:t>Do not use quotes to exactly repeat something you have already said </a:t>
            </a:r>
          </a:p>
          <a:p>
            <a:endParaRPr lang="en-US" sz="1800" dirty="0">
              <a:latin typeface="Times" pitchFamily="2" charset="0"/>
            </a:endParaRPr>
          </a:p>
        </p:txBody>
      </p:sp>
    </p:spTree>
    <p:extLst>
      <p:ext uri="{BB962C8B-B14F-4D97-AF65-F5344CB8AC3E}">
        <p14:creationId xmlns:p14="http://schemas.microsoft.com/office/powerpoint/2010/main" val="153494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EBB81-0CD8-2378-6345-1453DDCDDD0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pitchFamily="2" charset="0"/>
              </a:rPr>
              <a:t>Best practices for quoting</a:t>
            </a:r>
          </a:p>
        </p:txBody>
      </p:sp>
      <p:sp>
        <p:nvSpPr>
          <p:cNvPr id="3" name="Content Placeholder 2">
            <a:extLst>
              <a:ext uri="{FF2B5EF4-FFF2-40B4-BE49-F238E27FC236}">
                <a16:creationId xmlns:a16="http://schemas.microsoft.com/office/drawing/2014/main" id="{406B87C8-B4B7-2220-C55F-FAE88B315722}"/>
              </a:ext>
            </a:extLst>
          </p:cNvPr>
          <p:cNvSpPr>
            <a:spLocks noGrp="1"/>
          </p:cNvSpPr>
          <p:nvPr>
            <p:ph idx="1"/>
          </p:nvPr>
        </p:nvSpPr>
        <p:spPr>
          <a:xfrm>
            <a:off x="1371599" y="2318197"/>
            <a:ext cx="9724031" cy="3683358"/>
          </a:xfrm>
        </p:spPr>
        <p:txBody>
          <a:bodyPr anchor="ctr">
            <a:normAutofit/>
          </a:bodyPr>
          <a:lstStyle/>
          <a:p>
            <a:pPr marL="0" indent="0">
              <a:buNone/>
            </a:pPr>
            <a:r>
              <a:rPr lang="en-US" sz="1800" u="sng" dirty="0">
                <a:latin typeface="Times" pitchFamily="2" charset="0"/>
              </a:rPr>
              <a:t>Are the following quotes embedded well or not?</a:t>
            </a:r>
          </a:p>
          <a:p>
            <a:r>
              <a:rPr lang="en-US" sz="1800" dirty="0">
                <a:latin typeface="Times" pitchFamily="2" charset="0"/>
              </a:rPr>
              <a:t>In the article, Long Title: With Longer Sub-Title, Name argues “to get someone to compromise you have to ensure the right setting, so you must first take them out to their favorite dessert place so they are happy and pliable” (</a:t>
            </a:r>
            <a:r>
              <a:rPr lang="en-US" sz="1800" dirty="0" err="1">
                <a:latin typeface="Times" pitchFamily="2" charset="0"/>
              </a:rPr>
              <a:t>Namerson</a:t>
            </a:r>
            <a:r>
              <a:rPr lang="en-US" sz="1800" dirty="0">
                <a:latin typeface="Times" pitchFamily="2" charset="0"/>
              </a:rPr>
              <a:t> 2003)</a:t>
            </a:r>
          </a:p>
          <a:p>
            <a:r>
              <a:rPr lang="en-US" sz="1800" dirty="0">
                <a:latin typeface="Times" pitchFamily="2" charset="0"/>
              </a:rPr>
              <a:t>Duncan trusted Albert completely. Duncan said, “He was a gentleman; with whom I built an absolute trust” (citation).</a:t>
            </a:r>
          </a:p>
          <a:p>
            <a:r>
              <a:rPr lang="en-US" sz="1800" dirty="0">
                <a:latin typeface="Times" pitchFamily="2" charset="0"/>
              </a:rPr>
              <a:t>There are a lot of ways to write this sentence…“there is no right or wrong way” (citation).</a:t>
            </a:r>
          </a:p>
          <a:p>
            <a:pPr marL="228600" lvl="1">
              <a:spcBef>
                <a:spcPts val="1000"/>
              </a:spcBef>
            </a:pPr>
            <a:r>
              <a:rPr lang="en-US" sz="1800" dirty="0">
                <a:latin typeface="Times" pitchFamily="2" charset="0"/>
              </a:rPr>
              <a:t>There are many benefits to negotiation, but perhaps most importantly “…compromise allowed us to avoid war” (citation).</a:t>
            </a:r>
          </a:p>
          <a:p>
            <a:endParaRPr lang="en-US" sz="1800" dirty="0">
              <a:latin typeface="Times" pitchFamily="2" charset="0"/>
            </a:endParaRPr>
          </a:p>
        </p:txBody>
      </p:sp>
      <p:pic>
        <p:nvPicPr>
          <p:cNvPr id="5" name="Graphic 4" descr="Thumbs up sign with solid fill">
            <a:extLst>
              <a:ext uri="{FF2B5EF4-FFF2-40B4-BE49-F238E27FC236}">
                <a16:creationId xmlns:a16="http://schemas.microsoft.com/office/drawing/2014/main" id="{7EDE3F8A-B811-A16E-B090-EC66246ADF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59290" y="4821257"/>
            <a:ext cx="342900" cy="342900"/>
          </a:xfrm>
          <a:prstGeom prst="rect">
            <a:avLst/>
          </a:prstGeom>
        </p:spPr>
      </p:pic>
      <p:pic>
        <p:nvPicPr>
          <p:cNvPr id="6" name="Graphic 5" descr="Thumbs up sign with solid fill">
            <a:extLst>
              <a:ext uri="{FF2B5EF4-FFF2-40B4-BE49-F238E27FC236}">
                <a16:creationId xmlns:a16="http://schemas.microsoft.com/office/drawing/2014/main" id="{BA0D6404-DC65-424F-2FC7-FE78AA338C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82198" y="4399048"/>
            <a:ext cx="342900" cy="342900"/>
          </a:xfrm>
          <a:prstGeom prst="rect">
            <a:avLst/>
          </a:prstGeom>
        </p:spPr>
      </p:pic>
      <p:pic>
        <p:nvPicPr>
          <p:cNvPr id="8" name="Graphic 7" descr="Thumbs Down with solid fill">
            <a:extLst>
              <a:ext uri="{FF2B5EF4-FFF2-40B4-BE49-F238E27FC236}">
                <a16:creationId xmlns:a16="http://schemas.microsoft.com/office/drawing/2014/main" id="{D6848AEE-8186-AF48-FD25-1E25578E9F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24650" y="3187173"/>
            <a:ext cx="342900" cy="342900"/>
          </a:xfrm>
          <a:prstGeom prst="rect">
            <a:avLst/>
          </a:prstGeom>
        </p:spPr>
      </p:pic>
      <p:pic>
        <p:nvPicPr>
          <p:cNvPr id="9" name="Graphic 8" descr="Thumbs Down with solid fill">
            <a:extLst>
              <a:ext uri="{FF2B5EF4-FFF2-40B4-BE49-F238E27FC236}">
                <a16:creationId xmlns:a16="http://schemas.microsoft.com/office/drawing/2014/main" id="{58A4E2CD-D561-5EC4-EE80-4C5BC9B41C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55730" y="3979288"/>
            <a:ext cx="347472" cy="347472"/>
          </a:xfrm>
          <a:prstGeom prst="rect">
            <a:avLst/>
          </a:prstGeom>
        </p:spPr>
      </p:pic>
    </p:spTree>
    <p:extLst>
      <p:ext uri="{BB962C8B-B14F-4D97-AF65-F5344CB8AC3E}">
        <p14:creationId xmlns:p14="http://schemas.microsoft.com/office/powerpoint/2010/main" val="53692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 calcmode="lin" valueType="num">
                                      <p:cBhvr additive="base">
                                        <p:cTn id="45" dur="500" fill="hold"/>
                                        <p:tgtEl>
                                          <p:spTgt spid="5"/>
                                        </p:tgtEl>
                                        <p:attrNameLst>
                                          <p:attrName>ppt_x</p:attrName>
                                        </p:attrNameLst>
                                      </p:cBhvr>
                                      <p:tavLst>
                                        <p:tav tm="0">
                                          <p:val>
                                            <p:strVal val="#ppt_x"/>
                                          </p:val>
                                        </p:tav>
                                        <p:tav tm="100000">
                                          <p:val>
                                            <p:strVal val="#ppt_x"/>
                                          </p:val>
                                        </p:tav>
                                      </p:tavLst>
                                    </p:anim>
                                    <p:anim calcmode="lin" valueType="num">
                                      <p:cBhvr additive="base">
                                        <p:cTn id="4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EBB81-0CD8-2378-6345-1453DDCDDD0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pitchFamily="2" charset="0"/>
              </a:rPr>
              <a:t>Best practices for quoting</a:t>
            </a:r>
          </a:p>
        </p:txBody>
      </p:sp>
      <p:sp>
        <p:nvSpPr>
          <p:cNvPr id="3" name="Content Placeholder 2">
            <a:extLst>
              <a:ext uri="{FF2B5EF4-FFF2-40B4-BE49-F238E27FC236}">
                <a16:creationId xmlns:a16="http://schemas.microsoft.com/office/drawing/2014/main" id="{406B87C8-B4B7-2220-C55F-FAE88B315722}"/>
              </a:ext>
            </a:extLst>
          </p:cNvPr>
          <p:cNvSpPr>
            <a:spLocks noGrp="1"/>
          </p:cNvSpPr>
          <p:nvPr>
            <p:ph idx="1"/>
          </p:nvPr>
        </p:nvSpPr>
        <p:spPr>
          <a:xfrm>
            <a:off x="1371599" y="2318197"/>
            <a:ext cx="9724031" cy="3683358"/>
          </a:xfrm>
        </p:spPr>
        <p:txBody>
          <a:bodyPr anchor="ctr">
            <a:noAutofit/>
          </a:bodyPr>
          <a:lstStyle/>
          <a:p>
            <a:r>
              <a:rPr lang="en-US" sz="1800" dirty="0">
                <a:highlight>
                  <a:srgbClr val="FF0000"/>
                </a:highlight>
                <a:latin typeface="Times" pitchFamily="2" charset="0"/>
              </a:rPr>
              <a:t>Poorly embedded quote: </a:t>
            </a:r>
            <a:r>
              <a:rPr lang="en-US" sz="1800" i="1" dirty="0">
                <a:latin typeface="Times" pitchFamily="2" charset="0"/>
              </a:rPr>
              <a:t>In his article, Smith states that 'the earth is round' (p. 15). This quote is significant because it shows that people used to believe the earth was flat.”</a:t>
            </a:r>
          </a:p>
          <a:p>
            <a:r>
              <a:rPr lang="en-US" sz="1800" dirty="0">
                <a:latin typeface="Times" pitchFamily="2" charset="0"/>
              </a:rPr>
              <a:t>Why is it bad?</a:t>
            </a:r>
          </a:p>
          <a:p>
            <a:pPr lvl="1"/>
            <a:r>
              <a:rPr lang="en-US" sz="1800" dirty="0">
                <a:latin typeface="Times" pitchFamily="2" charset="0"/>
              </a:rPr>
              <a:t>Quote is not well integrated into the author’s argument and is too short to provide anything meaningful to the author’s point; it could have just been omitted or paraphrased</a:t>
            </a:r>
          </a:p>
          <a:p>
            <a:pPr lvl="1"/>
            <a:r>
              <a:rPr lang="en-US" sz="1800" dirty="0">
                <a:latin typeface="Times" pitchFamily="2" charset="0"/>
              </a:rPr>
              <a:t>Subsequent post-quote analysis does not connect to the quote or elaborate on how it is relevant</a:t>
            </a:r>
          </a:p>
          <a:p>
            <a:r>
              <a:rPr lang="en-US" sz="1800" dirty="0">
                <a:highlight>
                  <a:srgbClr val="00FF00"/>
                </a:highlight>
                <a:latin typeface="Times" pitchFamily="2" charset="0"/>
              </a:rPr>
              <a:t>A better way to embed the same quote</a:t>
            </a:r>
            <a:r>
              <a:rPr lang="en-US" sz="1800" dirty="0">
                <a:latin typeface="Times" pitchFamily="2" charset="0"/>
              </a:rPr>
              <a:t>: </a:t>
            </a:r>
            <a:r>
              <a:rPr lang="en-US" sz="1800" i="1" dirty="0">
                <a:latin typeface="Times" pitchFamily="2" charset="0"/>
              </a:rPr>
              <a:t>During the 16th century, it was widely believed that the earth was flat. However, as Smith (2010) points out, scientific observation and experimentation eventually proved otherwise. Smith asserts that 'the earth is round' (p. 15), a groundbreaking discovery that fundamentally transformed our understanding of the natural world. This example highlights the importance of scientific inquiry and the need for open-mindedness and critical thinking in the pursuit of knowledge.”</a:t>
            </a:r>
          </a:p>
          <a:p>
            <a:r>
              <a:rPr lang="en-US" sz="1800" dirty="0">
                <a:latin typeface="Times" pitchFamily="2" charset="0"/>
              </a:rPr>
              <a:t>Why is this better?</a:t>
            </a:r>
          </a:p>
          <a:p>
            <a:pPr lvl="1"/>
            <a:r>
              <a:rPr lang="en-US" sz="1800" dirty="0">
                <a:latin typeface="Times" pitchFamily="2" charset="0"/>
              </a:rPr>
              <a:t>Quote is introduced in the context of the larger argument </a:t>
            </a:r>
          </a:p>
          <a:p>
            <a:pPr lvl="1"/>
            <a:r>
              <a:rPr lang="en-US" sz="1800" dirty="0">
                <a:latin typeface="Times" pitchFamily="2" charset="0"/>
              </a:rPr>
              <a:t>Author elaborates on the quote’s significance and broader implications by tying it back to the original point of the sentence</a:t>
            </a:r>
          </a:p>
        </p:txBody>
      </p:sp>
    </p:spTree>
    <p:extLst>
      <p:ext uri="{BB962C8B-B14F-4D97-AF65-F5344CB8AC3E}">
        <p14:creationId xmlns:p14="http://schemas.microsoft.com/office/powerpoint/2010/main" val="235421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EBB81-0CD8-2378-6345-1453DDCDDD0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pitchFamily="2" charset="0"/>
              </a:rPr>
              <a:t>Best practices for citing</a:t>
            </a:r>
          </a:p>
        </p:txBody>
      </p:sp>
      <p:sp>
        <p:nvSpPr>
          <p:cNvPr id="3" name="Content Placeholder 2">
            <a:extLst>
              <a:ext uri="{FF2B5EF4-FFF2-40B4-BE49-F238E27FC236}">
                <a16:creationId xmlns:a16="http://schemas.microsoft.com/office/drawing/2014/main" id="{406B87C8-B4B7-2220-C55F-FAE88B315722}"/>
              </a:ext>
            </a:extLst>
          </p:cNvPr>
          <p:cNvSpPr>
            <a:spLocks noGrp="1"/>
          </p:cNvSpPr>
          <p:nvPr>
            <p:ph idx="1"/>
          </p:nvPr>
        </p:nvSpPr>
        <p:spPr>
          <a:xfrm>
            <a:off x="1371599" y="2596492"/>
            <a:ext cx="9724031" cy="3683358"/>
          </a:xfrm>
        </p:spPr>
        <p:txBody>
          <a:bodyPr anchor="ctr">
            <a:noAutofit/>
          </a:bodyPr>
          <a:lstStyle/>
          <a:p>
            <a:r>
              <a:rPr lang="en-US" sz="1800" dirty="0">
                <a:latin typeface="Times" pitchFamily="2" charset="0"/>
              </a:rPr>
              <a:t>No preferred citation format – can use whatever you are familiar/comfortable with. </a:t>
            </a:r>
          </a:p>
          <a:p>
            <a:r>
              <a:rPr lang="en-US" sz="1800" dirty="0">
                <a:latin typeface="Times" pitchFamily="2" charset="0"/>
              </a:rPr>
              <a:t>Otherwise, use APSA (go-to in poli sci) - </a:t>
            </a:r>
            <a:r>
              <a:rPr lang="en-US" sz="1800" dirty="0">
                <a:latin typeface="Times" pitchFamily="2" charset="0"/>
                <a:hlinkClick r:id="rId3"/>
              </a:rPr>
              <a:t>https://connect.apsanet.org/stylemanual/references/</a:t>
            </a:r>
            <a:endParaRPr lang="en-US" sz="1800" dirty="0">
              <a:latin typeface="Times" pitchFamily="2" charset="0"/>
            </a:endParaRPr>
          </a:p>
          <a:p>
            <a:r>
              <a:rPr lang="en-US" sz="1800" dirty="0">
                <a:latin typeface="Times" pitchFamily="2" charset="0"/>
              </a:rPr>
              <a:t>APSA follows an author-date citation practice, including (1) </a:t>
            </a:r>
            <a:r>
              <a:rPr lang="en-US" sz="1800" u="sng" dirty="0">
                <a:latin typeface="Times" pitchFamily="2" charset="0"/>
              </a:rPr>
              <a:t>parenthetical citations within the text </a:t>
            </a:r>
            <a:r>
              <a:rPr lang="en-US" sz="1800" dirty="0">
                <a:latin typeface="Times" pitchFamily="2" charset="0"/>
              </a:rPr>
              <a:t>(placed at the end or middle of sentence where referenced material is used) and (2) a </a:t>
            </a:r>
            <a:r>
              <a:rPr lang="en-US" sz="1800" u="sng" dirty="0">
                <a:latin typeface="Times" pitchFamily="2" charset="0"/>
              </a:rPr>
              <a:t>list of references at the end</a:t>
            </a:r>
          </a:p>
          <a:p>
            <a:pPr marL="0" indent="0">
              <a:buNone/>
            </a:pPr>
            <a:r>
              <a:rPr lang="en-US" sz="1800" u="sng" dirty="0">
                <a:latin typeface="Times" pitchFamily="2" charset="0"/>
              </a:rPr>
              <a:t>APSA Examples</a:t>
            </a:r>
          </a:p>
          <a:p>
            <a:r>
              <a:rPr lang="en-US" sz="1800" dirty="0">
                <a:latin typeface="Times" pitchFamily="2" charset="0"/>
              </a:rPr>
              <a:t>Academic journal article: Herrmann, Richard K, and Jonathan W. Keller. 2004. “Beliefs, Values, and Strategic Choice: U.S. Leaders’ Decisions to Engage, Contain, and Use Force in an Era of Globalization.”  Journal of Politics 66 (May): 557-80.</a:t>
            </a:r>
          </a:p>
          <a:p>
            <a:pPr lvl="1"/>
            <a:r>
              <a:rPr lang="en-US" sz="1800" dirty="0">
                <a:latin typeface="Times" pitchFamily="2" charset="0"/>
              </a:rPr>
              <a:t>In-text: (Herrmann and Keller 2004)</a:t>
            </a:r>
          </a:p>
          <a:p>
            <a:r>
              <a:rPr lang="en-US" sz="1800" dirty="0">
                <a:latin typeface="Times" pitchFamily="2" charset="0"/>
              </a:rPr>
              <a:t>News article (online): </a:t>
            </a:r>
            <a:r>
              <a:rPr lang="en-US" sz="1800" dirty="0" err="1">
                <a:latin typeface="Times" pitchFamily="2" charset="0"/>
              </a:rPr>
              <a:t>Balz</a:t>
            </a:r>
            <a:r>
              <a:rPr lang="en-US" sz="1800" dirty="0">
                <a:latin typeface="Times" pitchFamily="2" charset="0"/>
              </a:rPr>
              <a:t>, Dan. 2007. ”Mixed Reviews for Clinton in Iowa.” Washington Post, January 29. http://</a:t>
            </a:r>
            <a:r>
              <a:rPr lang="en-US" sz="1800" dirty="0" err="1">
                <a:latin typeface="Times" pitchFamily="2" charset="0"/>
              </a:rPr>
              <a:t>www.washingtonpost.com</a:t>
            </a:r>
            <a:r>
              <a:rPr lang="en-US" sz="1800" dirty="0">
                <a:latin typeface="Times" pitchFamily="2" charset="0"/>
              </a:rPr>
              <a:t>/wp-</a:t>
            </a:r>
            <a:r>
              <a:rPr lang="en-US" sz="1800" dirty="0" err="1">
                <a:latin typeface="Times" pitchFamily="2" charset="0"/>
              </a:rPr>
              <a:t>dyn</a:t>
            </a:r>
            <a:r>
              <a:rPr lang="en-US" sz="1800" dirty="0">
                <a:latin typeface="Times" pitchFamily="2" charset="0"/>
              </a:rPr>
              <a:t>/content/article/2007/01/28/AR2007012801321.html (January 29, 2007).</a:t>
            </a:r>
          </a:p>
          <a:p>
            <a:pPr lvl="1"/>
            <a:r>
              <a:rPr lang="en-US" sz="1800" dirty="0">
                <a:latin typeface="Times" pitchFamily="2" charset="0"/>
              </a:rPr>
              <a:t>In-text: (</a:t>
            </a:r>
            <a:r>
              <a:rPr lang="en-US" sz="1800" dirty="0" err="1">
                <a:latin typeface="Times" pitchFamily="2" charset="0"/>
              </a:rPr>
              <a:t>Balz</a:t>
            </a:r>
            <a:r>
              <a:rPr lang="en-US" sz="1800" dirty="0">
                <a:latin typeface="Times" pitchFamily="2" charset="0"/>
              </a:rPr>
              <a:t> 2007); if author not known: (Washington Post 2007)</a:t>
            </a:r>
          </a:p>
          <a:p>
            <a:r>
              <a:rPr lang="en-US" sz="1800" dirty="0">
                <a:latin typeface="Times" pitchFamily="2" charset="0"/>
              </a:rPr>
              <a:t>News articles can also be cited in running text (“As John Wayne noted in a New York Times article on June 20, 2002,…”) instead of using an in-text parenthetical citation </a:t>
            </a:r>
          </a:p>
          <a:p>
            <a:endParaRPr lang="en-US" sz="1800" dirty="0">
              <a:latin typeface="Times" pitchFamily="2" charset="0"/>
            </a:endParaRPr>
          </a:p>
        </p:txBody>
      </p:sp>
    </p:spTree>
    <p:extLst>
      <p:ext uri="{BB962C8B-B14F-4D97-AF65-F5344CB8AC3E}">
        <p14:creationId xmlns:p14="http://schemas.microsoft.com/office/powerpoint/2010/main" val="721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EBB81-0CD8-2378-6345-1453DDCDDD0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pitchFamily="2" charset="0"/>
              </a:rPr>
              <a:t>Miscellaneous Writing Tips</a:t>
            </a:r>
          </a:p>
        </p:txBody>
      </p:sp>
      <p:sp>
        <p:nvSpPr>
          <p:cNvPr id="3" name="Content Placeholder 2">
            <a:extLst>
              <a:ext uri="{FF2B5EF4-FFF2-40B4-BE49-F238E27FC236}">
                <a16:creationId xmlns:a16="http://schemas.microsoft.com/office/drawing/2014/main" id="{406B87C8-B4B7-2220-C55F-FAE88B315722}"/>
              </a:ext>
            </a:extLst>
          </p:cNvPr>
          <p:cNvSpPr>
            <a:spLocks noGrp="1"/>
          </p:cNvSpPr>
          <p:nvPr>
            <p:ph idx="1"/>
          </p:nvPr>
        </p:nvSpPr>
        <p:spPr>
          <a:xfrm>
            <a:off x="1371599" y="2318197"/>
            <a:ext cx="9724031" cy="3683358"/>
          </a:xfrm>
        </p:spPr>
        <p:txBody>
          <a:bodyPr anchor="ctr">
            <a:noAutofit/>
          </a:bodyPr>
          <a:lstStyle/>
          <a:p>
            <a:pPr lvl="1"/>
            <a:r>
              <a:rPr lang="en-US" dirty="0">
                <a:latin typeface="Times" pitchFamily="2" charset="0"/>
              </a:rPr>
              <a:t>Always refer to a country, individual, or group (proper nouns) in a consistent way </a:t>
            </a:r>
          </a:p>
          <a:p>
            <a:pPr lvl="1"/>
            <a:r>
              <a:rPr lang="en-US" dirty="0">
                <a:latin typeface="Times" pitchFamily="2" charset="0"/>
              </a:rPr>
              <a:t>Define acronyms/write out the full names when first using, then abbreviate (e.g. first time: “North Atlantic Treaty Organization (NATO), subsequent times: “NATO”)</a:t>
            </a:r>
          </a:p>
          <a:p>
            <a:pPr lvl="1"/>
            <a:r>
              <a:rPr lang="en-US" dirty="0">
                <a:latin typeface="Times" pitchFamily="2" charset="0"/>
              </a:rPr>
              <a:t>Try to avoid starting starting too many sentences with “this” (usually you are referring to something specific, in which case you should be specific)</a:t>
            </a:r>
          </a:p>
          <a:p>
            <a:pPr lvl="1"/>
            <a:r>
              <a:rPr lang="en-US" dirty="0">
                <a:latin typeface="Times" pitchFamily="2" charset="0"/>
              </a:rPr>
              <a:t>Use consistent verb tense (pick present or past tense), and future tense when talking about hypotheticals</a:t>
            </a:r>
          </a:p>
        </p:txBody>
      </p:sp>
    </p:spTree>
    <p:extLst>
      <p:ext uri="{BB962C8B-B14F-4D97-AF65-F5344CB8AC3E}">
        <p14:creationId xmlns:p14="http://schemas.microsoft.com/office/powerpoint/2010/main" val="406439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1688</TotalTime>
  <Words>821</Words>
  <Application>Microsoft Macintosh PowerPoint</Application>
  <PresentationFormat>Widescreen</PresentationFormat>
  <Paragraphs>45</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vt:lpstr>
      <vt:lpstr>Office Theme</vt:lpstr>
      <vt:lpstr>General Tips for Writing in  Political Science</vt:lpstr>
      <vt:lpstr>Best practices for quoting</vt:lpstr>
      <vt:lpstr>Best practices for quoting</vt:lpstr>
      <vt:lpstr>Best practices for quoting</vt:lpstr>
      <vt:lpstr>Best practices for citing</vt:lpstr>
      <vt:lpstr>Miscellaneous Writing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Relations– Section A03/A04/A06</dc:title>
  <dc:creator>Timea Balogh</dc:creator>
  <cp:lastModifiedBy>Timea Balogh</cp:lastModifiedBy>
  <cp:revision>98</cp:revision>
  <dcterms:created xsi:type="dcterms:W3CDTF">2023-04-26T18:57:31Z</dcterms:created>
  <dcterms:modified xsi:type="dcterms:W3CDTF">2024-04-24T20:40:42Z</dcterms:modified>
</cp:coreProperties>
</file>