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a92255a1e_2_5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a92255a1e_2_54:notes"/>
          <p:cNvSpPr/>
          <p:nvPr>
            <p:ph idx="2" type="sldImg"/>
          </p:nvPr>
        </p:nvSpPr>
        <p:spPr>
          <a:xfrm>
            <a:off x="1143066" y="685795"/>
            <a:ext cx="457253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cfa20d9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cfa20d9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a92255a1e_0_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3a92255a1e_0_0:notes"/>
          <p:cNvSpPr/>
          <p:nvPr>
            <p:ph idx="2" type="sldImg"/>
          </p:nvPr>
        </p:nvSpPr>
        <p:spPr>
          <a:xfrm>
            <a:off x="1143066" y="685795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fa20d9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fa20d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cfa20d9e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cfa20d9e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cfa20d9e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cfa20d9e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cfa20d9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cfa20d9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recurrence might be factorial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cfa20d9e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cfa20d9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cfa20d9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cfa20d9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cfa20d9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cfa20d9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56989" y="1203312"/>
            <a:ext cx="8228743" cy="2983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6995" y="1203300"/>
            <a:ext cx="4649100" cy="2983200"/>
          </a:xfrm>
          <a:prstGeom prst="rect">
            <a:avLst/>
          </a:prstGeom>
          <a:solidFill>
            <a:srgbClr val="CDFFCD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050"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6989" y="1203312"/>
            <a:ext cx="4015558" cy="2983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73766" y="1203312"/>
            <a:ext cx="4015558" cy="2983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6989" y="204798"/>
            <a:ext cx="8228743" cy="3981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6989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73766" y="1203312"/>
            <a:ext cx="4015558" cy="2983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456989" y="2761673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56989" y="1203312"/>
            <a:ext cx="4015558" cy="2983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3766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73766" y="2761673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6989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3766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56989" y="2761673"/>
            <a:ext cx="8228743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456989" y="1203312"/>
            <a:ext cx="8228743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56989" y="2761673"/>
            <a:ext cx="8228743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6989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73766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456989" y="2761673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4673766" y="2761673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6989" y="1203312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3239428" y="1203312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6021541" y="1203312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56989" y="2761673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5" type="body"/>
          </p:nvPr>
        </p:nvSpPr>
        <p:spPr>
          <a:xfrm>
            <a:off x="3239428" y="2761673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6" type="body"/>
          </p:nvPr>
        </p:nvSpPr>
        <p:spPr>
          <a:xfrm>
            <a:off x="6021541" y="2761673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6989" y="1203312"/>
            <a:ext cx="8228743" cy="2983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6989" y="4685861"/>
            <a:ext cx="2130111" cy="354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6733" y="4685861"/>
            <a:ext cx="2898075" cy="354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5620" y="4685861"/>
            <a:ext cx="2130111" cy="354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0" t="36399"/>
          <a:stretch/>
        </p:blipFill>
        <p:spPr>
          <a:xfrm>
            <a:off x="3685568" y="3043989"/>
            <a:ext cx="5326747" cy="1991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latin typeface="Arial"/>
                <a:ea typeface="Arial"/>
                <a:cs typeface="Arial"/>
                <a:sym typeface="Arial"/>
              </a:rPr>
              <a:t>NP-Complete – Longest Path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31881" y="1063514"/>
            <a:ext cx="4602229" cy="124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By: Kiavash Seraj &amp; Trevor Nicholas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47025" y="1823225"/>
            <a:ext cx="657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problem is &amp; applications, reduction, verification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exact works (read code)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 it doesn’t scale &amp; big 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Greedy description &amp; problems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Annealing description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Annealing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14964" y="98323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Approximation vs Exact Solution</a:t>
            </a:r>
            <a:endParaRPr u="sng"/>
          </a:p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96175" y="956925"/>
            <a:ext cx="4436100" cy="324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Annealing Simulation Approximation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4449200" y="956925"/>
            <a:ext cx="4649100" cy="3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Exact Solution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2194325" y="1206500"/>
            <a:ext cx="4649100" cy="3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input - fully connected graph of 10 vertices &amp; randomized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input - sparse graph with nearly 9528 vertices and 13968 edges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0" y="1922073"/>
            <a:ext cx="35316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0" y="3566725"/>
            <a:ext cx="427879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145" y="1877298"/>
            <a:ext cx="33337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7139" y="3518048"/>
            <a:ext cx="4053211" cy="8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456989" y="204798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Longest Path - Explanation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443000" y="1546300"/>
            <a:ext cx="774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confusing from the problems name, the longest path problems is the </a:t>
            </a:r>
            <a:r>
              <a:rPr lang="en"/>
              <a:t>problem</a:t>
            </a:r>
            <a:r>
              <a:rPr lang="en"/>
              <a:t> of finding a simple path (does not have any repeated </a:t>
            </a:r>
            <a:r>
              <a:rPr lang="en"/>
              <a:t>vertices</a:t>
            </a:r>
            <a:r>
              <a:rPr lang="en"/>
              <a:t>) of maximum length in a given graph. The graph must be directed, and can be weighted.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problem - Is there a simple path of cost &gt;= k in this graph?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problem - find the most expensive path possible in the graph given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457003" y="1203300"/>
            <a:ext cx="78129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Critical path for product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Risk modeling in financial markets</a:t>
            </a:r>
            <a:endParaRPr/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456997" y="1839200"/>
            <a:ext cx="5998500" cy="52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NP-Hardness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57002" y="2444007"/>
            <a:ext cx="3389100" cy="18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Hamiltonian Path can be solved by reducing the decision problem in an unweighted graph when k=v-1</a:t>
            </a:r>
            <a:endParaRPr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-"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If the longest simple path is of size v-1/there is a simple path of size v-1, then there is a hamiltonian path present</a:t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575" y="204800"/>
            <a:ext cx="3389100" cy="2541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5366575" y="27011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- above: Wikipedia below: me</a:t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568" y="3014950"/>
            <a:ext cx="3208462" cy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definition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456995" y="1203300"/>
            <a:ext cx="46491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input - fully connected graph of 10 vertices &amp; randomized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input - sparse graph with nearly </a:t>
            </a:r>
            <a:r>
              <a:rPr lang="en"/>
              <a:t>9528 vertices and 13968 edges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45" y="1675448"/>
            <a:ext cx="33337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39" y="3316198"/>
            <a:ext cx="4053211" cy="8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2150" y="818425"/>
            <a:ext cx="3476075" cy="30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tool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456995" y="1203300"/>
            <a:ext cx="46491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is fully connected graph &amp; path of length v-1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 in path - at most size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e, w in graph[u] - also at most size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is V*V or V^2 which is polynomial time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495" y="1215798"/>
            <a:ext cx="32956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code/demo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279270" y="1163525"/>
            <a:ext cx="46491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a recursive function with a worst-case recurrence relation: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 = aT(n/b) + f(n)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T(v) = (v-1)T(v-1) +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Master’s theorem,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 in O(n^d) if a&lt;b^d,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v-1, b^d = (v-1)^v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a&lt;b^d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accelerate with dynamic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576" y="75225"/>
            <a:ext cx="2329801" cy="1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50" y="1163523"/>
            <a:ext cx="3974470" cy="3329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Clock</a:t>
            </a:r>
            <a:r>
              <a:rPr lang="en"/>
              <a:t> Analysis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456995" y="1203300"/>
            <a:ext cx="46491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inputs were uniform cost connected graphs of increasing vertex 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input size &gt; 11 caused vscode to crash on my ryzen 5 5600x &amp; 16gb ddr4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500" y="1833025"/>
            <a:ext cx="40499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238" y="1975888"/>
            <a:ext cx="1228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217739" y="-104652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Simulated Annealing Approximation </a:t>
            </a:r>
            <a:r>
              <a:rPr lang="en" sz="1800" u="sng"/>
              <a:t>Pseudo</a:t>
            </a:r>
            <a:r>
              <a:rPr lang="en" sz="1800" u="sng"/>
              <a:t> Code</a:t>
            </a:r>
            <a:endParaRPr sz="1800" u="sng"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0" y="642950"/>
            <a:ext cx="9144000" cy="4500300"/>
          </a:xfrm>
          <a:prstGeom prst="rect">
            <a:avLst/>
          </a:prstGeom>
          <a:solidFill>
            <a:srgbClr val="CDFFCD"/>
          </a:solidFill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function SimulatedAnnealing(graph, initial_temperature, cooling_rate, stopping_temperature):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current_path = GenerateRandomPath(graph)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current_length = CalculatePathLength(graph, current_path)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best_path = current_path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best_length = current_length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temperature = initial_temperature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while temperature &gt; stopping_temperature: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new_path = GenerateNeighborPath(graph, current_path)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new_length = CalculatePathLength(graph, new_path)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if new_length &gt; current_length: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current_path = new_path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current_length = new_length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if new_length &gt; best_length: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    best_path = new_path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    best_length = new_length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else: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accept_probability = exp((new_length - current_length) / temperature)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if random() &lt; accept_probability: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    current_path = new_path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    current_length = new_length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temperature = temperature * cooling_rate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return best_path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function GenerateRandomPath(graph):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// Generate a random path in the graph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function GenerateNeighborPath(graph, path):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// Generate a new path starting from a random index in the path given.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function CalculatePathLength(graph, path):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// Calculate the length of the path by summing the weights of its edges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Simulated Annealing Algorithm Analysis</a:t>
            </a:r>
            <a:endParaRPr sz="2000" u="sng"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457000" y="1203300"/>
            <a:ext cx="84618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/>
              <a:t>O</a:t>
            </a:r>
            <a:r>
              <a:rPr lang="en" sz="1450"/>
              <a:t>(darts X </a:t>
            </a:r>
            <a:r>
              <a:rPr b="1" lang="en" sz="1750">
                <a:solidFill>
                  <a:schemeClr val="dk1"/>
                </a:solidFill>
              </a:rPr>
              <a:t>O</a:t>
            </a:r>
            <a:r>
              <a:rPr lang="en" sz="1450"/>
              <a:t>(</a:t>
            </a:r>
            <a:r>
              <a:rPr lang="en" sz="1450">
                <a:solidFill>
                  <a:schemeClr val="dk1"/>
                </a:solidFill>
                <a:highlight>
                  <a:srgbClr val="CDFFCD"/>
                </a:highlight>
              </a:rPr>
              <a:t>GenerateRandomPath()) X log</a:t>
            </a:r>
            <a:r>
              <a:rPr lang="en" sz="1000">
                <a:solidFill>
                  <a:schemeClr val="dk1"/>
                </a:solidFill>
                <a:highlight>
                  <a:srgbClr val="CDFFCD"/>
                </a:highlight>
              </a:rPr>
              <a:t>coolrate</a:t>
            </a:r>
            <a:r>
              <a:rPr lang="en" sz="1450">
                <a:solidFill>
                  <a:schemeClr val="dk1"/>
                </a:solidFill>
                <a:highlight>
                  <a:srgbClr val="CDFFCD"/>
                </a:highlight>
              </a:rPr>
              <a:t>(endtemp/starttemp)</a:t>
            </a:r>
            <a:endParaRPr sz="1450"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CDFFCD"/>
                </a:highlight>
              </a:rPr>
              <a:t>Big-O simplified = V * constants</a:t>
            </a:r>
            <a:endParaRPr sz="1450"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Darts </a:t>
            </a:r>
            <a:r>
              <a:rPr lang="en" sz="1450"/>
              <a:t>= iterations of paths to be passed to the simulated annealing algorithm</a:t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</a:rPr>
              <a:t>GenerateRandomPath </a:t>
            </a:r>
            <a:r>
              <a:rPr lang="en" sz="1450">
                <a:solidFill>
                  <a:schemeClr val="dk1"/>
                </a:solidFill>
              </a:rPr>
              <a:t>= function for generating random path (V time at worst case)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CDFFCD"/>
                </a:highlight>
              </a:rPr>
              <a:t>log</a:t>
            </a:r>
            <a:r>
              <a:rPr b="1" lang="en" sz="1000">
                <a:solidFill>
                  <a:schemeClr val="dk1"/>
                </a:solidFill>
                <a:highlight>
                  <a:srgbClr val="CDFFCD"/>
                </a:highlight>
              </a:rPr>
              <a:t>coolrate</a:t>
            </a:r>
            <a:r>
              <a:rPr b="1" lang="en" sz="1450">
                <a:solidFill>
                  <a:schemeClr val="dk1"/>
                </a:solidFill>
                <a:highlight>
                  <a:srgbClr val="CDFFCD"/>
                </a:highlight>
              </a:rPr>
              <a:t>(endtemp/starttemp)</a:t>
            </a:r>
            <a:r>
              <a:rPr lang="en" sz="1450">
                <a:solidFill>
                  <a:schemeClr val="dk1"/>
                </a:solidFill>
                <a:highlight>
                  <a:srgbClr val="CDFFCD"/>
                </a:highlight>
              </a:rPr>
              <a:t>= Expression representing the most times annealing is tried on each starting ‘dart’ - if cool rate = .95, start = 1000, end = 100, log</a:t>
            </a:r>
            <a:r>
              <a:rPr lang="en" sz="1000">
                <a:solidFill>
                  <a:schemeClr val="dk1"/>
                </a:solidFill>
                <a:highlight>
                  <a:srgbClr val="CDFFCD"/>
                </a:highlight>
              </a:rPr>
              <a:t>coolrate</a:t>
            </a:r>
            <a:r>
              <a:rPr lang="en" sz="1450">
                <a:solidFill>
                  <a:schemeClr val="dk1"/>
                </a:solidFill>
                <a:highlight>
                  <a:srgbClr val="CDFFCD"/>
                </a:highlight>
              </a:rPr>
              <a:t>(endtemp/starttemp)= 45</a:t>
            </a:r>
            <a:endParaRPr sz="1450">
              <a:solidFill>
                <a:schemeClr val="dk1"/>
              </a:solidFill>
              <a:highlight>
                <a:srgbClr val="CDFFCD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