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EB56DF-71C7-1037-AA0D-230159737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334000" cy="2387600"/>
          </a:xfrm>
        </p:spPr>
        <p:txBody>
          <a:bodyPr>
            <a:normAutofit/>
          </a:bodyPr>
          <a:lstStyle/>
          <a:p>
            <a:pPr algn="l"/>
            <a:r>
              <a:rPr lang="fr-FR" sz="46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METHODOLOGIE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0AA99C-9D47-B9D0-8BE6-5130E2723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334000" cy="1655762"/>
          </a:xfrm>
        </p:spPr>
        <p:txBody>
          <a:bodyPr>
            <a:normAutofit/>
          </a:bodyPr>
          <a:lstStyle/>
          <a:p>
            <a:pPr algn="l"/>
            <a:r>
              <a:rPr lang="fr-FR" sz="2200">
                <a:solidFill>
                  <a:schemeClr val="tx2">
                    <a:alpha val="60000"/>
                  </a:schemeClr>
                </a:solidFill>
              </a:rPr>
              <a:t>Analyse marché des assurances habitation</a:t>
            </a:r>
            <a:endParaRPr lang="fr-FR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533400"/>
            <a:ext cx="5231130" cy="57911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D605-45DB-3788-6910-5E57FF9A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0750" r="25279"/>
          <a:stretch/>
        </p:blipFill>
        <p:spPr>
          <a:xfrm>
            <a:off x="6503670" y="0"/>
            <a:ext cx="5685282" cy="68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6C638-55CA-9C26-9E33-8F8CD421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48" y="507340"/>
            <a:ext cx="5579952" cy="5971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7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Quel est le nombre de formules “</a:t>
            </a:r>
            <a:r>
              <a:rPr lang="fr-FR" sz="1600" dirty="0" err="1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integral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” sur la région Pays de la Loire ?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C70171-9A17-A7C2-19B6-C324DE34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8596" y="507340"/>
            <a:ext cx="5817355" cy="5971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8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Lister les numéros de contrats avec le type de contrat et leur formule pour les maisons du département 71.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4A414A-1564-A5AA-361E-4A179C565198}"/>
              </a:ext>
            </a:extLst>
          </p:cNvPr>
          <p:cNvSpPr txBox="1"/>
          <p:nvPr/>
        </p:nvSpPr>
        <p:spPr>
          <a:xfrm>
            <a:off x="796705" y="1104523"/>
            <a:ext cx="5109471" cy="268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c.formule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COUNT(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c.formule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as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nombre_formule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r.reg_nom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Contrat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JOIN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c.code_dep_code_commune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r.code_dep_code_commune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AND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c.formule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'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Integral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AND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r.reg_nom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like 'Pays%';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D93844-BF53-99F7-0884-CCD22CF2F063}"/>
              </a:ext>
            </a:extLst>
          </p:cNvPr>
          <p:cNvSpPr txBox="1"/>
          <p:nvPr/>
        </p:nvSpPr>
        <p:spPr>
          <a:xfrm>
            <a:off x="6333405" y="1155818"/>
            <a:ext cx="5227870" cy="328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Calibri" panose="020F0502020204030204" pitchFamily="34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Calibri" panose="020F0502020204030204" pitchFamily="34" charset="0"/>
              </a:rPr>
              <a:t>   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c.contrat_id</a:t>
            </a:r>
            <a:r>
              <a:rPr lang="fr-FR" sz="1200" dirty="0">
                <a:effectLst/>
                <a:ea typeface="Calibri" panose="020F0502020204030204" pitchFamily="34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Calibri" panose="020F0502020204030204" pitchFamily="34" charset="0"/>
              </a:rPr>
              <a:t>   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c.type_contrat</a:t>
            </a:r>
            <a:r>
              <a:rPr lang="fr-FR" sz="1200" dirty="0">
                <a:effectLst/>
                <a:ea typeface="Calibri" panose="020F0502020204030204" pitchFamily="34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Calibri" panose="020F0502020204030204" pitchFamily="34" charset="0"/>
              </a:rPr>
              <a:t>   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c.formule</a:t>
            </a:r>
            <a:r>
              <a:rPr lang="fr-FR" sz="1200" dirty="0">
                <a:effectLst/>
                <a:ea typeface="Calibri" panose="020F0502020204030204" pitchFamily="34" charset="0"/>
              </a:rPr>
              <a:t>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Calibri" panose="020F0502020204030204" pitchFamily="34" charset="0"/>
              </a:rPr>
              <a:t>   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c.type_local</a:t>
            </a:r>
            <a:endParaRPr lang="fr-FR" sz="12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Calibri" panose="020F0502020204030204" pitchFamily="34" charset="0"/>
              </a:rPr>
              <a:t>FROM</a:t>
            </a:r>
            <a:r>
              <a:rPr lang="fr-FR" sz="1200" dirty="0">
                <a:effectLst/>
                <a:ea typeface="Calibri" panose="020F0502020204030204" pitchFamily="34" charset="0"/>
              </a:rPr>
              <a:t> Contrat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Calibri" panose="020F0502020204030204" pitchFamily="34" charset="0"/>
              </a:rPr>
              <a:t>JOIN</a:t>
            </a:r>
            <a:r>
              <a:rPr lang="fr-FR" sz="1200" dirty="0">
                <a:effectLst/>
                <a:ea typeface="Calibri" panose="020F0502020204030204" pitchFamily="34" charset="0"/>
              </a:rPr>
              <a:t>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Region</a:t>
            </a:r>
            <a:r>
              <a:rPr lang="fr-FR" sz="1200" dirty="0">
                <a:effectLst/>
                <a:ea typeface="Calibri" panose="020F0502020204030204" pitchFamily="34" charset="0"/>
              </a:rPr>
              <a:t>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Calibri" panose="020F0502020204030204" pitchFamily="34" charset="0"/>
              </a:rPr>
              <a:t>ON</a:t>
            </a:r>
            <a:r>
              <a:rPr lang="fr-FR" sz="1200" dirty="0">
                <a:effectLst/>
                <a:ea typeface="Calibri" panose="020F0502020204030204" pitchFamily="34" charset="0"/>
              </a:rPr>
              <a:t>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c.code_dep_code_commune</a:t>
            </a:r>
            <a:r>
              <a:rPr lang="fr-FR" sz="1200" dirty="0">
                <a:effectLst/>
                <a:ea typeface="Calibri" panose="020F0502020204030204" pitchFamily="34" charset="0"/>
              </a:rPr>
              <a:t> =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r.code_dep_code_commune</a:t>
            </a:r>
            <a:endParaRPr lang="fr-FR" sz="12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Calibri" panose="020F0502020204030204" pitchFamily="34" charset="0"/>
              </a:rPr>
              <a:t>    </a:t>
            </a:r>
            <a:r>
              <a:rPr lang="fr-FR" sz="1200" b="1" dirty="0">
                <a:effectLst/>
                <a:ea typeface="Calibri" panose="020F0502020204030204" pitchFamily="34" charset="0"/>
              </a:rPr>
              <a:t>AND</a:t>
            </a:r>
            <a:r>
              <a:rPr lang="fr-FR" sz="1200" dirty="0">
                <a:effectLst/>
                <a:ea typeface="Calibri" panose="020F0502020204030204" pitchFamily="34" charset="0"/>
              </a:rPr>
              <a:t>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r.dep_code</a:t>
            </a:r>
            <a:r>
              <a:rPr lang="fr-FR" sz="1200" dirty="0">
                <a:effectLst/>
                <a:ea typeface="Calibri" panose="020F0502020204030204" pitchFamily="34" charset="0"/>
              </a:rPr>
              <a:t>=71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Calibri" panose="020F0502020204030204" pitchFamily="34" charset="0"/>
              </a:rPr>
              <a:t>    </a:t>
            </a:r>
            <a:r>
              <a:rPr lang="fr-FR" sz="1200" b="1" dirty="0">
                <a:effectLst/>
                <a:ea typeface="Calibri" panose="020F0502020204030204" pitchFamily="34" charset="0"/>
              </a:rPr>
              <a:t>AND</a:t>
            </a:r>
            <a:r>
              <a:rPr lang="fr-FR" sz="1200" dirty="0">
                <a:effectLst/>
                <a:ea typeface="Calibri" panose="020F0502020204030204" pitchFamily="34" charset="0"/>
              </a:rPr>
              <a:t>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c.type_local</a:t>
            </a:r>
            <a:r>
              <a:rPr lang="fr-FR" sz="1200" dirty="0">
                <a:effectLst/>
                <a:ea typeface="Calibri" panose="020F0502020204030204" pitchFamily="34" charset="0"/>
              </a:rPr>
              <a:t> </a:t>
            </a:r>
            <a:r>
              <a:rPr lang="fr-FR" sz="1200" dirty="0" err="1">
                <a:effectLst/>
                <a:ea typeface="Calibri" panose="020F0502020204030204" pitchFamily="34" charset="0"/>
              </a:rPr>
              <a:t>like'Maison</a:t>
            </a:r>
            <a:r>
              <a:rPr lang="fr-FR" sz="1200" dirty="0">
                <a:effectLst/>
                <a:ea typeface="Calibri" panose="020F0502020204030204" pitchFamily="34" charset="0"/>
              </a:rPr>
              <a:t>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Espace réservé du contenu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C54805D6-F630-C4EE-7F40-7DC2DF0F9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90"/>
          <a:stretch/>
        </p:blipFill>
        <p:spPr bwMode="auto">
          <a:xfrm>
            <a:off x="1033210" y="4369571"/>
            <a:ext cx="4181475" cy="1066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Espace réservé du contenu 10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4A8C0C97-53D3-A984-CD51-2A196511B7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8" r="3153" b="3163"/>
          <a:stretch/>
        </p:blipFill>
        <p:spPr bwMode="auto">
          <a:xfrm>
            <a:off x="6719395" y="4487883"/>
            <a:ext cx="4095756" cy="1609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131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6C638-55CA-9C26-9E33-8F8CD421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834" y="507340"/>
            <a:ext cx="5616165" cy="43618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9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Quelle est la surface moyenne des contrats à Paris ?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C70171-9A17-A7C2-19B6-C324DE34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507340"/>
            <a:ext cx="5492435" cy="66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10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Classement des 10 départements où le prix moyen de la cotisation est le plus élevé.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4A414A-1564-A5AA-361E-4A179C565198}"/>
              </a:ext>
            </a:extLst>
          </p:cNvPr>
          <p:cNvSpPr txBox="1"/>
          <p:nvPr/>
        </p:nvSpPr>
        <p:spPr>
          <a:xfrm>
            <a:off x="894973" y="1172255"/>
            <a:ext cx="5201026" cy="177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ROUND(AVG(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c.surface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))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as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surface_moyenne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Contrat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JOIN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c.code_dep_code_commune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r.code_dep_code_commune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AND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r.aca_nom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='Paris';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D93844-BF53-99F7-0884-CCD22CF2F063}"/>
              </a:ext>
            </a:extLst>
          </p:cNvPr>
          <p:cNvSpPr txBox="1"/>
          <p:nvPr/>
        </p:nvSpPr>
        <p:spPr>
          <a:xfrm>
            <a:off x="6003769" y="1092302"/>
            <a:ext cx="5616165" cy="268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r.dep_nom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ROUND(AVG(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c.prix_cotisation_mensuel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))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as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prix_moyen_cotisation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Contrat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JOIN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	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c.code_dep_code_commune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r.code_dep_code_commune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GROUP BY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r.dep_code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ORDER BY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prix_moyen_cotisation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DESC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LIMIT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10 </a:t>
            </a:r>
            <a:endParaRPr lang="fr-FR" sz="1200" dirty="0"/>
          </a:p>
        </p:txBody>
      </p:sp>
      <p:pic>
        <p:nvPicPr>
          <p:cNvPr id="6" name="Espace réservé du contenu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A389D752-1FE4-49E7-717E-D8FEBBB75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2"/>
          <a:stretch/>
        </p:blipFill>
        <p:spPr bwMode="auto">
          <a:xfrm>
            <a:off x="1178128" y="3772651"/>
            <a:ext cx="4219575" cy="981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Espace réservé du contenu 11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B6DEEE7A-42D2-358E-A351-87E1E663E3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4" r="12550"/>
          <a:stretch/>
        </p:blipFill>
        <p:spPr bwMode="auto">
          <a:xfrm>
            <a:off x="7009218" y="3772651"/>
            <a:ext cx="3665996" cy="2480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711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6C638-55CA-9C26-9E33-8F8CD421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834" y="668338"/>
            <a:ext cx="5729838" cy="43618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11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Liste des communes ayant eu au moins 150 contrats.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C70171-9A17-A7C2-19B6-C324DE34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8596" y="507341"/>
            <a:ext cx="5853569" cy="31117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12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Quel est le nombre de contrats pour chaque région ?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4A414A-1564-A5AA-361E-4A179C565198}"/>
              </a:ext>
            </a:extLst>
          </p:cNvPr>
          <p:cNvSpPr txBox="1"/>
          <p:nvPr/>
        </p:nvSpPr>
        <p:spPr>
          <a:xfrm>
            <a:off x="615636" y="1104523"/>
            <a:ext cx="5242960" cy="268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r.com_nom_maj_court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COUNT(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c.contrat_id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as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nb_contrat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Contrat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JOIN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c.code_dep_code_commune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r.code_dep_code_commune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GROUP BY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r.com_nom_maj_court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HAVING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(COUNT(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c.contrat_id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)&gt;150)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ORDER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BY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nb_contrat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DESC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D93844-BF53-99F7-0884-CCD22CF2F063}"/>
              </a:ext>
            </a:extLst>
          </p:cNvPr>
          <p:cNvSpPr txBox="1"/>
          <p:nvPr/>
        </p:nvSpPr>
        <p:spPr>
          <a:xfrm>
            <a:off x="5994398" y="1093257"/>
            <a:ext cx="524296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r.reg_nom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COUNT(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c.contrat_id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 as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nb_contrat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Contrat 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JOIN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ON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c.code_dep_code_commune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r.code_dep_code_commune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GROUP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BY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r.reg_code</a:t>
            </a:r>
            <a:endParaRPr lang="fr-FR" sz="1200" dirty="0"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ORDER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b="1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BY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r.reg_nom</a:t>
            </a:r>
            <a:r>
              <a:rPr lang="fr-FR" sz="12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ASC</a:t>
            </a:r>
          </a:p>
        </p:txBody>
      </p:sp>
      <p:pic>
        <p:nvPicPr>
          <p:cNvPr id="12" name="Espace réservé du contenu 11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CFC9D405-E5DC-19A6-631A-B4F041D22C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7"/>
          <a:stretch/>
        </p:blipFill>
        <p:spPr bwMode="auto">
          <a:xfrm>
            <a:off x="7194305" y="3503181"/>
            <a:ext cx="2827881" cy="2686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Espace réservé du contenu 7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01109BEE-9055-F4DA-3979-A7A096EA47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74"/>
          <a:stretch/>
        </p:blipFill>
        <p:spPr bwMode="auto">
          <a:xfrm>
            <a:off x="3372918" y="3358553"/>
            <a:ext cx="2621480" cy="2975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57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6C6185-DE63-BE8B-AE3D-2A79278C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fr-F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Etape 1 : Dictionnaire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C9C4B-6D6A-8E64-AED9-17DA6528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Observer les données des documents </a:t>
            </a:r>
          </a:p>
          <a:p>
            <a:pPr lvl="1"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Retranscrire sous forme de Tableau</a:t>
            </a:r>
          </a:p>
          <a:p>
            <a:pPr lvl="1"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Identifier les caractéristiques qui formeront les colonnes du Tableau</a:t>
            </a:r>
          </a:p>
          <a:p>
            <a:pPr lvl="1"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Associer à chacune ses contraintes </a:t>
            </a:r>
          </a:p>
          <a:p>
            <a:pPr lvl="2"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sa taille </a:t>
            </a:r>
            <a:r>
              <a:rPr lang="fr-FR" sz="1500" dirty="0">
                <a:solidFill>
                  <a:schemeClr val="tx2">
                    <a:alpha val="60000"/>
                  </a:schemeClr>
                </a:solidFill>
                <a:sym typeface="Wingdings" panose="05000000000000000000" pitchFamily="2" charset="2"/>
              </a:rPr>
              <a:t> quantité de données</a:t>
            </a:r>
            <a:endParaRPr lang="fr-FR" sz="1500" dirty="0">
              <a:solidFill>
                <a:schemeClr val="tx2">
                  <a:alpha val="6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valeur (</a:t>
            </a:r>
            <a:r>
              <a:rPr lang="fr-FR" sz="1500">
                <a:solidFill>
                  <a:schemeClr val="tx2">
                    <a:alpha val="60000"/>
                  </a:schemeClr>
                </a:solidFill>
              </a:rPr>
              <a:t>null</a:t>
            </a: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 ou non),</a:t>
            </a:r>
          </a:p>
          <a:p>
            <a:pPr lvl="2"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son unicité </a:t>
            </a:r>
          </a:p>
          <a:p>
            <a:pPr lvl="1">
              <a:lnSpc>
                <a:spcPct val="100000"/>
              </a:lnSpc>
            </a:pPr>
            <a:r>
              <a:rPr lang="fr-FR" sz="1500" dirty="0">
                <a:solidFill>
                  <a:schemeClr val="tx2">
                    <a:alpha val="60000"/>
                  </a:schemeClr>
                </a:solidFill>
              </a:rPr>
              <a:t>Décrire chaque caractéristique, pour faciliter sa compréhension</a:t>
            </a:r>
          </a:p>
        </p:txBody>
      </p:sp>
      <p:pic>
        <p:nvPicPr>
          <p:cNvPr id="6" name="Image 5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F5015833-08C8-AE49-1A41-AB9664BCDB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5" y="2406024"/>
            <a:ext cx="4885766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54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2F3AC-3482-BCB2-070F-13D4228E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fr-F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Etape 2 : Schéma Relationnel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C567-557C-DB40-27C1-563AD670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>
                    <a:alpha val="60000"/>
                  </a:schemeClr>
                </a:solidFill>
              </a:rPr>
              <a:t>Retranscrire le dictionnaire de données sous forme de Schéma Relationnel</a:t>
            </a:r>
          </a:p>
          <a:p>
            <a:r>
              <a:rPr lang="fr-FR" sz="1800" dirty="0">
                <a:solidFill>
                  <a:schemeClr val="tx2">
                    <a:alpha val="60000"/>
                  </a:schemeClr>
                </a:solidFill>
              </a:rPr>
              <a:t>Identifier la/les relation(s) qui lie(nt) les différentes tables.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A09CCA1-BE0F-3FA4-E84E-5A7492DF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93" y="2522978"/>
            <a:ext cx="5022907" cy="178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2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2F3AC-3482-BCB2-070F-13D4228E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89059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Etape 3 : Création de la 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C567-557C-DB40-27C1-563AD670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5890591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8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Grâce au </a:t>
            </a:r>
            <a:r>
              <a:rPr lang="en-US" sz="1800" kern="120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Schéma</a:t>
            </a:r>
            <a:r>
              <a:rPr lang="en-US" sz="18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Relationnel</a:t>
            </a:r>
            <a:r>
              <a:rPr lang="en-US" sz="18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précédemment</a:t>
            </a:r>
            <a:r>
              <a:rPr lang="en-US" sz="1800" kern="120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établie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définir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les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requêtes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des creations de table</a:t>
            </a:r>
          </a:p>
          <a:p>
            <a:pPr marL="0" indent="0">
              <a:buNone/>
            </a:pPr>
            <a:endParaRPr lang="en-US" sz="1800" kern="12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Au sein du SGBDR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utiliser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ses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requêtes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pour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créer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nos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tables dans 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notre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BDD</a:t>
            </a:r>
            <a:endParaRPr lang="en-US" sz="1800" kern="12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E91B4EEC-3E50-F7E8-8BF7-741E63B4B5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 r="3725" b="195"/>
          <a:stretch/>
        </p:blipFill>
        <p:spPr>
          <a:xfrm>
            <a:off x="7566989" y="631316"/>
            <a:ext cx="2081234" cy="2163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texte, capture d’écran, document, menu&#10;&#10;Description générée automatiquement">
            <a:extLst>
              <a:ext uri="{FF2B5EF4-FFF2-40B4-BE49-F238E27FC236}">
                <a16:creationId xmlns:a16="http://schemas.microsoft.com/office/drawing/2014/main" id="{FC58FF4F-9389-7889-20E6-C37044A914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34" r="1" b="59"/>
          <a:stretch/>
        </p:blipFill>
        <p:spPr>
          <a:xfrm>
            <a:off x="7566989" y="2910169"/>
            <a:ext cx="3589894" cy="326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0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2F3AC-3482-BCB2-070F-13D4228E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5022907" cy="2076450"/>
          </a:xfrm>
        </p:spPr>
        <p:txBody>
          <a:bodyPr anchor="b">
            <a:normAutofit/>
          </a:bodyPr>
          <a:lstStyle/>
          <a:p>
            <a:r>
              <a:rPr lang="fr-FR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Etape 4 : Importation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C567-557C-DB40-27C1-563AD670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5022908" cy="2794889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>
                    <a:alpha val="60000"/>
                  </a:schemeClr>
                </a:solidFill>
              </a:rPr>
              <a:t>Au sein d’un SGBDR, utiliser la fonction d’import des données au format .csv pour chaque document afin de remplir les Tables précédemment crées</a:t>
            </a:r>
          </a:p>
          <a:p>
            <a:r>
              <a:rPr lang="fr-FR" sz="1800" dirty="0">
                <a:solidFill>
                  <a:schemeClr val="tx2">
                    <a:alpha val="60000"/>
                  </a:schemeClr>
                </a:solidFill>
              </a:rPr>
              <a:t>Il sera ensuite possible de requêter ces tables, exemple :</a:t>
            </a:r>
          </a:p>
        </p:txBody>
      </p:sp>
      <p:pic>
        <p:nvPicPr>
          <p:cNvPr id="7" name="Image 6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7FD120DC-0511-80EB-EDFE-32331F22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21"/>
          <a:stretch/>
        </p:blipFill>
        <p:spPr>
          <a:xfrm>
            <a:off x="7061060" y="3282747"/>
            <a:ext cx="4128741" cy="2240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F0CDADF5-5FB7-8AD7-D678-4882FAA547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15" b="52429"/>
          <a:stretch/>
        </p:blipFill>
        <p:spPr>
          <a:xfrm>
            <a:off x="7061061" y="857251"/>
            <a:ext cx="4122585" cy="1642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5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2F3AC-3482-BCB2-070F-13D4228E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5 : Requêter la 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C567-557C-DB40-27C1-563AD670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Effectuer l’analyse des données au sein de la BDD grâce aux requêtes suivantes </a:t>
            </a:r>
          </a:p>
        </p:txBody>
      </p:sp>
    </p:spTree>
    <p:extLst>
      <p:ext uri="{BB962C8B-B14F-4D97-AF65-F5344CB8AC3E}">
        <p14:creationId xmlns:p14="http://schemas.microsoft.com/office/powerpoint/2010/main" val="110151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6C638-55CA-9C26-9E33-8F8CD421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834" y="499907"/>
            <a:ext cx="5378763" cy="613670"/>
          </a:xfrm>
        </p:spPr>
        <p:txBody>
          <a:bodyPr>
            <a:normAutofit lnSpcReduction="10000"/>
          </a:bodyPr>
          <a:lstStyle/>
          <a:p>
            <a:r>
              <a:rPr lang="fr-FR" sz="1600" b="1" u="sng" dirty="0">
                <a:latin typeface="+mj-lt"/>
              </a:rPr>
              <a:t>Requête 1 : </a:t>
            </a:r>
            <a:r>
              <a:rPr lang="fr-FR" sz="1600" dirty="0">
                <a:latin typeface="+mj-lt"/>
              </a:rPr>
              <a:t>Lister les numéros de contrats (</a:t>
            </a:r>
            <a:r>
              <a:rPr lang="fr-FR" sz="1600" dirty="0" err="1">
                <a:latin typeface="+mj-lt"/>
              </a:rPr>
              <a:t>contrat_ID</a:t>
            </a:r>
            <a:r>
              <a:rPr lang="fr-FR" sz="1600" dirty="0">
                <a:latin typeface="+mj-lt"/>
              </a:rPr>
              <a:t>) avec leur surface pour la commune de Caen.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C70171-9A17-A7C2-19B6-C324DE34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8597" y="499906"/>
            <a:ext cx="5853569" cy="613670"/>
          </a:xfrm>
        </p:spPr>
        <p:txBody>
          <a:bodyPr>
            <a:noAutofit/>
          </a:bodyPr>
          <a:lstStyle/>
          <a:p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2 :</a:t>
            </a:r>
            <a:r>
              <a:rPr lang="fr-FR" sz="1600" b="1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Lister les numéros de contrats avec le type de contrat et leur formule pour les maisons du département 71.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4A414A-1564-A5AA-361E-4A179C565198}"/>
              </a:ext>
            </a:extLst>
          </p:cNvPr>
          <p:cNvSpPr txBox="1"/>
          <p:nvPr/>
        </p:nvSpPr>
        <p:spPr>
          <a:xfrm>
            <a:off x="660903" y="1113576"/>
            <a:ext cx="5197694" cy="322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c.contrat_id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c.surface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r.com_nom_maj_court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 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Contrat c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JOIN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r</a:t>
            </a: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ON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c.code_dep_code_commune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r.code_dep_code_commune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AND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r.com_nom_maj_court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'CAEN';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D93844-BF53-99F7-0884-CCD22CF2F063}"/>
              </a:ext>
            </a:extLst>
          </p:cNvPr>
          <p:cNvSpPr txBox="1"/>
          <p:nvPr/>
        </p:nvSpPr>
        <p:spPr>
          <a:xfrm>
            <a:off x="6039666" y="1113576"/>
            <a:ext cx="560308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500"/>
              </a:spcBef>
              <a:spcAft>
                <a:spcPts val="1000"/>
              </a:spcAft>
            </a:pP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c.contrat_id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500"/>
              </a:spcBef>
              <a:spcAft>
                <a:spcPts val="1000"/>
              </a:spcAft>
            </a:pP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c.type_contrat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500"/>
              </a:spcBef>
              <a:spcAft>
                <a:spcPts val="1000"/>
              </a:spcAft>
            </a:pP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c.formule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500"/>
              </a:spcBef>
              <a:spcAft>
                <a:spcPts val="1000"/>
              </a:spcAft>
            </a:pP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c.type_local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500"/>
              </a:spcBef>
              <a:spcAft>
                <a:spcPts val="1000"/>
              </a:spcAft>
            </a:pP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r.dep_code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 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Contrat c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JOIN </a:t>
            </a: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r</a:t>
            </a:r>
            <a:r>
              <a:rPr lang="fr-FR" sz="10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Bef>
                <a:spcPts val="500"/>
              </a:spcBef>
              <a:spcAft>
                <a:spcPts val="10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ON </a:t>
            </a: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c.code_dep_code_commune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</a:t>
            </a: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r.code_dep_code_commune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Bef>
                <a:spcPts val="500"/>
              </a:spcBef>
              <a:spcAft>
                <a:spcPts val="10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AND </a:t>
            </a: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r.dep_code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71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sz="10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WHERE </a:t>
            </a:r>
            <a:r>
              <a:rPr lang="fr-FR" sz="10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type_local</a:t>
            </a:r>
            <a:r>
              <a:rPr lang="fr-FR" sz="10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= 'Maison';</a:t>
            </a:r>
            <a:endParaRPr lang="fr-FR" sz="1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814850DF-4A88-6C29-22B4-E4CC47C37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1"/>
          <a:stretch/>
        </p:blipFill>
        <p:spPr bwMode="auto">
          <a:xfrm>
            <a:off x="1097528" y="4396781"/>
            <a:ext cx="4143375" cy="1628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Espace réservé du contenu 11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D9B94101-B590-4823-EF3C-9A3D1ABB11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81"/>
          <a:stretch/>
        </p:blipFill>
        <p:spPr bwMode="auto">
          <a:xfrm>
            <a:off x="6941011" y="4822284"/>
            <a:ext cx="3688740" cy="1442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37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6C638-55CA-9C26-9E33-8F8CD421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834" y="668338"/>
            <a:ext cx="5517741" cy="436185"/>
          </a:xfrm>
        </p:spPr>
        <p:txBody>
          <a:bodyPr>
            <a:normAutofit/>
          </a:bodyPr>
          <a:lstStyle/>
          <a:p>
            <a:r>
              <a:rPr lang="fr-FR" sz="1600" b="1" u="sng" dirty="0">
                <a:latin typeface="+mj-lt"/>
              </a:rPr>
              <a:t>Requête 3 : </a:t>
            </a:r>
            <a:r>
              <a:rPr lang="fr-FR" sz="1600" dirty="0">
                <a:latin typeface="+mj-lt"/>
              </a:rPr>
              <a:t>Lister le nom des régions de France.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C70171-9A17-A7C2-19B6-C324DE34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8597" y="507340"/>
            <a:ext cx="5729838" cy="837189"/>
          </a:xfrm>
        </p:spPr>
        <p:txBody>
          <a:bodyPr>
            <a:noAutofit/>
          </a:bodyPr>
          <a:lstStyle/>
          <a:p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4 : 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Quels sont les 5 contrats qui ont les surfaces les plus élevées ?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4A414A-1564-A5AA-361E-4A179C565198}"/>
              </a:ext>
            </a:extLst>
          </p:cNvPr>
          <p:cNvSpPr txBox="1"/>
          <p:nvPr/>
        </p:nvSpPr>
        <p:spPr>
          <a:xfrm>
            <a:off x="1686647" y="1246476"/>
            <a:ext cx="4171950" cy="14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DISTINCT </a:t>
            </a:r>
            <a:r>
              <a:rPr lang="en-US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reg_nom</a:t>
            </a:r>
            <a:endParaRPr lang="en-US" sz="1200" dirty="0">
              <a:solidFill>
                <a:srgbClr val="000000"/>
              </a:solidFill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ORDER BY </a:t>
            </a:r>
            <a:r>
              <a:rPr lang="en-US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reg_nom</a:t>
            </a:r>
            <a:r>
              <a:rPr lang="en-US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ASC;</a:t>
            </a:r>
          </a:p>
          <a:p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D93844-BF53-99F7-0884-CCD22CF2F063}"/>
              </a:ext>
            </a:extLst>
          </p:cNvPr>
          <p:cNvSpPr txBox="1"/>
          <p:nvPr/>
        </p:nvSpPr>
        <p:spPr>
          <a:xfrm>
            <a:off x="7070017" y="1246476"/>
            <a:ext cx="3306998" cy="177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 </a:t>
            </a:r>
            <a:r>
              <a:rPr lang="en-US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Contrat</a:t>
            </a:r>
            <a:endParaRPr lang="en-US" sz="1200" dirty="0">
              <a:solidFill>
                <a:srgbClr val="000000"/>
              </a:solidFill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ORDER BY </a:t>
            </a:r>
            <a:r>
              <a:rPr lang="en-US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surface</a:t>
            </a: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DESC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LIMIT </a:t>
            </a:r>
            <a:r>
              <a:rPr lang="en-US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0,5;</a:t>
            </a:r>
          </a:p>
          <a:p>
            <a:endParaRPr lang="fr-FR" sz="1200" dirty="0"/>
          </a:p>
        </p:txBody>
      </p:sp>
      <p:pic>
        <p:nvPicPr>
          <p:cNvPr id="6" name="Espace réservé du contenu 5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B29D019-B106-7B74-C0F1-56F600CD7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8" b="2249"/>
          <a:stretch/>
        </p:blipFill>
        <p:spPr bwMode="auto">
          <a:xfrm>
            <a:off x="1424353" y="2743199"/>
            <a:ext cx="3155736" cy="344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Espace réservé du contenu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897B2C0-2AC3-9C4A-9B64-4F585302B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88"/>
          <a:stretch/>
        </p:blipFill>
        <p:spPr bwMode="auto">
          <a:xfrm>
            <a:off x="5551725" y="3024527"/>
            <a:ext cx="6036710" cy="1150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377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6C638-55CA-9C26-9E33-8F8CD421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834" y="507340"/>
            <a:ext cx="5616166" cy="43618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5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Quel est le prix moyen de la cotisation mensuelle ?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C70171-9A17-A7C2-19B6-C324DE34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0554" y="507341"/>
            <a:ext cx="5691611" cy="55783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u="sng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Requête 6 :</a:t>
            </a:r>
            <a:r>
              <a:rPr lang="fr-FR" sz="1600" dirty="0">
                <a:effectLst/>
                <a:latin typeface="+mj-lt"/>
                <a:ea typeface="Montserrat" panose="00000500000000000000" pitchFamily="2" charset="0"/>
                <a:cs typeface="Montserrat" panose="00000500000000000000" pitchFamily="2" charset="0"/>
              </a:rPr>
              <a:t> Quel est le nombre de contrats pour chaque catégorie de prix de la valeur déclarée des biens ?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4A414A-1564-A5AA-361E-4A179C565198}"/>
              </a:ext>
            </a:extLst>
          </p:cNvPr>
          <p:cNvSpPr txBox="1"/>
          <p:nvPr/>
        </p:nvSpPr>
        <p:spPr>
          <a:xfrm>
            <a:off x="603565" y="1230208"/>
            <a:ext cx="5788182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ROUND(AVG(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prix_cotisation_mensuel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),0) </a:t>
            </a: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moyenne_cotisation_mensuelle</a:t>
            </a:r>
            <a:endParaRPr lang="fr-FR" sz="1200" dirty="0">
              <a:solidFill>
                <a:srgbClr val="000000"/>
              </a:solidFill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 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Contrat</a:t>
            </a: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D93844-BF53-99F7-0884-CCD22CF2F063}"/>
              </a:ext>
            </a:extLst>
          </p:cNvPr>
          <p:cNvSpPr txBox="1"/>
          <p:nvPr/>
        </p:nvSpPr>
        <p:spPr>
          <a:xfrm>
            <a:off x="6527549" y="1583945"/>
            <a:ext cx="5060886" cy="177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valeur_declaree_biens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as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categorie_prix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    COUNT(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contrat_id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) as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nombre_contrat</a:t>
            </a:r>
            <a:endParaRPr lang="fr-FR" sz="1200" dirty="0">
              <a:solidFill>
                <a:srgbClr val="000000"/>
              </a:solidFill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FROM </a:t>
            </a:r>
            <a:r>
              <a:rPr lang="fr-FR" sz="1200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Contrat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GROUP BY </a:t>
            </a:r>
            <a:r>
              <a:rPr lang="fr-FR" sz="1200" dirty="0" err="1">
                <a:solidFill>
                  <a:srgbClr val="000000"/>
                </a:solidFill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valeur_declaree_biens</a:t>
            </a:r>
            <a:endParaRPr lang="fr-FR" sz="1200" dirty="0">
              <a:solidFill>
                <a:srgbClr val="000000"/>
              </a:solidFill>
              <a:effectLst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endParaRPr lang="fr-FR" sz="1200" dirty="0"/>
          </a:p>
        </p:txBody>
      </p:sp>
      <p:pic>
        <p:nvPicPr>
          <p:cNvPr id="13" name="Espace réservé du contenu 12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01CFFBB9-533F-4EA0-72BA-027BC63B91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60"/>
          <a:stretch/>
        </p:blipFill>
        <p:spPr bwMode="auto">
          <a:xfrm>
            <a:off x="6775621" y="3361996"/>
            <a:ext cx="4181475" cy="1638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Espace réservé du contenu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4AF7FA76-4F30-6EE0-CA6F-332DF1B9C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1"/>
          <a:stretch/>
        </p:blipFill>
        <p:spPr bwMode="auto">
          <a:xfrm>
            <a:off x="935431" y="3361996"/>
            <a:ext cx="5124450" cy="1104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221915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1011</Words>
  <Application>Microsoft Office PowerPoint</Application>
  <PresentationFormat>Grand écran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Montserrat</vt:lpstr>
      <vt:lpstr>Sabon Next LT</vt:lpstr>
      <vt:lpstr>Times New Roman</vt:lpstr>
      <vt:lpstr>Wingdings</vt:lpstr>
      <vt:lpstr>LuminousVTI</vt:lpstr>
      <vt:lpstr>METHODOLOGIE</vt:lpstr>
      <vt:lpstr>Etape 1 : Dictionnaire de données</vt:lpstr>
      <vt:lpstr>Etape 2 : Schéma Relationnel</vt:lpstr>
      <vt:lpstr>Etape 3 : Création de la BDD</vt:lpstr>
      <vt:lpstr>Etape 4 : Importation des données</vt:lpstr>
      <vt:lpstr>Etape 5 : Requêter la BDD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BARAU</dc:creator>
  <cp:lastModifiedBy>Thomas BARAU</cp:lastModifiedBy>
  <cp:revision>8</cp:revision>
  <dcterms:created xsi:type="dcterms:W3CDTF">2024-09-20T14:00:04Z</dcterms:created>
  <dcterms:modified xsi:type="dcterms:W3CDTF">2024-09-26T14:53:39Z</dcterms:modified>
</cp:coreProperties>
</file>