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5" r:id="rId6"/>
    <p:sldId id="276" r:id="rId7"/>
    <p:sldId id="260" r:id="rId8"/>
    <p:sldId id="280" r:id="rId9"/>
    <p:sldId id="282" r:id="rId10"/>
    <p:sldId id="281" r:id="rId11"/>
    <p:sldId id="272" r:id="rId12"/>
    <p:sldId id="278" r:id="rId13"/>
    <p:sldId id="269" r:id="rId14"/>
    <p:sldId id="270" r:id="rId15"/>
    <p:sldId id="267" r:id="rId16"/>
    <p:sldId id="273" r:id="rId17"/>
    <p:sldId id="271" r:id="rId18"/>
    <p:sldId id="274" r:id="rId19"/>
    <p:sldId id="279" r:id="rId20"/>
    <p:sldId id="277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847" autoAdjust="0"/>
  </p:normalViewPr>
  <p:slideViewPr>
    <p:cSldViewPr snapToGrid="0">
      <p:cViewPr varScale="1">
        <p:scale>
          <a:sx n="135" d="100"/>
          <a:sy n="135" d="100"/>
        </p:scale>
        <p:origin x="40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7E9E8-C22C-4FD3-9044-396B77BDC29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4E828AE-E94E-4F2B-A662-655615320DF3}">
      <dgm:prSet/>
      <dgm:spPr/>
      <dgm:t>
        <a:bodyPr/>
        <a:lstStyle/>
        <a:p>
          <a:r>
            <a:rPr lang="fr-FR" b="1" i="0" dirty="0" err="1"/>
            <a:t>BestMarket</a:t>
          </a:r>
          <a:r>
            <a:rPr lang="fr-FR" b="0" i="1" dirty="0"/>
            <a:t>  </a:t>
          </a:r>
          <a:endParaRPr lang="fr-FR" dirty="0"/>
        </a:p>
      </dgm:t>
    </dgm:pt>
    <dgm:pt modelId="{22FC12AF-DD31-46B1-ADE6-A58450C128C7}" type="parTrans" cxnId="{C29DD957-FF7C-4213-9BA8-18EF75B7D07D}">
      <dgm:prSet/>
      <dgm:spPr/>
      <dgm:t>
        <a:bodyPr/>
        <a:lstStyle/>
        <a:p>
          <a:endParaRPr lang="fr-FR"/>
        </a:p>
      </dgm:t>
    </dgm:pt>
    <dgm:pt modelId="{39C856BA-110B-4DD4-B83F-404F6231B98E}" type="sibTrans" cxnId="{C29DD957-FF7C-4213-9BA8-18EF75B7D07D}">
      <dgm:prSet/>
      <dgm:spPr/>
      <dgm:t>
        <a:bodyPr/>
        <a:lstStyle/>
        <a:p>
          <a:endParaRPr lang="fr-FR"/>
        </a:p>
      </dgm:t>
    </dgm:pt>
    <dgm:pt modelId="{C50DA524-99D8-47A0-B4F6-60273F69BF36}">
      <dgm:prSet/>
      <dgm:spPr/>
      <dgm:t>
        <a:bodyPr/>
        <a:lstStyle/>
        <a:p>
          <a:r>
            <a:rPr lang="fr-FR" b="1" i="0" dirty="0"/>
            <a:t>Objectif</a:t>
          </a:r>
        </a:p>
      </dgm:t>
    </dgm:pt>
    <dgm:pt modelId="{00018545-EB63-4D99-83B7-AF3A1F087E44}" type="parTrans" cxnId="{0186D5C0-08CF-404F-880B-0EA4AC4D7209}">
      <dgm:prSet/>
      <dgm:spPr/>
      <dgm:t>
        <a:bodyPr/>
        <a:lstStyle/>
        <a:p>
          <a:endParaRPr lang="fr-FR"/>
        </a:p>
      </dgm:t>
    </dgm:pt>
    <dgm:pt modelId="{A6093C73-8221-4445-86B4-A60166EF7239}" type="sibTrans" cxnId="{0186D5C0-08CF-404F-880B-0EA4AC4D7209}">
      <dgm:prSet/>
      <dgm:spPr/>
      <dgm:t>
        <a:bodyPr/>
        <a:lstStyle/>
        <a:p>
          <a:endParaRPr lang="fr-FR"/>
        </a:p>
      </dgm:t>
    </dgm:pt>
    <dgm:pt modelId="{23AA32F2-66F1-4AB4-B737-0816A19466B8}">
      <dgm:prSet/>
      <dgm:spPr/>
      <dgm:t>
        <a:bodyPr/>
        <a:lstStyle/>
        <a:p>
          <a:r>
            <a:rPr lang="fr-FR" b="1" i="0" dirty="0"/>
            <a:t>Base de Donnée</a:t>
          </a:r>
        </a:p>
      </dgm:t>
    </dgm:pt>
    <dgm:pt modelId="{A9B960F2-4E0C-413A-B247-A1D7DC4D91E6}" type="parTrans" cxnId="{32EF73FA-620E-4D9F-8B28-A0ADF440B924}">
      <dgm:prSet/>
      <dgm:spPr/>
      <dgm:t>
        <a:bodyPr/>
        <a:lstStyle/>
        <a:p>
          <a:endParaRPr lang="fr-FR"/>
        </a:p>
      </dgm:t>
    </dgm:pt>
    <dgm:pt modelId="{D1C88F78-CBA4-4B09-B8F9-9E436B0FFCF0}" type="sibTrans" cxnId="{32EF73FA-620E-4D9F-8B28-A0ADF440B924}">
      <dgm:prSet/>
      <dgm:spPr/>
      <dgm:t>
        <a:bodyPr/>
        <a:lstStyle/>
        <a:p>
          <a:endParaRPr lang="fr-FR"/>
        </a:p>
      </dgm:t>
    </dgm:pt>
    <dgm:pt modelId="{6B04B6BB-301B-4266-AF06-62A2D3BE7B06}">
      <dgm:prSet/>
      <dgm:spPr/>
      <dgm:t>
        <a:bodyPr/>
        <a:lstStyle/>
        <a:p>
          <a:r>
            <a:rPr lang="fr-FR" b="1" i="0" dirty="0"/>
            <a:t>Analyser les données</a:t>
          </a:r>
        </a:p>
      </dgm:t>
    </dgm:pt>
    <dgm:pt modelId="{FE41CA6F-B3A8-4DEB-A6F2-A8B5E334B4C4}" type="parTrans" cxnId="{410ABF0C-50C7-4B5C-8313-1D973E14E751}">
      <dgm:prSet/>
      <dgm:spPr/>
      <dgm:t>
        <a:bodyPr/>
        <a:lstStyle/>
        <a:p>
          <a:endParaRPr lang="fr-FR"/>
        </a:p>
      </dgm:t>
    </dgm:pt>
    <dgm:pt modelId="{FC062EC2-471E-447B-8275-F51354E98C95}" type="sibTrans" cxnId="{410ABF0C-50C7-4B5C-8313-1D973E14E751}">
      <dgm:prSet/>
      <dgm:spPr/>
      <dgm:t>
        <a:bodyPr/>
        <a:lstStyle/>
        <a:p>
          <a:endParaRPr lang="fr-FR"/>
        </a:p>
      </dgm:t>
    </dgm:pt>
    <dgm:pt modelId="{A7472347-F532-42A1-A37E-628E862345E2}">
      <dgm:prSet custT="1"/>
      <dgm:spPr/>
      <dgm:t>
        <a:bodyPr/>
        <a:lstStyle/>
        <a:p>
          <a:r>
            <a:rPr lang="fr-FR" sz="1600" i="1" dirty="0"/>
            <a:t>Sauvegarde et Stockage</a:t>
          </a:r>
        </a:p>
      </dgm:t>
    </dgm:pt>
    <dgm:pt modelId="{391B487B-976D-4244-A54C-989C078CD535}" type="parTrans" cxnId="{21B911E6-FF39-451A-A272-D74EED3172F0}">
      <dgm:prSet/>
      <dgm:spPr/>
      <dgm:t>
        <a:bodyPr/>
        <a:lstStyle/>
        <a:p>
          <a:endParaRPr lang="fr-FR"/>
        </a:p>
      </dgm:t>
    </dgm:pt>
    <dgm:pt modelId="{4E6185A7-DA35-4A93-9D50-03049D53C653}" type="sibTrans" cxnId="{21B911E6-FF39-451A-A272-D74EED3172F0}">
      <dgm:prSet/>
      <dgm:spPr/>
      <dgm:t>
        <a:bodyPr/>
        <a:lstStyle/>
        <a:p>
          <a:endParaRPr lang="fr-FR"/>
        </a:p>
      </dgm:t>
    </dgm:pt>
    <dgm:pt modelId="{FDDF4F11-B5EF-482E-A04F-EABAA8FC611C}">
      <dgm:prSet custT="1"/>
      <dgm:spPr/>
      <dgm:t>
        <a:bodyPr/>
        <a:lstStyle/>
        <a:p>
          <a:r>
            <a:rPr lang="fr-FR" sz="1600" b="0" i="1" dirty="0"/>
            <a:t>Améliorer l’expérience Client</a:t>
          </a:r>
          <a:endParaRPr lang="fr-FR" sz="1600" dirty="0"/>
        </a:p>
      </dgm:t>
    </dgm:pt>
    <dgm:pt modelId="{B437493A-7FD9-41BB-9B25-AB1E7FDF220E}" type="parTrans" cxnId="{1E2F7278-65A3-45E6-A73E-78447CB23FC9}">
      <dgm:prSet/>
      <dgm:spPr/>
      <dgm:t>
        <a:bodyPr/>
        <a:lstStyle/>
        <a:p>
          <a:endParaRPr lang="fr-FR"/>
        </a:p>
      </dgm:t>
    </dgm:pt>
    <dgm:pt modelId="{55F1E365-E3E5-41F4-A415-21200905A6D4}" type="sibTrans" cxnId="{1E2F7278-65A3-45E6-A73E-78447CB23FC9}">
      <dgm:prSet/>
      <dgm:spPr/>
      <dgm:t>
        <a:bodyPr/>
        <a:lstStyle/>
        <a:p>
          <a:endParaRPr lang="fr-FR"/>
        </a:p>
      </dgm:t>
    </dgm:pt>
    <dgm:pt modelId="{61237ED5-003B-410E-A8AF-704FB3A62142}">
      <dgm:prSet custT="1"/>
      <dgm:spPr/>
      <dgm:t>
        <a:bodyPr/>
        <a:lstStyle/>
        <a:p>
          <a:r>
            <a:rPr lang="fr-FR" sz="1600" b="0" i="1" dirty="0"/>
            <a:t>Améliorer leur fidélité</a:t>
          </a:r>
          <a:endParaRPr lang="fr-FR" sz="1600" dirty="0"/>
        </a:p>
      </dgm:t>
    </dgm:pt>
    <dgm:pt modelId="{353F0158-AE71-4F32-ADD4-79CD0A7FD0BA}" type="parTrans" cxnId="{E9126041-8369-490C-B71C-A04DE0D8D38A}">
      <dgm:prSet/>
      <dgm:spPr/>
      <dgm:t>
        <a:bodyPr/>
        <a:lstStyle/>
        <a:p>
          <a:endParaRPr lang="fr-FR"/>
        </a:p>
      </dgm:t>
    </dgm:pt>
    <dgm:pt modelId="{1297ED02-496F-428B-B9AF-E13B4FB76B8E}" type="sibTrans" cxnId="{E9126041-8369-490C-B71C-A04DE0D8D38A}">
      <dgm:prSet/>
      <dgm:spPr/>
      <dgm:t>
        <a:bodyPr/>
        <a:lstStyle/>
        <a:p>
          <a:endParaRPr lang="fr-FR"/>
        </a:p>
      </dgm:t>
    </dgm:pt>
    <dgm:pt modelId="{3B3472DE-BB22-4CE2-A4A0-12E88595982C}">
      <dgm:prSet custT="1"/>
      <dgm:spPr/>
      <dgm:t>
        <a:bodyPr/>
        <a:lstStyle/>
        <a:p>
          <a:r>
            <a:rPr lang="fr-FR" sz="1600" b="0" i="1" dirty="0"/>
            <a:t>Entreprise de Grande Distribution</a:t>
          </a:r>
          <a:endParaRPr lang="fr-FR" sz="1600" dirty="0"/>
        </a:p>
      </dgm:t>
    </dgm:pt>
    <dgm:pt modelId="{99A33FF6-72A4-43E7-98A2-BE4547DE0EE5}" type="parTrans" cxnId="{E3F39EA4-0E11-407A-B814-60894406292F}">
      <dgm:prSet/>
      <dgm:spPr/>
      <dgm:t>
        <a:bodyPr/>
        <a:lstStyle/>
        <a:p>
          <a:endParaRPr lang="fr-FR"/>
        </a:p>
      </dgm:t>
    </dgm:pt>
    <dgm:pt modelId="{424039D2-A0C3-4674-86A6-1BE15602B391}" type="sibTrans" cxnId="{E3F39EA4-0E11-407A-B814-60894406292F}">
      <dgm:prSet/>
      <dgm:spPr/>
      <dgm:t>
        <a:bodyPr/>
        <a:lstStyle/>
        <a:p>
          <a:endParaRPr lang="fr-FR"/>
        </a:p>
      </dgm:t>
    </dgm:pt>
    <dgm:pt modelId="{C591F294-9A32-4B22-9733-A4A9EA30D930}">
      <dgm:prSet custT="1"/>
      <dgm:spPr/>
      <dgm:t>
        <a:bodyPr/>
        <a:lstStyle/>
        <a:p>
          <a:r>
            <a:rPr lang="fr-FR" sz="1600" b="0" i="1" dirty="0"/>
            <a:t>Requêtes SQL</a:t>
          </a:r>
          <a:endParaRPr lang="fr-FR" sz="1600" dirty="0"/>
        </a:p>
      </dgm:t>
    </dgm:pt>
    <dgm:pt modelId="{E1129210-3DB3-4307-993A-18C580F8978D}" type="parTrans" cxnId="{243496D0-BE92-464A-9143-D176793DDB09}">
      <dgm:prSet/>
      <dgm:spPr/>
      <dgm:t>
        <a:bodyPr/>
        <a:lstStyle/>
        <a:p>
          <a:endParaRPr lang="fr-FR"/>
        </a:p>
      </dgm:t>
    </dgm:pt>
    <dgm:pt modelId="{3649A7E3-F84A-49C1-9504-95F0BF6E2EC5}" type="sibTrans" cxnId="{243496D0-BE92-464A-9143-D176793DDB09}">
      <dgm:prSet/>
      <dgm:spPr/>
      <dgm:t>
        <a:bodyPr/>
        <a:lstStyle/>
        <a:p>
          <a:endParaRPr lang="fr-FR"/>
        </a:p>
      </dgm:t>
    </dgm:pt>
    <dgm:pt modelId="{EBDFD46C-3021-409F-AFF1-FD84C0E8BF85}">
      <dgm:prSet custT="1"/>
      <dgm:spPr/>
      <dgm:t>
        <a:bodyPr/>
        <a:lstStyle/>
        <a:p>
          <a:r>
            <a:rPr lang="fr-FR" sz="1600" b="0" i="1" dirty="0"/>
            <a:t>Net </a:t>
          </a:r>
          <a:r>
            <a:rPr lang="fr-FR" sz="1600" b="0" i="1" dirty="0" err="1"/>
            <a:t>Promoter</a:t>
          </a:r>
          <a:r>
            <a:rPr lang="fr-FR" sz="1600" b="0" i="1" dirty="0"/>
            <a:t> Score</a:t>
          </a:r>
          <a:endParaRPr lang="fr-FR" sz="1600" dirty="0"/>
        </a:p>
      </dgm:t>
    </dgm:pt>
    <dgm:pt modelId="{075A8C5F-9C67-49B6-BA5C-D4E5617D32D0}" type="parTrans" cxnId="{CC4B8897-537E-4B0C-B7EE-6C708E0AFC88}">
      <dgm:prSet/>
      <dgm:spPr/>
      <dgm:t>
        <a:bodyPr/>
        <a:lstStyle/>
        <a:p>
          <a:endParaRPr lang="fr-FR"/>
        </a:p>
      </dgm:t>
    </dgm:pt>
    <dgm:pt modelId="{9918FF88-D022-4300-BF8D-F0C34C966353}" type="sibTrans" cxnId="{CC4B8897-537E-4B0C-B7EE-6C708E0AFC88}">
      <dgm:prSet/>
      <dgm:spPr/>
      <dgm:t>
        <a:bodyPr/>
        <a:lstStyle/>
        <a:p>
          <a:endParaRPr lang="fr-FR"/>
        </a:p>
      </dgm:t>
    </dgm:pt>
    <dgm:pt modelId="{7EB6856B-CAC1-4B37-8963-DADB99F8F75F}">
      <dgm:prSet custT="1"/>
      <dgm:spPr/>
      <dgm:t>
        <a:bodyPr/>
        <a:lstStyle/>
        <a:p>
          <a:r>
            <a:rPr lang="fr-FR" sz="1600" i="1" dirty="0"/>
            <a:t>Méthodologie</a:t>
          </a:r>
        </a:p>
      </dgm:t>
    </dgm:pt>
    <dgm:pt modelId="{9BC203E2-0215-4EE0-9E1F-17D81E2939E7}" type="parTrans" cxnId="{2633E81F-F0B2-4A33-835C-4DA5A874EB33}">
      <dgm:prSet/>
      <dgm:spPr/>
      <dgm:t>
        <a:bodyPr/>
        <a:lstStyle/>
        <a:p>
          <a:endParaRPr lang="fr-FR"/>
        </a:p>
      </dgm:t>
    </dgm:pt>
    <dgm:pt modelId="{93876A90-FBE4-4B8D-AADB-AE995727B81A}" type="sibTrans" cxnId="{2633E81F-F0B2-4A33-835C-4DA5A874EB33}">
      <dgm:prSet/>
      <dgm:spPr/>
      <dgm:t>
        <a:bodyPr/>
        <a:lstStyle/>
        <a:p>
          <a:endParaRPr lang="fr-FR"/>
        </a:p>
      </dgm:t>
    </dgm:pt>
    <dgm:pt modelId="{439C90D1-E093-47C5-B341-843ACBF3D80A}">
      <dgm:prSet custT="1"/>
      <dgm:spPr/>
      <dgm:t>
        <a:bodyPr/>
        <a:lstStyle/>
        <a:p>
          <a:r>
            <a:rPr lang="fr-FR" sz="1600" i="1" dirty="0"/>
            <a:t>Missionner pour le Service Client</a:t>
          </a:r>
        </a:p>
      </dgm:t>
    </dgm:pt>
    <dgm:pt modelId="{622FACE6-1C5C-463F-8FC2-DCAB8DB9911E}" type="parTrans" cxnId="{9FB9F008-BDDA-45E1-86FD-89CC7003DF54}">
      <dgm:prSet/>
      <dgm:spPr/>
      <dgm:t>
        <a:bodyPr/>
        <a:lstStyle/>
        <a:p>
          <a:endParaRPr lang="fr-FR"/>
        </a:p>
      </dgm:t>
    </dgm:pt>
    <dgm:pt modelId="{ED46F1D7-B984-4C6D-84EB-7C120BF1AFED}" type="sibTrans" cxnId="{9FB9F008-BDDA-45E1-86FD-89CC7003DF54}">
      <dgm:prSet/>
      <dgm:spPr/>
      <dgm:t>
        <a:bodyPr/>
        <a:lstStyle/>
        <a:p>
          <a:endParaRPr lang="fr-FR"/>
        </a:p>
      </dgm:t>
    </dgm:pt>
    <dgm:pt modelId="{2BC2B4C1-3090-44D8-B4EE-333055073C58}">
      <dgm:prSet custT="1"/>
      <dgm:spPr/>
      <dgm:t>
        <a:bodyPr/>
        <a:lstStyle/>
        <a:p>
          <a:endParaRPr lang="fr-FR" sz="1600" dirty="0"/>
        </a:p>
      </dgm:t>
    </dgm:pt>
    <dgm:pt modelId="{F64521E3-18FD-45C9-9ABE-3D9596E8CDE4}" type="parTrans" cxnId="{4CFE5ACD-FA84-4CB0-A1D0-763E0F9E60CA}">
      <dgm:prSet/>
      <dgm:spPr/>
      <dgm:t>
        <a:bodyPr/>
        <a:lstStyle/>
        <a:p>
          <a:endParaRPr lang="fr-FR"/>
        </a:p>
      </dgm:t>
    </dgm:pt>
    <dgm:pt modelId="{E2450ABE-04C6-433B-AC2B-F0D8F483E2FD}" type="sibTrans" cxnId="{4CFE5ACD-FA84-4CB0-A1D0-763E0F9E60CA}">
      <dgm:prSet/>
      <dgm:spPr/>
      <dgm:t>
        <a:bodyPr/>
        <a:lstStyle/>
        <a:p>
          <a:endParaRPr lang="fr-FR"/>
        </a:p>
      </dgm:t>
    </dgm:pt>
    <dgm:pt modelId="{D27F1697-769D-401F-88F1-7B0872879294}">
      <dgm:prSet custT="1"/>
      <dgm:spPr/>
      <dgm:t>
        <a:bodyPr/>
        <a:lstStyle/>
        <a:p>
          <a:endParaRPr lang="fr-FR" sz="1600" dirty="0"/>
        </a:p>
      </dgm:t>
    </dgm:pt>
    <dgm:pt modelId="{FC811847-608F-4C32-A884-E15884A0B1E9}" type="parTrans" cxnId="{BA617C64-422C-41A7-84B6-65809410A21B}">
      <dgm:prSet/>
      <dgm:spPr/>
      <dgm:t>
        <a:bodyPr/>
        <a:lstStyle/>
        <a:p>
          <a:endParaRPr lang="fr-FR"/>
        </a:p>
      </dgm:t>
    </dgm:pt>
    <dgm:pt modelId="{B91FFB1D-876D-4F38-A18A-0D279BF928A9}" type="sibTrans" cxnId="{BA617C64-422C-41A7-84B6-65809410A21B}">
      <dgm:prSet/>
      <dgm:spPr/>
      <dgm:t>
        <a:bodyPr/>
        <a:lstStyle/>
        <a:p>
          <a:endParaRPr lang="fr-FR"/>
        </a:p>
      </dgm:t>
    </dgm:pt>
    <dgm:pt modelId="{DB12945B-C93B-467D-A431-D2897830DEF5}">
      <dgm:prSet custT="1"/>
      <dgm:spPr/>
      <dgm:t>
        <a:bodyPr/>
        <a:lstStyle/>
        <a:p>
          <a:endParaRPr lang="fr-FR" sz="1600" i="1" dirty="0"/>
        </a:p>
      </dgm:t>
    </dgm:pt>
    <dgm:pt modelId="{7CD6BB07-DC7F-41BE-9076-0F38C13DA7C4}" type="parTrans" cxnId="{7C7228B9-BA0A-4BA7-9D23-A9BC322E35EE}">
      <dgm:prSet/>
      <dgm:spPr/>
      <dgm:t>
        <a:bodyPr/>
        <a:lstStyle/>
        <a:p>
          <a:endParaRPr lang="fr-FR"/>
        </a:p>
      </dgm:t>
    </dgm:pt>
    <dgm:pt modelId="{5C22554B-04D3-420C-9D0D-07C5691A56A5}" type="sibTrans" cxnId="{7C7228B9-BA0A-4BA7-9D23-A9BC322E35EE}">
      <dgm:prSet/>
      <dgm:spPr/>
      <dgm:t>
        <a:bodyPr/>
        <a:lstStyle/>
        <a:p>
          <a:endParaRPr lang="fr-FR"/>
        </a:p>
      </dgm:t>
    </dgm:pt>
    <dgm:pt modelId="{73B9917C-5202-412C-A4FB-6D7810FB53AA}">
      <dgm:prSet custT="1"/>
      <dgm:spPr/>
      <dgm:t>
        <a:bodyPr/>
        <a:lstStyle/>
        <a:p>
          <a:endParaRPr lang="fr-FR" sz="1600" dirty="0"/>
        </a:p>
      </dgm:t>
    </dgm:pt>
    <dgm:pt modelId="{C5565A31-8031-4A1B-8321-FC1BAD1E953B}" type="parTrans" cxnId="{C3FFF4E9-C94F-43F9-9B13-9BB24C306272}">
      <dgm:prSet/>
      <dgm:spPr/>
      <dgm:t>
        <a:bodyPr/>
        <a:lstStyle/>
        <a:p>
          <a:endParaRPr lang="fr-FR"/>
        </a:p>
      </dgm:t>
    </dgm:pt>
    <dgm:pt modelId="{4D6A4C91-C730-4EB4-8A54-7440E1DE975A}" type="sibTrans" cxnId="{C3FFF4E9-C94F-43F9-9B13-9BB24C306272}">
      <dgm:prSet/>
      <dgm:spPr/>
      <dgm:t>
        <a:bodyPr/>
        <a:lstStyle/>
        <a:p>
          <a:endParaRPr lang="fr-FR"/>
        </a:p>
      </dgm:t>
    </dgm:pt>
    <dgm:pt modelId="{A867A8DC-F3A5-41E3-B1F1-2DD7690FE47E}">
      <dgm:prSet custT="1"/>
      <dgm:spPr/>
      <dgm:t>
        <a:bodyPr/>
        <a:lstStyle/>
        <a:p>
          <a:r>
            <a:rPr lang="fr-FR" sz="1600" dirty="0"/>
            <a:t>Cohérence des données</a:t>
          </a:r>
        </a:p>
      </dgm:t>
    </dgm:pt>
    <dgm:pt modelId="{DC4E2CD6-5DA2-49F7-809F-0F25DA5CBE3F}" type="parTrans" cxnId="{F06AAB98-0DBF-42BD-BDB9-E5377EA7D91C}">
      <dgm:prSet/>
      <dgm:spPr/>
      <dgm:t>
        <a:bodyPr/>
        <a:lstStyle/>
        <a:p>
          <a:endParaRPr lang="fr-FR"/>
        </a:p>
      </dgm:t>
    </dgm:pt>
    <dgm:pt modelId="{2288E987-A54F-40AD-BC51-20E80F585980}" type="sibTrans" cxnId="{F06AAB98-0DBF-42BD-BDB9-E5377EA7D91C}">
      <dgm:prSet/>
      <dgm:spPr/>
      <dgm:t>
        <a:bodyPr/>
        <a:lstStyle/>
        <a:p>
          <a:endParaRPr lang="fr-FR"/>
        </a:p>
      </dgm:t>
    </dgm:pt>
    <dgm:pt modelId="{D081AF26-BE55-4DAF-B397-1A145C305B16}">
      <dgm:prSet custT="1"/>
      <dgm:spPr/>
      <dgm:t>
        <a:bodyPr/>
        <a:lstStyle/>
        <a:p>
          <a:endParaRPr lang="fr-FR" sz="1600" dirty="0"/>
        </a:p>
      </dgm:t>
    </dgm:pt>
    <dgm:pt modelId="{86C583D2-357F-482A-99CD-DAF0DE550BBD}" type="parTrans" cxnId="{DF38FE63-0E6E-4968-A487-AA25182528D8}">
      <dgm:prSet/>
      <dgm:spPr/>
      <dgm:t>
        <a:bodyPr/>
        <a:lstStyle/>
        <a:p>
          <a:endParaRPr lang="fr-FR"/>
        </a:p>
      </dgm:t>
    </dgm:pt>
    <dgm:pt modelId="{518990F4-3CCE-48F1-8DDE-94DF78F26BE5}" type="sibTrans" cxnId="{DF38FE63-0E6E-4968-A487-AA25182528D8}">
      <dgm:prSet/>
      <dgm:spPr/>
      <dgm:t>
        <a:bodyPr/>
        <a:lstStyle/>
        <a:p>
          <a:endParaRPr lang="fr-FR"/>
        </a:p>
      </dgm:t>
    </dgm:pt>
    <dgm:pt modelId="{8431629E-BF13-473E-B89A-5CC6670A3EAE}" type="pres">
      <dgm:prSet presAssocID="{75C7E9E8-C22C-4FD3-9044-396B77BDC297}" presName="Name0" presStyleCnt="0">
        <dgm:presLayoutVars>
          <dgm:dir/>
          <dgm:animLvl val="lvl"/>
          <dgm:resizeHandles val="exact"/>
        </dgm:presLayoutVars>
      </dgm:prSet>
      <dgm:spPr/>
    </dgm:pt>
    <dgm:pt modelId="{E4E878AF-A518-4C1C-8CC2-6A9D994BF008}" type="pres">
      <dgm:prSet presAssocID="{D4E828AE-E94E-4F2B-A662-655615320DF3}" presName="composite" presStyleCnt="0"/>
      <dgm:spPr/>
    </dgm:pt>
    <dgm:pt modelId="{E4A5D0C2-5B23-4377-93B2-552127774610}" type="pres">
      <dgm:prSet presAssocID="{D4E828AE-E94E-4F2B-A662-655615320DF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ECE37AD-F0F9-4991-87ED-825672405FFF}" type="pres">
      <dgm:prSet presAssocID="{D4E828AE-E94E-4F2B-A662-655615320DF3}" presName="desTx" presStyleLbl="alignAccFollowNode1" presStyleIdx="0" presStyleCnt="4">
        <dgm:presLayoutVars>
          <dgm:bulletEnabled val="1"/>
        </dgm:presLayoutVars>
      </dgm:prSet>
      <dgm:spPr/>
    </dgm:pt>
    <dgm:pt modelId="{62F84E58-AB6A-48CB-B2ED-2F271756821F}" type="pres">
      <dgm:prSet presAssocID="{39C856BA-110B-4DD4-B83F-404F6231B98E}" presName="space" presStyleCnt="0"/>
      <dgm:spPr/>
    </dgm:pt>
    <dgm:pt modelId="{EE48FA79-1C3F-4CCC-BB83-5FB7A50208B2}" type="pres">
      <dgm:prSet presAssocID="{C50DA524-99D8-47A0-B4F6-60273F69BF36}" presName="composite" presStyleCnt="0"/>
      <dgm:spPr/>
    </dgm:pt>
    <dgm:pt modelId="{89FFF430-8D0C-4C8D-99B4-DE48D6045D48}" type="pres">
      <dgm:prSet presAssocID="{C50DA524-99D8-47A0-B4F6-60273F69BF3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BBF366B-569F-4EFE-B0BD-843DEE32AE84}" type="pres">
      <dgm:prSet presAssocID="{C50DA524-99D8-47A0-B4F6-60273F69BF36}" presName="desTx" presStyleLbl="alignAccFollowNode1" presStyleIdx="1" presStyleCnt="4">
        <dgm:presLayoutVars>
          <dgm:bulletEnabled val="1"/>
        </dgm:presLayoutVars>
      </dgm:prSet>
      <dgm:spPr/>
    </dgm:pt>
    <dgm:pt modelId="{74DF7281-3890-4767-B5AC-E37C450FEF79}" type="pres">
      <dgm:prSet presAssocID="{A6093C73-8221-4445-86B4-A60166EF7239}" presName="space" presStyleCnt="0"/>
      <dgm:spPr/>
    </dgm:pt>
    <dgm:pt modelId="{CEA9951E-7D08-4B18-A24C-87CC1B58D28B}" type="pres">
      <dgm:prSet presAssocID="{23AA32F2-66F1-4AB4-B737-0816A19466B8}" presName="composite" presStyleCnt="0"/>
      <dgm:spPr/>
    </dgm:pt>
    <dgm:pt modelId="{68117423-8C99-437E-A5A6-313C464E6077}" type="pres">
      <dgm:prSet presAssocID="{23AA32F2-66F1-4AB4-B737-0816A19466B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94BBD7B-C1B9-4F9E-9D86-75BD469EFCDA}" type="pres">
      <dgm:prSet presAssocID="{23AA32F2-66F1-4AB4-B737-0816A19466B8}" presName="desTx" presStyleLbl="alignAccFollowNode1" presStyleIdx="2" presStyleCnt="4">
        <dgm:presLayoutVars>
          <dgm:bulletEnabled val="1"/>
        </dgm:presLayoutVars>
      </dgm:prSet>
      <dgm:spPr/>
    </dgm:pt>
    <dgm:pt modelId="{6EB6C062-5341-45E5-9D0E-3F78308DF04A}" type="pres">
      <dgm:prSet presAssocID="{D1C88F78-CBA4-4B09-B8F9-9E436B0FFCF0}" presName="space" presStyleCnt="0"/>
      <dgm:spPr/>
    </dgm:pt>
    <dgm:pt modelId="{356B873C-0894-46D8-BEBF-C8084E2D7F46}" type="pres">
      <dgm:prSet presAssocID="{6B04B6BB-301B-4266-AF06-62A2D3BE7B06}" presName="composite" presStyleCnt="0"/>
      <dgm:spPr/>
    </dgm:pt>
    <dgm:pt modelId="{B96F4D0B-45A7-4841-8839-0ABC708D05B8}" type="pres">
      <dgm:prSet presAssocID="{6B04B6BB-301B-4266-AF06-62A2D3BE7B0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A84041B-D0EB-4726-9C34-5BC75E2A5CDF}" type="pres">
      <dgm:prSet presAssocID="{6B04B6BB-301B-4266-AF06-62A2D3BE7B0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FB9F008-BDDA-45E1-86FD-89CC7003DF54}" srcId="{D4E828AE-E94E-4F2B-A662-655615320DF3}" destId="{439C90D1-E093-47C5-B341-843ACBF3D80A}" srcOrd="2" destOrd="0" parTransId="{622FACE6-1C5C-463F-8FC2-DCAB8DB9911E}" sibTransId="{ED46F1D7-B984-4C6D-84EB-7C120BF1AFED}"/>
    <dgm:cxn modelId="{410ABF0C-50C7-4B5C-8313-1D973E14E751}" srcId="{75C7E9E8-C22C-4FD3-9044-396B77BDC297}" destId="{6B04B6BB-301B-4266-AF06-62A2D3BE7B06}" srcOrd="3" destOrd="0" parTransId="{FE41CA6F-B3A8-4DEB-A6F2-A8B5E334B4C4}" sibTransId="{FC062EC2-471E-447B-8275-F51354E98C95}"/>
    <dgm:cxn modelId="{D5114B1C-5A44-455E-835E-87C97FC89EE3}" type="presOf" srcId="{61237ED5-003B-410E-A8AF-704FB3A62142}" destId="{2BBF366B-569F-4EFE-B0BD-843DEE32AE84}" srcOrd="0" destOrd="2" presId="urn:microsoft.com/office/officeart/2005/8/layout/hList1"/>
    <dgm:cxn modelId="{2633E81F-F0B2-4A33-835C-4DA5A874EB33}" srcId="{23AA32F2-66F1-4AB4-B737-0816A19466B8}" destId="{7EB6856B-CAC1-4B37-8963-DADB99F8F75F}" srcOrd="2" destOrd="0" parTransId="{9BC203E2-0215-4EE0-9E1F-17D81E2939E7}" sibTransId="{93876A90-FBE4-4B8D-AADB-AE995727B81A}"/>
    <dgm:cxn modelId="{E9126041-8369-490C-B71C-A04DE0D8D38A}" srcId="{C50DA524-99D8-47A0-B4F6-60273F69BF36}" destId="{61237ED5-003B-410E-A8AF-704FB3A62142}" srcOrd="2" destOrd="0" parTransId="{353F0158-AE71-4F32-ADD4-79CD0A7FD0BA}" sibTransId="{1297ED02-496F-428B-B9AF-E13B4FB76B8E}"/>
    <dgm:cxn modelId="{52BAB342-0DFA-435D-AB3B-657D31D0F4A0}" type="presOf" srcId="{2BC2B4C1-3090-44D8-B4EE-333055073C58}" destId="{FECE37AD-F0F9-4991-87ED-825672405FFF}" srcOrd="0" destOrd="1" presId="urn:microsoft.com/office/officeart/2005/8/layout/hList1"/>
    <dgm:cxn modelId="{7AD7A143-3B2C-4B2D-9A6F-5872ECFE7F3A}" type="presOf" srcId="{C591F294-9A32-4B22-9733-A4A9EA30D930}" destId="{6A84041B-D0EB-4726-9C34-5BC75E2A5CDF}" srcOrd="0" destOrd="0" presId="urn:microsoft.com/office/officeart/2005/8/layout/hList1"/>
    <dgm:cxn modelId="{DF38FE63-0E6E-4968-A487-AA25182528D8}" srcId="{6B04B6BB-301B-4266-AF06-62A2D3BE7B06}" destId="{D081AF26-BE55-4DAF-B397-1A145C305B16}" srcOrd="3" destOrd="0" parTransId="{86C583D2-357F-482A-99CD-DAF0DE550BBD}" sibTransId="{518990F4-3CCE-48F1-8DDE-94DF78F26BE5}"/>
    <dgm:cxn modelId="{BA617C64-422C-41A7-84B6-65809410A21B}" srcId="{C50DA524-99D8-47A0-B4F6-60273F69BF36}" destId="{D27F1697-769D-401F-88F1-7B0872879294}" srcOrd="1" destOrd="0" parTransId="{FC811847-608F-4C32-A884-E15884A0B1E9}" sibTransId="{B91FFB1D-876D-4F38-A18A-0D279BF928A9}"/>
    <dgm:cxn modelId="{7F15AF69-241B-4083-8966-81B156DFE1C4}" type="presOf" srcId="{D4E828AE-E94E-4F2B-A662-655615320DF3}" destId="{E4A5D0C2-5B23-4377-93B2-552127774610}" srcOrd="0" destOrd="0" presId="urn:microsoft.com/office/officeart/2005/8/layout/hList1"/>
    <dgm:cxn modelId="{034E296E-66CF-4FC7-981B-8EE0C30F3B25}" type="presOf" srcId="{23AA32F2-66F1-4AB4-B737-0816A19466B8}" destId="{68117423-8C99-437E-A5A6-313C464E6077}" srcOrd="0" destOrd="0" presId="urn:microsoft.com/office/officeart/2005/8/layout/hList1"/>
    <dgm:cxn modelId="{9D684355-9435-45D1-9B98-E9FFDBC8868D}" type="presOf" srcId="{DB12945B-C93B-467D-A431-D2897830DEF5}" destId="{594BBD7B-C1B9-4F9E-9D86-75BD469EFCDA}" srcOrd="0" destOrd="1" presId="urn:microsoft.com/office/officeart/2005/8/layout/hList1"/>
    <dgm:cxn modelId="{C29DD957-FF7C-4213-9BA8-18EF75B7D07D}" srcId="{75C7E9E8-C22C-4FD3-9044-396B77BDC297}" destId="{D4E828AE-E94E-4F2B-A662-655615320DF3}" srcOrd="0" destOrd="0" parTransId="{22FC12AF-DD31-46B1-ADE6-A58450C128C7}" sibTransId="{39C856BA-110B-4DD4-B83F-404F6231B98E}"/>
    <dgm:cxn modelId="{1E2F7278-65A3-45E6-A73E-78447CB23FC9}" srcId="{C50DA524-99D8-47A0-B4F6-60273F69BF36}" destId="{FDDF4F11-B5EF-482E-A04F-EABAA8FC611C}" srcOrd="0" destOrd="0" parTransId="{B437493A-7FD9-41BB-9B25-AB1E7FDF220E}" sibTransId="{55F1E365-E3E5-41F4-A415-21200905A6D4}"/>
    <dgm:cxn modelId="{9E77F97A-75C4-494E-8913-45446A9B0633}" type="presOf" srcId="{73B9917C-5202-412C-A4FB-6D7810FB53AA}" destId="{6A84041B-D0EB-4726-9C34-5BC75E2A5CDF}" srcOrd="0" destOrd="1" presId="urn:microsoft.com/office/officeart/2005/8/layout/hList1"/>
    <dgm:cxn modelId="{8ED8D97E-902E-43CA-B5FE-31A68F302661}" type="presOf" srcId="{A867A8DC-F3A5-41E3-B1F1-2DD7690FE47E}" destId="{6A84041B-D0EB-4726-9C34-5BC75E2A5CDF}" srcOrd="0" destOrd="4" presId="urn:microsoft.com/office/officeart/2005/8/layout/hList1"/>
    <dgm:cxn modelId="{FD149C87-B421-4152-9415-914304921E51}" type="presOf" srcId="{3B3472DE-BB22-4CE2-A4A0-12E88595982C}" destId="{FECE37AD-F0F9-4991-87ED-825672405FFF}" srcOrd="0" destOrd="0" presId="urn:microsoft.com/office/officeart/2005/8/layout/hList1"/>
    <dgm:cxn modelId="{14009A95-00CD-4BB1-9EBC-34381763A38C}" type="presOf" srcId="{D27F1697-769D-401F-88F1-7B0872879294}" destId="{2BBF366B-569F-4EFE-B0BD-843DEE32AE84}" srcOrd="0" destOrd="1" presId="urn:microsoft.com/office/officeart/2005/8/layout/hList1"/>
    <dgm:cxn modelId="{CC4B8897-537E-4B0C-B7EE-6C708E0AFC88}" srcId="{6B04B6BB-301B-4266-AF06-62A2D3BE7B06}" destId="{EBDFD46C-3021-409F-AFF1-FD84C0E8BF85}" srcOrd="2" destOrd="0" parTransId="{075A8C5F-9C67-49B6-BA5C-D4E5617D32D0}" sibTransId="{9918FF88-D022-4300-BF8D-F0C34C966353}"/>
    <dgm:cxn modelId="{F06AAB98-0DBF-42BD-BDB9-E5377EA7D91C}" srcId="{6B04B6BB-301B-4266-AF06-62A2D3BE7B06}" destId="{A867A8DC-F3A5-41E3-B1F1-2DD7690FE47E}" srcOrd="4" destOrd="0" parTransId="{DC4E2CD6-5DA2-49F7-809F-0F25DA5CBE3F}" sibTransId="{2288E987-A54F-40AD-BC51-20E80F585980}"/>
    <dgm:cxn modelId="{BB98639D-1C8F-49DE-8800-C958AB05C0BD}" type="presOf" srcId="{FDDF4F11-B5EF-482E-A04F-EABAA8FC611C}" destId="{2BBF366B-569F-4EFE-B0BD-843DEE32AE84}" srcOrd="0" destOrd="0" presId="urn:microsoft.com/office/officeart/2005/8/layout/hList1"/>
    <dgm:cxn modelId="{E3F39EA4-0E11-407A-B814-60894406292F}" srcId="{D4E828AE-E94E-4F2B-A662-655615320DF3}" destId="{3B3472DE-BB22-4CE2-A4A0-12E88595982C}" srcOrd="0" destOrd="0" parTransId="{99A33FF6-72A4-43E7-98A2-BE4547DE0EE5}" sibTransId="{424039D2-A0C3-4674-86A6-1BE15602B391}"/>
    <dgm:cxn modelId="{ADCF9BAE-8B93-47B2-A517-56CA840D1F26}" type="presOf" srcId="{A7472347-F532-42A1-A37E-628E862345E2}" destId="{594BBD7B-C1B9-4F9E-9D86-75BD469EFCDA}" srcOrd="0" destOrd="0" presId="urn:microsoft.com/office/officeart/2005/8/layout/hList1"/>
    <dgm:cxn modelId="{B009D8AE-6E36-4CEF-B423-EB38D3F46967}" type="presOf" srcId="{D081AF26-BE55-4DAF-B397-1A145C305B16}" destId="{6A84041B-D0EB-4726-9C34-5BC75E2A5CDF}" srcOrd="0" destOrd="3" presId="urn:microsoft.com/office/officeart/2005/8/layout/hList1"/>
    <dgm:cxn modelId="{3AE95EB1-C138-4B93-9C79-6D6AEA666C28}" type="presOf" srcId="{439C90D1-E093-47C5-B341-843ACBF3D80A}" destId="{FECE37AD-F0F9-4991-87ED-825672405FFF}" srcOrd="0" destOrd="2" presId="urn:microsoft.com/office/officeart/2005/8/layout/hList1"/>
    <dgm:cxn modelId="{CFD142B6-5A23-4C8B-AD7B-41710F094036}" type="presOf" srcId="{EBDFD46C-3021-409F-AFF1-FD84C0E8BF85}" destId="{6A84041B-D0EB-4726-9C34-5BC75E2A5CDF}" srcOrd="0" destOrd="2" presId="urn:microsoft.com/office/officeart/2005/8/layout/hList1"/>
    <dgm:cxn modelId="{7C7228B9-BA0A-4BA7-9D23-A9BC322E35EE}" srcId="{23AA32F2-66F1-4AB4-B737-0816A19466B8}" destId="{DB12945B-C93B-467D-A431-D2897830DEF5}" srcOrd="1" destOrd="0" parTransId="{7CD6BB07-DC7F-41BE-9076-0F38C13DA7C4}" sibTransId="{5C22554B-04D3-420C-9D0D-07C5691A56A5}"/>
    <dgm:cxn modelId="{BFBA4FB9-E038-4971-82F6-1F73AE9CFEF8}" type="presOf" srcId="{6B04B6BB-301B-4266-AF06-62A2D3BE7B06}" destId="{B96F4D0B-45A7-4841-8839-0ABC708D05B8}" srcOrd="0" destOrd="0" presId="urn:microsoft.com/office/officeart/2005/8/layout/hList1"/>
    <dgm:cxn modelId="{71795FC0-DEDF-4B0B-8F2F-2097E2915C2A}" type="presOf" srcId="{7EB6856B-CAC1-4B37-8963-DADB99F8F75F}" destId="{594BBD7B-C1B9-4F9E-9D86-75BD469EFCDA}" srcOrd="0" destOrd="2" presId="urn:microsoft.com/office/officeart/2005/8/layout/hList1"/>
    <dgm:cxn modelId="{0186D5C0-08CF-404F-880B-0EA4AC4D7209}" srcId="{75C7E9E8-C22C-4FD3-9044-396B77BDC297}" destId="{C50DA524-99D8-47A0-B4F6-60273F69BF36}" srcOrd="1" destOrd="0" parTransId="{00018545-EB63-4D99-83B7-AF3A1F087E44}" sibTransId="{A6093C73-8221-4445-86B4-A60166EF7239}"/>
    <dgm:cxn modelId="{14BA75CB-2089-4ECC-AB01-6D922C6A3445}" type="presOf" srcId="{75C7E9E8-C22C-4FD3-9044-396B77BDC297}" destId="{8431629E-BF13-473E-B89A-5CC6670A3EAE}" srcOrd="0" destOrd="0" presId="urn:microsoft.com/office/officeart/2005/8/layout/hList1"/>
    <dgm:cxn modelId="{4CFE5ACD-FA84-4CB0-A1D0-763E0F9E60CA}" srcId="{D4E828AE-E94E-4F2B-A662-655615320DF3}" destId="{2BC2B4C1-3090-44D8-B4EE-333055073C58}" srcOrd="1" destOrd="0" parTransId="{F64521E3-18FD-45C9-9ABE-3D9596E8CDE4}" sibTransId="{E2450ABE-04C6-433B-AC2B-F0D8F483E2FD}"/>
    <dgm:cxn modelId="{243496D0-BE92-464A-9143-D176793DDB09}" srcId="{6B04B6BB-301B-4266-AF06-62A2D3BE7B06}" destId="{C591F294-9A32-4B22-9733-A4A9EA30D930}" srcOrd="0" destOrd="0" parTransId="{E1129210-3DB3-4307-993A-18C580F8978D}" sibTransId="{3649A7E3-F84A-49C1-9504-95F0BF6E2EC5}"/>
    <dgm:cxn modelId="{CC60FDD3-799D-4E00-8ED7-2F9C9B38F5F1}" type="presOf" srcId="{C50DA524-99D8-47A0-B4F6-60273F69BF36}" destId="{89FFF430-8D0C-4C8D-99B4-DE48D6045D48}" srcOrd="0" destOrd="0" presId="urn:microsoft.com/office/officeart/2005/8/layout/hList1"/>
    <dgm:cxn modelId="{21B911E6-FF39-451A-A272-D74EED3172F0}" srcId="{23AA32F2-66F1-4AB4-B737-0816A19466B8}" destId="{A7472347-F532-42A1-A37E-628E862345E2}" srcOrd="0" destOrd="0" parTransId="{391B487B-976D-4244-A54C-989C078CD535}" sibTransId="{4E6185A7-DA35-4A93-9D50-03049D53C653}"/>
    <dgm:cxn modelId="{C3FFF4E9-C94F-43F9-9B13-9BB24C306272}" srcId="{6B04B6BB-301B-4266-AF06-62A2D3BE7B06}" destId="{73B9917C-5202-412C-A4FB-6D7810FB53AA}" srcOrd="1" destOrd="0" parTransId="{C5565A31-8031-4A1B-8321-FC1BAD1E953B}" sibTransId="{4D6A4C91-C730-4EB4-8A54-7440E1DE975A}"/>
    <dgm:cxn modelId="{32EF73FA-620E-4D9F-8B28-A0ADF440B924}" srcId="{75C7E9E8-C22C-4FD3-9044-396B77BDC297}" destId="{23AA32F2-66F1-4AB4-B737-0816A19466B8}" srcOrd="2" destOrd="0" parTransId="{A9B960F2-4E0C-413A-B247-A1D7DC4D91E6}" sibTransId="{D1C88F78-CBA4-4B09-B8F9-9E436B0FFCF0}"/>
    <dgm:cxn modelId="{C00C98E3-8187-4AC4-9246-9DA7BD86E9B0}" type="presParOf" srcId="{8431629E-BF13-473E-B89A-5CC6670A3EAE}" destId="{E4E878AF-A518-4C1C-8CC2-6A9D994BF008}" srcOrd="0" destOrd="0" presId="urn:microsoft.com/office/officeart/2005/8/layout/hList1"/>
    <dgm:cxn modelId="{C82B331C-7DD0-40D8-BA60-4C5630333E48}" type="presParOf" srcId="{E4E878AF-A518-4C1C-8CC2-6A9D994BF008}" destId="{E4A5D0C2-5B23-4377-93B2-552127774610}" srcOrd="0" destOrd="0" presId="urn:microsoft.com/office/officeart/2005/8/layout/hList1"/>
    <dgm:cxn modelId="{F93D8B31-52B9-47D2-AC61-E9E175699C05}" type="presParOf" srcId="{E4E878AF-A518-4C1C-8CC2-6A9D994BF008}" destId="{FECE37AD-F0F9-4991-87ED-825672405FFF}" srcOrd="1" destOrd="0" presId="urn:microsoft.com/office/officeart/2005/8/layout/hList1"/>
    <dgm:cxn modelId="{C7D7B83A-3E41-4374-A8F7-8536CE2874C5}" type="presParOf" srcId="{8431629E-BF13-473E-B89A-5CC6670A3EAE}" destId="{62F84E58-AB6A-48CB-B2ED-2F271756821F}" srcOrd="1" destOrd="0" presId="urn:microsoft.com/office/officeart/2005/8/layout/hList1"/>
    <dgm:cxn modelId="{5D5B1304-6C69-44B2-89E8-DD343A684521}" type="presParOf" srcId="{8431629E-BF13-473E-B89A-5CC6670A3EAE}" destId="{EE48FA79-1C3F-4CCC-BB83-5FB7A50208B2}" srcOrd="2" destOrd="0" presId="urn:microsoft.com/office/officeart/2005/8/layout/hList1"/>
    <dgm:cxn modelId="{1CB39352-B3B7-4FE7-9EF5-E078D7115013}" type="presParOf" srcId="{EE48FA79-1C3F-4CCC-BB83-5FB7A50208B2}" destId="{89FFF430-8D0C-4C8D-99B4-DE48D6045D48}" srcOrd="0" destOrd="0" presId="urn:microsoft.com/office/officeart/2005/8/layout/hList1"/>
    <dgm:cxn modelId="{F1BC2264-CFAF-4B11-BABF-5404D10A6239}" type="presParOf" srcId="{EE48FA79-1C3F-4CCC-BB83-5FB7A50208B2}" destId="{2BBF366B-569F-4EFE-B0BD-843DEE32AE84}" srcOrd="1" destOrd="0" presId="urn:microsoft.com/office/officeart/2005/8/layout/hList1"/>
    <dgm:cxn modelId="{6F24F555-BC0E-43ED-97DD-8CADE346374B}" type="presParOf" srcId="{8431629E-BF13-473E-B89A-5CC6670A3EAE}" destId="{74DF7281-3890-4767-B5AC-E37C450FEF79}" srcOrd="3" destOrd="0" presId="urn:microsoft.com/office/officeart/2005/8/layout/hList1"/>
    <dgm:cxn modelId="{CF66D2F7-3E4F-453F-8130-551F0E878234}" type="presParOf" srcId="{8431629E-BF13-473E-B89A-5CC6670A3EAE}" destId="{CEA9951E-7D08-4B18-A24C-87CC1B58D28B}" srcOrd="4" destOrd="0" presId="urn:microsoft.com/office/officeart/2005/8/layout/hList1"/>
    <dgm:cxn modelId="{95C7AEB3-D311-4F9F-B1EA-324AD4C7571A}" type="presParOf" srcId="{CEA9951E-7D08-4B18-A24C-87CC1B58D28B}" destId="{68117423-8C99-437E-A5A6-313C464E6077}" srcOrd="0" destOrd="0" presId="urn:microsoft.com/office/officeart/2005/8/layout/hList1"/>
    <dgm:cxn modelId="{7E90BB8A-44AE-49BF-AE26-B7FDDF243191}" type="presParOf" srcId="{CEA9951E-7D08-4B18-A24C-87CC1B58D28B}" destId="{594BBD7B-C1B9-4F9E-9D86-75BD469EFCDA}" srcOrd="1" destOrd="0" presId="urn:microsoft.com/office/officeart/2005/8/layout/hList1"/>
    <dgm:cxn modelId="{F75A2DE3-BF8B-4025-80D1-DE2C42F61EFC}" type="presParOf" srcId="{8431629E-BF13-473E-B89A-5CC6670A3EAE}" destId="{6EB6C062-5341-45E5-9D0E-3F78308DF04A}" srcOrd="5" destOrd="0" presId="urn:microsoft.com/office/officeart/2005/8/layout/hList1"/>
    <dgm:cxn modelId="{5C03B7B7-913B-402C-92F4-4F2A5C0675FF}" type="presParOf" srcId="{8431629E-BF13-473E-B89A-5CC6670A3EAE}" destId="{356B873C-0894-46D8-BEBF-C8084E2D7F46}" srcOrd="6" destOrd="0" presId="urn:microsoft.com/office/officeart/2005/8/layout/hList1"/>
    <dgm:cxn modelId="{CF4405BA-C457-4E36-BCE2-ECFE09167F01}" type="presParOf" srcId="{356B873C-0894-46D8-BEBF-C8084E2D7F46}" destId="{B96F4D0B-45A7-4841-8839-0ABC708D05B8}" srcOrd="0" destOrd="0" presId="urn:microsoft.com/office/officeart/2005/8/layout/hList1"/>
    <dgm:cxn modelId="{8FDFE65B-05AA-4E73-9F7D-D13FB5CAEF25}" type="presParOf" srcId="{356B873C-0894-46D8-BEBF-C8084E2D7F46}" destId="{6A84041B-D0EB-4726-9C34-5BC75E2A5C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1F26D4-0F6E-4ACD-A3B8-C5E03A84BAD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18BF0DB-B50A-42B7-9E2D-883BF7245BBC}">
      <dgm:prSet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0" i="0" dirty="0"/>
            <a:t>Stratégie de sauvegarde </a:t>
          </a:r>
          <a:endParaRPr lang="fr-FR" dirty="0"/>
        </a:p>
      </dgm:t>
    </dgm:pt>
    <dgm:pt modelId="{AE3E93D5-9BB0-4C06-8198-14C2C25E866B}" type="parTrans" cxnId="{EE733C5D-340A-4594-B317-8ED8CB206EB5}">
      <dgm:prSet/>
      <dgm:spPr/>
      <dgm:t>
        <a:bodyPr/>
        <a:lstStyle/>
        <a:p>
          <a:endParaRPr lang="fr-FR"/>
        </a:p>
      </dgm:t>
    </dgm:pt>
    <dgm:pt modelId="{E5BFD32F-2911-4705-9494-1773CAAC6A68}" type="sibTrans" cxnId="{EE733C5D-340A-4594-B317-8ED8CB206EB5}">
      <dgm:prSet/>
      <dgm:spPr/>
      <dgm:t>
        <a:bodyPr/>
        <a:lstStyle/>
        <a:p>
          <a:endParaRPr lang="fr-FR"/>
        </a:p>
      </dgm:t>
    </dgm:pt>
    <dgm:pt modelId="{AA358BAE-550F-4ED4-9CEB-DEA499459E9E}">
      <dgm:prSet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0" i="0" dirty="0"/>
            <a:t>Stockage des données </a:t>
          </a:r>
          <a:endParaRPr lang="fr-FR" dirty="0"/>
        </a:p>
      </dgm:t>
    </dgm:pt>
    <dgm:pt modelId="{E95DCE82-67AB-4333-990B-219FEE4A036B}" type="parTrans" cxnId="{5E91BBEF-EEEF-4935-8E6A-430907A677F3}">
      <dgm:prSet/>
      <dgm:spPr/>
      <dgm:t>
        <a:bodyPr/>
        <a:lstStyle/>
        <a:p>
          <a:endParaRPr lang="fr-FR"/>
        </a:p>
      </dgm:t>
    </dgm:pt>
    <dgm:pt modelId="{3A1B040C-294F-48D1-A0E4-1E455E357522}" type="sibTrans" cxnId="{5E91BBEF-EEEF-4935-8E6A-430907A677F3}">
      <dgm:prSet/>
      <dgm:spPr/>
      <dgm:t>
        <a:bodyPr/>
        <a:lstStyle/>
        <a:p>
          <a:endParaRPr lang="fr-FR"/>
        </a:p>
      </dgm:t>
    </dgm:pt>
    <dgm:pt modelId="{9DD18AE5-A2BA-4931-A8CB-7BF7DEA2F5CA}">
      <dgm:prSet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0" i="0" dirty="0"/>
            <a:t>Accès aux sauvegardes </a:t>
          </a:r>
          <a:endParaRPr lang="fr-FR" dirty="0"/>
        </a:p>
      </dgm:t>
    </dgm:pt>
    <dgm:pt modelId="{8DFD1591-8B38-4D9A-98CA-EAF1FF02FCB1}" type="parTrans" cxnId="{9F57B5E9-8E80-47DB-8B6A-02E1C2D3E989}">
      <dgm:prSet/>
      <dgm:spPr/>
      <dgm:t>
        <a:bodyPr/>
        <a:lstStyle/>
        <a:p>
          <a:endParaRPr lang="fr-FR"/>
        </a:p>
      </dgm:t>
    </dgm:pt>
    <dgm:pt modelId="{0BDB51F7-BDCC-46CC-88AF-E8FFF78D96B1}" type="sibTrans" cxnId="{9F57B5E9-8E80-47DB-8B6A-02E1C2D3E989}">
      <dgm:prSet/>
      <dgm:spPr/>
      <dgm:t>
        <a:bodyPr/>
        <a:lstStyle/>
        <a:p>
          <a:endParaRPr lang="fr-FR"/>
        </a:p>
      </dgm:t>
    </dgm:pt>
    <dgm:pt modelId="{010D3442-D325-42A7-A65A-D4D167A2128D}">
      <dgm:prSet/>
      <dgm:spPr>
        <a:solidFill>
          <a:schemeClr val="tx1">
            <a:alpha val="90000"/>
          </a:schemeClr>
        </a:solidFill>
        <a:ln>
          <a:solidFill>
            <a:schemeClr val="bg2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>
              <a:solidFill>
                <a:schemeClr val="bg1"/>
              </a:solidFill>
            </a:rPr>
            <a:t> Régulières (Incrémentale quotidienne / complète intervalle régulier)</a:t>
          </a:r>
        </a:p>
      </dgm:t>
    </dgm:pt>
    <dgm:pt modelId="{E9301821-11E0-4942-BC0B-E93EC1F8F8D1}" type="parTrans" cxnId="{1AA4877D-8C7D-49E3-B7EF-D4A2F232CA0C}">
      <dgm:prSet/>
      <dgm:spPr/>
      <dgm:t>
        <a:bodyPr/>
        <a:lstStyle/>
        <a:p>
          <a:endParaRPr lang="fr-FR"/>
        </a:p>
      </dgm:t>
    </dgm:pt>
    <dgm:pt modelId="{0FEDCDE6-5C6A-496B-BC32-2C11781C74C7}" type="sibTrans" cxnId="{1AA4877D-8C7D-49E3-B7EF-D4A2F232CA0C}">
      <dgm:prSet/>
      <dgm:spPr/>
      <dgm:t>
        <a:bodyPr/>
        <a:lstStyle/>
        <a:p>
          <a:endParaRPr lang="fr-FR"/>
        </a:p>
      </dgm:t>
    </dgm:pt>
    <dgm:pt modelId="{CF520718-5023-491E-B777-C33B687804A2}">
      <dgm:prSet/>
      <dgm:spPr>
        <a:solidFill>
          <a:schemeClr val="tx1">
            <a:alpha val="90000"/>
          </a:schemeClr>
        </a:solidFill>
        <a:ln>
          <a:solidFill>
            <a:schemeClr val="bg2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>
              <a:solidFill>
                <a:schemeClr val="bg1"/>
              </a:solidFill>
            </a:rPr>
            <a:t> Isolées (Maintenir des sauvegardes hors ligne et déconnecté du réseau)</a:t>
          </a:r>
        </a:p>
      </dgm:t>
    </dgm:pt>
    <dgm:pt modelId="{D403580B-9D6F-44AF-80B3-4793261A21BC}" type="parTrans" cxnId="{740B2B7F-C9AB-46CB-B41A-B7CDE70FE645}">
      <dgm:prSet/>
      <dgm:spPr/>
      <dgm:t>
        <a:bodyPr/>
        <a:lstStyle/>
        <a:p>
          <a:endParaRPr lang="fr-FR"/>
        </a:p>
      </dgm:t>
    </dgm:pt>
    <dgm:pt modelId="{F8CFC6E6-44FD-4F9A-9FDF-2D37814F6CE3}" type="sibTrans" cxnId="{740B2B7F-C9AB-46CB-B41A-B7CDE70FE645}">
      <dgm:prSet/>
      <dgm:spPr/>
      <dgm:t>
        <a:bodyPr/>
        <a:lstStyle/>
        <a:p>
          <a:endParaRPr lang="fr-FR"/>
        </a:p>
      </dgm:t>
    </dgm:pt>
    <dgm:pt modelId="{9F62D453-4EB3-47E8-A99B-F57087D8F4E6}">
      <dgm:prSet/>
      <dgm:spPr>
        <a:solidFill>
          <a:schemeClr val="tx1">
            <a:alpha val="90000"/>
          </a:schemeClr>
        </a:solidFill>
        <a:ln>
          <a:solidFill>
            <a:schemeClr val="bg2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>
              <a:solidFill>
                <a:schemeClr val="bg1"/>
              </a:solidFill>
            </a:rPr>
            <a:t> Tests Fréquents (Tester régulièrement l’intégrité des sauvegardes et la capacité de restauration)</a:t>
          </a:r>
        </a:p>
      </dgm:t>
    </dgm:pt>
    <dgm:pt modelId="{D09FE9B7-B016-4945-A58F-482BE06E9BAF}" type="parTrans" cxnId="{BCC71090-A359-403A-B169-2082160915EC}">
      <dgm:prSet/>
      <dgm:spPr/>
      <dgm:t>
        <a:bodyPr/>
        <a:lstStyle/>
        <a:p>
          <a:endParaRPr lang="fr-FR"/>
        </a:p>
      </dgm:t>
    </dgm:pt>
    <dgm:pt modelId="{63C79F55-F9EC-4DB4-BA5C-622E0A55A2A0}" type="sibTrans" cxnId="{BCC71090-A359-403A-B169-2082160915EC}">
      <dgm:prSet/>
      <dgm:spPr/>
      <dgm:t>
        <a:bodyPr/>
        <a:lstStyle/>
        <a:p>
          <a:endParaRPr lang="fr-FR"/>
        </a:p>
      </dgm:t>
    </dgm:pt>
    <dgm:pt modelId="{5254CDDC-7982-4C99-96D3-B685425B0AE5}">
      <dgm:prSet/>
      <dgm:spPr>
        <a:solidFill>
          <a:schemeClr val="tx1">
            <a:alpha val="90000"/>
          </a:schemeClr>
        </a:solidFill>
        <a:ln>
          <a:solidFill>
            <a:schemeClr val="bg2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>
              <a:solidFill>
                <a:schemeClr val="bg1"/>
              </a:solidFill>
            </a:rPr>
            <a:t> Séparation géographique (Stocker copie sauvegarde dans un lieu géographique distinct)</a:t>
          </a:r>
        </a:p>
      </dgm:t>
    </dgm:pt>
    <dgm:pt modelId="{0CB3D763-D7BC-47C6-B12A-25089578D85B}" type="parTrans" cxnId="{946E810A-9837-422F-B9C4-C47F31E36769}">
      <dgm:prSet/>
      <dgm:spPr/>
      <dgm:t>
        <a:bodyPr/>
        <a:lstStyle/>
        <a:p>
          <a:endParaRPr lang="fr-FR"/>
        </a:p>
      </dgm:t>
    </dgm:pt>
    <dgm:pt modelId="{0C8C38FF-9C2B-43F4-8A74-E4C159BF4923}" type="sibTrans" cxnId="{946E810A-9837-422F-B9C4-C47F31E36769}">
      <dgm:prSet/>
      <dgm:spPr/>
      <dgm:t>
        <a:bodyPr/>
        <a:lstStyle/>
        <a:p>
          <a:endParaRPr lang="fr-FR"/>
        </a:p>
      </dgm:t>
    </dgm:pt>
    <dgm:pt modelId="{7414D735-8547-4D31-B5D7-65EA960442B6}">
      <dgm:prSet/>
      <dgm:spPr>
        <a:solidFill>
          <a:schemeClr val="tx1">
            <a:alpha val="90000"/>
          </a:schemeClr>
        </a:solidFill>
        <a:ln>
          <a:solidFill>
            <a:schemeClr val="bg2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>
              <a:solidFill>
                <a:schemeClr val="bg1"/>
              </a:solidFill>
            </a:rPr>
            <a:t> Sécurisation des sauvegardes (Chiffrer / Stocker dans un environnement protégé)</a:t>
          </a:r>
        </a:p>
      </dgm:t>
    </dgm:pt>
    <dgm:pt modelId="{D5063CCA-36BD-4FE3-B5A5-BE11114C212E}" type="parTrans" cxnId="{3F41C5CF-DD8E-4724-BDEC-841E9869D8CA}">
      <dgm:prSet/>
      <dgm:spPr/>
      <dgm:t>
        <a:bodyPr/>
        <a:lstStyle/>
        <a:p>
          <a:endParaRPr lang="fr-FR"/>
        </a:p>
      </dgm:t>
    </dgm:pt>
    <dgm:pt modelId="{9A3D88E4-A238-43CA-B881-FDB34467BD1F}" type="sibTrans" cxnId="{3F41C5CF-DD8E-4724-BDEC-841E9869D8CA}">
      <dgm:prSet/>
      <dgm:spPr/>
      <dgm:t>
        <a:bodyPr/>
        <a:lstStyle/>
        <a:p>
          <a:endParaRPr lang="fr-FR"/>
        </a:p>
      </dgm:t>
    </dgm:pt>
    <dgm:pt modelId="{0F05EAA9-CC62-43C4-BF7A-B1B092261433}">
      <dgm:prSet/>
      <dgm:spPr>
        <a:solidFill>
          <a:schemeClr val="tx1">
            <a:alpha val="90000"/>
          </a:schemeClr>
        </a:solidFill>
        <a:ln>
          <a:solidFill>
            <a:schemeClr val="bg2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>
              <a:solidFill>
                <a:schemeClr val="bg1"/>
              </a:solidFill>
            </a:rPr>
            <a:t> Accès restreint (Limiter l’accès aux seuls utilisateurs autorisés)</a:t>
          </a:r>
        </a:p>
      </dgm:t>
    </dgm:pt>
    <dgm:pt modelId="{AA2B584D-1821-422F-BD81-F612D317B8FB}" type="parTrans" cxnId="{FE6F8467-D600-4A75-9D85-6326F1F70303}">
      <dgm:prSet/>
      <dgm:spPr/>
      <dgm:t>
        <a:bodyPr/>
        <a:lstStyle/>
        <a:p>
          <a:endParaRPr lang="fr-FR"/>
        </a:p>
      </dgm:t>
    </dgm:pt>
    <dgm:pt modelId="{67F74854-4FC2-4912-BFB3-CA416BFADB33}" type="sibTrans" cxnId="{FE6F8467-D600-4A75-9D85-6326F1F70303}">
      <dgm:prSet/>
      <dgm:spPr/>
      <dgm:t>
        <a:bodyPr/>
        <a:lstStyle/>
        <a:p>
          <a:endParaRPr lang="fr-FR"/>
        </a:p>
      </dgm:t>
    </dgm:pt>
    <dgm:pt modelId="{76FF5CA3-12C7-48BC-BEE0-95660F4B790C}">
      <dgm:prSet/>
      <dgm:spPr>
        <a:solidFill>
          <a:schemeClr val="tx1">
            <a:alpha val="90000"/>
          </a:schemeClr>
        </a:solidFill>
        <a:ln>
          <a:solidFill>
            <a:schemeClr val="bg2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>
              <a:solidFill>
                <a:schemeClr val="bg1"/>
              </a:solidFill>
            </a:rPr>
            <a:t> Chiffrement des canaux de transmission (Chiffrer les transferts de données sauvegardées)</a:t>
          </a:r>
        </a:p>
      </dgm:t>
    </dgm:pt>
    <dgm:pt modelId="{003BEB50-9728-4082-95BD-6E066EA383ED}" type="parTrans" cxnId="{0F820F76-8A8E-438E-8384-BAAC9987301F}">
      <dgm:prSet/>
      <dgm:spPr/>
      <dgm:t>
        <a:bodyPr/>
        <a:lstStyle/>
        <a:p>
          <a:endParaRPr lang="fr-FR"/>
        </a:p>
      </dgm:t>
    </dgm:pt>
    <dgm:pt modelId="{EAA51C60-1E5D-4CAA-83C7-FEADD3309790}" type="sibTrans" cxnId="{0F820F76-8A8E-438E-8384-BAAC9987301F}">
      <dgm:prSet/>
      <dgm:spPr/>
      <dgm:t>
        <a:bodyPr/>
        <a:lstStyle/>
        <a:p>
          <a:endParaRPr lang="fr-FR"/>
        </a:p>
      </dgm:t>
    </dgm:pt>
    <dgm:pt modelId="{2062370E-0E69-4CAC-B6AD-A8911CDC932B}" type="pres">
      <dgm:prSet presAssocID="{391F26D4-0F6E-4ACD-A3B8-C5E03A84BAD1}" presName="linearFlow" presStyleCnt="0">
        <dgm:presLayoutVars>
          <dgm:dir/>
          <dgm:animLvl val="lvl"/>
          <dgm:resizeHandles val="exact"/>
        </dgm:presLayoutVars>
      </dgm:prSet>
      <dgm:spPr/>
    </dgm:pt>
    <dgm:pt modelId="{E681FC69-92C3-479D-9878-706B948710E6}" type="pres">
      <dgm:prSet presAssocID="{118BF0DB-B50A-42B7-9E2D-883BF7245BBC}" presName="composite" presStyleCnt="0"/>
      <dgm:spPr/>
    </dgm:pt>
    <dgm:pt modelId="{AC52787A-B770-4B85-9186-F553805AD3A5}" type="pres">
      <dgm:prSet presAssocID="{118BF0DB-B50A-42B7-9E2D-883BF7245BB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98DBF4B-F4D3-40DC-8DA2-1997357E69E9}" type="pres">
      <dgm:prSet presAssocID="{118BF0DB-B50A-42B7-9E2D-883BF7245BBC}" presName="descendantText" presStyleLbl="alignAcc1" presStyleIdx="0" presStyleCnt="3" custLinFactNeighborX="0" custLinFactNeighborY="-2847">
        <dgm:presLayoutVars>
          <dgm:bulletEnabled val="1"/>
        </dgm:presLayoutVars>
      </dgm:prSet>
      <dgm:spPr/>
    </dgm:pt>
    <dgm:pt modelId="{DF47E2F0-B302-49CA-BDA4-269A15CE84EB}" type="pres">
      <dgm:prSet presAssocID="{E5BFD32F-2911-4705-9494-1773CAAC6A68}" presName="sp" presStyleCnt="0"/>
      <dgm:spPr/>
    </dgm:pt>
    <dgm:pt modelId="{6A2C9ECE-0838-4EAC-885C-91215655E722}" type="pres">
      <dgm:prSet presAssocID="{AA358BAE-550F-4ED4-9CEB-DEA499459E9E}" presName="composite" presStyleCnt="0"/>
      <dgm:spPr/>
    </dgm:pt>
    <dgm:pt modelId="{72834E55-E56C-4832-9AE7-2B948216AB25}" type="pres">
      <dgm:prSet presAssocID="{AA358BAE-550F-4ED4-9CEB-DEA499459E9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6A4FA3B-33F7-4CD6-B756-CDEBD48714BC}" type="pres">
      <dgm:prSet presAssocID="{AA358BAE-550F-4ED4-9CEB-DEA499459E9E}" presName="descendantText" presStyleLbl="alignAcc1" presStyleIdx="1" presStyleCnt="3">
        <dgm:presLayoutVars>
          <dgm:bulletEnabled val="1"/>
        </dgm:presLayoutVars>
      </dgm:prSet>
      <dgm:spPr/>
    </dgm:pt>
    <dgm:pt modelId="{723D5D0D-62F0-4615-90BF-C3746C7365EE}" type="pres">
      <dgm:prSet presAssocID="{3A1B040C-294F-48D1-A0E4-1E455E357522}" presName="sp" presStyleCnt="0"/>
      <dgm:spPr/>
    </dgm:pt>
    <dgm:pt modelId="{9D478A26-D3EC-47E8-B6BD-BD9A39E20D05}" type="pres">
      <dgm:prSet presAssocID="{9DD18AE5-A2BA-4931-A8CB-7BF7DEA2F5CA}" presName="composite" presStyleCnt="0"/>
      <dgm:spPr/>
    </dgm:pt>
    <dgm:pt modelId="{19D58B4D-80F7-4049-878A-E854A11C3730}" type="pres">
      <dgm:prSet presAssocID="{9DD18AE5-A2BA-4931-A8CB-7BF7DEA2F5C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6E462F-C466-4D42-85A7-39D809CA0412}" type="pres">
      <dgm:prSet presAssocID="{9DD18AE5-A2BA-4931-A8CB-7BF7DEA2F5C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46E810A-9837-422F-B9C4-C47F31E36769}" srcId="{AA358BAE-550F-4ED4-9CEB-DEA499459E9E}" destId="{5254CDDC-7982-4C99-96D3-B685425B0AE5}" srcOrd="0" destOrd="0" parTransId="{0CB3D763-D7BC-47C6-B12A-25089578D85B}" sibTransId="{0C8C38FF-9C2B-43F4-8A74-E4C159BF4923}"/>
    <dgm:cxn modelId="{DEC63B11-1DE0-49FD-A096-6BC08E9FD5F8}" type="presOf" srcId="{9F62D453-4EB3-47E8-A99B-F57087D8F4E6}" destId="{B98DBF4B-F4D3-40DC-8DA2-1997357E69E9}" srcOrd="0" destOrd="2" presId="urn:microsoft.com/office/officeart/2005/8/layout/chevron2"/>
    <dgm:cxn modelId="{876E3F19-C656-4DAD-BE52-9CBFCA252843}" type="presOf" srcId="{9DD18AE5-A2BA-4931-A8CB-7BF7DEA2F5CA}" destId="{19D58B4D-80F7-4049-878A-E854A11C3730}" srcOrd="0" destOrd="0" presId="urn:microsoft.com/office/officeart/2005/8/layout/chevron2"/>
    <dgm:cxn modelId="{D420EE30-C481-4543-9097-549E49D813B3}" type="presOf" srcId="{AA358BAE-550F-4ED4-9CEB-DEA499459E9E}" destId="{72834E55-E56C-4832-9AE7-2B948216AB25}" srcOrd="0" destOrd="0" presId="urn:microsoft.com/office/officeart/2005/8/layout/chevron2"/>
    <dgm:cxn modelId="{EE733C5D-340A-4594-B317-8ED8CB206EB5}" srcId="{391F26D4-0F6E-4ACD-A3B8-C5E03A84BAD1}" destId="{118BF0DB-B50A-42B7-9E2D-883BF7245BBC}" srcOrd="0" destOrd="0" parTransId="{AE3E93D5-9BB0-4C06-8198-14C2C25E866B}" sibTransId="{E5BFD32F-2911-4705-9494-1773CAAC6A68}"/>
    <dgm:cxn modelId="{08AF2163-8735-4AD9-960B-9A5EFEAA68AB}" type="presOf" srcId="{0F05EAA9-CC62-43C4-BF7A-B1B092261433}" destId="{836E462F-C466-4D42-85A7-39D809CA0412}" srcOrd="0" destOrd="1" presId="urn:microsoft.com/office/officeart/2005/8/layout/chevron2"/>
    <dgm:cxn modelId="{FE6F8467-D600-4A75-9D85-6326F1F70303}" srcId="{9DD18AE5-A2BA-4931-A8CB-7BF7DEA2F5CA}" destId="{0F05EAA9-CC62-43C4-BF7A-B1B092261433}" srcOrd="1" destOrd="0" parTransId="{AA2B584D-1821-422F-BD81-F612D317B8FB}" sibTransId="{67F74854-4FC2-4912-BFB3-CA416BFADB33}"/>
    <dgm:cxn modelId="{A16FF973-F046-41C2-AAB6-54642E558FF6}" type="presOf" srcId="{5254CDDC-7982-4C99-96D3-B685425B0AE5}" destId="{B6A4FA3B-33F7-4CD6-B756-CDEBD48714BC}" srcOrd="0" destOrd="0" presId="urn:microsoft.com/office/officeart/2005/8/layout/chevron2"/>
    <dgm:cxn modelId="{0F820F76-8A8E-438E-8384-BAAC9987301F}" srcId="{9DD18AE5-A2BA-4931-A8CB-7BF7DEA2F5CA}" destId="{76FF5CA3-12C7-48BC-BEE0-95660F4B790C}" srcOrd="0" destOrd="0" parTransId="{003BEB50-9728-4082-95BD-6E066EA383ED}" sibTransId="{EAA51C60-1E5D-4CAA-83C7-FEADD3309790}"/>
    <dgm:cxn modelId="{1AA4877D-8C7D-49E3-B7EF-D4A2F232CA0C}" srcId="{118BF0DB-B50A-42B7-9E2D-883BF7245BBC}" destId="{010D3442-D325-42A7-A65A-D4D167A2128D}" srcOrd="0" destOrd="0" parTransId="{E9301821-11E0-4942-BC0B-E93EC1F8F8D1}" sibTransId="{0FEDCDE6-5C6A-496B-BC32-2C11781C74C7}"/>
    <dgm:cxn modelId="{740B2B7F-C9AB-46CB-B41A-B7CDE70FE645}" srcId="{118BF0DB-B50A-42B7-9E2D-883BF7245BBC}" destId="{CF520718-5023-491E-B777-C33B687804A2}" srcOrd="1" destOrd="0" parTransId="{D403580B-9D6F-44AF-80B3-4793261A21BC}" sibTransId="{F8CFC6E6-44FD-4F9A-9FDF-2D37814F6CE3}"/>
    <dgm:cxn modelId="{D6A35687-1300-4213-96F0-9C70B6CF9956}" type="presOf" srcId="{118BF0DB-B50A-42B7-9E2D-883BF7245BBC}" destId="{AC52787A-B770-4B85-9186-F553805AD3A5}" srcOrd="0" destOrd="0" presId="urn:microsoft.com/office/officeart/2005/8/layout/chevron2"/>
    <dgm:cxn modelId="{0218C188-6C4D-4C57-AD02-C7B5E7702F60}" type="presOf" srcId="{391F26D4-0F6E-4ACD-A3B8-C5E03A84BAD1}" destId="{2062370E-0E69-4CAC-B6AD-A8911CDC932B}" srcOrd="0" destOrd="0" presId="urn:microsoft.com/office/officeart/2005/8/layout/chevron2"/>
    <dgm:cxn modelId="{BCC71090-A359-403A-B169-2082160915EC}" srcId="{118BF0DB-B50A-42B7-9E2D-883BF7245BBC}" destId="{9F62D453-4EB3-47E8-A99B-F57087D8F4E6}" srcOrd="2" destOrd="0" parTransId="{D09FE9B7-B016-4945-A58F-482BE06E9BAF}" sibTransId="{63C79F55-F9EC-4DB4-BA5C-622E0A55A2A0}"/>
    <dgm:cxn modelId="{95B71D91-417F-45E5-93A8-43F669A4689F}" type="presOf" srcId="{010D3442-D325-42A7-A65A-D4D167A2128D}" destId="{B98DBF4B-F4D3-40DC-8DA2-1997357E69E9}" srcOrd="0" destOrd="0" presId="urn:microsoft.com/office/officeart/2005/8/layout/chevron2"/>
    <dgm:cxn modelId="{1D6469CA-DB5F-4DD9-B614-EB17A05C9591}" type="presOf" srcId="{7414D735-8547-4D31-B5D7-65EA960442B6}" destId="{B6A4FA3B-33F7-4CD6-B756-CDEBD48714BC}" srcOrd="0" destOrd="1" presId="urn:microsoft.com/office/officeart/2005/8/layout/chevron2"/>
    <dgm:cxn modelId="{DB52C5CB-B3C4-40BC-9FD5-890D38FA45C1}" type="presOf" srcId="{CF520718-5023-491E-B777-C33B687804A2}" destId="{B98DBF4B-F4D3-40DC-8DA2-1997357E69E9}" srcOrd="0" destOrd="1" presId="urn:microsoft.com/office/officeart/2005/8/layout/chevron2"/>
    <dgm:cxn modelId="{3F41C5CF-DD8E-4724-BDEC-841E9869D8CA}" srcId="{AA358BAE-550F-4ED4-9CEB-DEA499459E9E}" destId="{7414D735-8547-4D31-B5D7-65EA960442B6}" srcOrd="1" destOrd="0" parTransId="{D5063CCA-36BD-4FE3-B5A5-BE11114C212E}" sibTransId="{9A3D88E4-A238-43CA-B881-FDB34467BD1F}"/>
    <dgm:cxn modelId="{9F57B5E9-8E80-47DB-8B6A-02E1C2D3E989}" srcId="{391F26D4-0F6E-4ACD-A3B8-C5E03A84BAD1}" destId="{9DD18AE5-A2BA-4931-A8CB-7BF7DEA2F5CA}" srcOrd="2" destOrd="0" parTransId="{8DFD1591-8B38-4D9A-98CA-EAF1FF02FCB1}" sibTransId="{0BDB51F7-BDCC-46CC-88AF-E8FFF78D96B1}"/>
    <dgm:cxn modelId="{8BC16DEA-72F5-4C27-B25F-BB1838703445}" type="presOf" srcId="{76FF5CA3-12C7-48BC-BEE0-95660F4B790C}" destId="{836E462F-C466-4D42-85A7-39D809CA0412}" srcOrd="0" destOrd="0" presId="urn:microsoft.com/office/officeart/2005/8/layout/chevron2"/>
    <dgm:cxn modelId="{5E91BBEF-EEEF-4935-8E6A-430907A677F3}" srcId="{391F26D4-0F6E-4ACD-A3B8-C5E03A84BAD1}" destId="{AA358BAE-550F-4ED4-9CEB-DEA499459E9E}" srcOrd="1" destOrd="0" parTransId="{E95DCE82-67AB-4333-990B-219FEE4A036B}" sibTransId="{3A1B040C-294F-48D1-A0E4-1E455E357522}"/>
    <dgm:cxn modelId="{B7019119-D934-4088-A99C-CDD88EDB9EE5}" type="presParOf" srcId="{2062370E-0E69-4CAC-B6AD-A8911CDC932B}" destId="{E681FC69-92C3-479D-9878-706B948710E6}" srcOrd="0" destOrd="0" presId="urn:microsoft.com/office/officeart/2005/8/layout/chevron2"/>
    <dgm:cxn modelId="{1E7A57BF-403A-446A-9A1F-0C3C456F1CA5}" type="presParOf" srcId="{E681FC69-92C3-479D-9878-706B948710E6}" destId="{AC52787A-B770-4B85-9186-F553805AD3A5}" srcOrd="0" destOrd="0" presId="urn:microsoft.com/office/officeart/2005/8/layout/chevron2"/>
    <dgm:cxn modelId="{41345AA8-4271-412A-A498-8AAD5674F0CA}" type="presParOf" srcId="{E681FC69-92C3-479D-9878-706B948710E6}" destId="{B98DBF4B-F4D3-40DC-8DA2-1997357E69E9}" srcOrd="1" destOrd="0" presId="urn:microsoft.com/office/officeart/2005/8/layout/chevron2"/>
    <dgm:cxn modelId="{CBCF907A-4505-4F02-BEA7-4036B1D8765D}" type="presParOf" srcId="{2062370E-0E69-4CAC-B6AD-A8911CDC932B}" destId="{DF47E2F0-B302-49CA-BDA4-269A15CE84EB}" srcOrd="1" destOrd="0" presId="urn:microsoft.com/office/officeart/2005/8/layout/chevron2"/>
    <dgm:cxn modelId="{94E4E814-206C-4F1F-98C4-BA6659773EE9}" type="presParOf" srcId="{2062370E-0E69-4CAC-B6AD-A8911CDC932B}" destId="{6A2C9ECE-0838-4EAC-885C-91215655E722}" srcOrd="2" destOrd="0" presId="urn:microsoft.com/office/officeart/2005/8/layout/chevron2"/>
    <dgm:cxn modelId="{D541A103-4A56-4C05-A53C-19A4B5773750}" type="presParOf" srcId="{6A2C9ECE-0838-4EAC-885C-91215655E722}" destId="{72834E55-E56C-4832-9AE7-2B948216AB25}" srcOrd="0" destOrd="0" presId="urn:microsoft.com/office/officeart/2005/8/layout/chevron2"/>
    <dgm:cxn modelId="{C47EAF1A-26F1-4E22-8B04-897C073D261E}" type="presParOf" srcId="{6A2C9ECE-0838-4EAC-885C-91215655E722}" destId="{B6A4FA3B-33F7-4CD6-B756-CDEBD48714BC}" srcOrd="1" destOrd="0" presId="urn:microsoft.com/office/officeart/2005/8/layout/chevron2"/>
    <dgm:cxn modelId="{87312A15-BB6E-4AC6-9844-0BADDBD15317}" type="presParOf" srcId="{2062370E-0E69-4CAC-B6AD-A8911CDC932B}" destId="{723D5D0D-62F0-4615-90BF-C3746C7365EE}" srcOrd="3" destOrd="0" presId="urn:microsoft.com/office/officeart/2005/8/layout/chevron2"/>
    <dgm:cxn modelId="{690A2C13-8473-47C4-A4E4-DEB867B0C0C2}" type="presParOf" srcId="{2062370E-0E69-4CAC-B6AD-A8911CDC932B}" destId="{9D478A26-D3EC-47E8-B6BD-BD9A39E20D05}" srcOrd="4" destOrd="0" presId="urn:microsoft.com/office/officeart/2005/8/layout/chevron2"/>
    <dgm:cxn modelId="{2928D1FC-A520-4AB0-B137-FDE19662DBDC}" type="presParOf" srcId="{9D478A26-D3EC-47E8-B6BD-BD9A39E20D05}" destId="{19D58B4D-80F7-4049-878A-E854A11C3730}" srcOrd="0" destOrd="0" presId="urn:microsoft.com/office/officeart/2005/8/layout/chevron2"/>
    <dgm:cxn modelId="{C477CA65-4A84-4A04-8388-020DAECFD656}" type="presParOf" srcId="{9D478A26-D3EC-47E8-B6BD-BD9A39E20D05}" destId="{836E462F-C466-4D42-85A7-39D809CA04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5D0C2-5B23-4377-93B2-552127774610}">
      <dsp:nvSpPr>
        <dsp:cNvPr id="0" name=""/>
        <dsp:cNvSpPr/>
      </dsp:nvSpPr>
      <dsp:spPr>
        <a:xfrm>
          <a:off x="3001" y="190392"/>
          <a:ext cx="1804526" cy="68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 err="1"/>
            <a:t>BestMarket</a:t>
          </a:r>
          <a:r>
            <a:rPr lang="fr-FR" sz="2000" b="0" i="1" kern="1200" dirty="0"/>
            <a:t>  </a:t>
          </a:r>
          <a:endParaRPr lang="fr-FR" sz="2000" kern="1200" dirty="0"/>
        </a:p>
      </dsp:txBody>
      <dsp:txXfrm>
        <a:off x="3001" y="190392"/>
        <a:ext cx="1804526" cy="689914"/>
      </dsp:txXfrm>
    </dsp:sp>
    <dsp:sp modelId="{FECE37AD-F0F9-4991-87ED-825672405FFF}">
      <dsp:nvSpPr>
        <dsp:cNvPr id="0" name=""/>
        <dsp:cNvSpPr/>
      </dsp:nvSpPr>
      <dsp:spPr>
        <a:xfrm>
          <a:off x="3001" y="880307"/>
          <a:ext cx="1804526" cy="1866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0" i="1" kern="1200" dirty="0"/>
            <a:t>Entreprise de Grande Distribution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i="1" kern="1200" dirty="0"/>
            <a:t>Missionner pour le Service Client</a:t>
          </a:r>
        </a:p>
      </dsp:txBody>
      <dsp:txXfrm>
        <a:off x="3001" y="880307"/>
        <a:ext cx="1804526" cy="1866599"/>
      </dsp:txXfrm>
    </dsp:sp>
    <dsp:sp modelId="{89FFF430-8D0C-4C8D-99B4-DE48D6045D48}">
      <dsp:nvSpPr>
        <dsp:cNvPr id="0" name=""/>
        <dsp:cNvSpPr/>
      </dsp:nvSpPr>
      <dsp:spPr>
        <a:xfrm>
          <a:off x="2060161" y="190392"/>
          <a:ext cx="1804526" cy="68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Objectif</a:t>
          </a:r>
        </a:p>
      </dsp:txBody>
      <dsp:txXfrm>
        <a:off x="2060161" y="190392"/>
        <a:ext cx="1804526" cy="689914"/>
      </dsp:txXfrm>
    </dsp:sp>
    <dsp:sp modelId="{2BBF366B-569F-4EFE-B0BD-843DEE32AE84}">
      <dsp:nvSpPr>
        <dsp:cNvPr id="0" name=""/>
        <dsp:cNvSpPr/>
      </dsp:nvSpPr>
      <dsp:spPr>
        <a:xfrm>
          <a:off x="2060161" y="880307"/>
          <a:ext cx="1804526" cy="1866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0" i="1" kern="1200" dirty="0"/>
            <a:t>Améliorer l’expérience Client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0" i="1" kern="1200" dirty="0"/>
            <a:t>Améliorer leur fidélité</a:t>
          </a:r>
          <a:endParaRPr lang="fr-FR" sz="1600" kern="1200" dirty="0"/>
        </a:p>
      </dsp:txBody>
      <dsp:txXfrm>
        <a:off x="2060161" y="880307"/>
        <a:ext cx="1804526" cy="1866599"/>
      </dsp:txXfrm>
    </dsp:sp>
    <dsp:sp modelId="{68117423-8C99-437E-A5A6-313C464E6077}">
      <dsp:nvSpPr>
        <dsp:cNvPr id="0" name=""/>
        <dsp:cNvSpPr/>
      </dsp:nvSpPr>
      <dsp:spPr>
        <a:xfrm>
          <a:off x="4117321" y="190392"/>
          <a:ext cx="1804526" cy="68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Base de Donnée</a:t>
          </a:r>
        </a:p>
      </dsp:txBody>
      <dsp:txXfrm>
        <a:off x="4117321" y="190392"/>
        <a:ext cx="1804526" cy="689914"/>
      </dsp:txXfrm>
    </dsp:sp>
    <dsp:sp modelId="{594BBD7B-C1B9-4F9E-9D86-75BD469EFCDA}">
      <dsp:nvSpPr>
        <dsp:cNvPr id="0" name=""/>
        <dsp:cNvSpPr/>
      </dsp:nvSpPr>
      <dsp:spPr>
        <a:xfrm>
          <a:off x="4117321" y="880307"/>
          <a:ext cx="1804526" cy="1866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i="1" kern="1200" dirty="0"/>
            <a:t>Sauvegarde et Stockage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600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i="1" kern="1200" dirty="0"/>
            <a:t>Méthodologie</a:t>
          </a:r>
        </a:p>
      </dsp:txBody>
      <dsp:txXfrm>
        <a:off x="4117321" y="880307"/>
        <a:ext cx="1804526" cy="1866599"/>
      </dsp:txXfrm>
    </dsp:sp>
    <dsp:sp modelId="{B96F4D0B-45A7-4841-8839-0ABC708D05B8}">
      <dsp:nvSpPr>
        <dsp:cNvPr id="0" name=""/>
        <dsp:cNvSpPr/>
      </dsp:nvSpPr>
      <dsp:spPr>
        <a:xfrm>
          <a:off x="6174482" y="190392"/>
          <a:ext cx="1804526" cy="68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Analyser les données</a:t>
          </a:r>
        </a:p>
      </dsp:txBody>
      <dsp:txXfrm>
        <a:off x="6174482" y="190392"/>
        <a:ext cx="1804526" cy="689914"/>
      </dsp:txXfrm>
    </dsp:sp>
    <dsp:sp modelId="{6A84041B-D0EB-4726-9C34-5BC75E2A5CDF}">
      <dsp:nvSpPr>
        <dsp:cNvPr id="0" name=""/>
        <dsp:cNvSpPr/>
      </dsp:nvSpPr>
      <dsp:spPr>
        <a:xfrm>
          <a:off x="6174482" y="880307"/>
          <a:ext cx="1804526" cy="1866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0" i="1" kern="1200" dirty="0"/>
            <a:t>Requêtes SQL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0" i="1" kern="1200" dirty="0"/>
            <a:t>Net </a:t>
          </a:r>
          <a:r>
            <a:rPr lang="fr-FR" sz="1600" b="0" i="1" kern="1200" dirty="0" err="1"/>
            <a:t>Promoter</a:t>
          </a:r>
          <a:r>
            <a:rPr lang="fr-FR" sz="1600" b="0" i="1" kern="1200" dirty="0"/>
            <a:t> Score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Cohérence des données</a:t>
          </a:r>
        </a:p>
      </dsp:txBody>
      <dsp:txXfrm>
        <a:off x="6174482" y="880307"/>
        <a:ext cx="1804526" cy="1866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2787A-B770-4B85-9186-F553805AD3A5}">
      <dsp:nvSpPr>
        <dsp:cNvPr id="0" name=""/>
        <dsp:cNvSpPr/>
      </dsp:nvSpPr>
      <dsp:spPr>
        <a:xfrm rot="5400000">
          <a:off x="-167159" y="167450"/>
          <a:ext cx="1114395" cy="780076"/>
        </a:xfrm>
        <a:prstGeom prst="chevron">
          <a:avLst/>
        </a:prstGeom>
        <a:solidFill>
          <a:schemeClr val="dk1"/>
        </a:solidFill>
        <a:ln w="25400" cap="flat" cmpd="sng" algn="ctr">
          <a:solidFill>
            <a:schemeClr val="dk1">
              <a:shade val="15000"/>
            </a:schemeClr>
          </a:solidFill>
          <a:prstDash val="solid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/>
            <a:t>Stratégie de sauvegarde </a:t>
          </a:r>
          <a:endParaRPr lang="fr-FR" sz="1000" kern="1200" dirty="0"/>
        </a:p>
      </dsp:txBody>
      <dsp:txXfrm rot="-5400000">
        <a:off x="1" y="390328"/>
        <a:ext cx="780076" cy="334319"/>
      </dsp:txXfrm>
    </dsp:sp>
    <dsp:sp modelId="{B98DBF4B-F4D3-40DC-8DA2-1997357E69E9}">
      <dsp:nvSpPr>
        <dsp:cNvPr id="0" name=""/>
        <dsp:cNvSpPr/>
      </dsp:nvSpPr>
      <dsp:spPr>
        <a:xfrm rot="5400000">
          <a:off x="3872209" y="-3092132"/>
          <a:ext cx="724357" cy="6908623"/>
        </a:xfrm>
        <a:prstGeom prst="round2Same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>
              <a:solidFill>
                <a:schemeClr val="bg1"/>
              </a:solidFill>
            </a:rPr>
            <a:t> Régulières (Incrémentale quotidienne / complète intervalle régulier)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>
              <a:solidFill>
                <a:schemeClr val="bg1"/>
              </a:solidFill>
            </a:rPr>
            <a:t> Isolées (Maintenir des sauvegardes hors ligne et déconnecté du réseau)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>
              <a:solidFill>
                <a:schemeClr val="bg1"/>
              </a:solidFill>
            </a:rPr>
            <a:t> Tests Fréquents (Tester régulièrement l’intégrité des sauvegardes et la capacité de restauration)</a:t>
          </a:r>
        </a:p>
      </dsp:txBody>
      <dsp:txXfrm rot="-5400000">
        <a:off x="780076" y="35361"/>
        <a:ext cx="6873263" cy="653637"/>
      </dsp:txXfrm>
    </dsp:sp>
    <dsp:sp modelId="{72834E55-E56C-4832-9AE7-2B948216AB25}">
      <dsp:nvSpPr>
        <dsp:cNvPr id="0" name=""/>
        <dsp:cNvSpPr/>
      </dsp:nvSpPr>
      <dsp:spPr>
        <a:xfrm rot="5400000">
          <a:off x="-167159" y="1078611"/>
          <a:ext cx="1114395" cy="780076"/>
        </a:xfrm>
        <a:prstGeom prst="chevron">
          <a:avLst/>
        </a:prstGeom>
        <a:solidFill>
          <a:schemeClr val="dk1"/>
        </a:solidFill>
        <a:ln w="25400" cap="flat" cmpd="sng" algn="ctr">
          <a:solidFill>
            <a:schemeClr val="dk1">
              <a:shade val="15000"/>
            </a:schemeClr>
          </a:solidFill>
          <a:prstDash val="solid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/>
            <a:t>Stockage des données </a:t>
          </a:r>
          <a:endParaRPr lang="fr-FR" sz="1000" kern="1200" dirty="0"/>
        </a:p>
      </dsp:txBody>
      <dsp:txXfrm rot="-5400000">
        <a:off x="1" y="1301489"/>
        <a:ext cx="780076" cy="334319"/>
      </dsp:txXfrm>
    </dsp:sp>
    <dsp:sp modelId="{B6A4FA3B-33F7-4CD6-B756-CDEBD48714BC}">
      <dsp:nvSpPr>
        <dsp:cNvPr id="0" name=""/>
        <dsp:cNvSpPr/>
      </dsp:nvSpPr>
      <dsp:spPr>
        <a:xfrm rot="5400000">
          <a:off x="3872209" y="-2180680"/>
          <a:ext cx="724357" cy="6908623"/>
        </a:xfrm>
        <a:prstGeom prst="round2Same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>
              <a:solidFill>
                <a:schemeClr val="bg1"/>
              </a:solidFill>
            </a:rPr>
            <a:t> Séparation géographique (Stocker copie sauvegarde dans un lieu géographique distinct)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>
              <a:solidFill>
                <a:schemeClr val="bg1"/>
              </a:solidFill>
            </a:rPr>
            <a:t> Sécurisation des sauvegardes (Chiffrer / Stocker dans un environnement protégé)</a:t>
          </a:r>
        </a:p>
      </dsp:txBody>
      <dsp:txXfrm rot="-5400000">
        <a:off x="780076" y="946813"/>
        <a:ext cx="6873263" cy="653637"/>
      </dsp:txXfrm>
    </dsp:sp>
    <dsp:sp modelId="{19D58B4D-80F7-4049-878A-E854A11C3730}">
      <dsp:nvSpPr>
        <dsp:cNvPr id="0" name=""/>
        <dsp:cNvSpPr/>
      </dsp:nvSpPr>
      <dsp:spPr>
        <a:xfrm rot="5400000">
          <a:off x="-167159" y="1989773"/>
          <a:ext cx="1114395" cy="780076"/>
        </a:xfrm>
        <a:prstGeom prst="chevron">
          <a:avLst/>
        </a:prstGeom>
        <a:solidFill>
          <a:schemeClr val="dk1"/>
        </a:solidFill>
        <a:ln w="25400" cap="flat" cmpd="sng" algn="ctr">
          <a:solidFill>
            <a:schemeClr val="dk1">
              <a:shade val="15000"/>
            </a:schemeClr>
          </a:solidFill>
          <a:prstDash val="solid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/>
            <a:t>Accès aux sauvegardes </a:t>
          </a:r>
          <a:endParaRPr lang="fr-FR" sz="1000" kern="1200" dirty="0"/>
        </a:p>
      </dsp:txBody>
      <dsp:txXfrm rot="-5400000">
        <a:off x="1" y="2212651"/>
        <a:ext cx="780076" cy="334319"/>
      </dsp:txXfrm>
    </dsp:sp>
    <dsp:sp modelId="{836E462F-C466-4D42-85A7-39D809CA0412}">
      <dsp:nvSpPr>
        <dsp:cNvPr id="0" name=""/>
        <dsp:cNvSpPr/>
      </dsp:nvSpPr>
      <dsp:spPr>
        <a:xfrm rot="5400000">
          <a:off x="3872209" y="-1269519"/>
          <a:ext cx="724357" cy="6908623"/>
        </a:xfrm>
        <a:prstGeom prst="round2Same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>
              <a:solidFill>
                <a:schemeClr val="bg1"/>
              </a:solidFill>
            </a:rPr>
            <a:t> Chiffrement des canaux de transmission (Chiffrer les transferts de données sauvegardées)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200" kern="1200" dirty="0">
              <a:solidFill>
                <a:schemeClr val="bg1"/>
              </a:solidFill>
            </a:rPr>
            <a:t> Accès restreint (Limiter l’accès aux seuls utilisateurs autorisés)</a:t>
          </a:r>
        </a:p>
      </dsp:txBody>
      <dsp:txXfrm rot="-5400000">
        <a:off x="780076" y="1857974"/>
        <a:ext cx="6873263" cy="653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Surtout Magasin de Paris meilleur moyenne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97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9072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Osny / Lognes / Ivry  + Moyenne Inferieur (</a:t>
            </a:r>
            <a:r>
              <a:rPr lang="fr-FR" dirty="0" err="1"/>
              <a:t>cf</a:t>
            </a:r>
            <a:r>
              <a:rPr lang="fr-FR" dirty="0"/>
              <a:t> N°12) </a:t>
            </a:r>
            <a:r>
              <a:rPr lang="fr-FR" dirty="0">
                <a:sym typeface="Wingdings" panose="05000000000000000000" pitchFamily="2" charset="2"/>
              </a:rPr>
              <a:t> Problématique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ym typeface="Wingdings" panose="05000000000000000000" pitchFamily="2" charset="2"/>
              </a:rPr>
              <a:t>Ivry  Plus de retour sur le Drive (</a:t>
            </a:r>
            <a:r>
              <a:rPr lang="fr-FR" dirty="0" err="1">
                <a:sym typeface="Wingdings" panose="05000000000000000000" pitchFamily="2" charset="2"/>
              </a:rPr>
              <a:t>cf</a:t>
            </a:r>
            <a:r>
              <a:rPr lang="fr-FR" dirty="0">
                <a:sym typeface="Wingdings" panose="05000000000000000000" pitchFamily="2" charset="2"/>
              </a:rPr>
              <a:t> N°5)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38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Mardi </a:t>
            </a:r>
            <a:r>
              <a:rPr lang="fr-FR" dirty="0">
                <a:sym typeface="Wingdings" panose="05000000000000000000" pitchFamily="2" charset="2"/>
              </a:rPr>
              <a:t> Mauvaise moyenne  Réapprovisionnement / Mise en rayon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048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Juillet / Février / Décembre </a:t>
            </a:r>
            <a:r>
              <a:rPr lang="fr-FR" dirty="0">
                <a:sym typeface="Wingdings" panose="05000000000000000000" pitchFamily="2" charset="2"/>
              </a:rPr>
              <a:t> moins de retour client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2941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Meilleur SAV </a:t>
            </a:r>
            <a:r>
              <a:rPr lang="fr-FR" dirty="0">
                <a:sym typeface="Wingdings" panose="05000000000000000000" pitchFamily="2" charset="2"/>
              </a:rPr>
              <a:t> Loisirs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872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Surveiller progression des notes High Tech 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Réagir sur les produits Maison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81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513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NPS = 30 </a:t>
            </a:r>
            <a:r>
              <a:rPr lang="fr-FR" dirty="0">
                <a:sym typeface="Wingdings" panose="05000000000000000000" pitchFamily="2" charset="2"/>
              </a:rPr>
              <a:t> Satisfaction correct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ym typeface="Wingdings" panose="05000000000000000000" pitchFamily="2" charset="2"/>
              </a:rPr>
              <a:t>NPS = 50  Forte fidélité et attachement des clients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ym typeface="Wingdings" panose="05000000000000000000" pitchFamily="2" charset="2"/>
              </a:rPr>
              <a:t>NPS 50+/100  Satisfaction exceptionnelle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457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Approfondir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49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82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dd7cebb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dd7cebb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des données pour la nouvelle table </a:t>
            </a:r>
            <a:r>
              <a:rPr lang="fr-FR" dirty="0">
                <a:sym typeface="Wingdings" panose="05000000000000000000" pitchFamily="2" charset="2"/>
              </a:rPr>
              <a:t> mise à jour du dictionnaire de données</a:t>
            </a:r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ym typeface="Wingdings" panose="05000000000000000000" pitchFamily="2" charset="2"/>
              </a:rPr>
              <a:t>Dictionnaire de données Mise à jour du Schéma Relationnel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68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ym typeface="Wingdings" panose="05000000000000000000" pitchFamily="2" charset="2"/>
              </a:rPr>
              <a:t>Schéma Relationnel  Création de la table + </a:t>
            </a:r>
            <a:r>
              <a:rPr lang="fr-FR" dirty="0" err="1">
                <a:sym typeface="Wingdings" panose="05000000000000000000" pitchFamily="2" charset="2"/>
              </a:rPr>
              <a:t>MàJ</a:t>
            </a:r>
            <a:r>
              <a:rPr lang="fr-FR" dirty="0">
                <a:sym typeface="Wingdings" panose="05000000000000000000" pitchFamily="2" charset="2"/>
              </a:rPr>
              <a:t> des tables existantes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ym typeface="Wingdings" panose="05000000000000000000" pitchFamily="2" charset="2"/>
              </a:rPr>
              <a:t>Importation des données Magasin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13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Nb Retour Total = 3000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Retour livraison = 639/3000 </a:t>
            </a:r>
            <a:r>
              <a:rPr lang="fr-FR" dirty="0">
                <a:sym typeface="Wingdings" panose="05000000000000000000" pitchFamily="2" charset="2"/>
              </a:rPr>
              <a:t> 21%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Note N°2 illustre moyenne haute High-Tech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42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d7ceb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d7ceb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Moyenne Boisson &gt; Moyenne Alimentaire 8,04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93 </a:t>
            </a:r>
            <a:r>
              <a:rPr lang="fr-FR" dirty="0">
                <a:sym typeface="Wingdings" panose="05000000000000000000" pitchFamily="2" charset="2"/>
              </a:rPr>
              <a:t> faible 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387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23400" y="2612200"/>
            <a:ext cx="85206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3600" b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Analyse des Données Retours Client</a:t>
            </a:r>
            <a:endParaRPr sz="3600" b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Thomas</a:t>
            </a:r>
            <a:endParaRPr sz="2200" i="1" dirty="0">
              <a:solidFill>
                <a:schemeClr val="dk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BARAU</a:t>
            </a:r>
            <a:endParaRPr sz="2200" i="1" dirty="0">
              <a:solidFill>
                <a:schemeClr val="dk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22/10/2024</a:t>
            </a:r>
            <a:endParaRPr sz="2200" i="1" dirty="0">
              <a:solidFill>
                <a:schemeClr val="dk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18550"/>
            <a:ext cx="44005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504" y="535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 dirty="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1782797-3E63-08DC-E92E-83490A0904C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5097" y="1707922"/>
            <a:ext cx="3842550" cy="96047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sz="1400" b="1" dirty="0">
                <a:latin typeface="+mj-lt"/>
                <a:cs typeface="Times New Roman" panose="02020603050405020304" pitchFamily="18" charset="0"/>
              </a:rPr>
              <a:t>N°4.  Quels sont les 5 magasins avec les meilleures notes moyennes ?</a:t>
            </a:r>
          </a:p>
        </p:txBody>
      </p:sp>
      <p:pic>
        <p:nvPicPr>
          <p:cNvPr id="11" name="Image 10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9BDB077D-827F-5E51-34F4-3ECD5144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48" t="13075" r="64086" b="73257"/>
          <a:stretch/>
        </p:blipFill>
        <p:spPr>
          <a:xfrm>
            <a:off x="882594" y="2347901"/>
            <a:ext cx="2203506" cy="1120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969556" y="1765660"/>
            <a:ext cx="4030980" cy="693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N°5. Quels sont les magasins qui ont plus de 12 feedbacks sur le drive ?</a:t>
            </a:r>
          </a:p>
        </p:txBody>
      </p:sp>
      <p:pic>
        <p:nvPicPr>
          <p:cNvPr id="15" name="Image 14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E134E1BA-CD07-CBC8-D272-1BF7ABD3AA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352" t="13114" r="61908" b="73278"/>
          <a:stretch/>
        </p:blipFill>
        <p:spPr>
          <a:xfrm>
            <a:off x="5699060" y="2458670"/>
            <a:ext cx="2500059" cy="1100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F274414-D04B-28E8-382D-85D7E74FD09A}"/>
              </a:ext>
            </a:extLst>
          </p:cNvPr>
          <p:cNvSpPr txBox="1"/>
          <p:nvPr/>
        </p:nvSpPr>
        <p:spPr>
          <a:xfrm>
            <a:off x="4012391" y="1231147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Magasins</a:t>
            </a:r>
          </a:p>
        </p:txBody>
      </p:sp>
      <p:pic>
        <p:nvPicPr>
          <p:cNvPr id="10" name="Image 9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EF6A5519-FE98-4BCF-C207-B0CA2ED2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03" t="49467" r="56767" b="33656"/>
          <a:stretch/>
        </p:blipFill>
        <p:spPr>
          <a:xfrm>
            <a:off x="495097" y="3644008"/>
            <a:ext cx="3372486" cy="1362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1D6CE07F-50DA-7EFA-8952-05D5BEDEFA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604" t="45345" r="57242" b="40880"/>
          <a:stretch/>
        </p:blipFill>
        <p:spPr>
          <a:xfrm>
            <a:off x="5240490" y="3743693"/>
            <a:ext cx="3489112" cy="1175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99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 dirty="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68490" y="1617528"/>
            <a:ext cx="7688700" cy="646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N°12. Quels sont les magasins qui ont une note inférieure à la moyenne ? </a:t>
            </a:r>
          </a:p>
        </p:txBody>
      </p:sp>
      <p:pic>
        <p:nvPicPr>
          <p:cNvPr id="8" name="Image 7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630FCCE1-89C0-A805-2449-E57FDB70AE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32" t="9483" r="54839" b="77026"/>
          <a:stretch/>
        </p:blipFill>
        <p:spPr>
          <a:xfrm>
            <a:off x="56940" y="2263558"/>
            <a:ext cx="3284462" cy="1202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5DA2DA7-2459-7BD9-F6A7-AF0B29A56B4E}"/>
              </a:ext>
            </a:extLst>
          </p:cNvPr>
          <p:cNvSpPr txBox="1"/>
          <p:nvPr/>
        </p:nvSpPr>
        <p:spPr>
          <a:xfrm>
            <a:off x="4012391" y="1233498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Magasins</a:t>
            </a:r>
          </a:p>
        </p:txBody>
      </p:sp>
      <p:pic>
        <p:nvPicPr>
          <p:cNvPr id="7" name="Image 6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39B7D838-29D7-91DA-D1EA-D0077E3034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12" t="28442" r="54839" b="35803"/>
          <a:stretch/>
        </p:blipFill>
        <p:spPr>
          <a:xfrm>
            <a:off x="3386022" y="2184052"/>
            <a:ext cx="3007263" cy="2796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E9B15DCA-B570-30F2-8BBD-4AE139D0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12" t="63507" r="59294" b="2705"/>
          <a:stretch/>
        </p:blipFill>
        <p:spPr>
          <a:xfrm>
            <a:off x="6437906" y="2263558"/>
            <a:ext cx="2530834" cy="2716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50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 dirty="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 dirty="0"/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203F3E67-EE34-ABCB-F3B3-E2882C50C3F4}"/>
              </a:ext>
            </a:extLst>
          </p:cNvPr>
          <p:cNvSpPr txBox="1">
            <a:spLocks/>
          </p:cNvSpPr>
          <p:nvPr/>
        </p:nvSpPr>
        <p:spPr>
          <a:xfrm>
            <a:off x="605730" y="1912698"/>
            <a:ext cx="5302825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N°17. Quels sont les 5 magasins avec le plus de feedbacks</a:t>
            </a:r>
          </a:p>
        </p:txBody>
      </p:sp>
      <p:pic>
        <p:nvPicPr>
          <p:cNvPr id="15" name="Image 1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EE7449FB-3289-32FA-BCE3-52482A24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22" t="30964" r="2838" b="4024"/>
          <a:stretch/>
        </p:blipFill>
        <p:spPr>
          <a:xfrm>
            <a:off x="605730" y="2541302"/>
            <a:ext cx="3662184" cy="1422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F36D9C9-3838-8D88-AA2D-DA97FEB945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31" t="12583" b="3774"/>
          <a:stretch/>
        </p:blipFill>
        <p:spPr>
          <a:xfrm>
            <a:off x="4689186" y="2567940"/>
            <a:ext cx="4070529" cy="1883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E326C29-99F6-3C89-091B-852C90B6344F}"/>
              </a:ext>
            </a:extLst>
          </p:cNvPr>
          <p:cNvSpPr txBox="1"/>
          <p:nvPr/>
        </p:nvSpPr>
        <p:spPr>
          <a:xfrm>
            <a:off x="4012391" y="134484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Magasins</a:t>
            </a:r>
          </a:p>
        </p:txBody>
      </p:sp>
    </p:spTree>
    <p:extLst>
      <p:ext uri="{BB962C8B-B14F-4D97-AF65-F5344CB8AC3E}">
        <p14:creationId xmlns:p14="http://schemas.microsoft.com/office/powerpoint/2010/main" val="33614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9F661A-741E-EC84-49A5-C1E4103A1792}"/>
              </a:ext>
            </a:extLst>
          </p:cNvPr>
          <p:cNvSpPr txBox="1"/>
          <p:nvPr/>
        </p:nvSpPr>
        <p:spPr>
          <a:xfrm>
            <a:off x="7070530" y="260383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Dimanche</a:t>
            </a:r>
          </a:p>
        </p:txBody>
      </p:sp>
      <p:sp>
        <p:nvSpPr>
          <p:cNvPr id="10" name="Émoticône 9">
            <a:extLst>
              <a:ext uri="{FF2B5EF4-FFF2-40B4-BE49-F238E27FC236}">
                <a16:creationId xmlns:a16="http://schemas.microsoft.com/office/drawing/2014/main" id="{54ADE272-F92F-B1FB-2002-21E3ED4385BC}"/>
              </a:ext>
            </a:extLst>
          </p:cNvPr>
          <p:cNvSpPr/>
          <p:nvPr/>
        </p:nvSpPr>
        <p:spPr>
          <a:xfrm>
            <a:off x="8061507" y="2562607"/>
            <a:ext cx="354843" cy="342817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moticône 10">
            <a:extLst>
              <a:ext uri="{FF2B5EF4-FFF2-40B4-BE49-F238E27FC236}">
                <a16:creationId xmlns:a16="http://schemas.microsoft.com/office/drawing/2014/main" id="{A09E97CC-6264-2672-6A04-4F6C320C3F8E}"/>
              </a:ext>
            </a:extLst>
          </p:cNvPr>
          <p:cNvSpPr/>
          <p:nvPr/>
        </p:nvSpPr>
        <p:spPr>
          <a:xfrm>
            <a:off x="8061508" y="3283155"/>
            <a:ext cx="354842" cy="342817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78C539-269D-8285-B4BD-7CF7004AD75E}"/>
              </a:ext>
            </a:extLst>
          </p:cNvPr>
          <p:cNvSpPr txBox="1"/>
          <p:nvPr/>
        </p:nvSpPr>
        <p:spPr>
          <a:xfrm>
            <a:off x="7083641" y="3318195"/>
            <a:ext cx="977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Mardi</a:t>
            </a:r>
          </a:p>
        </p:txBody>
      </p:sp>
      <p:pic>
        <p:nvPicPr>
          <p:cNvPr id="3" name="Image 2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BB842A8D-28DA-0185-15D9-B55DFFFA2A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03" t="21117" r="18000" b="1662"/>
          <a:stretch/>
        </p:blipFill>
        <p:spPr>
          <a:xfrm>
            <a:off x="1082493" y="2388332"/>
            <a:ext cx="2863435" cy="2475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CB873273-D81E-6849-91D7-903B3D6E5A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7" t="30000" r="68874" b="2282"/>
          <a:stretch/>
        </p:blipFill>
        <p:spPr>
          <a:xfrm>
            <a:off x="5018361" y="2450519"/>
            <a:ext cx="1697326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87914" y="1664775"/>
            <a:ext cx="7688700" cy="80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N°9. Quel est le classement des jours de la semaine où l’expérience client est la meilleure expérience en magasin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D7AB11-62F1-451C-F352-F0C436EC6EF7}"/>
              </a:ext>
            </a:extLst>
          </p:cNvPr>
          <p:cNvSpPr txBox="1"/>
          <p:nvPr/>
        </p:nvSpPr>
        <p:spPr>
          <a:xfrm>
            <a:off x="3897777" y="1326221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Temporalité</a:t>
            </a:r>
          </a:p>
        </p:txBody>
      </p:sp>
    </p:spTree>
    <p:extLst>
      <p:ext uri="{BB962C8B-B14F-4D97-AF65-F5344CB8AC3E}">
        <p14:creationId xmlns:p14="http://schemas.microsoft.com/office/powerpoint/2010/main" val="18074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11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7650" y="160329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N°10. Sur quel mois a-t-on le plus de retour sur le service après-vente ?</a:t>
            </a:r>
          </a:p>
        </p:txBody>
      </p:sp>
      <p:pic>
        <p:nvPicPr>
          <p:cNvPr id="5" name="Image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671EEEB4-886D-62DA-9E20-B71B8C4B01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16" t="63609" r="71413" b="9882"/>
          <a:stretch/>
        </p:blipFill>
        <p:spPr>
          <a:xfrm>
            <a:off x="4243312" y="2437273"/>
            <a:ext cx="1186105" cy="2136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 1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3DB18F4E-C86D-DE2B-01EF-EA01FA10AB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66" t="13065" r="60949" b="45031"/>
          <a:stretch/>
        </p:blipFill>
        <p:spPr>
          <a:xfrm>
            <a:off x="993783" y="2028097"/>
            <a:ext cx="2307392" cy="2978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48AF09C-B193-B8A5-95A5-D544836E3A77}"/>
              </a:ext>
            </a:extLst>
          </p:cNvPr>
          <p:cNvSpPr txBox="1"/>
          <p:nvPr/>
        </p:nvSpPr>
        <p:spPr>
          <a:xfrm>
            <a:off x="6371554" y="2715875"/>
            <a:ext cx="103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Octobre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97F210E-9D14-DA38-4522-397CE4BBCB59}"/>
              </a:ext>
            </a:extLst>
          </p:cNvPr>
          <p:cNvSpPr txBox="1"/>
          <p:nvPr/>
        </p:nvSpPr>
        <p:spPr>
          <a:xfrm>
            <a:off x="6371554" y="3430235"/>
            <a:ext cx="103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Décembre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0B4D49C-3CAA-7B5D-EE51-785684DBAE5D}"/>
              </a:ext>
            </a:extLst>
          </p:cNvPr>
          <p:cNvCxnSpPr>
            <a:cxnSpLocks/>
          </p:cNvCxnSpPr>
          <p:nvPr/>
        </p:nvCxnSpPr>
        <p:spPr>
          <a:xfrm flipV="1">
            <a:off x="7285953" y="2601015"/>
            <a:ext cx="382139" cy="3988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C30E40C-9257-7930-CA2B-0122E967843D}"/>
              </a:ext>
            </a:extLst>
          </p:cNvPr>
          <p:cNvCxnSpPr>
            <a:cxnSpLocks/>
          </p:cNvCxnSpPr>
          <p:nvPr/>
        </p:nvCxnSpPr>
        <p:spPr>
          <a:xfrm>
            <a:off x="7313248" y="3398215"/>
            <a:ext cx="354844" cy="339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65EB6A2-D739-7D70-D597-850AA314DE66}"/>
              </a:ext>
            </a:extLst>
          </p:cNvPr>
          <p:cNvSpPr txBox="1"/>
          <p:nvPr/>
        </p:nvSpPr>
        <p:spPr>
          <a:xfrm>
            <a:off x="3897777" y="1304517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Temporalité</a:t>
            </a:r>
          </a:p>
        </p:txBody>
      </p:sp>
    </p:spTree>
    <p:extLst>
      <p:ext uri="{BB962C8B-B14F-4D97-AF65-F5344CB8AC3E}">
        <p14:creationId xmlns:p14="http://schemas.microsoft.com/office/powerpoint/2010/main" val="396386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3" grpId="0"/>
      <p:bldP spid="7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 dirty="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0797" y="1797207"/>
            <a:ext cx="7355370" cy="658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N°7. Quelle est la typologie de produit qui apporte le meilleur service après-vente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ACE2AB1-BB70-3B4D-50F4-E1679EA8FEF9}"/>
              </a:ext>
            </a:extLst>
          </p:cNvPr>
          <p:cNvSpPr txBox="1"/>
          <p:nvPr/>
        </p:nvSpPr>
        <p:spPr>
          <a:xfrm>
            <a:off x="7373731" y="274715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Loisirs</a:t>
            </a:r>
          </a:p>
        </p:txBody>
      </p:sp>
      <p:sp>
        <p:nvSpPr>
          <p:cNvPr id="4" name="Émoticône 3">
            <a:extLst>
              <a:ext uri="{FF2B5EF4-FFF2-40B4-BE49-F238E27FC236}">
                <a16:creationId xmlns:a16="http://schemas.microsoft.com/office/drawing/2014/main" id="{EAE4DD11-6791-5474-D1FC-A6EEBF6FC527}"/>
              </a:ext>
            </a:extLst>
          </p:cNvPr>
          <p:cNvSpPr/>
          <p:nvPr/>
        </p:nvSpPr>
        <p:spPr>
          <a:xfrm>
            <a:off x="8038236" y="2749677"/>
            <a:ext cx="327147" cy="305251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moticône 8">
            <a:extLst>
              <a:ext uri="{FF2B5EF4-FFF2-40B4-BE49-F238E27FC236}">
                <a16:creationId xmlns:a16="http://schemas.microsoft.com/office/drawing/2014/main" id="{974E4CF5-03AF-9C74-DF6F-347D02F2C849}"/>
              </a:ext>
            </a:extLst>
          </p:cNvPr>
          <p:cNvSpPr/>
          <p:nvPr/>
        </p:nvSpPr>
        <p:spPr>
          <a:xfrm>
            <a:off x="8089204" y="3464036"/>
            <a:ext cx="327146" cy="305252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CE904D-407C-F75C-F717-2A7BDB0AE465}"/>
              </a:ext>
            </a:extLst>
          </p:cNvPr>
          <p:cNvSpPr txBox="1"/>
          <p:nvPr/>
        </p:nvSpPr>
        <p:spPr>
          <a:xfrm>
            <a:off x="7386842" y="3461511"/>
            <a:ext cx="81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Maison</a:t>
            </a:r>
          </a:p>
        </p:txBody>
      </p:sp>
      <p:pic>
        <p:nvPicPr>
          <p:cNvPr id="12" name="Image 11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839A988D-E949-617F-AA54-8520BFBA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0" t="69567" r="26797" b="2270"/>
          <a:stretch/>
        </p:blipFill>
        <p:spPr>
          <a:xfrm>
            <a:off x="3185653" y="2609877"/>
            <a:ext cx="3739078" cy="1398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71D68FE8-A661-DCE0-F2D5-42C2D0B238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87" t="10035" r="43794" b="58324"/>
          <a:stretch/>
        </p:blipFill>
        <p:spPr>
          <a:xfrm>
            <a:off x="454109" y="2609877"/>
            <a:ext cx="2418631" cy="1398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34FA08E-211F-EEFD-C962-D7962B7C3649}"/>
              </a:ext>
            </a:extLst>
          </p:cNvPr>
          <p:cNvSpPr txBox="1"/>
          <p:nvPr/>
        </p:nvSpPr>
        <p:spPr>
          <a:xfrm>
            <a:off x="3285837" y="1294809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Typologie de Produit</a:t>
            </a:r>
          </a:p>
        </p:txBody>
      </p:sp>
    </p:spTree>
    <p:extLst>
      <p:ext uri="{BB962C8B-B14F-4D97-AF65-F5344CB8AC3E}">
        <p14:creationId xmlns:p14="http://schemas.microsoft.com/office/powerpoint/2010/main" val="227851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2" grpId="0"/>
      <p:bldP spid="4" grpId="0" animBg="1"/>
      <p:bldP spid="9" grpId="0" animBg="1"/>
      <p:bldP spid="10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 dirty="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91700" y="1547305"/>
            <a:ext cx="7922850" cy="876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N°13. Quelles sont les typologies produits qui ont amélioré leur moyenne entre le 1 er et le 2ème trimestre 2021 ?</a:t>
            </a:r>
          </a:p>
        </p:txBody>
      </p:sp>
      <p:pic>
        <p:nvPicPr>
          <p:cNvPr id="8" name="Image 7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43EF7801-80FB-5383-3B53-8DABB4EF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4" t="75797" r="23155" b="4772"/>
          <a:stretch/>
        </p:blipFill>
        <p:spPr>
          <a:xfrm>
            <a:off x="5057675" y="2259511"/>
            <a:ext cx="3501655" cy="999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F5839803-C0F3-FFAA-A287-A7AD61AB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8" t="8811" r="9197" b="34195"/>
          <a:stretch/>
        </p:blipFill>
        <p:spPr>
          <a:xfrm>
            <a:off x="491699" y="2236382"/>
            <a:ext cx="3678866" cy="2707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5842DC8-2081-3BDD-C15E-D9DE18C1063C}"/>
              </a:ext>
            </a:extLst>
          </p:cNvPr>
          <p:cNvSpPr txBox="1"/>
          <p:nvPr/>
        </p:nvSpPr>
        <p:spPr>
          <a:xfrm>
            <a:off x="6312113" y="3670400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Alimentaire / Loisirs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983684D-4EB0-94F9-5044-5637D74DDCD2}"/>
              </a:ext>
            </a:extLst>
          </p:cNvPr>
          <p:cNvSpPr txBox="1"/>
          <p:nvPr/>
        </p:nvSpPr>
        <p:spPr>
          <a:xfrm>
            <a:off x="6312113" y="4390948"/>
            <a:ext cx="174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Maison/ High-Tech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88A350-96CC-836B-2A74-3EF4E0DCE128}"/>
              </a:ext>
            </a:extLst>
          </p:cNvPr>
          <p:cNvSpPr txBox="1"/>
          <p:nvPr/>
        </p:nvSpPr>
        <p:spPr>
          <a:xfrm>
            <a:off x="3340480" y="1208751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Typologie de Produit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9428FEC-2D5E-C721-6C46-AFE60CAAD7A4}"/>
              </a:ext>
            </a:extLst>
          </p:cNvPr>
          <p:cNvCxnSpPr>
            <a:cxnSpLocks/>
          </p:cNvCxnSpPr>
          <p:nvPr/>
        </p:nvCxnSpPr>
        <p:spPr>
          <a:xfrm flipV="1">
            <a:off x="8041078" y="3630197"/>
            <a:ext cx="358140" cy="3881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8063EA7-A274-B34B-23E1-226A5FBC532F}"/>
              </a:ext>
            </a:extLst>
          </p:cNvPr>
          <p:cNvCxnSpPr>
            <a:cxnSpLocks/>
          </p:cNvCxnSpPr>
          <p:nvPr/>
        </p:nvCxnSpPr>
        <p:spPr>
          <a:xfrm>
            <a:off x="8059707" y="4358873"/>
            <a:ext cx="354843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1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10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7650" y="1726339"/>
            <a:ext cx="7688700" cy="84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N°11. Quel est le pourcentage de recommandations client ? (Comptabiliser le nombre de retours client qui ont répondu “Oui” divisé par le nombre de retours total)</a:t>
            </a:r>
          </a:p>
        </p:txBody>
      </p:sp>
      <p:pic>
        <p:nvPicPr>
          <p:cNvPr id="4" name="Image 3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0F73C197-0765-882E-B0A6-117F066E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24" y="2570230"/>
            <a:ext cx="3598175" cy="750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7910C2-D4CC-1CFC-7854-0C23E58C5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724" y="2570230"/>
            <a:ext cx="943686" cy="369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509A17-6ACF-F484-2C07-623FA540ADD6}"/>
              </a:ext>
            </a:extLst>
          </p:cNvPr>
          <p:cNvSpPr txBox="1"/>
          <p:nvPr/>
        </p:nvSpPr>
        <p:spPr>
          <a:xfrm>
            <a:off x="2819344" y="3857339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1A1A1A"/>
                </a:solidFill>
              </a:rPr>
              <a:t>Pourcentage de recommandation élevé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C6378B-B782-BAAF-AFBC-73793B876281}"/>
              </a:ext>
            </a:extLst>
          </p:cNvPr>
          <p:cNvSpPr txBox="1"/>
          <p:nvPr/>
        </p:nvSpPr>
        <p:spPr>
          <a:xfrm>
            <a:off x="3323100" y="1324273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Recommandation / NPS</a:t>
            </a:r>
          </a:p>
        </p:txBody>
      </p:sp>
    </p:spTree>
    <p:extLst>
      <p:ext uri="{BB962C8B-B14F-4D97-AF65-F5344CB8AC3E}">
        <p14:creationId xmlns:p14="http://schemas.microsoft.com/office/powerpoint/2010/main" val="270158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7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7650" y="1941459"/>
            <a:ext cx="384255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N°14. Net </a:t>
            </a:r>
            <a:r>
              <a:rPr lang="fr-FR" sz="1400" b="1" dirty="0" err="1">
                <a:latin typeface="+mj-lt"/>
                <a:ea typeface="Montserrat"/>
                <a:cs typeface="Montserrat"/>
                <a:sym typeface="Montserrat"/>
              </a:rPr>
              <a:t>Promoter</a:t>
            </a: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 Score</a:t>
            </a:r>
          </a:p>
        </p:txBody>
      </p:sp>
      <p:pic>
        <p:nvPicPr>
          <p:cNvPr id="3" name="Image 2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C6AB8C89-BE74-2963-BB8B-6200DACD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30" t="42288" r="57262" b="48023"/>
          <a:stretch/>
        </p:blipFill>
        <p:spPr>
          <a:xfrm>
            <a:off x="3883872" y="2493181"/>
            <a:ext cx="3814764" cy="88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 1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FC9738D1-BAF5-11DD-5630-EAC2B14155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72" t="12711" r="65291" b="63616"/>
          <a:stretch/>
        </p:blipFill>
        <p:spPr>
          <a:xfrm>
            <a:off x="727650" y="2523513"/>
            <a:ext cx="2095219" cy="2014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851D1B-11AB-68D8-90C7-56EC398ECC8F}"/>
              </a:ext>
            </a:extLst>
          </p:cNvPr>
          <p:cNvSpPr txBox="1"/>
          <p:nvPr/>
        </p:nvSpPr>
        <p:spPr>
          <a:xfrm>
            <a:off x="3883872" y="2006008"/>
            <a:ext cx="4351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+mn-lt"/>
              </a:rPr>
              <a:t>NPS = % de Promoteur (note 9-10) – % Détracteur (note 0-6)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F40604-E0CF-750B-E796-02FC48D1AE1D}"/>
              </a:ext>
            </a:extLst>
          </p:cNvPr>
          <p:cNvSpPr txBox="1"/>
          <p:nvPr/>
        </p:nvSpPr>
        <p:spPr>
          <a:xfrm>
            <a:off x="4988223" y="4007425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NPS = 31</a:t>
            </a:r>
          </a:p>
        </p:txBody>
      </p:sp>
      <p:sp>
        <p:nvSpPr>
          <p:cNvPr id="12" name="Émoticône 11">
            <a:extLst>
              <a:ext uri="{FF2B5EF4-FFF2-40B4-BE49-F238E27FC236}">
                <a16:creationId xmlns:a16="http://schemas.microsoft.com/office/drawing/2014/main" id="{F91CC081-8F11-3BA4-8747-65C6A68534D9}"/>
              </a:ext>
            </a:extLst>
          </p:cNvPr>
          <p:cNvSpPr/>
          <p:nvPr/>
        </p:nvSpPr>
        <p:spPr>
          <a:xfrm>
            <a:off x="6058853" y="4007425"/>
            <a:ext cx="326707" cy="307777"/>
          </a:xfrm>
          <a:prstGeom prst="smileyFace">
            <a:avLst>
              <a:gd name="adj" fmla="val -3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192836-4FDE-8934-7D7F-CA943FFAF64B}"/>
              </a:ext>
            </a:extLst>
          </p:cNvPr>
          <p:cNvSpPr txBox="1"/>
          <p:nvPr/>
        </p:nvSpPr>
        <p:spPr>
          <a:xfrm>
            <a:off x="3323100" y="1324273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Recommandation / NPS</a:t>
            </a:r>
          </a:p>
        </p:txBody>
      </p:sp>
    </p:spTree>
    <p:extLst>
      <p:ext uri="{BB962C8B-B14F-4D97-AF65-F5344CB8AC3E}">
        <p14:creationId xmlns:p14="http://schemas.microsoft.com/office/powerpoint/2010/main" val="25225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7" grpId="0"/>
      <p:bldP spid="10" grpId="0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/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203F3E67-EE34-ABCB-F3B3-E2882C50C3F4}"/>
              </a:ext>
            </a:extLst>
          </p:cNvPr>
          <p:cNvSpPr txBox="1">
            <a:spLocks/>
          </p:cNvSpPr>
          <p:nvPr/>
        </p:nvSpPr>
        <p:spPr>
          <a:xfrm>
            <a:off x="727650" y="1890824"/>
            <a:ext cx="39985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N°15. NPS par source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851D1B-11AB-68D8-90C7-56EC398ECC8F}"/>
              </a:ext>
            </a:extLst>
          </p:cNvPr>
          <p:cNvSpPr txBox="1"/>
          <p:nvPr/>
        </p:nvSpPr>
        <p:spPr>
          <a:xfrm>
            <a:off x="3323100" y="1938055"/>
            <a:ext cx="4351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+mn-lt"/>
              </a:rPr>
              <a:t>NPS = % de Promoteur (note 9-10) – % Détracteur (note 0-6)</a:t>
            </a:r>
          </a:p>
        </p:txBody>
      </p:sp>
      <p:pic>
        <p:nvPicPr>
          <p:cNvPr id="9" name="Image 8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69072A2A-ECBE-51F1-94CC-A4EEA49294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7" t="39267" r="5427" b="11166"/>
          <a:stretch/>
        </p:blipFill>
        <p:spPr>
          <a:xfrm>
            <a:off x="727650" y="2517200"/>
            <a:ext cx="7584629" cy="784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 descr="Une image contenant texte, capture d’écran, Police, affichage&#10;&#10;Description générée automatiquement">
            <a:extLst>
              <a:ext uri="{FF2B5EF4-FFF2-40B4-BE49-F238E27FC236}">
                <a16:creationId xmlns:a16="http://schemas.microsoft.com/office/drawing/2014/main" id="{55133D51-B56A-5FCD-04F3-A09A1E5F10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96" t="11560" r="2259" b="4391"/>
          <a:stretch/>
        </p:blipFill>
        <p:spPr>
          <a:xfrm>
            <a:off x="727650" y="3581223"/>
            <a:ext cx="4598922" cy="1150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1C2DF9-8BDA-4530-C09B-864AC74522D5}"/>
              </a:ext>
            </a:extLst>
          </p:cNvPr>
          <p:cNvSpPr txBox="1"/>
          <p:nvPr/>
        </p:nvSpPr>
        <p:spPr>
          <a:xfrm>
            <a:off x="5532120" y="400235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Réseaux Sociaux / Email &lt; NPS moyen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D6B7D1-B818-864B-6DF5-6795A7423AB1}"/>
              </a:ext>
            </a:extLst>
          </p:cNvPr>
          <p:cNvSpPr txBox="1"/>
          <p:nvPr/>
        </p:nvSpPr>
        <p:spPr>
          <a:xfrm>
            <a:off x="3323100" y="1324273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Recommandation / NPS</a:t>
            </a:r>
          </a:p>
        </p:txBody>
      </p:sp>
    </p:spTree>
    <p:extLst>
      <p:ext uri="{BB962C8B-B14F-4D97-AF65-F5344CB8AC3E}">
        <p14:creationId xmlns:p14="http://schemas.microsoft.com/office/powerpoint/2010/main" val="19603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arabicParenR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Contexte et expression du besoin</a:t>
            </a:r>
            <a:endParaRPr sz="294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93892B9-FE4A-AAE6-1E25-D811C94DF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767725"/>
              </p:ext>
            </p:extLst>
          </p:nvPr>
        </p:nvGraphicFramePr>
        <p:xfrm>
          <a:off x="727650" y="1758825"/>
          <a:ext cx="7982010" cy="293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4A5D0C2-5B23-4377-93B2-552127774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E4A5D0C2-5B23-4377-93B2-5521277746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ECE37AD-F0F9-4991-87ED-825672405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FECE37AD-F0F9-4991-87ED-825672405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FFF430-8D0C-4C8D-99B4-DE48D6045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89FFF430-8D0C-4C8D-99B4-DE48D6045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BF366B-569F-4EFE-B0BD-843DEE32A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2BBF366B-569F-4EFE-B0BD-843DEE32AE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8117423-8C99-437E-A5A6-313C464E6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68117423-8C99-437E-A5A6-313C464E6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4BBD7B-C1B9-4F9E-9D86-75BD469EF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594BBD7B-C1B9-4F9E-9D86-75BD469EF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6F4D0B-45A7-4841-8839-0ABC708D0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B96F4D0B-45A7-4841-8839-0ABC708D05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A84041B-D0EB-4726-9C34-5BC75E2A5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6A84041B-D0EB-4726-9C34-5BC75E2A5C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504" y="535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5)  Cohérence des données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572000" y="2039390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Note 9-10 avec recommandation 0</a:t>
            </a:r>
          </a:p>
          <a:p>
            <a:pPr marL="285750" indent="-285750">
              <a:spcAft>
                <a:spcPts val="1200"/>
              </a:spcAft>
            </a:pP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Note 0-6 avec recommandation 1</a:t>
            </a:r>
          </a:p>
          <a:p>
            <a:pPr marL="285750" indent="-285750">
              <a:spcAft>
                <a:spcPts val="1200"/>
              </a:spcAft>
            </a:pP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Nombre de retour équivalent pour chaque magasin alors que la population des communes varie de 1 à 100</a:t>
            </a:r>
          </a:p>
          <a:p>
            <a:pPr marL="285750" indent="-285750">
              <a:spcAft>
                <a:spcPts val="1200"/>
              </a:spcAft>
            </a:pPr>
            <a:endParaRPr lang="fr-FR" dirty="0"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444385D-A03F-AE74-E233-C0CACC40727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864" y="2033155"/>
            <a:ext cx="4325136" cy="2261100"/>
          </a:xfrm>
        </p:spPr>
        <p:txBody>
          <a:bodyPr/>
          <a:lstStyle/>
          <a:p>
            <a:r>
              <a:rPr lang="fr-FR" dirty="0">
                <a:latin typeface="+mn-lt"/>
              </a:rPr>
              <a:t>Pas de retour clients :</a:t>
            </a:r>
          </a:p>
          <a:p>
            <a:endParaRPr lang="fr-FR" dirty="0">
              <a:latin typeface="+mn-lt"/>
            </a:endParaRPr>
          </a:p>
          <a:p>
            <a:pPr marL="146050" indent="0">
              <a:buNone/>
            </a:pPr>
            <a:r>
              <a:rPr lang="fr-FR" dirty="0">
                <a:latin typeface="+mn-lt"/>
                <a:sym typeface="Wingdings" panose="05000000000000000000" pitchFamily="2" charset="2"/>
              </a:rPr>
              <a:t>	 Magasin : Paris 13</a:t>
            </a:r>
            <a:r>
              <a:rPr lang="fr-FR" baseline="30000" dirty="0">
                <a:latin typeface="+mn-lt"/>
                <a:sym typeface="Wingdings" panose="05000000000000000000" pitchFamily="2" charset="2"/>
              </a:rPr>
              <a:t>e</a:t>
            </a:r>
            <a:r>
              <a:rPr lang="fr-FR" dirty="0">
                <a:latin typeface="+mn-lt"/>
                <a:sym typeface="Wingdings" panose="05000000000000000000" pitchFamily="2" charset="2"/>
              </a:rPr>
              <a:t> Arrondissement</a:t>
            </a:r>
          </a:p>
          <a:p>
            <a:pPr marL="146050" indent="0">
              <a:buNone/>
            </a:pPr>
            <a:endParaRPr lang="fr-FR" dirty="0">
              <a:latin typeface="+mn-lt"/>
              <a:sym typeface="Wingdings" panose="05000000000000000000" pitchFamily="2" charset="2"/>
            </a:endParaRPr>
          </a:p>
          <a:p>
            <a:pPr marL="146050" indent="0">
              <a:buNone/>
            </a:pPr>
            <a:r>
              <a:rPr lang="fr-FR" dirty="0">
                <a:latin typeface="+mn-lt"/>
                <a:sym typeface="Wingdings" panose="05000000000000000000" pitchFamily="2" charset="2"/>
              </a:rPr>
              <a:t>	 Produit : Forme / Typo Loisir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80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build="p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2)  Sauvegarde et stockage de la BDD</a:t>
            </a:r>
            <a:endParaRPr sz="294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C5FC9674-875F-717B-315E-11821116E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320047"/>
              </p:ext>
            </p:extLst>
          </p:nvPr>
        </p:nvGraphicFramePr>
        <p:xfrm>
          <a:off x="727650" y="1758825"/>
          <a:ext cx="7688700" cy="293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52787A-B770-4B85-9186-F553805AD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AC52787A-B770-4B85-9186-F553805AD3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8DBF4B-F4D3-40DC-8DA2-1997357E6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B98DBF4B-F4D3-40DC-8DA2-1997357E69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834E55-E56C-4832-9AE7-2B948216A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72834E55-E56C-4832-9AE7-2B948216AB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A4FA3B-33F7-4CD6-B756-CDEBD4871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B6A4FA3B-33F7-4CD6-B756-CDEBD48714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D58B4D-80F7-4049-878A-E854A11C3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19D58B4D-80F7-4049-878A-E854A11C3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6E462F-C466-4D42-85A7-39D809CA0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836E462F-C466-4D42-85A7-39D809CA04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800" y="535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3) 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796100-DB02-0897-6643-D8BA80B8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316135"/>
            <a:ext cx="3777529" cy="35999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Dictionnaire de données</a:t>
            </a:r>
          </a:p>
        </p:txBody>
      </p:sp>
      <p:pic>
        <p:nvPicPr>
          <p:cNvPr id="7" name="Image 6" descr="Une image contenant texte, logiciel, nombre, Police&#10;&#10;Description générée automatiquement">
            <a:extLst>
              <a:ext uri="{FF2B5EF4-FFF2-40B4-BE49-F238E27FC236}">
                <a16:creationId xmlns:a16="http://schemas.microsoft.com/office/drawing/2014/main" id="{D36D2CFE-3BCA-713E-912E-4C9410C1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2" t="4674" r="54196" b="5653"/>
          <a:stretch/>
        </p:blipFill>
        <p:spPr>
          <a:xfrm>
            <a:off x="4806496" y="1921138"/>
            <a:ext cx="4177189" cy="1920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F035D9FC-FA13-6F2C-BEF1-A974C6BF112F}"/>
              </a:ext>
            </a:extLst>
          </p:cNvPr>
          <p:cNvSpPr txBox="1">
            <a:spLocks/>
          </p:cNvSpPr>
          <p:nvPr/>
        </p:nvSpPr>
        <p:spPr>
          <a:xfrm>
            <a:off x="657721" y="1364055"/>
            <a:ext cx="3845904" cy="359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Analyse des données</a:t>
            </a:r>
          </a:p>
        </p:txBody>
      </p:sp>
      <p:pic>
        <p:nvPicPr>
          <p:cNvPr id="12" name="Image 11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FC4849E8-46AB-D57C-C9BE-24F16C6A4B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437" b="50000"/>
          <a:stretch/>
        </p:blipFill>
        <p:spPr>
          <a:xfrm>
            <a:off x="318436" y="1921138"/>
            <a:ext cx="3676738" cy="1849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6209BEB-6C75-505B-FC37-F8A257DD93FE}"/>
              </a:ext>
            </a:extLst>
          </p:cNvPr>
          <p:cNvSpPr/>
          <p:nvPr/>
        </p:nvSpPr>
        <p:spPr>
          <a:xfrm>
            <a:off x="4036458" y="2665731"/>
            <a:ext cx="728754" cy="359993"/>
          </a:xfrm>
          <a:prstGeom prst="rightArrow">
            <a:avLst>
              <a:gd name="adj1" fmla="val 4155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800" y="535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3) 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796100-DB02-0897-6643-D8BA80B8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874" y="1474264"/>
            <a:ext cx="3777529" cy="35999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Dictionnaire de données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0144EE-0922-25DA-0BF8-DB43FB65D87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95347" y="1474263"/>
            <a:ext cx="3845904" cy="35999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Schéma Relationnel</a:t>
            </a:r>
          </a:p>
        </p:txBody>
      </p:sp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400FD458-FDB1-0D15-CA18-BD4ACCA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54" t="7267" r="8858" b="13490"/>
          <a:stretch/>
        </p:blipFill>
        <p:spPr>
          <a:xfrm>
            <a:off x="5147474" y="1998082"/>
            <a:ext cx="3845904" cy="2128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DBB60438-E217-CAFB-E93D-CBEC9F7DEE5D}"/>
              </a:ext>
            </a:extLst>
          </p:cNvPr>
          <p:cNvSpPr/>
          <p:nvPr/>
        </p:nvSpPr>
        <p:spPr>
          <a:xfrm>
            <a:off x="4380614" y="2835349"/>
            <a:ext cx="717240" cy="2928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texte, logiciel, nombre, Police&#10;&#10;Description générée automatiquement">
            <a:extLst>
              <a:ext uri="{FF2B5EF4-FFF2-40B4-BE49-F238E27FC236}">
                <a16:creationId xmlns:a16="http://schemas.microsoft.com/office/drawing/2014/main" id="{B34AE138-CBC6-D3F2-CC72-A7E2101A6A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92" t="4674" r="54196" b="5653"/>
          <a:stretch/>
        </p:blipFill>
        <p:spPr>
          <a:xfrm>
            <a:off x="125980" y="2082956"/>
            <a:ext cx="4177189" cy="1920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41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800" y="535925"/>
            <a:ext cx="523378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3) 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0144EE-0922-25DA-0BF8-DB43FB65D87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5960" y="1401614"/>
            <a:ext cx="4818080" cy="35999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Base De Données</a:t>
            </a:r>
          </a:p>
          <a:p>
            <a:pPr marL="146050" indent="0">
              <a:buNone/>
            </a:pPr>
            <a:endParaRPr lang="fr-FR" dirty="0"/>
          </a:p>
        </p:txBody>
      </p:sp>
      <p:pic>
        <p:nvPicPr>
          <p:cNvPr id="7" name="Image 6" descr="Une image contenant texte, ligne, capture d’écran, Police&#10;&#10;Description générée automatiquement">
            <a:extLst>
              <a:ext uri="{FF2B5EF4-FFF2-40B4-BE49-F238E27FC236}">
                <a16:creationId xmlns:a16="http://schemas.microsoft.com/office/drawing/2014/main" id="{8B05D6A4-B0CA-DE1F-13C2-BE1BB0EBDA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23" t="17678" r="38416" b="13905"/>
          <a:stretch/>
        </p:blipFill>
        <p:spPr>
          <a:xfrm>
            <a:off x="341915" y="1835572"/>
            <a:ext cx="3606701" cy="1648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 descr="Une image contenant texte, capture d’écran, ligne, nombre&#10;&#10;Description générée automatiquement">
            <a:extLst>
              <a:ext uri="{FF2B5EF4-FFF2-40B4-BE49-F238E27FC236}">
                <a16:creationId xmlns:a16="http://schemas.microsoft.com/office/drawing/2014/main" id="{446487F5-6825-3907-EB53-AADB3C14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961" t="17893" r="42946" b="11078"/>
          <a:stretch/>
        </p:blipFill>
        <p:spPr>
          <a:xfrm>
            <a:off x="4830096" y="2157847"/>
            <a:ext cx="3644609" cy="2236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AC5766FC-5012-0642-A0FD-B68DBBAEA7E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807" t="23641" r="42790" b="16429"/>
          <a:stretch/>
        </p:blipFill>
        <p:spPr>
          <a:xfrm>
            <a:off x="352393" y="3633887"/>
            <a:ext cx="3606701" cy="1389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5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504" y="617381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 dirty="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140685" y="1789286"/>
            <a:ext cx="3777529" cy="8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sz="1400" b="1" dirty="0">
                <a:latin typeface="+mj-lt"/>
                <a:cs typeface="Times New Roman" panose="02020603050405020304" pitchFamily="18" charset="0"/>
              </a:rPr>
              <a:t>N°1. Quel est le nombre de retours clients sur la livraison ?</a:t>
            </a:r>
          </a:p>
        </p:txBody>
      </p:sp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8F3E9181-4F2C-4D79-C32D-AFEFD63E2D69}"/>
              </a:ext>
            </a:extLst>
          </p:cNvPr>
          <p:cNvSpPr txBox="1">
            <a:spLocks/>
          </p:cNvSpPr>
          <p:nvPr/>
        </p:nvSpPr>
        <p:spPr>
          <a:xfrm>
            <a:off x="516611" y="1690632"/>
            <a:ext cx="38425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N°16. Quel est le nombre de retour clients par source ?</a:t>
            </a:r>
          </a:p>
        </p:txBody>
      </p:sp>
      <p:pic>
        <p:nvPicPr>
          <p:cNvPr id="3" name="Image 2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DAA4E860-913A-3478-96BD-5C92D827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9" t="73040" r="25390" b="6425"/>
          <a:stretch/>
        </p:blipFill>
        <p:spPr>
          <a:xfrm>
            <a:off x="628590" y="3676986"/>
            <a:ext cx="3316308" cy="1146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34E939A-7F51-8F8F-41BA-1D576B49B2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4" t="8361" r="60852" b="78706"/>
          <a:stretch/>
        </p:blipFill>
        <p:spPr>
          <a:xfrm>
            <a:off x="1128165" y="2467934"/>
            <a:ext cx="1757430" cy="778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AC94C9D-395C-0B95-7156-E98CE5004FC6}"/>
              </a:ext>
            </a:extLst>
          </p:cNvPr>
          <p:cNvSpPr txBox="1"/>
          <p:nvPr/>
        </p:nvSpPr>
        <p:spPr>
          <a:xfrm>
            <a:off x="3667205" y="135207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Retour Client</a:t>
            </a: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C0F6D10-597D-9B7D-E4A3-DDBAB6205C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06" t="51856" r="9579" b="7367"/>
          <a:stretch/>
        </p:blipFill>
        <p:spPr>
          <a:xfrm>
            <a:off x="5238307" y="2537360"/>
            <a:ext cx="3344695" cy="536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10F745B-9EBD-1F57-BB57-75A8B752D0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679" t="56415" r="8084" b="8659"/>
          <a:stretch/>
        </p:blipFill>
        <p:spPr>
          <a:xfrm>
            <a:off x="5521842" y="3676986"/>
            <a:ext cx="2027126" cy="39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504" y="617381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 dirty="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286AFF-58A9-F8DE-40D3-A25829BBA87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65363" y="1654411"/>
            <a:ext cx="4427998" cy="816418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sz="1400" b="1" dirty="0">
                <a:latin typeface="+mj-lt"/>
                <a:cs typeface="Times New Roman" panose="02020603050405020304" pitchFamily="18" charset="0"/>
              </a:rPr>
              <a:t>N°2. Quelle est la liste des notes des clients sur les réseaux sociaux sur les TV ?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2744A93-4202-8581-10B8-B1813CC1CD42}"/>
              </a:ext>
            </a:extLst>
          </p:cNvPr>
          <p:cNvSpPr txBox="1"/>
          <p:nvPr/>
        </p:nvSpPr>
        <p:spPr>
          <a:xfrm>
            <a:off x="3700793" y="1315572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Note Moyenne</a:t>
            </a:r>
          </a:p>
        </p:txBody>
      </p:sp>
      <p:sp>
        <p:nvSpPr>
          <p:cNvPr id="10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54382" y="1618189"/>
            <a:ext cx="4249243" cy="816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400" b="1" dirty="0">
                <a:latin typeface="+mj-lt"/>
                <a:cs typeface="Times New Roman" panose="02020603050405020304" pitchFamily="18" charset="0"/>
              </a:rPr>
              <a:t>N°3. Quelle est la note moyenne pour chaque catégorie de produit 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400" b="1" dirty="0">
                <a:latin typeface="+mj-lt"/>
                <a:cs typeface="Times New Roman" panose="02020603050405020304" pitchFamily="18" charset="0"/>
              </a:rPr>
              <a:t>(Classé de la meilleure à la moins bonne)</a:t>
            </a:r>
            <a:endParaRPr sz="1400" b="1" dirty="0">
              <a:latin typeface="+mj-l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1" name="Image 10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5AF8F4A0-151B-7DB8-C15B-9997DF27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71" t="10420" r="26323" b="64329"/>
          <a:stretch/>
        </p:blipFill>
        <p:spPr>
          <a:xfrm>
            <a:off x="371474" y="2410958"/>
            <a:ext cx="2443943" cy="1160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AD5B41CA-25EC-62B4-BD0D-8BB510CD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1" t="69527" b="1464"/>
          <a:stretch/>
        </p:blipFill>
        <p:spPr>
          <a:xfrm>
            <a:off x="371474" y="3739936"/>
            <a:ext cx="3295732" cy="1247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8F5B2F4-99B0-7FAF-D3AD-4AA82285224D}"/>
              </a:ext>
            </a:extLst>
          </p:cNvPr>
          <p:cNvSpPr txBox="1"/>
          <p:nvPr/>
        </p:nvSpPr>
        <p:spPr>
          <a:xfrm>
            <a:off x="3710679" y="259243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High-Tech</a:t>
            </a:r>
          </a:p>
        </p:txBody>
      </p:sp>
      <p:sp>
        <p:nvSpPr>
          <p:cNvPr id="14" name="Émoticône 13">
            <a:extLst>
              <a:ext uri="{FF2B5EF4-FFF2-40B4-BE49-F238E27FC236}">
                <a16:creationId xmlns:a16="http://schemas.microsoft.com/office/drawing/2014/main" id="{8CBD2895-7073-DA4A-4B7D-AF4839920305}"/>
              </a:ext>
            </a:extLst>
          </p:cNvPr>
          <p:cNvSpPr/>
          <p:nvPr/>
        </p:nvSpPr>
        <p:spPr>
          <a:xfrm>
            <a:off x="4733867" y="2606394"/>
            <a:ext cx="327147" cy="305251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moticône 14">
            <a:extLst>
              <a:ext uri="{FF2B5EF4-FFF2-40B4-BE49-F238E27FC236}">
                <a16:creationId xmlns:a16="http://schemas.microsoft.com/office/drawing/2014/main" id="{9B7B0615-6ED3-1DCD-6351-DC438FD93B80}"/>
              </a:ext>
            </a:extLst>
          </p:cNvPr>
          <p:cNvSpPr/>
          <p:nvPr/>
        </p:nvSpPr>
        <p:spPr>
          <a:xfrm>
            <a:off x="4740357" y="3071039"/>
            <a:ext cx="327146" cy="305252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0ED3542-17A2-90A9-2DC3-6CA7EBEDCF05}"/>
              </a:ext>
            </a:extLst>
          </p:cNvPr>
          <p:cNvSpPr txBox="1"/>
          <p:nvPr/>
        </p:nvSpPr>
        <p:spPr>
          <a:xfrm>
            <a:off x="3700793" y="3069777"/>
            <a:ext cx="81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Maison</a:t>
            </a:r>
          </a:p>
        </p:txBody>
      </p:sp>
      <p:pic>
        <p:nvPicPr>
          <p:cNvPr id="9" name="Image 8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BE1051EB-40FA-9005-BDAE-BCCEB744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87" t="30424" r="12348" b="11355"/>
          <a:stretch/>
        </p:blipFill>
        <p:spPr>
          <a:xfrm>
            <a:off x="5398887" y="2412322"/>
            <a:ext cx="2775019" cy="1158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 descr="Une image contenant texte, capture d’écran, affichage, nombre&#10;&#10;Description générée automatiquement">
            <a:extLst>
              <a:ext uri="{FF2B5EF4-FFF2-40B4-BE49-F238E27FC236}">
                <a16:creationId xmlns:a16="http://schemas.microsoft.com/office/drawing/2014/main" id="{54ECBE38-19F5-16A2-3DDC-6BB33B57CD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83" t="10617" r="5251" b="9586"/>
          <a:stretch/>
        </p:blipFill>
        <p:spPr>
          <a:xfrm>
            <a:off x="4572000" y="3707481"/>
            <a:ext cx="4427999" cy="1298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77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13" grpId="0"/>
      <p:bldP spid="14" grpId="0" animBg="1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40">
                <a:latin typeface="Montserrat"/>
                <a:ea typeface="Montserrat"/>
                <a:cs typeface="Montserrat"/>
                <a:sym typeface="Montserrat"/>
              </a:rPr>
              <a:t>4)  Requêtes SQL et Analyses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lang="fr-FR" sz="252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6B69FBC-9166-1A77-8EE4-2E8E2D55E48A}"/>
              </a:ext>
            </a:extLst>
          </p:cNvPr>
          <p:cNvSpPr txBox="1"/>
          <p:nvPr/>
        </p:nvSpPr>
        <p:spPr>
          <a:xfrm>
            <a:off x="3681527" y="1353711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+mj-lt"/>
              </a:rPr>
              <a:t>Note Moyenne</a:t>
            </a:r>
          </a:p>
        </p:txBody>
      </p:sp>
      <p:sp>
        <p:nvSpPr>
          <p:cNvPr id="16" name="Google Shape;111;p17">
            <a:extLst>
              <a:ext uri="{FF2B5EF4-FFF2-40B4-BE49-F238E27FC236}">
                <a16:creationId xmlns:a16="http://schemas.microsoft.com/office/drawing/2014/main" id="{76915E71-F914-D84B-6F74-70B66E36AD13}"/>
              </a:ext>
            </a:extLst>
          </p:cNvPr>
          <p:cNvSpPr txBox="1">
            <a:spLocks/>
          </p:cNvSpPr>
          <p:nvPr/>
        </p:nvSpPr>
        <p:spPr>
          <a:xfrm>
            <a:off x="246710" y="1692265"/>
            <a:ext cx="4249090" cy="65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N°8. Quelle est la note moyenne sur l’ensemble des boissons ?</a:t>
            </a:r>
          </a:p>
        </p:txBody>
      </p:sp>
      <p:pic>
        <p:nvPicPr>
          <p:cNvPr id="17" name="Image 16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2067AA98-B2A6-375D-DCC9-004980D9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26" t="45491" r="56842" b="45157"/>
          <a:stretch/>
        </p:blipFill>
        <p:spPr>
          <a:xfrm>
            <a:off x="369673" y="3869470"/>
            <a:ext cx="3258376" cy="729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6DA18DFA-1792-D023-BD53-85FABC4F7C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13" t="12898" r="64773" b="68703"/>
          <a:stretch/>
        </p:blipFill>
        <p:spPr>
          <a:xfrm>
            <a:off x="1100555" y="2310325"/>
            <a:ext cx="1796613" cy="1305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111;p17">
            <a:extLst>
              <a:ext uri="{FF2B5EF4-FFF2-40B4-BE49-F238E27FC236}">
                <a16:creationId xmlns:a16="http://schemas.microsoft.com/office/drawing/2014/main" id="{9EA26AF6-F4B8-DF7D-8D79-8C76A28C1686}"/>
              </a:ext>
            </a:extLst>
          </p:cNvPr>
          <p:cNvSpPr txBox="1">
            <a:spLocks/>
          </p:cNvSpPr>
          <p:nvPr/>
        </p:nvSpPr>
        <p:spPr>
          <a:xfrm>
            <a:off x="4703483" y="1753983"/>
            <a:ext cx="447574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400" b="1" dirty="0">
                <a:latin typeface="+mj-lt"/>
                <a:ea typeface="Montserrat"/>
                <a:cs typeface="Montserrat"/>
                <a:sym typeface="Montserrat"/>
              </a:rPr>
              <a:t>N°6. Quel est le classement des départements par note ?</a:t>
            </a:r>
          </a:p>
        </p:txBody>
      </p:sp>
      <p:pic>
        <p:nvPicPr>
          <p:cNvPr id="21" name="Image 20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BEDE1AC8-6130-4A62-7E15-DEC340CB1C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072" t="13057" r="63171" b="76137"/>
          <a:stretch/>
        </p:blipFill>
        <p:spPr>
          <a:xfrm>
            <a:off x="5501217" y="2289183"/>
            <a:ext cx="2510820" cy="93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5DCE5CD0-9303-F5EE-17C3-FCEE351E4C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721" t="45717" r="57067" b="31055"/>
          <a:stretch/>
        </p:blipFill>
        <p:spPr>
          <a:xfrm>
            <a:off x="5429483" y="3365941"/>
            <a:ext cx="2922957" cy="1655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66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9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858</Words>
  <Application>Microsoft Office PowerPoint</Application>
  <PresentationFormat>Affichage à l'écran (16:9)</PresentationFormat>
  <Paragraphs>137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Wingdings</vt:lpstr>
      <vt:lpstr>Lato</vt:lpstr>
      <vt:lpstr>Montserrat</vt:lpstr>
      <vt:lpstr>Raleway</vt:lpstr>
      <vt:lpstr>Streamline</vt:lpstr>
      <vt:lpstr>Présentation PowerPoint</vt:lpstr>
      <vt:lpstr>Contexte et expression du besoin </vt:lpstr>
      <vt:lpstr>2)  Sauvegarde et stockage de la BDD </vt:lpstr>
      <vt:lpstr>3)  Méthodologie suivie    </vt:lpstr>
      <vt:lpstr>3)  Méthodologie suivie    </vt:lpstr>
      <vt:lpstr>3)  Méthodologie suivie    </vt:lpstr>
      <vt:lpstr>4)  Requêtes SQL et Analyses </vt:lpstr>
      <vt:lpstr>4)  Requêtes SQL et Analyses </vt:lpstr>
      <vt:lpstr>4)  Requêtes SQL et Analyses </vt:lpstr>
      <vt:lpstr>4)  Requêtes SQL et Analyses </vt:lpstr>
      <vt:lpstr>4)  Requêtes SQL et Analyses </vt:lpstr>
      <vt:lpstr>4)  Requêtes SQL et Analyses </vt:lpstr>
      <vt:lpstr>4)  Requêtes SQL et Analyses </vt:lpstr>
      <vt:lpstr>4)  Requêtes SQL et Analyses </vt:lpstr>
      <vt:lpstr>4)  Requêtes SQL et Analyses </vt:lpstr>
      <vt:lpstr>4)  Requêtes SQL et Analyses </vt:lpstr>
      <vt:lpstr>4)  Requêtes SQL et Analyses </vt:lpstr>
      <vt:lpstr>4)  Requêtes SQL et Analyses </vt:lpstr>
      <vt:lpstr>4)  Requêtes SQL et Analyses </vt:lpstr>
      <vt:lpstr>5)  Cohérence des données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Thomas BARAU</cp:lastModifiedBy>
  <cp:revision>62</cp:revision>
  <dcterms:modified xsi:type="dcterms:W3CDTF">2024-10-23T14:56:24Z</dcterms:modified>
</cp:coreProperties>
</file>