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4" r:id="rId6"/>
    <p:sldId id="261" r:id="rId7"/>
    <p:sldId id="262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1D960-30C9-467B-8B13-67FB8B344521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E3D4-46E3-4385-8505-799873E0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8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3E3D4-46E3-4385-8505-799873E0907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74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93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53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02BE75A0-2FBB-E0E9-7F94-BD1A4943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77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FC6411-E6E6-B5DC-4F6B-736D490D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SANITORAL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B04C71-CA3F-5830-E3AD-0A3C851328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00964" y="4050832"/>
            <a:ext cx="457303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Tableau de bord de reporting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E0B719-A52C-E848-190B-3B1E25A4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Tableau de bord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7EE67E-28D4-8DBC-2546-2A547171AE28}"/>
              </a:ext>
            </a:extLst>
          </p:cNvPr>
          <p:cNvSpPr txBox="1"/>
          <p:nvPr/>
        </p:nvSpPr>
        <p:spPr>
          <a:xfrm>
            <a:off x="6333813" y="3869484"/>
            <a:ext cx="43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24161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F44216-E46C-B008-12AF-8379903F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71" y="289041"/>
            <a:ext cx="9589893" cy="890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5400" dirty="0"/>
              <a:t>Product </a:t>
            </a:r>
            <a:r>
              <a:rPr lang="fr-FR" sz="5400" dirty="0" err="1"/>
              <a:t>Strategy</a:t>
            </a:r>
            <a:r>
              <a:rPr lang="fr-FR" sz="5400" dirty="0"/>
              <a:t> Canvas</a:t>
            </a:r>
            <a:endParaRPr lang="en-US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9800AC1-6B3B-6AFA-9369-AD59B35C56A4}"/>
              </a:ext>
            </a:extLst>
          </p:cNvPr>
          <p:cNvSpPr txBox="1">
            <a:spLocks/>
          </p:cNvSpPr>
          <p:nvPr/>
        </p:nvSpPr>
        <p:spPr>
          <a:xfrm>
            <a:off x="781771" y="1607549"/>
            <a:ext cx="9589893" cy="172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/>
              <a:t>Préparation et Nettoyage des données</a:t>
            </a:r>
            <a:endParaRPr lang="en-US" sz="5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1997EE-B8E4-94C9-9EB5-793BBBFDD39F}"/>
              </a:ext>
            </a:extLst>
          </p:cNvPr>
          <p:cNvSpPr txBox="1">
            <a:spLocks/>
          </p:cNvSpPr>
          <p:nvPr/>
        </p:nvSpPr>
        <p:spPr>
          <a:xfrm>
            <a:off x="842596" y="3762400"/>
            <a:ext cx="9589893" cy="937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/>
              <a:t>Modèle de données</a:t>
            </a:r>
            <a:endParaRPr lang="en-US" sz="54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3450E3B-AA96-137D-95BD-6B89FCDABF64}"/>
              </a:ext>
            </a:extLst>
          </p:cNvPr>
          <p:cNvSpPr txBox="1">
            <a:spLocks/>
          </p:cNvSpPr>
          <p:nvPr/>
        </p:nvSpPr>
        <p:spPr>
          <a:xfrm>
            <a:off x="842595" y="5333546"/>
            <a:ext cx="9589893" cy="8750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/>
              <a:t>Tableau de bord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4190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Formules mathématiques complexes sur un tableau noir">
            <a:extLst>
              <a:ext uri="{FF2B5EF4-FFF2-40B4-BE49-F238E27FC236}">
                <a16:creationId xmlns:a16="http://schemas.microsoft.com/office/drawing/2014/main" id="{70C2DF71-B77E-E09A-19AF-4ABD85E7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23284" r="1509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F1E159-1D3D-A258-7071-A8833640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Product Strategy Canvas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1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F09CB-C096-392E-D702-0740C85B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Product </a:t>
            </a:r>
            <a:r>
              <a:rPr lang="fr-FR" sz="3600" dirty="0" err="1"/>
              <a:t>Strategy</a:t>
            </a:r>
            <a:r>
              <a:rPr lang="fr-FR" sz="3600" dirty="0"/>
              <a:t> Canvas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DC4F95-291A-F2DE-771B-B97E3492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416445"/>
            <a:ext cx="3208528" cy="765440"/>
          </a:xfrm>
        </p:spPr>
        <p:txBody>
          <a:bodyPr/>
          <a:lstStyle/>
          <a:p>
            <a:pPr algn="ctr"/>
            <a:r>
              <a:rPr lang="fr-FR" b="1" dirty="0"/>
              <a:t>Utilisateurs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102A2-FB59-063D-8B01-16AF66369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417276"/>
            <a:ext cx="4185623" cy="1122630"/>
          </a:xfrm>
        </p:spPr>
        <p:txBody>
          <a:bodyPr>
            <a:normAutofit/>
          </a:bodyPr>
          <a:lstStyle/>
          <a:p>
            <a:r>
              <a:rPr lang="fr-FR" dirty="0"/>
              <a:t>Directeur Général (DG)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5AD48-83A8-0F4C-0A1E-914CE0C83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4272" y="1416444"/>
            <a:ext cx="6427871" cy="765440"/>
          </a:xfrm>
        </p:spPr>
        <p:txBody>
          <a:bodyPr/>
          <a:lstStyle/>
          <a:p>
            <a:pPr algn="ctr"/>
            <a:r>
              <a:rPr lang="fr-FR" b="1" dirty="0"/>
              <a:t>Stories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ED6EBD-3143-6EC9-7964-39A624A14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4273" y="2417275"/>
            <a:ext cx="6427871" cy="1267486"/>
          </a:xfrm>
        </p:spPr>
        <p:txBody>
          <a:bodyPr>
            <a:normAutofit/>
          </a:bodyPr>
          <a:lstStyle/>
          <a:p>
            <a:r>
              <a:rPr lang="fr-FR" dirty="0"/>
              <a:t>Être alerté des écarts de performance pour décider de la poursuite ou de l’arrêt des projets</a:t>
            </a:r>
          </a:p>
          <a:p>
            <a:r>
              <a:rPr lang="fr-FR" dirty="0"/>
              <a:t>Suivre la performance globale pour avoir vision globale 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39C0C6F7-28EE-CDA1-4490-9A5641812106}"/>
              </a:ext>
            </a:extLst>
          </p:cNvPr>
          <p:cNvSpPr txBox="1">
            <a:spLocks/>
          </p:cNvSpPr>
          <p:nvPr/>
        </p:nvSpPr>
        <p:spPr>
          <a:xfrm>
            <a:off x="675744" y="3513934"/>
            <a:ext cx="4185623" cy="100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/>
              <a:t>Directeur Régional (DR)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146C4C3E-030F-59DD-F59E-9A4C17E9697F}"/>
              </a:ext>
            </a:extLst>
          </p:cNvPr>
          <p:cNvSpPr txBox="1">
            <a:spLocks/>
          </p:cNvSpPr>
          <p:nvPr/>
        </p:nvSpPr>
        <p:spPr>
          <a:xfrm>
            <a:off x="675743" y="4927601"/>
            <a:ext cx="4185623" cy="101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r>
              <a:rPr lang="fr-FR" dirty="0"/>
              <a:t>Directeur Pays (DP)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DF0CDD5-D55B-4440-D4F7-EC3B03F36DAF}"/>
              </a:ext>
            </a:extLst>
          </p:cNvPr>
          <p:cNvSpPr txBox="1">
            <a:spLocks/>
          </p:cNvSpPr>
          <p:nvPr/>
        </p:nvSpPr>
        <p:spPr>
          <a:xfrm>
            <a:off x="3884271" y="3513933"/>
            <a:ext cx="6427871" cy="171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r>
              <a:rPr lang="fr-FR" dirty="0"/>
              <a:t>Être alerté des écarts de performance pour intervenir auprès des DP</a:t>
            </a:r>
          </a:p>
          <a:p>
            <a:r>
              <a:rPr lang="fr-FR" dirty="0"/>
              <a:t>Suivre la performance Régional pour avoir vision globale 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C9C0F474-98C3-B650-C79B-1A467CA8C4E7}"/>
              </a:ext>
            </a:extLst>
          </p:cNvPr>
          <p:cNvSpPr txBox="1">
            <a:spLocks/>
          </p:cNvSpPr>
          <p:nvPr/>
        </p:nvSpPr>
        <p:spPr>
          <a:xfrm>
            <a:off x="3884269" y="4902133"/>
            <a:ext cx="6427871" cy="362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/>
              <a:t>Suivre les projets nationaux pour prendre des mesures correctives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1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8829C-48EC-B086-7076-C328AC649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4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9" name="Isosceles Triangle 4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3" name="Isosceles Triangle 5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4" name="Isosceles Triangle 5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Formules mathématiques complexes sur un tableau noir">
            <a:extLst>
              <a:ext uri="{FF2B5EF4-FFF2-40B4-BE49-F238E27FC236}">
                <a16:creationId xmlns:a16="http://schemas.microsoft.com/office/drawing/2014/main" id="{EF2EC129-2DD0-D618-FFFC-A72A53F5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50" t="839" r="900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55E115-EE6A-9315-8D14-F0DC7246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994" y="1781175"/>
            <a:ext cx="6391275" cy="22574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 err="1"/>
              <a:t>Préparation</a:t>
            </a:r>
            <a:r>
              <a:rPr lang="en-US" sz="5000" dirty="0"/>
              <a:t> et </a:t>
            </a:r>
            <a:r>
              <a:rPr lang="en-US" sz="5000" dirty="0" err="1"/>
              <a:t>Nettoyage</a:t>
            </a:r>
            <a:r>
              <a:rPr lang="en-US" sz="5000" dirty="0"/>
              <a:t>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4402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7F110-91A4-937F-555D-061AF399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598F4-D567-2CF9-CCB1-70001EE6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Préparation et Nettoyage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720CE-1298-F785-88E6-419F741B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 Tables :</a:t>
            </a:r>
          </a:p>
          <a:p>
            <a:pPr lvl="1"/>
            <a:r>
              <a:rPr lang="fr-FR" dirty="0" err="1"/>
              <a:t>Actual_Costs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Coût réel</a:t>
            </a:r>
            <a:endParaRPr lang="fr-FR" dirty="0"/>
          </a:p>
          <a:p>
            <a:pPr lvl="1"/>
            <a:r>
              <a:rPr lang="fr-FR" dirty="0" err="1"/>
              <a:t>Actual_Delivrable</a:t>
            </a:r>
            <a:r>
              <a:rPr lang="fr-FR" dirty="0">
                <a:sym typeface="Wingdings" panose="05000000000000000000" pitchFamily="2" charset="2"/>
              </a:rPr>
              <a:t>  Livrable délivré</a:t>
            </a:r>
            <a:endParaRPr lang="fr-FR" dirty="0"/>
          </a:p>
          <a:p>
            <a:pPr lvl="1"/>
            <a:r>
              <a:rPr lang="fr-FR" dirty="0" err="1"/>
              <a:t>Actual_Duration</a:t>
            </a:r>
            <a:r>
              <a:rPr lang="fr-FR" dirty="0">
                <a:sym typeface="Wingdings" panose="05000000000000000000" pitchFamily="2" charset="2"/>
              </a:rPr>
              <a:t>  Durée réel</a:t>
            </a:r>
            <a:endParaRPr lang="fr-FR" dirty="0"/>
          </a:p>
          <a:p>
            <a:pPr lvl="1"/>
            <a:r>
              <a:rPr lang="fr-FR" dirty="0"/>
              <a:t>Profil Country</a:t>
            </a:r>
            <a:r>
              <a:rPr lang="fr-FR" dirty="0">
                <a:sym typeface="Wingdings" panose="05000000000000000000" pitchFamily="2" charset="2"/>
              </a:rPr>
              <a:t>  Pays par Région</a:t>
            </a:r>
            <a:endParaRPr lang="fr-FR" dirty="0"/>
          </a:p>
          <a:p>
            <a:pPr lvl="1"/>
            <a:r>
              <a:rPr lang="fr-FR" dirty="0"/>
              <a:t>Project type</a:t>
            </a:r>
            <a:r>
              <a:rPr lang="fr-FR" dirty="0">
                <a:sym typeface="Wingdings" panose="05000000000000000000" pitchFamily="2" charset="2"/>
              </a:rPr>
              <a:t>  Type de projet</a:t>
            </a:r>
            <a:endParaRPr lang="fr-FR" dirty="0"/>
          </a:p>
          <a:p>
            <a:pPr lvl="1"/>
            <a:r>
              <a:rPr lang="fr-FR" dirty="0" err="1"/>
              <a:t>Projects_Locations</a:t>
            </a:r>
            <a:r>
              <a:rPr lang="fr-FR" dirty="0">
                <a:sym typeface="Wingdings" panose="05000000000000000000" pitchFamily="2" charset="2"/>
              </a:rPr>
              <a:t>  Pays par projet</a:t>
            </a:r>
            <a:endParaRPr lang="fr-FR" dirty="0"/>
          </a:p>
          <a:p>
            <a:pPr lvl="1"/>
            <a:r>
              <a:rPr lang="fr-FR" dirty="0"/>
              <a:t>Project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 err="1">
                <a:sym typeface="Wingdings" panose="05000000000000000000" pitchFamily="2" charset="2"/>
              </a:rPr>
              <a:t>Element</a:t>
            </a:r>
            <a:r>
              <a:rPr lang="fr-FR" dirty="0">
                <a:sym typeface="Wingdings" panose="05000000000000000000" pitchFamily="2" charset="2"/>
              </a:rPr>
              <a:t> planifié par phase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EB72-4740-9EAE-A906-DD061CA7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1E6DF-371F-7BFF-5609-E43BF4A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Préparation et Nettoyage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9C17A-B576-F0D6-6C3E-61198C22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Supprimer les lignes vides </a:t>
            </a:r>
          </a:p>
          <a:p>
            <a:r>
              <a:rPr lang="fr-FR" dirty="0"/>
              <a:t>Mettre en entête de l’intitulé des colonnes</a:t>
            </a:r>
          </a:p>
          <a:p>
            <a:r>
              <a:rPr lang="fr-FR" dirty="0"/>
              <a:t>Renommer les colonnes en français</a:t>
            </a:r>
          </a:p>
          <a:p>
            <a:r>
              <a:rPr lang="fr-FR" dirty="0"/>
              <a:t>Concaténer Projet + Phase = identifiant unique</a:t>
            </a:r>
          </a:p>
          <a:p>
            <a:r>
              <a:rPr lang="fr-FR" dirty="0"/>
              <a:t>Fusionner les tables de données projets avec Projet</a:t>
            </a:r>
          </a:p>
          <a:p>
            <a:r>
              <a:rPr lang="fr-FR" dirty="0"/>
              <a:t>Vérification des types de données</a:t>
            </a:r>
          </a:p>
          <a:p>
            <a:r>
              <a:rPr lang="fr-FR" dirty="0"/>
              <a:t>Renommer les tables</a:t>
            </a:r>
          </a:p>
          <a:p>
            <a:r>
              <a:rPr lang="fr-FR" dirty="0"/>
              <a:t>Supprimer les tables obsolètes</a:t>
            </a:r>
          </a:p>
        </p:txBody>
      </p:sp>
    </p:spTree>
    <p:extLst>
      <p:ext uri="{BB962C8B-B14F-4D97-AF65-F5344CB8AC3E}">
        <p14:creationId xmlns:p14="http://schemas.microsoft.com/office/powerpoint/2010/main" val="4668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B3338-7D81-E634-DC76-96C09A0A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Formules mathématiques complexes sur un tableau noir">
            <a:extLst>
              <a:ext uri="{FF2B5EF4-FFF2-40B4-BE49-F238E27FC236}">
                <a16:creationId xmlns:a16="http://schemas.microsoft.com/office/drawing/2014/main" id="{29FEB557-30F1-32B6-9C35-B06CBFAF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0655" b="929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098219-7F6D-1DE9-9504-DD02FD85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6"/>
            <a:ext cx="4569803" cy="19112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 err="1"/>
              <a:t>Modèle</a:t>
            </a:r>
            <a:r>
              <a:rPr lang="en-US" sz="5400" dirty="0"/>
              <a:t> de données</a:t>
            </a:r>
          </a:p>
        </p:txBody>
      </p:sp>
      <p:sp>
        <p:nvSpPr>
          <p:cNvPr id="11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B5910-96B0-5AD2-304C-9573E2A27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720BF-8EAA-3B16-1A0B-17B4E587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Modèle de données</a:t>
            </a:r>
            <a:endParaRPr lang="fr-FR" dirty="0"/>
          </a:p>
        </p:txBody>
      </p:sp>
      <p:pic>
        <p:nvPicPr>
          <p:cNvPr id="5" name="Espace réservé du contenu 4" descr="Une image contenant capture d’écran, Logiciel multimédia, texte, Logiciel de graphisme&#10;&#10;Description générée automatiquement">
            <a:extLst>
              <a:ext uri="{FF2B5EF4-FFF2-40B4-BE49-F238E27FC236}">
                <a16:creationId xmlns:a16="http://schemas.microsoft.com/office/drawing/2014/main" id="{91C4FF3F-5484-6AA7-4454-FC59435DB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1" y="1362075"/>
            <a:ext cx="8391513" cy="523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5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357</TotalTime>
  <Words>212</Words>
  <Application>Microsoft Office PowerPoint</Application>
  <PresentationFormat>Grand écran</PresentationFormat>
  <Paragraphs>46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Arial</vt:lpstr>
      <vt:lpstr>Trebuchet MS</vt:lpstr>
      <vt:lpstr>Wingdings</vt:lpstr>
      <vt:lpstr>Wingdings 3</vt:lpstr>
      <vt:lpstr>Facette</vt:lpstr>
      <vt:lpstr>SANITORAL</vt:lpstr>
      <vt:lpstr>Product Strategy Canvas</vt:lpstr>
      <vt:lpstr>Product Strategy Canvas</vt:lpstr>
      <vt:lpstr>Product Strategy Canvas</vt:lpstr>
      <vt:lpstr>Préparation et Nettoyage des données</vt:lpstr>
      <vt:lpstr>Préparation et Nettoyage des données</vt:lpstr>
      <vt:lpstr>Préparation et Nettoyage des données</vt:lpstr>
      <vt:lpstr>Modèle de données</vt:lpstr>
      <vt:lpstr>Modèle de données</vt:lpstr>
      <vt:lpstr>Tableau de bord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BARAU</dc:creator>
  <cp:lastModifiedBy>Thomas BARAU</cp:lastModifiedBy>
  <cp:revision>4</cp:revision>
  <dcterms:created xsi:type="dcterms:W3CDTF">2024-12-11T13:11:27Z</dcterms:created>
  <dcterms:modified xsi:type="dcterms:W3CDTF">2024-12-11T19:08:36Z</dcterms:modified>
</cp:coreProperties>
</file>