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7" r:id="rId2"/>
    <p:sldId id="256" r:id="rId3"/>
    <p:sldId id="265" r:id="rId4"/>
    <p:sldId id="270" r:id="rId5"/>
    <p:sldId id="273" r:id="rId6"/>
    <p:sldId id="274" r:id="rId7"/>
    <p:sldId id="275" r:id="rId8"/>
    <p:sldId id="280" r:id="rId9"/>
    <p:sldId id="278" r:id="rId10"/>
    <p:sldId id="259" r:id="rId11"/>
    <p:sldId id="266" r:id="rId12"/>
    <p:sldId id="282" r:id="rId13"/>
    <p:sldId id="260" r:id="rId14"/>
    <p:sldId id="267" r:id="rId15"/>
    <p:sldId id="281" r:id="rId16"/>
    <p:sldId id="261" r:id="rId17"/>
    <p:sldId id="263" r:id="rId18"/>
    <p:sldId id="268" r:id="rId19"/>
    <p:sldId id="276" r:id="rId20"/>
    <p:sldId id="264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4ECBC5-C41F-4746-A3E8-20756B0E0CCA}" type="doc">
      <dgm:prSet loTypeId="urn:microsoft.com/office/officeart/2005/8/layout/lProcess3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6D1625F-1DD4-4741-95CE-216497C8EB91}">
      <dgm:prSet custT="1"/>
      <dgm:spPr/>
      <dgm:t>
        <a:bodyPr/>
        <a:lstStyle/>
        <a:p>
          <a:r>
            <a:rPr lang="fr-FR" sz="1400" b="1" i="0" dirty="0"/>
            <a:t>SEPARE LES DONNEES</a:t>
          </a:r>
          <a:endParaRPr lang="fr-FR" sz="1400" b="1" dirty="0"/>
        </a:p>
      </dgm:t>
    </dgm:pt>
    <dgm:pt modelId="{BA8CE724-9AAE-4E68-8DDA-225B02FDDB7E}" type="parTrans" cxnId="{C46A5C4F-ECE3-45E1-B06F-93152640B98B}">
      <dgm:prSet/>
      <dgm:spPr/>
      <dgm:t>
        <a:bodyPr/>
        <a:lstStyle/>
        <a:p>
          <a:endParaRPr lang="fr-FR"/>
        </a:p>
      </dgm:t>
    </dgm:pt>
    <dgm:pt modelId="{4EC66311-1E36-4A8D-8144-2B5896FEADEF}" type="sibTrans" cxnId="{C46A5C4F-ECE3-45E1-B06F-93152640B98B}">
      <dgm:prSet/>
      <dgm:spPr/>
      <dgm:t>
        <a:bodyPr/>
        <a:lstStyle/>
        <a:p>
          <a:endParaRPr lang="fr-FR"/>
        </a:p>
      </dgm:t>
    </dgm:pt>
    <dgm:pt modelId="{E496A608-C759-4B99-8569-0682676E61F2}">
      <dgm:prSet/>
      <dgm:spPr/>
      <dgm:t>
        <a:bodyPr/>
        <a:lstStyle/>
        <a:p>
          <a:r>
            <a:rPr lang="fr-FR" b="1" i="0" dirty="0"/>
            <a:t>TRAIN</a:t>
          </a:r>
          <a:endParaRPr lang="fr-FR" b="1" dirty="0"/>
        </a:p>
      </dgm:t>
    </dgm:pt>
    <dgm:pt modelId="{8F7C3628-3F7D-458A-BEAF-C35899190272}" type="parTrans" cxnId="{46DE52B4-5198-4429-8D6E-715C6568355E}">
      <dgm:prSet/>
      <dgm:spPr/>
      <dgm:t>
        <a:bodyPr/>
        <a:lstStyle/>
        <a:p>
          <a:endParaRPr lang="fr-FR"/>
        </a:p>
      </dgm:t>
    </dgm:pt>
    <dgm:pt modelId="{3CF488D7-3EF9-47DB-8579-24C38259DF14}" type="sibTrans" cxnId="{46DE52B4-5198-4429-8D6E-715C6568355E}">
      <dgm:prSet/>
      <dgm:spPr/>
      <dgm:t>
        <a:bodyPr/>
        <a:lstStyle/>
        <a:p>
          <a:endParaRPr lang="fr-FR"/>
        </a:p>
      </dgm:t>
    </dgm:pt>
    <dgm:pt modelId="{06BFCE0D-70AF-42A4-BEA7-9FC65BF7669C}">
      <dgm:prSet/>
      <dgm:spPr/>
      <dgm:t>
        <a:bodyPr/>
        <a:lstStyle/>
        <a:p>
          <a:r>
            <a:rPr lang="fr-FR" b="1" i="0" dirty="0"/>
            <a:t>TEST</a:t>
          </a:r>
          <a:endParaRPr lang="fr-FR" b="1" dirty="0"/>
        </a:p>
      </dgm:t>
    </dgm:pt>
    <dgm:pt modelId="{38652DE1-0311-486C-BB0C-CA7D89959B38}" type="parTrans" cxnId="{B3174E7C-57EB-4B83-B087-FEA4B0B8AA33}">
      <dgm:prSet/>
      <dgm:spPr/>
      <dgm:t>
        <a:bodyPr/>
        <a:lstStyle/>
        <a:p>
          <a:endParaRPr lang="fr-FR"/>
        </a:p>
      </dgm:t>
    </dgm:pt>
    <dgm:pt modelId="{52DD4C68-AF86-4D92-AE5C-8569F9A3D284}" type="sibTrans" cxnId="{B3174E7C-57EB-4B83-B087-FEA4B0B8AA33}">
      <dgm:prSet/>
      <dgm:spPr/>
      <dgm:t>
        <a:bodyPr/>
        <a:lstStyle/>
        <a:p>
          <a:endParaRPr lang="fr-FR"/>
        </a:p>
      </dgm:t>
    </dgm:pt>
    <dgm:pt modelId="{6F59CCCA-DFDF-43D5-9854-F830884C81A8}">
      <dgm:prSet/>
      <dgm:spPr/>
      <dgm:t>
        <a:bodyPr/>
        <a:lstStyle/>
        <a:p>
          <a:r>
            <a:rPr lang="fr-FR" b="1" i="0" dirty="0"/>
            <a:t>STRATIFY</a:t>
          </a:r>
          <a:endParaRPr lang="fr-FR" b="1" dirty="0"/>
        </a:p>
      </dgm:t>
    </dgm:pt>
    <dgm:pt modelId="{239D89C7-8DB3-420F-9F6B-35CE52D44D0B}" type="parTrans" cxnId="{9439591E-91B1-4421-887B-C384F650F0D3}">
      <dgm:prSet/>
      <dgm:spPr/>
      <dgm:t>
        <a:bodyPr/>
        <a:lstStyle/>
        <a:p>
          <a:endParaRPr lang="fr-FR"/>
        </a:p>
      </dgm:t>
    </dgm:pt>
    <dgm:pt modelId="{FFD00499-9D3E-40B8-B9A4-7449CF10F8B4}" type="sibTrans" cxnId="{9439591E-91B1-4421-887B-C384F650F0D3}">
      <dgm:prSet/>
      <dgm:spPr/>
      <dgm:t>
        <a:bodyPr/>
        <a:lstStyle/>
        <a:p>
          <a:endParaRPr lang="fr-FR"/>
        </a:p>
      </dgm:t>
    </dgm:pt>
    <dgm:pt modelId="{3D2598BA-50B1-457E-BF73-DE8E8B54601E}">
      <dgm:prSet custT="1"/>
      <dgm:spPr/>
      <dgm:t>
        <a:bodyPr/>
        <a:lstStyle/>
        <a:p>
          <a:r>
            <a:rPr lang="fr-FR" sz="1400" b="1" i="0" dirty="0"/>
            <a:t>Train</a:t>
          </a:r>
          <a:r>
            <a:rPr lang="fr-FR" sz="1400" b="0" i="0" dirty="0"/>
            <a:t> (67%) </a:t>
          </a:r>
          <a:endParaRPr lang="fr-FR" sz="1400" dirty="0"/>
        </a:p>
      </dgm:t>
    </dgm:pt>
    <dgm:pt modelId="{4214DDB1-2701-4957-A3B0-CF61261AC220}" type="parTrans" cxnId="{847B686B-53A6-4F80-BDA1-B112EFD2DAB5}">
      <dgm:prSet/>
      <dgm:spPr/>
      <dgm:t>
        <a:bodyPr/>
        <a:lstStyle/>
        <a:p>
          <a:endParaRPr lang="fr-FR"/>
        </a:p>
      </dgm:t>
    </dgm:pt>
    <dgm:pt modelId="{4C7CD108-8AC1-413E-BAE1-81851398B8B1}" type="sibTrans" cxnId="{847B686B-53A6-4F80-BDA1-B112EFD2DAB5}">
      <dgm:prSet/>
      <dgm:spPr/>
      <dgm:t>
        <a:bodyPr/>
        <a:lstStyle/>
        <a:p>
          <a:endParaRPr lang="fr-FR"/>
        </a:p>
      </dgm:t>
    </dgm:pt>
    <dgm:pt modelId="{A9BF6CCC-8A6B-4352-9EE4-970A0B7F4106}">
      <dgm:prSet custT="1"/>
      <dgm:spPr/>
      <dgm:t>
        <a:bodyPr/>
        <a:lstStyle/>
        <a:p>
          <a:r>
            <a:rPr lang="fr-FR" sz="1400" b="1" i="0" dirty="0"/>
            <a:t>Test</a:t>
          </a:r>
          <a:r>
            <a:rPr lang="fr-FR" sz="1400" b="0" i="0" dirty="0"/>
            <a:t> (33%)</a:t>
          </a:r>
          <a:endParaRPr lang="fr-FR" sz="1400" dirty="0"/>
        </a:p>
      </dgm:t>
    </dgm:pt>
    <dgm:pt modelId="{7633744B-C56B-4E79-9F1A-C499F517A454}" type="parTrans" cxnId="{8AB0D3AA-F5CE-4C8E-9114-B9A48C93B94D}">
      <dgm:prSet/>
      <dgm:spPr/>
      <dgm:t>
        <a:bodyPr/>
        <a:lstStyle/>
        <a:p>
          <a:endParaRPr lang="fr-FR"/>
        </a:p>
      </dgm:t>
    </dgm:pt>
    <dgm:pt modelId="{DE555447-2856-4546-8CB4-1D46215045D8}" type="sibTrans" cxnId="{8AB0D3AA-F5CE-4C8E-9114-B9A48C93B94D}">
      <dgm:prSet/>
      <dgm:spPr/>
      <dgm:t>
        <a:bodyPr/>
        <a:lstStyle/>
        <a:p>
          <a:endParaRPr lang="fr-FR"/>
        </a:p>
      </dgm:t>
    </dgm:pt>
    <dgm:pt modelId="{ACDE6576-374F-4946-8D42-AAA050557921}">
      <dgm:prSet custT="1"/>
      <dgm:spPr/>
      <dgm:t>
        <a:bodyPr/>
        <a:lstStyle/>
        <a:p>
          <a:r>
            <a:rPr lang="fr-FR" sz="1400" b="1" i="0" dirty="0"/>
            <a:t>Entraine</a:t>
          </a:r>
          <a:r>
            <a:rPr lang="fr-FR" sz="1400" b="0" i="0" dirty="0"/>
            <a:t> l’algorithme</a:t>
          </a:r>
          <a:endParaRPr lang="fr-FR" sz="1400" dirty="0"/>
        </a:p>
      </dgm:t>
    </dgm:pt>
    <dgm:pt modelId="{A0EDC1AA-02B8-4F7B-9DEF-983B5A8F261E}" type="parTrans" cxnId="{A4AB8B7E-0D3B-4C01-862F-CA33C0D1E3EF}">
      <dgm:prSet/>
      <dgm:spPr/>
      <dgm:t>
        <a:bodyPr/>
        <a:lstStyle/>
        <a:p>
          <a:endParaRPr lang="fr-FR"/>
        </a:p>
      </dgm:t>
    </dgm:pt>
    <dgm:pt modelId="{BB883984-86E7-443F-9C76-C5489F0B93C9}" type="sibTrans" cxnId="{A4AB8B7E-0D3B-4C01-862F-CA33C0D1E3EF}">
      <dgm:prSet/>
      <dgm:spPr/>
      <dgm:t>
        <a:bodyPr/>
        <a:lstStyle/>
        <a:p>
          <a:endParaRPr lang="fr-FR"/>
        </a:p>
      </dgm:t>
    </dgm:pt>
    <dgm:pt modelId="{02F672DA-DEE9-41E1-9F5B-9405B4C3A55C}">
      <dgm:prSet custT="1"/>
      <dgm:spPr/>
      <dgm:t>
        <a:bodyPr/>
        <a:lstStyle/>
        <a:p>
          <a:r>
            <a:rPr lang="fr-FR" sz="1400" b="1" i="0" dirty="0"/>
            <a:t>Confirme</a:t>
          </a:r>
          <a:r>
            <a:rPr lang="fr-FR" sz="1400" b="0" i="0" dirty="0"/>
            <a:t> l’algorithme</a:t>
          </a:r>
          <a:endParaRPr lang="fr-FR" sz="1400" dirty="0"/>
        </a:p>
      </dgm:t>
    </dgm:pt>
    <dgm:pt modelId="{FA31E794-167B-4F63-B735-026B4773AD75}" type="parTrans" cxnId="{C03889E9-8169-4B27-BFB8-58769966A860}">
      <dgm:prSet/>
      <dgm:spPr/>
      <dgm:t>
        <a:bodyPr/>
        <a:lstStyle/>
        <a:p>
          <a:endParaRPr lang="fr-FR"/>
        </a:p>
      </dgm:t>
    </dgm:pt>
    <dgm:pt modelId="{DF6BF113-1885-4456-A126-4E64547E8220}" type="sibTrans" cxnId="{C03889E9-8169-4B27-BFB8-58769966A860}">
      <dgm:prSet/>
      <dgm:spPr/>
      <dgm:t>
        <a:bodyPr/>
        <a:lstStyle/>
        <a:p>
          <a:endParaRPr lang="fr-FR"/>
        </a:p>
      </dgm:t>
    </dgm:pt>
    <dgm:pt modelId="{FB1B06F5-71FF-41E3-B8A0-B6E91038B940}">
      <dgm:prSet custT="1"/>
      <dgm:spPr/>
      <dgm:t>
        <a:bodyPr/>
        <a:lstStyle/>
        <a:p>
          <a:r>
            <a:rPr lang="fr-FR" sz="1400" b="0" i="0" dirty="0"/>
            <a:t>Garantie respectée de la répartition</a:t>
          </a:r>
          <a:endParaRPr lang="fr-FR" sz="1400" dirty="0"/>
        </a:p>
      </dgm:t>
    </dgm:pt>
    <dgm:pt modelId="{6B30584E-142F-424B-A51E-727B5046FF6E}" type="parTrans" cxnId="{FDFE303D-1A3B-4844-8DF3-BE390A8CE645}">
      <dgm:prSet/>
      <dgm:spPr/>
      <dgm:t>
        <a:bodyPr/>
        <a:lstStyle/>
        <a:p>
          <a:endParaRPr lang="fr-FR"/>
        </a:p>
      </dgm:t>
    </dgm:pt>
    <dgm:pt modelId="{C7BFABA0-6547-4DA8-9AC6-257312689124}" type="sibTrans" cxnId="{FDFE303D-1A3B-4844-8DF3-BE390A8CE645}">
      <dgm:prSet/>
      <dgm:spPr/>
      <dgm:t>
        <a:bodyPr/>
        <a:lstStyle/>
        <a:p>
          <a:endParaRPr lang="fr-FR"/>
        </a:p>
      </dgm:t>
    </dgm:pt>
    <dgm:pt modelId="{398941FD-C25F-4CA8-B2E5-F8C359BE0C09}">
      <dgm:prSet custT="1"/>
      <dgm:spPr/>
      <dgm:t>
        <a:bodyPr/>
        <a:lstStyle/>
        <a:p>
          <a:r>
            <a:rPr lang="fr-FR" sz="1400" b="0" i="0" dirty="0"/>
            <a:t>Code Type Local</a:t>
          </a:r>
          <a:endParaRPr lang="fr-FR" sz="1400" dirty="0"/>
        </a:p>
      </dgm:t>
    </dgm:pt>
    <dgm:pt modelId="{EA9292B9-52D1-497F-AF7C-79AE9988BF7B}" type="parTrans" cxnId="{E643F7DC-2459-419B-8ACE-70E4F701D31F}">
      <dgm:prSet/>
      <dgm:spPr/>
      <dgm:t>
        <a:bodyPr/>
        <a:lstStyle/>
        <a:p>
          <a:endParaRPr lang="fr-FR"/>
        </a:p>
      </dgm:t>
    </dgm:pt>
    <dgm:pt modelId="{66C44F2A-B8D9-4472-9551-AE0D656F78CE}" type="sibTrans" cxnId="{E643F7DC-2459-419B-8ACE-70E4F701D31F}">
      <dgm:prSet/>
      <dgm:spPr/>
      <dgm:t>
        <a:bodyPr/>
        <a:lstStyle/>
        <a:p>
          <a:endParaRPr lang="fr-FR"/>
        </a:p>
      </dgm:t>
    </dgm:pt>
    <dgm:pt modelId="{A45A7566-A828-459E-B6C5-1EDC22472547}" type="pres">
      <dgm:prSet presAssocID="{094ECBC5-C41F-4746-A3E8-20756B0E0CC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71D0C214-C33C-4988-A869-DCD728AD0A86}" type="pres">
      <dgm:prSet presAssocID="{56D1625F-1DD4-4741-95CE-216497C8EB91}" presName="horFlow" presStyleCnt="0"/>
      <dgm:spPr/>
    </dgm:pt>
    <dgm:pt modelId="{E18C288D-8E5D-46A4-A854-EECBE6319515}" type="pres">
      <dgm:prSet presAssocID="{56D1625F-1DD4-4741-95CE-216497C8EB91}" presName="bigChev" presStyleLbl="node1" presStyleIdx="0" presStyleCnt="4" custScaleX="139864"/>
      <dgm:spPr/>
    </dgm:pt>
    <dgm:pt modelId="{D89CA597-980A-448D-8F6C-957EE2D6F3B1}" type="pres">
      <dgm:prSet presAssocID="{4214DDB1-2701-4957-A3B0-CF61261AC220}" presName="parTrans" presStyleCnt="0"/>
      <dgm:spPr/>
    </dgm:pt>
    <dgm:pt modelId="{56F5DD58-02AD-4D6C-9865-873B18E44B1A}" type="pres">
      <dgm:prSet presAssocID="{3D2598BA-50B1-457E-BF73-DE8E8B54601E}" presName="node" presStyleLbl="alignAccFollowNode1" presStyleIdx="0" presStyleCnt="6" custScaleX="138312">
        <dgm:presLayoutVars>
          <dgm:bulletEnabled val="1"/>
        </dgm:presLayoutVars>
      </dgm:prSet>
      <dgm:spPr/>
    </dgm:pt>
    <dgm:pt modelId="{4CF356D7-03CF-4799-9692-F79EE7819663}" type="pres">
      <dgm:prSet presAssocID="{4C7CD108-8AC1-413E-BAE1-81851398B8B1}" presName="sibTrans" presStyleCnt="0"/>
      <dgm:spPr/>
    </dgm:pt>
    <dgm:pt modelId="{C32E6A3A-38E6-4866-B3F5-559374B7877D}" type="pres">
      <dgm:prSet presAssocID="{A9BF6CCC-8A6B-4352-9EE4-970A0B7F4106}" presName="node" presStyleLbl="alignAccFollowNode1" presStyleIdx="1" presStyleCnt="6" custScaleX="138312">
        <dgm:presLayoutVars>
          <dgm:bulletEnabled val="1"/>
        </dgm:presLayoutVars>
      </dgm:prSet>
      <dgm:spPr/>
    </dgm:pt>
    <dgm:pt modelId="{81437EAB-13A7-4F09-88A2-69ED390FFA55}" type="pres">
      <dgm:prSet presAssocID="{56D1625F-1DD4-4741-95CE-216497C8EB91}" presName="vSp" presStyleCnt="0"/>
      <dgm:spPr/>
    </dgm:pt>
    <dgm:pt modelId="{D4F7BF6D-FB36-4C79-8D81-05FE78978769}" type="pres">
      <dgm:prSet presAssocID="{E496A608-C759-4B99-8569-0682676E61F2}" presName="horFlow" presStyleCnt="0"/>
      <dgm:spPr/>
    </dgm:pt>
    <dgm:pt modelId="{5337987B-82EA-4772-B1C3-1426D5C66E27}" type="pres">
      <dgm:prSet presAssocID="{E496A608-C759-4B99-8569-0682676E61F2}" presName="bigChev" presStyleLbl="node1" presStyleIdx="1" presStyleCnt="4" custScaleX="99235"/>
      <dgm:spPr/>
    </dgm:pt>
    <dgm:pt modelId="{AB148B33-D2FE-4106-AECD-57BFA1E47689}" type="pres">
      <dgm:prSet presAssocID="{A0EDC1AA-02B8-4F7B-9DEF-983B5A8F261E}" presName="parTrans" presStyleCnt="0"/>
      <dgm:spPr/>
    </dgm:pt>
    <dgm:pt modelId="{725339F4-AD4B-47D8-9628-902CDB5E5689}" type="pres">
      <dgm:prSet presAssocID="{ACDE6576-374F-4946-8D42-AAA050557921}" presName="node" presStyleLbl="alignAccFollowNode1" presStyleIdx="2" presStyleCnt="6" custScaleX="197491">
        <dgm:presLayoutVars>
          <dgm:bulletEnabled val="1"/>
        </dgm:presLayoutVars>
      </dgm:prSet>
      <dgm:spPr/>
    </dgm:pt>
    <dgm:pt modelId="{BDBAE36F-2545-45B9-BA7D-E7ACAB404053}" type="pres">
      <dgm:prSet presAssocID="{E496A608-C759-4B99-8569-0682676E61F2}" presName="vSp" presStyleCnt="0"/>
      <dgm:spPr/>
    </dgm:pt>
    <dgm:pt modelId="{5108990F-317A-4163-B470-B39EEBA9A47E}" type="pres">
      <dgm:prSet presAssocID="{06BFCE0D-70AF-42A4-BEA7-9FC65BF7669C}" presName="horFlow" presStyleCnt="0"/>
      <dgm:spPr/>
    </dgm:pt>
    <dgm:pt modelId="{8E067201-AA69-4700-8F29-F19E22D175F5}" type="pres">
      <dgm:prSet presAssocID="{06BFCE0D-70AF-42A4-BEA7-9FC65BF7669C}" presName="bigChev" presStyleLbl="node1" presStyleIdx="2" presStyleCnt="4" custScaleX="101509"/>
      <dgm:spPr/>
    </dgm:pt>
    <dgm:pt modelId="{B5C507CF-8431-41EF-A364-9EEC052184A8}" type="pres">
      <dgm:prSet presAssocID="{FA31E794-167B-4F63-B735-026B4773AD75}" presName="parTrans" presStyleCnt="0"/>
      <dgm:spPr/>
    </dgm:pt>
    <dgm:pt modelId="{A386D8EE-182B-4190-A506-BD809F90F6CC}" type="pres">
      <dgm:prSet presAssocID="{02F672DA-DEE9-41E1-9F5B-9405B4C3A55C}" presName="node" presStyleLbl="alignAccFollowNode1" presStyleIdx="3" presStyleCnt="6" custScaleX="202589">
        <dgm:presLayoutVars>
          <dgm:bulletEnabled val="1"/>
        </dgm:presLayoutVars>
      </dgm:prSet>
      <dgm:spPr/>
    </dgm:pt>
    <dgm:pt modelId="{DC2B0F0D-4DF4-4BFD-A201-B502D03D1862}" type="pres">
      <dgm:prSet presAssocID="{06BFCE0D-70AF-42A4-BEA7-9FC65BF7669C}" presName="vSp" presStyleCnt="0"/>
      <dgm:spPr/>
    </dgm:pt>
    <dgm:pt modelId="{C6516AD8-5F59-4167-A19F-2CBB98716BEB}" type="pres">
      <dgm:prSet presAssocID="{6F59CCCA-DFDF-43D5-9854-F830884C81A8}" presName="horFlow" presStyleCnt="0"/>
      <dgm:spPr/>
    </dgm:pt>
    <dgm:pt modelId="{0D420585-3322-4409-A4D6-82FCD2727951}" type="pres">
      <dgm:prSet presAssocID="{6F59CCCA-DFDF-43D5-9854-F830884C81A8}" presName="bigChev" presStyleLbl="node1" presStyleIdx="3" presStyleCnt="4"/>
      <dgm:spPr/>
    </dgm:pt>
    <dgm:pt modelId="{36DF10B6-AAD9-4373-A2D8-35E642CA0285}" type="pres">
      <dgm:prSet presAssocID="{6B30584E-142F-424B-A51E-727B5046FF6E}" presName="parTrans" presStyleCnt="0"/>
      <dgm:spPr/>
    </dgm:pt>
    <dgm:pt modelId="{BAF76EA4-EEBA-4505-B947-A179C1DDE38A}" type="pres">
      <dgm:prSet presAssocID="{FB1B06F5-71FF-41E3-B8A0-B6E91038B940}" presName="node" presStyleLbl="alignAccFollowNode1" presStyleIdx="4" presStyleCnt="6" custScaleX="208164">
        <dgm:presLayoutVars>
          <dgm:bulletEnabled val="1"/>
        </dgm:presLayoutVars>
      </dgm:prSet>
      <dgm:spPr/>
    </dgm:pt>
    <dgm:pt modelId="{EEC74D77-92B8-408E-8A92-2C9104831BE4}" type="pres">
      <dgm:prSet presAssocID="{C7BFABA0-6547-4DA8-9AC6-257312689124}" presName="sibTrans" presStyleCnt="0"/>
      <dgm:spPr/>
    </dgm:pt>
    <dgm:pt modelId="{FCA50944-2E6A-464A-BE05-63A14CE89CA5}" type="pres">
      <dgm:prSet presAssocID="{398941FD-C25F-4CA8-B2E5-F8C359BE0C09}" presName="node" presStyleLbl="alignAccFollowNode1" presStyleIdx="5" presStyleCnt="6" custScaleX="155007">
        <dgm:presLayoutVars>
          <dgm:bulletEnabled val="1"/>
        </dgm:presLayoutVars>
      </dgm:prSet>
      <dgm:spPr/>
    </dgm:pt>
  </dgm:ptLst>
  <dgm:cxnLst>
    <dgm:cxn modelId="{9439591E-91B1-4421-887B-C384F650F0D3}" srcId="{094ECBC5-C41F-4746-A3E8-20756B0E0CCA}" destId="{6F59CCCA-DFDF-43D5-9854-F830884C81A8}" srcOrd="3" destOrd="0" parTransId="{239D89C7-8DB3-420F-9F6B-35CE52D44D0B}" sibTransId="{FFD00499-9D3E-40B8-B9A4-7449CF10F8B4}"/>
    <dgm:cxn modelId="{FDFE303D-1A3B-4844-8DF3-BE390A8CE645}" srcId="{6F59CCCA-DFDF-43D5-9854-F830884C81A8}" destId="{FB1B06F5-71FF-41E3-B8A0-B6E91038B940}" srcOrd="0" destOrd="0" parTransId="{6B30584E-142F-424B-A51E-727B5046FF6E}" sibTransId="{C7BFABA0-6547-4DA8-9AC6-257312689124}"/>
    <dgm:cxn modelId="{42312641-A1C1-4C4E-AB30-4AD8A52CE0DE}" type="presOf" srcId="{6F59CCCA-DFDF-43D5-9854-F830884C81A8}" destId="{0D420585-3322-4409-A4D6-82FCD2727951}" srcOrd="0" destOrd="0" presId="urn:microsoft.com/office/officeart/2005/8/layout/lProcess3"/>
    <dgm:cxn modelId="{5F41E244-47E5-4078-9531-2874113DE367}" type="presOf" srcId="{E496A608-C759-4B99-8569-0682676E61F2}" destId="{5337987B-82EA-4772-B1C3-1426D5C66E27}" srcOrd="0" destOrd="0" presId="urn:microsoft.com/office/officeart/2005/8/layout/lProcess3"/>
    <dgm:cxn modelId="{DCC31646-4A3E-4CA3-AB09-94C1AF04CEC7}" type="presOf" srcId="{02F672DA-DEE9-41E1-9F5B-9405B4C3A55C}" destId="{A386D8EE-182B-4190-A506-BD809F90F6CC}" srcOrd="0" destOrd="0" presId="urn:microsoft.com/office/officeart/2005/8/layout/lProcess3"/>
    <dgm:cxn modelId="{847B686B-53A6-4F80-BDA1-B112EFD2DAB5}" srcId="{56D1625F-1DD4-4741-95CE-216497C8EB91}" destId="{3D2598BA-50B1-457E-BF73-DE8E8B54601E}" srcOrd="0" destOrd="0" parTransId="{4214DDB1-2701-4957-A3B0-CF61261AC220}" sibTransId="{4C7CD108-8AC1-413E-BAE1-81851398B8B1}"/>
    <dgm:cxn modelId="{F7D72C6C-A8B5-4651-B3E2-9153437183E9}" type="presOf" srcId="{FB1B06F5-71FF-41E3-B8A0-B6E91038B940}" destId="{BAF76EA4-EEBA-4505-B947-A179C1DDE38A}" srcOrd="0" destOrd="0" presId="urn:microsoft.com/office/officeart/2005/8/layout/lProcess3"/>
    <dgm:cxn modelId="{C46A5C4F-ECE3-45E1-B06F-93152640B98B}" srcId="{094ECBC5-C41F-4746-A3E8-20756B0E0CCA}" destId="{56D1625F-1DD4-4741-95CE-216497C8EB91}" srcOrd="0" destOrd="0" parTransId="{BA8CE724-9AAE-4E68-8DDA-225B02FDDB7E}" sibTransId="{4EC66311-1E36-4A8D-8144-2B5896FEADEF}"/>
    <dgm:cxn modelId="{C3510D52-ED09-4FFD-BD4B-774EAC5CB79D}" type="presOf" srcId="{ACDE6576-374F-4946-8D42-AAA050557921}" destId="{725339F4-AD4B-47D8-9628-902CDB5E5689}" srcOrd="0" destOrd="0" presId="urn:microsoft.com/office/officeart/2005/8/layout/lProcess3"/>
    <dgm:cxn modelId="{635DB077-76BA-443E-8302-87552CE55739}" type="presOf" srcId="{A9BF6CCC-8A6B-4352-9EE4-970A0B7F4106}" destId="{C32E6A3A-38E6-4866-B3F5-559374B7877D}" srcOrd="0" destOrd="0" presId="urn:microsoft.com/office/officeart/2005/8/layout/lProcess3"/>
    <dgm:cxn modelId="{DBAD7979-FBAD-48ED-874D-7824FE124D88}" type="presOf" srcId="{3D2598BA-50B1-457E-BF73-DE8E8B54601E}" destId="{56F5DD58-02AD-4D6C-9865-873B18E44B1A}" srcOrd="0" destOrd="0" presId="urn:microsoft.com/office/officeart/2005/8/layout/lProcess3"/>
    <dgm:cxn modelId="{B3174E7C-57EB-4B83-B087-FEA4B0B8AA33}" srcId="{094ECBC5-C41F-4746-A3E8-20756B0E0CCA}" destId="{06BFCE0D-70AF-42A4-BEA7-9FC65BF7669C}" srcOrd="2" destOrd="0" parTransId="{38652DE1-0311-486C-BB0C-CA7D89959B38}" sibTransId="{52DD4C68-AF86-4D92-AE5C-8569F9A3D284}"/>
    <dgm:cxn modelId="{6C16787E-596A-4916-B61B-E33A12BDEFF9}" type="presOf" srcId="{094ECBC5-C41F-4746-A3E8-20756B0E0CCA}" destId="{A45A7566-A828-459E-B6C5-1EDC22472547}" srcOrd="0" destOrd="0" presId="urn:microsoft.com/office/officeart/2005/8/layout/lProcess3"/>
    <dgm:cxn modelId="{A4AB8B7E-0D3B-4C01-862F-CA33C0D1E3EF}" srcId="{E496A608-C759-4B99-8569-0682676E61F2}" destId="{ACDE6576-374F-4946-8D42-AAA050557921}" srcOrd="0" destOrd="0" parTransId="{A0EDC1AA-02B8-4F7B-9DEF-983B5A8F261E}" sibTransId="{BB883984-86E7-443F-9C76-C5489F0B93C9}"/>
    <dgm:cxn modelId="{8AB0D3AA-F5CE-4C8E-9114-B9A48C93B94D}" srcId="{56D1625F-1DD4-4741-95CE-216497C8EB91}" destId="{A9BF6CCC-8A6B-4352-9EE4-970A0B7F4106}" srcOrd="1" destOrd="0" parTransId="{7633744B-C56B-4E79-9F1A-C499F517A454}" sibTransId="{DE555447-2856-4546-8CB4-1D46215045D8}"/>
    <dgm:cxn modelId="{46DE52B4-5198-4429-8D6E-715C6568355E}" srcId="{094ECBC5-C41F-4746-A3E8-20756B0E0CCA}" destId="{E496A608-C759-4B99-8569-0682676E61F2}" srcOrd="1" destOrd="0" parTransId="{8F7C3628-3F7D-458A-BEAF-C35899190272}" sibTransId="{3CF488D7-3EF9-47DB-8579-24C38259DF14}"/>
    <dgm:cxn modelId="{85CAEAB6-4D17-4FDE-89C0-EA914164B277}" type="presOf" srcId="{56D1625F-1DD4-4741-95CE-216497C8EB91}" destId="{E18C288D-8E5D-46A4-A854-EECBE6319515}" srcOrd="0" destOrd="0" presId="urn:microsoft.com/office/officeart/2005/8/layout/lProcess3"/>
    <dgm:cxn modelId="{851572D9-36A9-4EB0-9FCD-21315BB4C68E}" type="presOf" srcId="{398941FD-C25F-4CA8-B2E5-F8C359BE0C09}" destId="{FCA50944-2E6A-464A-BE05-63A14CE89CA5}" srcOrd="0" destOrd="0" presId="urn:microsoft.com/office/officeart/2005/8/layout/lProcess3"/>
    <dgm:cxn modelId="{A82BB4DC-6A20-4DD9-9AC1-30A1874ADB86}" type="presOf" srcId="{06BFCE0D-70AF-42A4-BEA7-9FC65BF7669C}" destId="{8E067201-AA69-4700-8F29-F19E22D175F5}" srcOrd="0" destOrd="0" presId="urn:microsoft.com/office/officeart/2005/8/layout/lProcess3"/>
    <dgm:cxn modelId="{E643F7DC-2459-419B-8ACE-70E4F701D31F}" srcId="{6F59CCCA-DFDF-43D5-9854-F830884C81A8}" destId="{398941FD-C25F-4CA8-B2E5-F8C359BE0C09}" srcOrd="1" destOrd="0" parTransId="{EA9292B9-52D1-497F-AF7C-79AE9988BF7B}" sibTransId="{66C44F2A-B8D9-4472-9551-AE0D656F78CE}"/>
    <dgm:cxn modelId="{C03889E9-8169-4B27-BFB8-58769966A860}" srcId="{06BFCE0D-70AF-42A4-BEA7-9FC65BF7669C}" destId="{02F672DA-DEE9-41E1-9F5B-9405B4C3A55C}" srcOrd="0" destOrd="0" parTransId="{FA31E794-167B-4F63-B735-026B4773AD75}" sibTransId="{DF6BF113-1885-4456-A126-4E64547E8220}"/>
    <dgm:cxn modelId="{4A759F00-169D-423F-87EC-7F67190A62C0}" type="presParOf" srcId="{A45A7566-A828-459E-B6C5-1EDC22472547}" destId="{71D0C214-C33C-4988-A869-DCD728AD0A86}" srcOrd="0" destOrd="0" presId="urn:microsoft.com/office/officeart/2005/8/layout/lProcess3"/>
    <dgm:cxn modelId="{9DD4AE35-DF33-4088-A464-081BDE2EFD27}" type="presParOf" srcId="{71D0C214-C33C-4988-A869-DCD728AD0A86}" destId="{E18C288D-8E5D-46A4-A854-EECBE6319515}" srcOrd="0" destOrd="0" presId="urn:microsoft.com/office/officeart/2005/8/layout/lProcess3"/>
    <dgm:cxn modelId="{28F4D4FB-6815-4C9E-AFDC-A2821DDA92B4}" type="presParOf" srcId="{71D0C214-C33C-4988-A869-DCD728AD0A86}" destId="{D89CA597-980A-448D-8F6C-957EE2D6F3B1}" srcOrd="1" destOrd="0" presId="urn:microsoft.com/office/officeart/2005/8/layout/lProcess3"/>
    <dgm:cxn modelId="{B982F625-8A74-401B-9D87-25AE4DA78E21}" type="presParOf" srcId="{71D0C214-C33C-4988-A869-DCD728AD0A86}" destId="{56F5DD58-02AD-4D6C-9865-873B18E44B1A}" srcOrd="2" destOrd="0" presId="urn:microsoft.com/office/officeart/2005/8/layout/lProcess3"/>
    <dgm:cxn modelId="{ED23CFED-36A0-400C-B73F-FB4A3C093E63}" type="presParOf" srcId="{71D0C214-C33C-4988-A869-DCD728AD0A86}" destId="{4CF356D7-03CF-4799-9692-F79EE7819663}" srcOrd="3" destOrd="0" presId="urn:microsoft.com/office/officeart/2005/8/layout/lProcess3"/>
    <dgm:cxn modelId="{7F759237-C057-4C7A-899A-7B0BC735A0B8}" type="presParOf" srcId="{71D0C214-C33C-4988-A869-DCD728AD0A86}" destId="{C32E6A3A-38E6-4866-B3F5-559374B7877D}" srcOrd="4" destOrd="0" presId="urn:microsoft.com/office/officeart/2005/8/layout/lProcess3"/>
    <dgm:cxn modelId="{645753AB-FD48-4B49-AE55-B8B8F6A8F672}" type="presParOf" srcId="{A45A7566-A828-459E-B6C5-1EDC22472547}" destId="{81437EAB-13A7-4F09-88A2-69ED390FFA55}" srcOrd="1" destOrd="0" presId="urn:microsoft.com/office/officeart/2005/8/layout/lProcess3"/>
    <dgm:cxn modelId="{0599551C-B101-4D54-A0B7-DC5B420E252B}" type="presParOf" srcId="{A45A7566-A828-459E-B6C5-1EDC22472547}" destId="{D4F7BF6D-FB36-4C79-8D81-05FE78978769}" srcOrd="2" destOrd="0" presId="urn:microsoft.com/office/officeart/2005/8/layout/lProcess3"/>
    <dgm:cxn modelId="{D6FAFCF2-BA9D-4402-8171-0B1417F7159C}" type="presParOf" srcId="{D4F7BF6D-FB36-4C79-8D81-05FE78978769}" destId="{5337987B-82EA-4772-B1C3-1426D5C66E27}" srcOrd="0" destOrd="0" presId="urn:microsoft.com/office/officeart/2005/8/layout/lProcess3"/>
    <dgm:cxn modelId="{CE5CA995-B084-4F45-9608-635AF37F15DD}" type="presParOf" srcId="{D4F7BF6D-FB36-4C79-8D81-05FE78978769}" destId="{AB148B33-D2FE-4106-AECD-57BFA1E47689}" srcOrd="1" destOrd="0" presId="urn:microsoft.com/office/officeart/2005/8/layout/lProcess3"/>
    <dgm:cxn modelId="{8E8E162B-C49E-44FB-B434-9FC5B37A9E40}" type="presParOf" srcId="{D4F7BF6D-FB36-4C79-8D81-05FE78978769}" destId="{725339F4-AD4B-47D8-9628-902CDB5E5689}" srcOrd="2" destOrd="0" presId="urn:microsoft.com/office/officeart/2005/8/layout/lProcess3"/>
    <dgm:cxn modelId="{8A8E7427-121D-4B1C-B6FD-D441168E703B}" type="presParOf" srcId="{A45A7566-A828-459E-B6C5-1EDC22472547}" destId="{BDBAE36F-2545-45B9-BA7D-E7ACAB404053}" srcOrd="3" destOrd="0" presId="urn:microsoft.com/office/officeart/2005/8/layout/lProcess3"/>
    <dgm:cxn modelId="{5F4DB8DA-024A-4AF2-ABB6-99E47AB7BD94}" type="presParOf" srcId="{A45A7566-A828-459E-B6C5-1EDC22472547}" destId="{5108990F-317A-4163-B470-B39EEBA9A47E}" srcOrd="4" destOrd="0" presId="urn:microsoft.com/office/officeart/2005/8/layout/lProcess3"/>
    <dgm:cxn modelId="{C3E9E1B4-8FB7-405F-BA41-0B063A5FC301}" type="presParOf" srcId="{5108990F-317A-4163-B470-B39EEBA9A47E}" destId="{8E067201-AA69-4700-8F29-F19E22D175F5}" srcOrd="0" destOrd="0" presId="urn:microsoft.com/office/officeart/2005/8/layout/lProcess3"/>
    <dgm:cxn modelId="{360ED3D2-3103-44F0-80D6-B2B7910BDBBA}" type="presParOf" srcId="{5108990F-317A-4163-B470-B39EEBA9A47E}" destId="{B5C507CF-8431-41EF-A364-9EEC052184A8}" srcOrd="1" destOrd="0" presId="urn:microsoft.com/office/officeart/2005/8/layout/lProcess3"/>
    <dgm:cxn modelId="{B99964E0-3B72-4B47-A5ED-51156B167362}" type="presParOf" srcId="{5108990F-317A-4163-B470-B39EEBA9A47E}" destId="{A386D8EE-182B-4190-A506-BD809F90F6CC}" srcOrd="2" destOrd="0" presId="urn:microsoft.com/office/officeart/2005/8/layout/lProcess3"/>
    <dgm:cxn modelId="{426A106B-5CD6-41BF-BFAB-5EE6D72F6AA4}" type="presParOf" srcId="{A45A7566-A828-459E-B6C5-1EDC22472547}" destId="{DC2B0F0D-4DF4-4BFD-A201-B502D03D1862}" srcOrd="5" destOrd="0" presId="urn:microsoft.com/office/officeart/2005/8/layout/lProcess3"/>
    <dgm:cxn modelId="{70FE10E6-89D0-4FA8-A152-E29A1D07EE47}" type="presParOf" srcId="{A45A7566-A828-459E-B6C5-1EDC22472547}" destId="{C6516AD8-5F59-4167-A19F-2CBB98716BEB}" srcOrd="6" destOrd="0" presId="urn:microsoft.com/office/officeart/2005/8/layout/lProcess3"/>
    <dgm:cxn modelId="{D4674E3D-7427-43BE-8405-0DBE6203827B}" type="presParOf" srcId="{C6516AD8-5F59-4167-A19F-2CBB98716BEB}" destId="{0D420585-3322-4409-A4D6-82FCD2727951}" srcOrd="0" destOrd="0" presId="urn:microsoft.com/office/officeart/2005/8/layout/lProcess3"/>
    <dgm:cxn modelId="{EBF110B5-608B-4E0D-A0DE-069D7E6D3EAF}" type="presParOf" srcId="{C6516AD8-5F59-4167-A19F-2CBB98716BEB}" destId="{36DF10B6-AAD9-4373-A2D8-35E642CA0285}" srcOrd="1" destOrd="0" presId="urn:microsoft.com/office/officeart/2005/8/layout/lProcess3"/>
    <dgm:cxn modelId="{A7541074-B862-4581-9EF8-5A63654854BF}" type="presParOf" srcId="{C6516AD8-5F59-4167-A19F-2CBB98716BEB}" destId="{BAF76EA4-EEBA-4505-B947-A179C1DDE38A}" srcOrd="2" destOrd="0" presId="urn:microsoft.com/office/officeart/2005/8/layout/lProcess3"/>
    <dgm:cxn modelId="{DB89F39E-A196-4249-9F27-6C3AB9B55C85}" type="presParOf" srcId="{C6516AD8-5F59-4167-A19F-2CBB98716BEB}" destId="{EEC74D77-92B8-408E-8A92-2C9104831BE4}" srcOrd="3" destOrd="0" presId="urn:microsoft.com/office/officeart/2005/8/layout/lProcess3"/>
    <dgm:cxn modelId="{A59EE3E4-5EED-4C4B-BC44-DCBDB54B8A35}" type="presParOf" srcId="{C6516AD8-5F59-4167-A19F-2CBB98716BEB}" destId="{FCA50944-2E6A-464A-BE05-63A14CE89CA5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C288D-8E5D-46A4-A854-EECBE6319515}">
      <dsp:nvSpPr>
        <dsp:cNvPr id="0" name=""/>
        <dsp:cNvSpPr/>
      </dsp:nvSpPr>
      <dsp:spPr>
        <a:xfrm>
          <a:off x="2301" y="30748"/>
          <a:ext cx="1829349" cy="523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/>
            <a:t>SEPARE LES DONNEES</a:t>
          </a:r>
          <a:endParaRPr lang="fr-FR" sz="1400" b="1" kern="1200" dirty="0"/>
        </a:p>
      </dsp:txBody>
      <dsp:txXfrm>
        <a:off x="263891" y="30748"/>
        <a:ext cx="1306170" cy="523179"/>
      </dsp:txXfrm>
    </dsp:sp>
    <dsp:sp modelId="{56F5DD58-02AD-4D6C-9865-873B18E44B1A}">
      <dsp:nvSpPr>
        <dsp:cNvPr id="0" name=""/>
        <dsp:cNvSpPr/>
      </dsp:nvSpPr>
      <dsp:spPr>
        <a:xfrm>
          <a:off x="1661618" y="75218"/>
          <a:ext cx="1501511" cy="4342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/>
            <a:t>Train</a:t>
          </a:r>
          <a:r>
            <a:rPr lang="fr-FR" sz="1400" b="0" i="0" kern="1200" dirty="0"/>
            <a:t> (67%) </a:t>
          </a:r>
          <a:endParaRPr lang="fr-FR" sz="1400" kern="1200" dirty="0"/>
        </a:p>
      </dsp:txBody>
      <dsp:txXfrm>
        <a:off x="1878738" y="75218"/>
        <a:ext cx="1067272" cy="434239"/>
      </dsp:txXfrm>
    </dsp:sp>
    <dsp:sp modelId="{C32E6A3A-38E6-4866-B3F5-559374B7877D}">
      <dsp:nvSpPr>
        <dsp:cNvPr id="0" name=""/>
        <dsp:cNvSpPr/>
      </dsp:nvSpPr>
      <dsp:spPr>
        <a:xfrm>
          <a:off x="3011146" y="75218"/>
          <a:ext cx="1501511" cy="4342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/>
            <a:t>Test</a:t>
          </a:r>
          <a:r>
            <a:rPr lang="fr-FR" sz="1400" b="0" i="0" kern="1200" dirty="0"/>
            <a:t> (33%)</a:t>
          </a:r>
          <a:endParaRPr lang="fr-FR" sz="1400" kern="1200" dirty="0"/>
        </a:p>
      </dsp:txBody>
      <dsp:txXfrm>
        <a:off x="3228266" y="75218"/>
        <a:ext cx="1067272" cy="434239"/>
      </dsp:txXfrm>
    </dsp:sp>
    <dsp:sp modelId="{5337987B-82EA-4772-B1C3-1426D5C66E27}">
      <dsp:nvSpPr>
        <dsp:cNvPr id="0" name=""/>
        <dsp:cNvSpPr/>
      </dsp:nvSpPr>
      <dsp:spPr>
        <a:xfrm>
          <a:off x="2301" y="627172"/>
          <a:ext cx="1297943" cy="523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TRAIN</a:t>
          </a:r>
          <a:endParaRPr lang="fr-FR" sz="1200" b="1" kern="1200" dirty="0"/>
        </a:p>
      </dsp:txBody>
      <dsp:txXfrm>
        <a:off x="263891" y="627172"/>
        <a:ext cx="774764" cy="523179"/>
      </dsp:txXfrm>
    </dsp:sp>
    <dsp:sp modelId="{725339F4-AD4B-47D8-9628-902CDB5E5689}">
      <dsp:nvSpPr>
        <dsp:cNvPr id="0" name=""/>
        <dsp:cNvSpPr/>
      </dsp:nvSpPr>
      <dsp:spPr>
        <a:xfrm>
          <a:off x="1130211" y="671643"/>
          <a:ext cx="2143957" cy="4342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/>
            <a:t>Entraine</a:t>
          </a:r>
          <a:r>
            <a:rPr lang="fr-FR" sz="1400" b="0" i="0" kern="1200" dirty="0"/>
            <a:t> l’algorithme</a:t>
          </a:r>
          <a:endParaRPr lang="fr-FR" sz="1400" kern="1200" dirty="0"/>
        </a:p>
      </dsp:txBody>
      <dsp:txXfrm>
        <a:off x="1347331" y="671643"/>
        <a:ext cx="1709718" cy="434239"/>
      </dsp:txXfrm>
    </dsp:sp>
    <dsp:sp modelId="{8E067201-AA69-4700-8F29-F19E22D175F5}">
      <dsp:nvSpPr>
        <dsp:cNvPr id="0" name=""/>
        <dsp:cNvSpPr/>
      </dsp:nvSpPr>
      <dsp:spPr>
        <a:xfrm>
          <a:off x="2301" y="1223597"/>
          <a:ext cx="1327685" cy="523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TEST</a:t>
          </a:r>
          <a:endParaRPr lang="fr-FR" sz="1200" b="1" kern="1200" dirty="0"/>
        </a:p>
      </dsp:txBody>
      <dsp:txXfrm>
        <a:off x="263891" y="1223597"/>
        <a:ext cx="804506" cy="523179"/>
      </dsp:txXfrm>
    </dsp:sp>
    <dsp:sp modelId="{A386D8EE-182B-4190-A506-BD809F90F6CC}">
      <dsp:nvSpPr>
        <dsp:cNvPr id="0" name=""/>
        <dsp:cNvSpPr/>
      </dsp:nvSpPr>
      <dsp:spPr>
        <a:xfrm>
          <a:off x="1159954" y="1268067"/>
          <a:ext cx="2199301" cy="4342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i="0" kern="1200" dirty="0"/>
            <a:t>Confirme</a:t>
          </a:r>
          <a:r>
            <a:rPr lang="fr-FR" sz="1400" b="0" i="0" kern="1200" dirty="0"/>
            <a:t> l’algorithme</a:t>
          </a:r>
          <a:endParaRPr lang="fr-FR" sz="1400" kern="1200" dirty="0"/>
        </a:p>
      </dsp:txBody>
      <dsp:txXfrm>
        <a:off x="1377074" y="1268067"/>
        <a:ext cx="1765062" cy="434239"/>
      </dsp:txXfrm>
    </dsp:sp>
    <dsp:sp modelId="{0D420585-3322-4409-A4D6-82FCD2727951}">
      <dsp:nvSpPr>
        <dsp:cNvPr id="0" name=""/>
        <dsp:cNvSpPr/>
      </dsp:nvSpPr>
      <dsp:spPr>
        <a:xfrm>
          <a:off x="2301" y="1820022"/>
          <a:ext cx="1307948" cy="523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i="0" kern="1200" dirty="0"/>
            <a:t>STRATIFY</a:t>
          </a:r>
          <a:endParaRPr lang="fr-FR" sz="1200" b="1" kern="1200" dirty="0"/>
        </a:p>
      </dsp:txBody>
      <dsp:txXfrm>
        <a:off x="263891" y="1820022"/>
        <a:ext cx="784769" cy="523179"/>
      </dsp:txXfrm>
    </dsp:sp>
    <dsp:sp modelId="{BAF76EA4-EEBA-4505-B947-A179C1DDE38A}">
      <dsp:nvSpPr>
        <dsp:cNvPr id="0" name=""/>
        <dsp:cNvSpPr/>
      </dsp:nvSpPr>
      <dsp:spPr>
        <a:xfrm>
          <a:off x="1140217" y="1864492"/>
          <a:ext cx="2259823" cy="4342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Garantie respectée de la répartition</a:t>
          </a:r>
          <a:endParaRPr lang="fr-FR" sz="1400" kern="1200" dirty="0"/>
        </a:p>
      </dsp:txBody>
      <dsp:txXfrm>
        <a:off x="1357337" y="1864492"/>
        <a:ext cx="1825584" cy="434239"/>
      </dsp:txXfrm>
    </dsp:sp>
    <dsp:sp modelId="{FCA50944-2E6A-464A-BE05-63A14CE89CA5}">
      <dsp:nvSpPr>
        <dsp:cNvPr id="0" name=""/>
        <dsp:cNvSpPr/>
      </dsp:nvSpPr>
      <dsp:spPr>
        <a:xfrm>
          <a:off x="3248056" y="1864492"/>
          <a:ext cx="1682752" cy="43423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/>
            <a:t>Code Type Local</a:t>
          </a:r>
          <a:endParaRPr lang="fr-FR" sz="1400" kern="1200" dirty="0"/>
        </a:p>
      </dsp:txBody>
      <dsp:txXfrm>
        <a:off x="3465176" y="1864492"/>
        <a:ext cx="1248513" cy="434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DA5FE237-384D-789D-EE29-3C8DB9995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>
            <a:extLst>
              <a:ext uri="{FF2B5EF4-FFF2-40B4-BE49-F238E27FC236}">
                <a16:creationId xmlns:a16="http://schemas.microsoft.com/office/drawing/2014/main" id="{199A49D3-82BA-5478-EE77-A9E6B2BCCF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>
            <a:extLst>
              <a:ext uri="{FF2B5EF4-FFF2-40B4-BE49-F238E27FC236}">
                <a16:creationId xmlns:a16="http://schemas.microsoft.com/office/drawing/2014/main" id="{60250B11-F8CC-1F46-7346-CBFF410BC0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226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2D8439A-0F42-1BC2-EAC4-0D9BEF11B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>
            <a:extLst>
              <a:ext uri="{FF2B5EF4-FFF2-40B4-BE49-F238E27FC236}">
                <a16:creationId xmlns:a16="http://schemas.microsoft.com/office/drawing/2014/main" id="{4127EAD6-B6CB-A4AA-FD0E-6A106A49A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>
            <a:extLst>
              <a:ext uri="{FF2B5EF4-FFF2-40B4-BE49-F238E27FC236}">
                <a16:creationId xmlns:a16="http://schemas.microsoft.com/office/drawing/2014/main" id="{A764EF62-A4D9-865B-4AF1-50668B78A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98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01659680-7E2C-8C49-03E0-D82D56E0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>
            <a:extLst>
              <a:ext uri="{FF2B5EF4-FFF2-40B4-BE49-F238E27FC236}">
                <a16:creationId xmlns:a16="http://schemas.microsoft.com/office/drawing/2014/main" id="{B07A77F7-C020-C72C-B9E4-FC1600659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>
            <a:extLst>
              <a:ext uri="{FF2B5EF4-FFF2-40B4-BE49-F238E27FC236}">
                <a16:creationId xmlns:a16="http://schemas.microsoft.com/office/drawing/2014/main" id="{00BD8952-1CD8-75B4-B350-B50E77CD8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946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11AA7991-1C45-434B-32C7-6FBA876E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>
            <a:extLst>
              <a:ext uri="{FF2B5EF4-FFF2-40B4-BE49-F238E27FC236}">
                <a16:creationId xmlns:a16="http://schemas.microsoft.com/office/drawing/2014/main" id="{716EC626-51C0-D668-2B22-4EA699B86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>
            <a:extLst>
              <a:ext uri="{FF2B5EF4-FFF2-40B4-BE49-F238E27FC236}">
                <a16:creationId xmlns:a16="http://schemas.microsoft.com/office/drawing/2014/main" id="{74BD6B5A-8AD4-BAF8-19B2-15F3BF301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15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c227a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c227a4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554978C-2060-CF32-5974-A2094AD0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>
            <a:extLst>
              <a:ext uri="{FF2B5EF4-FFF2-40B4-BE49-F238E27FC236}">
                <a16:creationId xmlns:a16="http://schemas.microsoft.com/office/drawing/2014/main" id="{01C84CE9-7DF9-594A-5C90-AE231702E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>
            <a:extLst>
              <a:ext uri="{FF2B5EF4-FFF2-40B4-BE49-F238E27FC236}">
                <a16:creationId xmlns:a16="http://schemas.microsoft.com/office/drawing/2014/main" id="{8134253C-1CA5-D918-C9D0-C2935D0C1F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673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2CFC088-D3AC-A115-6079-7618D42A8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>
            <a:extLst>
              <a:ext uri="{FF2B5EF4-FFF2-40B4-BE49-F238E27FC236}">
                <a16:creationId xmlns:a16="http://schemas.microsoft.com/office/drawing/2014/main" id="{C8D78A3E-969A-6C1E-E96D-3786FECE43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>
            <a:extLst>
              <a:ext uri="{FF2B5EF4-FFF2-40B4-BE49-F238E27FC236}">
                <a16:creationId xmlns:a16="http://schemas.microsoft.com/office/drawing/2014/main" id="{E711F250-4C41-BE5B-1843-85B67199C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Coefficient de silhouette prend en compte non seulement la densité des clusters mais aussi l'écart entre les différents clusters.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3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36c227a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36c227a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77E8F7F3-87CE-1FDF-71FD-2358E1C3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B0BDAAC7-D8AF-BD26-EC24-291ABA261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4BAAB4C8-0333-643F-EDFC-354C92448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65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53D0003-1C30-47BE-57D7-F5A0C0D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40B4FF9C-4201-F358-1613-B7DB73BDF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0B310DF0-A898-2C04-1FB0-DF0938915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68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6B74D12-172A-835F-4CC0-143DA9369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FFA44CFD-18A9-FD4A-BD47-A333B473D7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C1C81293-75A8-E1B6-2E5F-9BED6A556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141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079C0A3-5CFB-D1BD-2F1A-E50D000D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CED918BA-CB26-7E6E-E4C7-C81077515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091F1419-859D-B73F-738E-646AE186C2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142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D53795A-03BD-D6A9-E2D9-89929D01C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59963193-8DC8-7AE8-3558-11E4C09721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05A04CEB-FEB9-69E2-9DB3-02B5038C9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720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FBAD5B4-40EF-2559-91FB-C7CB1E295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4230717D-A58D-602F-6ED5-97DE52AC6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B422300B-EC99-2DD3-3AB1-06313AD04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3672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3B235A2-D720-288A-326B-C4ABBDB13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>
            <a:extLst>
              <a:ext uri="{FF2B5EF4-FFF2-40B4-BE49-F238E27FC236}">
                <a16:creationId xmlns:a16="http://schemas.microsoft.com/office/drawing/2014/main" id="{4FADDAE5-F8EF-3789-3051-E09B253B3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>
            <a:extLst>
              <a:ext uri="{FF2B5EF4-FFF2-40B4-BE49-F238E27FC236}">
                <a16:creationId xmlns:a16="http://schemas.microsoft.com/office/drawing/2014/main" id="{B59AFB6F-9914-AC54-57BB-B11E76ABD4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0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623400" y="2612200"/>
            <a:ext cx="85206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 de l’évolution des prix de l’immobilier avec Python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Thomas 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BARAU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" sz="22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01/2025</a:t>
            </a:r>
            <a:endParaRPr sz="2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89925"/>
            <a:ext cx="3669750" cy="16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7649" y="1564231"/>
            <a:ext cx="3309091" cy="335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400" b="1" dirty="0">
                <a:latin typeface="+mn-lt"/>
              </a:rPr>
              <a:t>Préparation</a:t>
            </a:r>
            <a:r>
              <a:rPr lang="fr-FR" sz="1400" dirty="0">
                <a:latin typeface="+mn-lt"/>
              </a:rPr>
              <a:t> des dimensions à utiliser pour prédire la valeur foncière:</a:t>
            </a:r>
          </a:p>
          <a:p>
            <a:pPr marL="285750" indent="-285750">
              <a:spcAft>
                <a:spcPts val="1200"/>
              </a:spcAft>
            </a:pPr>
            <a:r>
              <a:rPr lang="fr-FR" sz="1400" dirty="0">
                <a:latin typeface="+mn-lt"/>
                <a:ea typeface="Montserrat"/>
                <a:cs typeface="Montserrat"/>
                <a:sym typeface="Montserrat"/>
              </a:rPr>
              <a:t>Conversion </a:t>
            </a:r>
            <a:r>
              <a:rPr lang="fr-FR" sz="1400" b="1" dirty="0">
                <a:latin typeface="+mn-lt"/>
                <a:ea typeface="Montserrat"/>
                <a:cs typeface="Montserrat"/>
                <a:sym typeface="Montserrat"/>
              </a:rPr>
              <a:t>date</a:t>
            </a:r>
            <a:r>
              <a:rPr lang="fr-FR" sz="1400" dirty="0">
                <a:latin typeface="+mn-lt"/>
                <a:ea typeface="Montserrat"/>
                <a:cs typeface="Montserrat"/>
                <a:sym typeface="Montserrat"/>
              </a:rPr>
              <a:t> en </a:t>
            </a:r>
            <a:r>
              <a:rPr lang="fr-FR" sz="1400" b="1" dirty="0">
                <a:latin typeface="+mn-lt"/>
                <a:ea typeface="Montserrat"/>
                <a:cs typeface="Montserrat"/>
                <a:sym typeface="Montserrat"/>
              </a:rPr>
              <a:t>timestamp</a:t>
            </a:r>
          </a:p>
          <a:p>
            <a:pPr marL="285750" indent="-285750">
              <a:spcAft>
                <a:spcPts val="1200"/>
              </a:spcAft>
            </a:pPr>
            <a:r>
              <a:rPr lang="fr-FR" sz="1400" dirty="0">
                <a:latin typeface="+mn-lt"/>
                <a:ea typeface="Montserrat"/>
                <a:cs typeface="Montserrat"/>
                <a:sym typeface="Montserrat"/>
              </a:rPr>
              <a:t>Transforme </a:t>
            </a:r>
            <a:r>
              <a:rPr lang="fr-FR" sz="1400" b="1" dirty="0">
                <a:latin typeface="+mn-lt"/>
                <a:ea typeface="Montserrat"/>
                <a:cs typeface="Montserrat"/>
                <a:sym typeface="Montserrat"/>
              </a:rPr>
              <a:t>code postal </a:t>
            </a:r>
            <a:r>
              <a:rPr lang="fr-FR" sz="1400" dirty="0">
                <a:latin typeface="+mn-lt"/>
                <a:ea typeface="Montserrat"/>
                <a:cs typeface="Montserrat"/>
                <a:sym typeface="Montserrat"/>
              </a:rPr>
              <a:t>en</a:t>
            </a:r>
            <a:r>
              <a:rPr lang="fr-FR" sz="1400" b="1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fr-FR" sz="1400" dirty="0">
                <a:latin typeface="+mn-lt"/>
                <a:ea typeface="Montserrat"/>
                <a:cs typeface="Montserrat"/>
                <a:sym typeface="Montserrat"/>
              </a:rPr>
              <a:t>donnée</a:t>
            </a:r>
            <a:r>
              <a:rPr lang="fr-FR" sz="1400" b="1" dirty="0">
                <a:latin typeface="+mn-lt"/>
                <a:ea typeface="Montserrat"/>
                <a:cs typeface="Montserrat"/>
                <a:sym typeface="Montserrat"/>
              </a:rPr>
              <a:t> catégorique </a:t>
            </a:r>
            <a:r>
              <a:rPr lang="fr-FR" sz="1400" dirty="0">
                <a:latin typeface="+mn-lt"/>
                <a:ea typeface="Montserrat"/>
                <a:cs typeface="Montserrat"/>
                <a:sym typeface="Montserrat"/>
              </a:rPr>
              <a:t>avec </a:t>
            </a:r>
            <a:r>
              <a:rPr lang="fr-FR" sz="1400" dirty="0" err="1">
                <a:latin typeface="+mn-lt"/>
                <a:ea typeface="Montserrat"/>
                <a:cs typeface="Montserrat"/>
                <a:sym typeface="Montserrat"/>
              </a:rPr>
              <a:t>OneHotEncoder</a:t>
            </a:r>
            <a:endParaRPr lang="fr-FR" sz="14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>
              <a:spcAft>
                <a:spcPts val="1200"/>
              </a:spcAft>
            </a:pPr>
            <a:r>
              <a:rPr lang="fr-FR" sz="1400" dirty="0">
                <a:latin typeface="+mn-lt"/>
              </a:rPr>
              <a:t>le type de bien en utilisant le </a:t>
            </a:r>
            <a:r>
              <a:rPr lang="fr-FR" sz="1400" b="1" dirty="0" err="1">
                <a:latin typeface="+mn-lt"/>
              </a:rPr>
              <a:t>code_type_local</a:t>
            </a:r>
            <a:endParaRPr lang="fr-FR" sz="1400" b="1" dirty="0">
              <a:latin typeface="+mn-lt"/>
            </a:endParaRPr>
          </a:p>
          <a:p>
            <a:pPr marL="285750" indent="-285750">
              <a:spcAft>
                <a:spcPts val="1200"/>
              </a:spcAft>
            </a:pPr>
            <a:r>
              <a:rPr lang="fr-FR" sz="1400" dirty="0">
                <a:latin typeface="+mn-lt"/>
              </a:rPr>
              <a:t>la </a:t>
            </a:r>
            <a:r>
              <a:rPr lang="fr-FR" sz="1400" b="1" dirty="0">
                <a:latin typeface="+mn-lt"/>
              </a:rPr>
              <a:t>surface</a:t>
            </a:r>
            <a:r>
              <a:rPr lang="fr-FR" sz="1400" dirty="0">
                <a:latin typeface="+mn-lt"/>
              </a:rPr>
              <a:t> du bien immobilier, </a:t>
            </a:r>
            <a:endParaRPr lang="fr-FR" sz="14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fr-FR" dirty="0">
              <a:latin typeface="+mn-l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CA646916-E546-F2EC-4A29-F3046AA38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546474"/>
              </p:ext>
            </p:extLst>
          </p:nvPr>
        </p:nvGraphicFramePr>
        <p:xfrm>
          <a:off x="4151415" y="2258451"/>
          <a:ext cx="4933111" cy="237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Google Shape;105;p16">
            <a:extLst>
              <a:ext uri="{FF2B5EF4-FFF2-40B4-BE49-F238E27FC236}">
                <a16:creationId xmlns:a16="http://schemas.microsoft.com/office/drawing/2014/main" id="{6AE41CC2-1124-C6AD-91E7-6759F1820C43}"/>
              </a:ext>
            </a:extLst>
          </p:cNvPr>
          <p:cNvSpPr txBox="1">
            <a:spLocks/>
          </p:cNvSpPr>
          <p:nvPr/>
        </p:nvSpPr>
        <p:spPr>
          <a:xfrm>
            <a:off x="3983161" y="1517359"/>
            <a:ext cx="4789132" cy="7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lvl="0" indent="0">
              <a:buNone/>
            </a:pPr>
            <a:r>
              <a:rPr lang="fr-FR" sz="1400" b="1" i="0" dirty="0">
                <a:latin typeface="+mn-lt"/>
              </a:rPr>
              <a:t>Algorithme de régression linéaire</a:t>
            </a:r>
            <a:r>
              <a:rPr lang="fr-FR" sz="1400" b="0" i="0" dirty="0">
                <a:latin typeface="+mn-lt"/>
              </a:rPr>
              <a:t> pour définir les futures valeurs foncières </a:t>
            </a:r>
            <a:endParaRPr lang="fr-FR" sz="1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18C288D-8E5D-46A4-A854-EECBE63195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E18C288D-8E5D-46A4-A854-EECBE63195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6F5DD58-02AD-4D6C-9865-873B18E44B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56F5DD58-02AD-4D6C-9865-873B18E44B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32E6A3A-38E6-4866-B3F5-559374B787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C32E6A3A-38E6-4866-B3F5-559374B787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337987B-82EA-4772-B1C3-1426D5C66E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5337987B-82EA-4772-B1C3-1426D5C66E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25339F4-AD4B-47D8-9628-902CDB5E56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graphicEl>
                                              <a:dgm id="{725339F4-AD4B-47D8-9628-902CDB5E56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E067201-AA69-4700-8F29-F19E22D175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graphicEl>
                                              <a:dgm id="{8E067201-AA69-4700-8F29-F19E22D175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386D8EE-182B-4190-A506-BD809F90F6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>
                                            <p:graphicEl>
                                              <a:dgm id="{A386D8EE-182B-4190-A506-BD809F90F6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420585-3322-4409-A4D6-82FCD27279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graphicEl>
                                              <a:dgm id="{0D420585-3322-4409-A4D6-82FCD27279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AF76EA4-EEBA-4505-B947-A179C1DDE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graphicEl>
                                              <a:dgm id="{BAF76EA4-EEBA-4505-B947-A179C1DDE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A50944-2E6A-464A-BE05-63A14CE89C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>
                                            <p:graphicEl>
                                              <a:dgm id="{FCA50944-2E6A-464A-BE05-63A14CE89C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Graphic spid="7" grpId="0">
        <p:bldSub>
          <a:bldDgm bld="one"/>
        </p:bldSub>
      </p:bldGraphic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F0EF68E-68A2-1CE2-A4F8-55F7994A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C208A5E8-C529-7449-B620-8C0C611CC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Image 3" descr="Une image contenant texte, Police, capture d’écran, algèbre&#10;&#10;Description générée automatiquement">
            <a:extLst>
              <a:ext uri="{FF2B5EF4-FFF2-40B4-BE49-F238E27FC236}">
                <a16:creationId xmlns:a16="http://schemas.microsoft.com/office/drawing/2014/main" id="{73726E19-1327-BA02-1AE3-F20AE59E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036" y="1397950"/>
            <a:ext cx="2781633" cy="75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105;p16">
            <a:extLst>
              <a:ext uri="{FF2B5EF4-FFF2-40B4-BE49-F238E27FC236}">
                <a16:creationId xmlns:a16="http://schemas.microsoft.com/office/drawing/2014/main" id="{D3472E68-DBF0-33AF-A6B8-909BC2B10D15}"/>
              </a:ext>
            </a:extLst>
          </p:cNvPr>
          <p:cNvSpPr txBox="1">
            <a:spLocks/>
          </p:cNvSpPr>
          <p:nvPr/>
        </p:nvSpPr>
        <p:spPr>
          <a:xfrm>
            <a:off x="5189036" y="2300195"/>
            <a:ext cx="3485064" cy="256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fr-FR" sz="1200" dirty="0">
                <a:latin typeface="+mn-lt"/>
                <a:sym typeface="Montserrat"/>
              </a:rPr>
              <a:t>Test </a:t>
            </a:r>
            <a:r>
              <a:rPr lang="fr-FR" sz="1200" b="1" dirty="0">
                <a:latin typeface="+mn-lt"/>
                <a:sym typeface="Montserrat"/>
              </a:rPr>
              <a:t>Shapiro-</a:t>
            </a:r>
            <a:r>
              <a:rPr lang="fr-FR" sz="1200" b="1" dirty="0" err="1">
                <a:latin typeface="+mn-lt"/>
                <a:sym typeface="Montserrat"/>
              </a:rPr>
              <a:t>Wilk</a:t>
            </a:r>
            <a:r>
              <a:rPr lang="fr-FR" sz="1200" dirty="0">
                <a:latin typeface="+mn-lt"/>
                <a:sym typeface="Montserrat"/>
              </a:rPr>
              <a:t> et </a:t>
            </a:r>
            <a:r>
              <a:rPr lang="fr-FR" sz="1200" b="1" dirty="0">
                <a:latin typeface="+mn-lt"/>
                <a:sym typeface="Montserrat"/>
              </a:rPr>
              <a:t>D'Agostino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Montserrat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  <a:sym typeface="Montserrat"/>
              </a:rPr>
              <a:t>Outils quantitatifs pour </a:t>
            </a:r>
            <a:r>
              <a:rPr lang="fr-FR" sz="1100" b="1" dirty="0">
                <a:latin typeface="+mn-lt"/>
                <a:sym typeface="Montserrat"/>
              </a:rPr>
              <a:t>vérifier la normalité</a:t>
            </a:r>
          </a:p>
          <a:p>
            <a:pPr marL="0" indent="0">
              <a:buNone/>
            </a:pPr>
            <a:r>
              <a:rPr lang="fr-FR" sz="1100" dirty="0">
                <a:latin typeface="+mn-lt"/>
                <a:sym typeface="Montserrat"/>
              </a:rPr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fr-FR" sz="1100" b="1" dirty="0">
                <a:latin typeface="+mn-lt"/>
                <a:sym typeface="Montserrat"/>
              </a:rPr>
              <a:t>p-valeurs</a:t>
            </a:r>
            <a:r>
              <a:rPr lang="fr-FR" sz="1100" dirty="0">
                <a:latin typeface="+mn-lt"/>
                <a:sym typeface="Montserrat"/>
              </a:rPr>
              <a:t> extrêmement </a:t>
            </a:r>
            <a:r>
              <a:rPr lang="fr-FR" sz="1100" b="1" dirty="0">
                <a:latin typeface="+mn-lt"/>
                <a:sym typeface="Montserrat"/>
              </a:rPr>
              <a:t>faibles</a:t>
            </a:r>
          </a:p>
          <a:p>
            <a:pPr marL="0" indent="0">
              <a:buNone/>
            </a:pPr>
            <a:r>
              <a:rPr lang="fr-FR" sz="1100" dirty="0">
                <a:latin typeface="+mn-lt"/>
                <a:sym typeface="Montserrat"/>
              </a:rPr>
              <a:t> </a:t>
            </a:r>
          </a:p>
          <a:p>
            <a:pPr marL="0" indent="0">
              <a:buNone/>
            </a:pPr>
            <a:r>
              <a:rPr lang="fr-FR" sz="1100" dirty="0">
                <a:latin typeface="+mn-lt"/>
                <a:sym typeface="Montserrat"/>
              </a:rPr>
              <a:t>Les deux tests rejettent clairement l'hypothèse nulle de normalité</a:t>
            </a:r>
          </a:p>
          <a:p>
            <a:pPr marL="0" indent="0">
              <a:buNone/>
            </a:pPr>
            <a:endParaRPr lang="fr-FR" sz="1100" dirty="0">
              <a:latin typeface="+mn-lt"/>
              <a:sym typeface="Montserrat"/>
            </a:endParaRPr>
          </a:p>
          <a:p>
            <a:pPr marL="0" indent="0">
              <a:buNone/>
            </a:pPr>
            <a:r>
              <a:rPr lang="fr-FR" sz="1100" b="1" dirty="0">
                <a:latin typeface="+mn-lt"/>
                <a:sym typeface="Montserrat"/>
              </a:rPr>
              <a:t>Confirme</a:t>
            </a:r>
            <a:r>
              <a:rPr lang="fr-FR" sz="1100" dirty="0">
                <a:latin typeface="+mn-lt"/>
                <a:sym typeface="Montserrat"/>
              </a:rPr>
              <a:t> que les résidus ne sont pas normalement distribués.</a:t>
            </a:r>
          </a:p>
        </p:txBody>
      </p:sp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F99806F2-446B-EC1E-5794-3E8C1F0BD650}"/>
              </a:ext>
            </a:extLst>
          </p:cNvPr>
          <p:cNvSpPr txBox="1">
            <a:spLocks/>
          </p:cNvSpPr>
          <p:nvPr/>
        </p:nvSpPr>
        <p:spPr>
          <a:xfrm>
            <a:off x="579304" y="1397950"/>
            <a:ext cx="4357399" cy="3538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b="1" dirty="0">
                <a:latin typeface="+mn-lt"/>
                <a:sym typeface="Montserrat"/>
              </a:rPr>
              <a:t>Coefficient de détermination (R²) </a:t>
            </a:r>
            <a:r>
              <a:rPr lang="fr-FR" dirty="0">
                <a:latin typeface="+mn-lt"/>
                <a:sym typeface="Montserrat"/>
              </a:rPr>
              <a:t>: </a:t>
            </a:r>
            <a:r>
              <a:rPr lang="fr-FR" b="1" dirty="0">
                <a:latin typeface="+mn-lt"/>
                <a:sym typeface="Montserrat"/>
              </a:rPr>
              <a:t>98,36%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100" b="1" dirty="0">
                <a:latin typeface="+mn-lt"/>
                <a:sym typeface="Wingdings" panose="05000000000000000000" pitchFamily="2" charset="2"/>
              </a:rPr>
              <a:t>Evalue</a:t>
            </a:r>
            <a:r>
              <a:rPr lang="fr-FR" sz="1100" dirty="0">
                <a:latin typeface="+mn-lt"/>
                <a:sym typeface="Wingdings" panose="05000000000000000000" pitchFamily="2" charset="2"/>
              </a:rPr>
              <a:t> la </a:t>
            </a:r>
            <a:r>
              <a:rPr lang="fr-FR" sz="1100" b="1" dirty="0">
                <a:latin typeface="+mn-lt"/>
                <a:sym typeface="Wingdings" panose="05000000000000000000" pitchFamily="2" charset="2"/>
              </a:rPr>
              <a:t>performance globale </a:t>
            </a:r>
            <a:r>
              <a:rPr lang="fr-FR" sz="1100" dirty="0">
                <a:latin typeface="+mn-lt"/>
                <a:sym typeface="Wingdings" panose="05000000000000000000" pitchFamily="2" charset="2"/>
              </a:rPr>
              <a:t>du modèle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100" b="1" dirty="0">
                <a:latin typeface="+mn-lt"/>
              </a:rPr>
              <a:t>Explique</a:t>
            </a:r>
            <a:r>
              <a:rPr lang="fr-FR" sz="1100" dirty="0">
                <a:latin typeface="+mn-lt"/>
              </a:rPr>
              <a:t> une grande partie de la </a:t>
            </a:r>
            <a:r>
              <a:rPr lang="fr-FR" sz="1100" b="1" dirty="0">
                <a:latin typeface="+mn-lt"/>
              </a:rPr>
              <a:t>variance</a:t>
            </a:r>
            <a:r>
              <a:rPr lang="fr-FR" sz="1100" dirty="0">
                <a:latin typeface="+mn-lt"/>
              </a:rPr>
              <a:t> des valeurs foncières dans le jeu de données d'entraînement.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100" dirty="0">
                <a:latin typeface="+mn-lt"/>
              </a:rPr>
              <a:t>Bon </a:t>
            </a:r>
            <a:r>
              <a:rPr lang="fr-FR" sz="1100" b="1" dirty="0">
                <a:latin typeface="+mn-lt"/>
              </a:rPr>
              <a:t>indicateur</a:t>
            </a:r>
            <a:r>
              <a:rPr lang="fr-FR" sz="1100" dirty="0">
                <a:latin typeface="+mn-lt"/>
              </a:rPr>
              <a:t> de la </a:t>
            </a:r>
            <a:r>
              <a:rPr lang="fr-FR" sz="1100" b="1" dirty="0">
                <a:latin typeface="+mn-lt"/>
              </a:rPr>
              <a:t>qualité du modèle</a:t>
            </a:r>
            <a:r>
              <a:rPr lang="fr-FR" sz="1100" dirty="0">
                <a:latin typeface="+mn-lt"/>
              </a:rPr>
              <a:t>, notamment pour les segments bien représentés comme les Appartements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latin typeface="+mn-lt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b="1" dirty="0">
                <a:latin typeface="+mn-lt"/>
              </a:rPr>
              <a:t>Ecart quadratique moyen (RMSE) élevé</a:t>
            </a:r>
            <a:r>
              <a:rPr lang="fr-FR" dirty="0">
                <a:latin typeface="+mn-lt"/>
              </a:rPr>
              <a:t> (4,5 milliards)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>
                <a:latin typeface="+mn-lt"/>
              </a:rPr>
              <a:t> </a:t>
            </a:r>
            <a:r>
              <a:rPr lang="fr-FR" sz="1100" dirty="0">
                <a:latin typeface="+mn-lt"/>
              </a:rPr>
              <a:t>Le </a:t>
            </a:r>
            <a:r>
              <a:rPr lang="fr-FR" sz="1100" b="1" dirty="0">
                <a:latin typeface="+mn-lt"/>
              </a:rPr>
              <a:t>modèle</a:t>
            </a:r>
            <a:r>
              <a:rPr lang="fr-FR" sz="1100" dirty="0">
                <a:latin typeface="+mn-lt"/>
              </a:rPr>
              <a:t> a encore une </a:t>
            </a:r>
            <a:r>
              <a:rPr lang="fr-FR" sz="1100" b="1" dirty="0">
                <a:latin typeface="+mn-lt"/>
              </a:rPr>
              <a:t>marge d’erreur significative</a:t>
            </a:r>
            <a:endParaRPr lang="fr-FR" sz="1100" dirty="0">
              <a:latin typeface="+mn-lt"/>
              <a:sym typeface="Montserrat"/>
            </a:endParaRPr>
          </a:p>
          <a:p>
            <a:pPr marL="0" indent="0">
              <a:buNone/>
            </a:pPr>
            <a:endParaRPr lang="fr-FR" dirty="0">
              <a:latin typeface="+mn-lt"/>
              <a:sym typeface="Montserrat"/>
            </a:endParaRPr>
          </a:p>
          <a:p>
            <a:pPr marL="0" indent="0">
              <a:buFont typeface="Lato"/>
              <a:buNone/>
            </a:pPr>
            <a:endParaRPr lang="fr-FR" dirty="0">
              <a:latin typeface="+mn-lt"/>
              <a:sym typeface="Montserrat"/>
            </a:endParaRPr>
          </a:p>
          <a:p>
            <a:pPr marL="0" indent="0">
              <a:buFont typeface="Lato"/>
              <a:buNone/>
            </a:pPr>
            <a:r>
              <a:rPr lang="fr-FR" b="1" dirty="0" err="1">
                <a:latin typeface="+mn-lt"/>
                <a:sym typeface="Montserrat"/>
              </a:rPr>
              <a:t>Mean</a:t>
            </a:r>
            <a:r>
              <a:rPr lang="fr-FR" b="1" dirty="0">
                <a:latin typeface="+mn-lt"/>
                <a:sym typeface="Montserrat"/>
              </a:rPr>
              <a:t> </a:t>
            </a:r>
            <a:r>
              <a:rPr lang="fr-FR" b="1" dirty="0" err="1">
                <a:latin typeface="+mn-lt"/>
                <a:sym typeface="Montserrat"/>
              </a:rPr>
              <a:t>Absolute</a:t>
            </a:r>
            <a:r>
              <a:rPr lang="fr-FR" b="1" dirty="0">
                <a:latin typeface="+mn-lt"/>
                <a:sym typeface="Montserrat"/>
              </a:rPr>
              <a:t> Percentage </a:t>
            </a:r>
            <a:r>
              <a:rPr lang="fr-FR" b="1" dirty="0" err="1">
                <a:latin typeface="+mn-lt"/>
                <a:sym typeface="Montserrat"/>
              </a:rPr>
              <a:t>Error</a:t>
            </a:r>
            <a:r>
              <a:rPr lang="fr-FR" b="1" dirty="0">
                <a:latin typeface="+mn-lt"/>
                <a:sym typeface="Montserrat"/>
              </a:rPr>
              <a:t> (MAPE)</a:t>
            </a:r>
            <a:r>
              <a:rPr lang="fr-FR" dirty="0">
                <a:latin typeface="+mn-lt"/>
                <a:sym typeface="Montserrat"/>
              </a:rPr>
              <a:t>: </a:t>
            </a:r>
            <a:r>
              <a:rPr lang="fr-FR" b="1" dirty="0">
                <a:latin typeface="+mn-lt"/>
                <a:sym typeface="Montserrat"/>
              </a:rPr>
              <a:t>5,12%</a:t>
            </a:r>
          </a:p>
          <a:p>
            <a:pPr marL="0" indent="0">
              <a:buNone/>
            </a:pPr>
            <a:r>
              <a:rPr lang="fr-FR" b="1" dirty="0">
                <a:latin typeface="+mn-lt"/>
                <a:sym typeface="Wingdings" panose="05000000000000000000" pitchFamily="2" charset="2"/>
              </a:rPr>
              <a:t></a:t>
            </a:r>
            <a:r>
              <a:rPr lang="fr-FR" b="1" dirty="0">
                <a:latin typeface="+mn-lt"/>
                <a:sym typeface="Montserrat"/>
              </a:rPr>
              <a:t> </a:t>
            </a:r>
            <a:r>
              <a:rPr lang="fr-FR" sz="1100" dirty="0">
                <a:latin typeface="+mn-lt"/>
                <a:sym typeface="Wingdings" panose="05000000000000000000" pitchFamily="2" charset="2"/>
              </a:rPr>
              <a:t>En moyenne les </a:t>
            </a:r>
            <a:r>
              <a:rPr lang="fr-FR" sz="1100" b="1" dirty="0">
                <a:latin typeface="+mn-lt"/>
                <a:sym typeface="Wingdings" panose="05000000000000000000" pitchFamily="2" charset="2"/>
              </a:rPr>
              <a:t>prédictions s'éloignent </a:t>
            </a:r>
            <a:r>
              <a:rPr lang="fr-FR" sz="1100" dirty="0">
                <a:latin typeface="+mn-lt"/>
                <a:sym typeface="Wingdings" panose="05000000000000000000" pitchFamily="2" charset="2"/>
              </a:rPr>
              <a:t>de </a:t>
            </a:r>
            <a:r>
              <a:rPr lang="fr-FR" sz="1100" b="1" dirty="0">
                <a:latin typeface="+mn-lt"/>
                <a:sym typeface="Montserrat"/>
              </a:rPr>
              <a:t>5,12%</a:t>
            </a:r>
          </a:p>
          <a:p>
            <a:pPr marL="0" indent="0">
              <a:buFont typeface="Lato"/>
              <a:buNone/>
            </a:pPr>
            <a:r>
              <a:rPr lang="fr-FR" sz="1100" dirty="0">
                <a:latin typeface="+mn-lt"/>
                <a:sym typeface="Wingdings" panose="05000000000000000000" pitchFamily="2" charset="2"/>
              </a:rPr>
              <a:t> des valeurs réelles</a:t>
            </a:r>
          </a:p>
          <a:p>
            <a:pPr marL="0" indent="0">
              <a:buFont typeface="Lato"/>
              <a:buNone/>
            </a:pPr>
            <a:r>
              <a:rPr lang="fr-FR" sz="11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fr-FR" sz="1100" dirty="0">
                <a:latin typeface="+mn-lt"/>
              </a:rPr>
              <a:t>Suggère que </a:t>
            </a:r>
            <a:r>
              <a:rPr lang="fr-FR" sz="1100" b="1" dirty="0">
                <a:latin typeface="+mn-lt"/>
              </a:rPr>
              <a:t>l'erreur moyenne </a:t>
            </a:r>
            <a:r>
              <a:rPr lang="fr-FR" sz="1100" dirty="0">
                <a:latin typeface="+mn-lt"/>
              </a:rPr>
              <a:t>de prédiction pour le test est </a:t>
            </a:r>
            <a:r>
              <a:rPr lang="fr-FR" sz="1100" b="1" dirty="0">
                <a:latin typeface="+mn-lt"/>
              </a:rPr>
              <a:t>faible</a:t>
            </a:r>
            <a:endParaRPr lang="fr-FR" sz="1100" b="1" dirty="0">
              <a:latin typeface="+mn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353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6D6EE2E3-D258-140F-FAE9-14B5E6FBE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667611CB-9624-04FE-139D-995F58CCAD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3321D3F0-A31F-F661-C993-DA0630FC3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8939" y="3590642"/>
            <a:ext cx="4149150" cy="1315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+mn-lt"/>
                <a:sym typeface="Montserrat"/>
              </a:rPr>
              <a:t>Histogramme des résidus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latin typeface="+mn-l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Montserrat"/>
              </a:rPr>
              <a:t>- </a:t>
            </a:r>
            <a:r>
              <a:rPr lang="fr-FR" b="1" dirty="0">
                <a:latin typeface="+mn-lt"/>
                <a:sym typeface="Montserrat"/>
              </a:rPr>
              <a:t>Forte concentration</a:t>
            </a:r>
            <a:r>
              <a:rPr lang="fr-FR" dirty="0">
                <a:latin typeface="+mn-lt"/>
                <a:sym typeface="Montserrat"/>
              </a:rPr>
              <a:t> des résidus autour de </a:t>
            </a:r>
            <a:r>
              <a:rPr lang="fr-FR" b="1" dirty="0">
                <a:latin typeface="+mn-lt"/>
                <a:sym typeface="Montserrat"/>
              </a:rPr>
              <a:t>zéro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Montserrat"/>
              </a:rPr>
              <a:t>- </a:t>
            </a:r>
            <a:r>
              <a:rPr lang="fr-FR" b="1" dirty="0">
                <a:latin typeface="+mn-lt"/>
                <a:sym typeface="Montserrat"/>
              </a:rPr>
              <a:t>Queues</a:t>
            </a:r>
            <a:r>
              <a:rPr lang="fr-FR" dirty="0">
                <a:latin typeface="+mn-lt"/>
                <a:sym typeface="Montserrat"/>
              </a:rPr>
              <a:t> asymétriques et des </a:t>
            </a:r>
            <a:r>
              <a:rPr lang="fr-FR" b="1" dirty="0">
                <a:latin typeface="+mn-lt"/>
                <a:sym typeface="Montserrat"/>
              </a:rPr>
              <a:t>valeurs extrêmes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>
                <a:latin typeface="+mn-lt"/>
                <a:sym typeface="Montserrat"/>
              </a:rPr>
              <a:t> Suggère que les </a:t>
            </a:r>
            <a:r>
              <a:rPr lang="fr-FR" b="1" dirty="0">
                <a:latin typeface="+mn-lt"/>
                <a:sym typeface="Montserrat"/>
              </a:rPr>
              <a:t>résidus</a:t>
            </a:r>
            <a:r>
              <a:rPr lang="fr-FR" dirty="0">
                <a:latin typeface="+mn-lt"/>
                <a:sym typeface="Montserrat"/>
              </a:rPr>
              <a:t> </a:t>
            </a:r>
            <a:r>
              <a:rPr lang="fr-FR" b="1" dirty="0">
                <a:latin typeface="+mn-lt"/>
                <a:sym typeface="Montserrat"/>
              </a:rPr>
              <a:t>ne suivent pas </a:t>
            </a:r>
            <a:r>
              <a:rPr lang="fr-FR" dirty="0">
                <a:latin typeface="+mn-lt"/>
                <a:sym typeface="Montserrat"/>
              </a:rPr>
              <a:t>une </a:t>
            </a:r>
            <a:r>
              <a:rPr lang="fr-FR" b="1" dirty="0">
                <a:latin typeface="+mn-lt"/>
                <a:sym typeface="Montserrat"/>
              </a:rPr>
              <a:t>distribution normale parfaite</a:t>
            </a:r>
          </a:p>
        </p:txBody>
      </p:sp>
      <p:pic>
        <p:nvPicPr>
          <p:cNvPr id="6" name="Image 5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143BC224-9CFA-9893-0C9B-19AC4A7B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978" y="1399002"/>
            <a:ext cx="4282068" cy="2191640"/>
          </a:xfrm>
          <a:prstGeom prst="rect">
            <a:avLst/>
          </a:prstGeom>
        </p:spPr>
      </p:pic>
      <p:pic>
        <p:nvPicPr>
          <p:cNvPr id="8" name="Image 7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09BBB5FC-F4AE-A7E4-FCB9-4722BF91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0" y="1437850"/>
            <a:ext cx="4163120" cy="2152792"/>
          </a:xfrm>
          <a:prstGeom prst="rect">
            <a:avLst/>
          </a:prstGeom>
        </p:spPr>
      </p:pic>
      <p:sp>
        <p:nvSpPr>
          <p:cNvPr id="9" name="Google Shape;105;p16">
            <a:extLst>
              <a:ext uri="{FF2B5EF4-FFF2-40B4-BE49-F238E27FC236}">
                <a16:creationId xmlns:a16="http://schemas.microsoft.com/office/drawing/2014/main" id="{2C233E6F-2ED9-D838-4732-848C9993F2DA}"/>
              </a:ext>
            </a:extLst>
          </p:cNvPr>
          <p:cNvSpPr txBox="1">
            <a:spLocks/>
          </p:cNvSpPr>
          <p:nvPr/>
        </p:nvSpPr>
        <p:spPr>
          <a:xfrm>
            <a:off x="4415436" y="3590642"/>
            <a:ext cx="4438631" cy="141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+mn-lt"/>
                <a:sym typeface="Montserrat"/>
              </a:rPr>
              <a:t>Q-Q Plot</a:t>
            </a:r>
          </a:p>
          <a:p>
            <a:pPr marL="0" indent="0">
              <a:buNone/>
            </a:pPr>
            <a:endParaRPr lang="fr-FR" b="1" dirty="0">
              <a:latin typeface="+mn-lt"/>
              <a:sym typeface="Montserrat"/>
            </a:endParaRPr>
          </a:p>
          <a:p>
            <a:pPr marL="0" indent="0">
              <a:buNone/>
            </a:pPr>
            <a:r>
              <a:rPr lang="fr-FR" dirty="0">
                <a:latin typeface="+mn-lt"/>
                <a:sym typeface="Montserrat"/>
              </a:rPr>
              <a:t>- Les points devraient idéalement </a:t>
            </a:r>
            <a:r>
              <a:rPr lang="fr-FR" b="1" dirty="0">
                <a:latin typeface="+mn-lt"/>
                <a:sym typeface="Montserrat"/>
              </a:rPr>
              <a:t>s'aligner sur la diagonale rouge</a:t>
            </a:r>
            <a:r>
              <a:rPr lang="fr-FR" dirty="0">
                <a:latin typeface="+mn-lt"/>
                <a:sym typeface="Montserrat"/>
              </a:rPr>
              <a:t> si les résidus suivaient une </a:t>
            </a:r>
            <a:r>
              <a:rPr lang="fr-FR" b="1" dirty="0">
                <a:latin typeface="+mn-lt"/>
                <a:sym typeface="Montserrat"/>
              </a:rPr>
              <a:t>distribution normale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Montserrat"/>
              </a:rPr>
              <a:t>- </a:t>
            </a:r>
            <a:r>
              <a:rPr lang="fr-FR" b="1" dirty="0">
                <a:latin typeface="+mn-lt"/>
                <a:sym typeface="Montserrat"/>
              </a:rPr>
              <a:t>Déviations</a:t>
            </a:r>
            <a:r>
              <a:rPr lang="fr-FR" dirty="0">
                <a:latin typeface="+mn-lt"/>
                <a:sym typeface="Montserrat"/>
              </a:rPr>
              <a:t> importantes observées aux </a:t>
            </a:r>
            <a:r>
              <a:rPr lang="fr-FR" b="1" dirty="0">
                <a:latin typeface="+mn-lt"/>
                <a:sym typeface="Montserrat"/>
              </a:rPr>
              <a:t>extrémités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</a:t>
            </a:r>
            <a:r>
              <a:rPr lang="fr-FR" dirty="0">
                <a:latin typeface="+mn-lt"/>
                <a:sym typeface="Montserrat"/>
              </a:rPr>
              <a:t> Indiquent que les </a:t>
            </a:r>
            <a:r>
              <a:rPr lang="fr-FR" b="1" dirty="0">
                <a:latin typeface="+mn-lt"/>
                <a:sym typeface="Montserrat"/>
              </a:rPr>
              <a:t>résidus</a:t>
            </a:r>
            <a:r>
              <a:rPr lang="fr-FR" dirty="0">
                <a:latin typeface="+mn-lt"/>
                <a:sym typeface="Montserrat"/>
              </a:rPr>
              <a:t> présentent des </a:t>
            </a:r>
            <a:r>
              <a:rPr lang="fr-FR" b="1" dirty="0">
                <a:latin typeface="+mn-lt"/>
                <a:sym typeface="Montserrat"/>
              </a:rPr>
              <a:t>distributions non normales</a:t>
            </a:r>
            <a:r>
              <a:rPr lang="fr-FR" dirty="0">
                <a:latin typeface="+mn-lt"/>
                <a:sym typeface="Montserrat"/>
              </a:rPr>
              <a:t> et des </a:t>
            </a:r>
            <a:r>
              <a:rPr lang="fr-FR" b="1" dirty="0" err="1">
                <a:latin typeface="+mn-lt"/>
                <a:sym typeface="Montserrat"/>
              </a:rPr>
              <a:t>outliers</a:t>
            </a:r>
            <a:r>
              <a:rPr lang="fr-FR" dirty="0">
                <a:latin typeface="+mn-lt"/>
                <a:sym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03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uild="p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105;p16">
            <a:extLst>
              <a:ext uri="{FF2B5EF4-FFF2-40B4-BE49-F238E27FC236}">
                <a16:creationId xmlns:a16="http://schemas.microsoft.com/office/drawing/2014/main" id="{32E3B860-42E7-60AC-DF2A-F706B8A2402B}"/>
              </a:ext>
            </a:extLst>
          </p:cNvPr>
          <p:cNvSpPr txBox="1">
            <a:spLocks/>
          </p:cNvSpPr>
          <p:nvPr/>
        </p:nvSpPr>
        <p:spPr>
          <a:xfrm>
            <a:off x="671000" y="1687599"/>
            <a:ext cx="3901000" cy="64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b="1" dirty="0">
                <a:latin typeface="+mn-lt"/>
                <a:sym typeface="Montserrat"/>
              </a:rPr>
              <a:t>Prédictions des valorisations </a:t>
            </a:r>
            <a:r>
              <a:rPr lang="fr-FR" dirty="0">
                <a:latin typeface="+mn-lt"/>
                <a:sym typeface="Montserrat"/>
              </a:rPr>
              <a:t>en date du 31/12/2022 via </a:t>
            </a:r>
            <a:r>
              <a:rPr lang="fr-FR" b="1" dirty="0" err="1">
                <a:latin typeface="+mn-lt"/>
                <a:sym typeface="Montserrat"/>
              </a:rPr>
              <a:t>RandomForest</a:t>
            </a:r>
            <a:endParaRPr lang="fr-FR" b="1" dirty="0">
              <a:latin typeface="+mn-lt"/>
              <a:sym typeface="Montserrat"/>
            </a:endParaRPr>
          </a:p>
          <a:p>
            <a:pPr marL="0" indent="0">
              <a:buFont typeface="Lato"/>
              <a:buNone/>
            </a:pPr>
            <a:endParaRPr lang="fr-FR" dirty="0">
              <a:latin typeface="+mn-lt"/>
              <a:sym typeface="Montserrat"/>
            </a:endParaRPr>
          </a:p>
        </p:txBody>
      </p:sp>
      <p:pic>
        <p:nvPicPr>
          <p:cNvPr id="5" name="Image 4" descr="Une image contenant texte, capture d’écran, Rectangle, Tracé&#10;&#10;Description générée automatiquement">
            <a:extLst>
              <a:ext uri="{FF2B5EF4-FFF2-40B4-BE49-F238E27FC236}">
                <a16:creationId xmlns:a16="http://schemas.microsoft.com/office/drawing/2014/main" id="{9D79B858-4EAD-B868-889C-9A3C1DDE2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766" y="1887517"/>
            <a:ext cx="4481234" cy="3055386"/>
          </a:xfrm>
          <a:prstGeom prst="rect">
            <a:avLst/>
          </a:prstGeom>
        </p:spPr>
      </p:pic>
      <p:sp>
        <p:nvSpPr>
          <p:cNvPr id="6" name="Google Shape;105;p16">
            <a:extLst>
              <a:ext uri="{FF2B5EF4-FFF2-40B4-BE49-F238E27FC236}">
                <a16:creationId xmlns:a16="http://schemas.microsoft.com/office/drawing/2014/main" id="{2636AABA-21F7-1541-DA76-22B378BC4FE1}"/>
              </a:ext>
            </a:extLst>
          </p:cNvPr>
          <p:cNvSpPr txBox="1">
            <a:spLocks/>
          </p:cNvSpPr>
          <p:nvPr/>
        </p:nvSpPr>
        <p:spPr>
          <a:xfrm>
            <a:off x="648466" y="2438400"/>
            <a:ext cx="3901000" cy="110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fr-FR" dirty="0">
                <a:latin typeface="+mn-lt"/>
                <a:sym typeface="Montserrat"/>
              </a:rPr>
              <a:t>Les biens devraient être valorisé à hauteur de :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latin typeface="+mn-lt"/>
                <a:sym typeface="Montserrat"/>
              </a:rPr>
              <a:t>84 Millions €</a:t>
            </a:r>
            <a:r>
              <a:rPr lang="fr-FR" dirty="0">
                <a:latin typeface="+mn-lt"/>
                <a:sym typeface="Montserrat"/>
              </a:rPr>
              <a:t> pour les </a:t>
            </a:r>
            <a:r>
              <a:rPr lang="fr-FR" b="1" dirty="0">
                <a:latin typeface="+mn-lt"/>
                <a:sym typeface="Montserrat"/>
              </a:rPr>
              <a:t>locaux </a:t>
            </a:r>
          </a:p>
          <a:p>
            <a:pPr marL="285750" indent="-285750">
              <a:buFontTx/>
              <a:buChar char="-"/>
            </a:pPr>
            <a:r>
              <a:rPr lang="fr-FR" b="1" dirty="0">
                <a:latin typeface="+mn-lt"/>
                <a:sym typeface="Montserrat"/>
              </a:rPr>
              <a:t>64 Millions € </a:t>
            </a:r>
            <a:r>
              <a:rPr lang="fr-FR" dirty="0">
                <a:latin typeface="+mn-lt"/>
                <a:sym typeface="Montserrat"/>
              </a:rPr>
              <a:t>pour les </a:t>
            </a:r>
            <a:r>
              <a:rPr lang="fr-FR" b="1" dirty="0">
                <a:latin typeface="+mn-lt"/>
                <a:sym typeface="Montserrat"/>
              </a:rPr>
              <a:t>appartements</a:t>
            </a:r>
          </a:p>
        </p:txBody>
      </p:sp>
      <p:sp>
        <p:nvSpPr>
          <p:cNvPr id="7" name="Google Shape;105;p16">
            <a:extLst>
              <a:ext uri="{FF2B5EF4-FFF2-40B4-BE49-F238E27FC236}">
                <a16:creationId xmlns:a16="http://schemas.microsoft.com/office/drawing/2014/main" id="{73AEBD33-5B28-02C5-D5F0-FA704FE460E1}"/>
              </a:ext>
            </a:extLst>
          </p:cNvPr>
          <p:cNvSpPr txBox="1">
            <a:spLocks/>
          </p:cNvSpPr>
          <p:nvPr/>
        </p:nvSpPr>
        <p:spPr>
          <a:xfrm>
            <a:off x="671000" y="3540312"/>
            <a:ext cx="3901000" cy="3055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fr-FR" b="1" dirty="0">
                <a:latin typeface="+mn-lt"/>
                <a:sym typeface="Montserrat"/>
              </a:rPr>
              <a:t>Valeur foncière Moyenne / Type de bien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Montserrat"/>
              </a:rPr>
              <a:t>- Locaux industriels: </a:t>
            </a:r>
            <a:r>
              <a:rPr lang="fr-FR" b="1" dirty="0">
                <a:latin typeface="+mn-lt"/>
                <a:sym typeface="Montserrat"/>
              </a:rPr>
              <a:t>	691 808 €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Montserrat"/>
              </a:rPr>
              <a:t>- Appartements :	</a:t>
            </a:r>
            <a:r>
              <a:rPr lang="fr-FR" b="1" dirty="0">
                <a:latin typeface="+mn-lt"/>
                <a:sym typeface="Montserrat"/>
              </a:rPr>
              <a:t>414 580 €</a:t>
            </a:r>
            <a:endParaRPr lang="fr-FR" dirty="0">
              <a:latin typeface="+mn-l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765DB98A-4F32-E47C-B4F8-A63274129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46EC1C88-1334-3BDC-9B26-9AEE25B87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62F53718-C8B2-914A-BB84-1984CC927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49" y="1437850"/>
            <a:ext cx="8251000" cy="3438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Les limites et précautions à prendre :</a:t>
            </a:r>
          </a:p>
          <a:p>
            <a:pPr marL="0" indent="0">
              <a:buFont typeface="Lato"/>
              <a:buNone/>
            </a:pPr>
            <a:endParaRPr lang="fr-FR" dirty="0">
              <a:latin typeface="+mn-lt"/>
              <a:sym typeface="Montserrat"/>
            </a:endParaRPr>
          </a:p>
          <a:p>
            <a:pPr marL="0" indent="0">
              <a:buNone/>
            </a:pPr>
            <a:r>
              <a:rPr lang="fr-FR" sz="1200" b="1" dirty="0">
                <a:latin typeface="+mn-lt"/>
                <a:sym typeface="Montserrat"/>
              </a:rPr>
              <a:t>Dépendance sur les variables disponibles: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b="1" dirty="0" err="1">
                <a:latin typeface="+mn-lt"/>
                <a:sym typeface="Wingdings" panose="05000000000000000000" pitchFamily="2" charset="2"/>
              </a:rPr>
              <a:t>Random</a:t>
            </a:r>
            <a:r>
              <a:rPr lang="fr-FR" sz="1100" b="1" dirty="0">
                <a:latin typeface="+mn-lt"/>
                <a:sym typeface="Wingdings" panose="05000000000000000000" pitchFamily="2" charset="2"/>
              </a:rPr>
              <a:t> Forest </a:t>
            </a:r>
            <a:r>
              <a:rPr lang="fr-FR" sz="1100" dirty="0">
                <a:latin typeface="+mn-lt"/>
                <a:sym typeface="Wingdings" panose="05000000000000000000" pitchFamily="2" charset="2"/>
              </a:rPr>
              <a:t>renforce la capacité prédictive mais </a:t>
            </a:r>
            <a:r>
              <a:rPr lang="fr-FR" sz="1100" b="1" dirty="0">
                <a:latin typeface="+mn-lt"/>
                <a:sym typeface="Wingdings" panose="05000000000000000000" pitchFamily="2" charset="2"/>
              </a:rPr>
              <a:t>ne garantit pas l’exactitude</a:t>
            </a:r>
            <a:r>
              <a:rPr lang="fr-FR" sz="1100" dirty="0">
                <a:latin typeface="+mn-lt"/>
                <a:sym typeface="Wingdings" panose="05000000000000000000" pitchFamily="2" charset="2"/>
              </a:rPr>
              <a:t> pour les scénarios atypiques ou données mal représentées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</a:rPr>
              <a:t>Le segment "Local industriel" </a:t>
            </a:r>
            <a:r>
              <a:rPr lang="fr-FR" sz="1100" b="1" dirty="0">
                <a:latin typeface="+mn-lt"/>
              </a:rPr>
              <a:t>regroupe</a:t>
            </a:r>
            <a:r>
              <a:rPr lang="fr-FR" sz="1100" dirty="0">
                <a:latin typeface="+mn-lt"/>
              </a:rPr>
              <a:t> potentiellement </a:t>
            </a:r>
            <a:r>
              <a:rPr lang="fr-FR" sz="1100" b="1" dirty="0">
                <a:latin typeface="+mn-lt"/>
              </a:rPr>
              <a:t>des propriétés très diverses </a:t>
            </a:r>
            <a:r>
              <a:rPr lang="fr-FR" sz="1100" dirty="0">
                <a:latin typeface="+mn-lt"/>
              </a:rPr>
              <a:t>(entrepôts, commerces, usines). Cette </a:t>
            </a:r>
            <a:r>
              <a:rPr lang="fr-FR" sz="1100" b="1" dirty="0">
                <a:latin typeface="+mn-lt"/>
              </a:rPr>
              <a:t>diversité</a:t>
            </a:r>
            <a:r>
              <a:rPr lang="fr-FR" sz="1100" dirty="0">
                <a:latin typeface="+mn-lt"/>
              </a:rPr>
              <a:t> peut introduire une </a:t>
            </a:r>
            <a:r>
              <a:rPr lang="fr-FR" sz="1100" b="1" dirty="0">
                <a:latin typeface="+mn-lt"/>
              </a:rPr>
              <a:t>variabilité</a:t>
            </a:r>
            <a:r>
              <a:rPr lang="fr-FR" sz="1100" dirty="0">
                <a:latin typeface="+mn-lt"/>
              </a:rPr>
              <a:t> </a:t>
            </a:r>
            <a:r>
              <a:rPr lang="fr-FR" sz="1100" b="1" dirty="0">
                <a:latin typeface="+mn-lt"/>
              </a:rPr>
              <a:t>non capturée </a:t>
            </a:r>
            <a:r>
              <a:rPr lang="fr-FR" sz="1100" dirty="0">
                <a:latin typeface="+mn-lt"/>
              </a:rPr>
              <a:t>par le modèle.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</a:rPr>
              <a:t>Une </a:t>
            </a:r>
            <a:r>
              <a:rPr lang="fr-FR" sz="1100" b="1" dirty="0">
                <a:latin typeface="+mn-lt"/>
              </a:rPr>
              <a:t>segmentation plus fine </a:t>
            </a:r>
            <a:r>
              <a:rPr lang="fr-FR" sz="1100" dirty="0">
                <a:latin typeface="+mn-lt"/>
              </a:rPr>
              <a:t>(par exemple, distinguer les entrepôts des commerces) pourrait </a:t>
            </a:r>
            <a:r>
              <a:rPr lang="fr-FR" sz="1100" b="1" dirty="0">
                <a:latin typeface="+mn-lt"/>
              </a:rPr>
              <a:t>révéler</a:t>
            </a:r>
            <a:r>
              <a:rPr lang="fr-FR" sz="1100" dirty="0">
                <a:latin typeface="+mn-lt"/>
              </a:rPr>
              <a:t> des insights plus précis.</a:t>
            </a:r>
            <a:endParaRPr lang="fr-FR" sz="1100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1200" b="1" dirty="0">
                <a:latin typeface="+mn-lt"/>
              </a:rPr>
              <a:t>Le Coefficient de détermination R² est très élevé = 98,36%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000" dirty="0">
                <a:latin typeface="+mn-lt"/>
              </a:rPr>
              <a:t>Pourrait indiquer un </a:t>
            </a:r>
            <a:r>
              <a:rPr lang="fr-FR" sz="1000" b="1" dirty="0">
                <a:latin typeface="+mn-lt"/>
              </a:rPr>
              <a:t>surajustement</a:t>
            </a:r>
            <a:r>
              <a:rPr lang="fr-FR" sz="1000" dirty="0">
                <a:latin typeface="+mn-lt"/>
              </a:rPr>
              <a:t> (</a:t>
            </a:r>
            <a:r>
              <a:rPr lang="fr-FR" sz="1000" dirty="0" err="1">
                <a:latin typeface="+mn-lt"/>
              </a:rPr>
              <a:t>overfitting</a:t>
            </a:r>
            <a:r>
              <a:rPr lang="fr-FR" sz="1000" dirty="0">
                <a:latin typeface="+mn-lt"/>
              </a:rPr>
              <a:t>), ce qui pourrait biaiser les prédictions pour ce segment particulier.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latin typeface="+mn-lt"/>
            </a:endParaRPr>
          </a:p>
          <a:p>
            <a:pPr marL="0" indent="0">
              <a:buNone/>
            </a:pPr>
            <a:r>
              <a:rPr lang="fr-FR" sz="1200" b="1" dirty="0">
                <a:latin typeface="+mn-lt"/>
              </a:rPr>
              <a:t>MAPE de 5.12% </a:t>
            </a:r>
            <a:r>
              <a:rPr lang="fr-FR" sz="1200" dirty="0">
                <a:latin typeface="+mn-lt"/>
              </a:rPr>
              <a:t>est globalement </a:t>
            </a:r>
            <a:r>
              <a:rPr lang="fr-FR" sz="1200" b="1" dirty="0">
                <a:latin typeface="+mn-lt"/>
              </a:rPr>
              <a:t>faible</a:t>
            </a:r>
            <a:endParaRPr lang="fr-FR" sz="12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000" dirty="0">
                <a:latin typeface="+mn-lt"/>
              </a:rPr>
              <a:t>Pourrait </a:t>
            </a:r>
            <a:r>
              <a:rPr lang="fr-FR" sz="1000" b="1" dirty="0">
                <a:latin typeface="+mn-lt"/>
              </a:rPr>
              <a:t>masquer</a:t>
            </a:r>
            <a:r>
              <a:rPr lang="fr-FR" sz="1000" dirty="0">
                <a:latin typeface="+mn-lt"/>
              </a:rPr>
              <a:t> les </a:t>
            </a:r>
            <a:r>
              <a:rPr lang="fr-FR" sz="1000" b="1" dirty="0">
                <a:latin typeface="+mn-lt"/>
              </a:rPr>
              <a:t>erreurs spécifiques à des segments </a:t>
            </a:r>
            <a:r>
              <a:rPr lang="fr-FR" sz="1000" dirty="0">
                <a:latin typeface="+mn-lt"/>
              </a:rPr>
              <a:t>précis comme les locaux industriels</a:t>
            </a:r>
          </a:p>
          <a:p>
            <a:pPr marL="0" indent="0">
              <a:buNone/>
            </a:pPr>
            <a:endParaRPr lang="fr-FR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7548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1AFE054-DFDF-2240-56A3-85AF511F5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0DA4CBB1-07AE-5D03-D662-E2E84A1DD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>
            <a:extLst>
              <a:ext uri="{FF2B5EF4-FFF2-40B4-BE49-F238E27FC236}">
                <a16:creationId xmlns:a16="http://schemas.microsoft.com/office/drawing/2014/main" id="{1BF605BE-BB9B-BB85-494C-ED4BAEDCF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49" y="1437849"/>
            <a:ext cx="8251000" cy="3572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Les limites et précautions à prendre :</a:t>
            </a:r>
          </a:p>
          <a:p>
            <a:pPr marL="0" indent="0">
              <a:buFont typeface="Lato"/>
              <a:buNone/>
            </a:pPr>
            <a:endParaRPr lang="fr-FR" dirty="0">
              <a:latin typeface="+mn-lt"/>
              <a:sym typeface="Montserrat"/>
            </a:endParaRPr>
          </a:p>
          <a:p>
            <a:pPr marL="0" indent="0">
              <a:buFont typeface="Lato"/>
              <a:buNone/>
            </a:pPr>
            <a:r>
              <a:rPr lang="fr-FR" sz="1200" b="1" dirty="0">
                <a:latin typeface="+mn-lt"/>
                <a:sym typeface="Montserrat"/>
              </a:rPr>
              <a:t>Non-normalité des résidus:</a:t>
            </a:r>
            <a:endParaRPr lang="fr-FR" sz="1200" dirty="0">
              <a:latin typeface="+mn-lt"/>
              <a:sym typeface="Montserra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000" dirty="0">
                <a:latin typeface="+mn-lt"/>
              </a:rPr>
              <a:t>Les résidus du modèle ne suivent pas une distribution normale, ce qui peut </a:t>
            </a:r>
            <a:r>
              <a:rPr lang="fr-FR" sz="1000" b="1" dirty="0">
                <a:latin typeface="+mn-lt"/>
              </a:rPr>
              <a:t>suggérer</a:t>
            </a:r>
            <a:r>
              <a:rPr lang="fr-FR" sz="1000" dirty="0">
                <a:latin typeface="+mn-lt"/>
              </a:rPr>
              <a:t> que certaines </a:t>
            </a:r>
            <a:r>
              <a:rPr lang="fr-FR" sz="1000" b="1" dirty="0">
                <a:latin typeface="+mn-lt"/>
              </a:rPr>
              <a:t>informations importantes sont manquantes </a:t>
            </a:r>
            <a:r>
              <a:rPr lang="fr-FR" sz="1000" dirty="0">
                <a:latin typeface="+mn-lt"/>
              </a:rPr>
              <a:t>dans le modèle.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000" dirty="0">
                <a:latin typeface="+mn-lt"/>
              </a:rPr>
              <a:t>Pourrait </a:t>
            </a:r>
            <a:r>
              <a:rPr lang="fr-FR" sz="1000" b="1" dirty="0">
                <a:latin typeface="+mn-lt"/>
              </a:rPr>
              <a:t>affecter</a:t>
            </a:r>
            <a:r>
              <a:rPr lang="fr-FR" sz="1000" dirty="0">
                <a:latin typeface="+mn-lt"/>
              </a:rPr>
              <a:t> la capacité du modèle à </a:t>
            </a:r>
            <a:r>
              <a:rPr lang="fr-FR" sz="1000" b="1" dirty="0">
                <a:latin typeface="+mn-lt"/>
              </a:rPr>
              <a:t>prédire</a:t>
            </a:r>
            <a:r>
              <a:rPr lang="fr-FR" sz="1000" dirty="0">
                <a:latin typeface="+mn-lt"/>
              </a:rPr>
              <a:t> correctement des segments comme les </a:t>
            </a:r>
            <a:r>
              <a:rPr lang="fr-FR" sz="1000" b="1" dirty="0">
                <a:latin typeface="+mn-lt"/>
              </a:rPr>
              <a:t>locaux industriels</a:t>
            </a:r>
            <a:r>
              <a:rPr lang="fr-FR" sz="1000" dirty="0">
                <a:latin typeface="+mn-lt"/>
              </a:rPr>
              <a:t>, où des </a:t>
            </a:r>
            <a:r>
              <a:rPr lang="fr-FR" sz="1000" b="1" dirty="0">
                <a:latin typeface="+mn-lt"/>
              </a:rPr>
              <a:t>facteurs externes importants</a:t>
            </a:r>
            <a:r>
              <a:rPr lang="fr-FR" sz="1000" dirty="0">
                <a:latin typeface="+mn-lt"/>
              </a:rPr>
              <a:t> ne sont </a:t>
            </a:r>
            <a:r>
              <a:rPr lang="fr-FR" sz="1000" b="1" dirty="0">
                <a:latin typeface="+mn-lt"/>
              </a:rPr>
              <a:t>pas pris en compte</a:t>
            </a:r>
            <a:r>
              <a:rPr lang="fr-FR" sz="1000" dirty="0">
                <a:latin typeface="+mn-lt"/>
              </a:rPr>
              <a:t>.</a:t>
            </a:r>
          </a:p>
          <a:p>
            <a:pPr marL="0" indent="0">
              <a:buNone/>
            </a:pPr>
            <a:endParaRPr lang="fr-FR" b="1" dirty="0">
              <a:latin typeface="+mn-lt"/>
              <a:sym typeface="Montserrat"/>
            </a:endParaRPr>
          </a:p>
          <a:p>
            <a:pPr marL="0" indent="0">
              <a:buNone/>
            </a:pPr>
            <a:r>
              <a:rPr lang="fr-FR" sz="1200" b="1" dirty="0">
                <a:latin typeface="+mn-lt"/>
              </a:rPr>
              <a:t>Valeurs extrêmes </a:t>
            </a:r>
            <a:r>
              <a:rPr lang="fr-FR" sz="1200" dirty="0">
                <a:latin typeface="+mn-lt"/>
              </a:rPr>
              <a:t>(</a:t>
            </a:r>
            <a:r>
              <a:rPr lang="fr-FR" sz="1200" b="1" dirty="0" err="1">
                <a:latin typeface="+mn-lt"/>
                <a:sym typeface="Montserrat"/>
              </a:rPr>
              <a:t>Outliers</a:t>
            </a:r>
            <a:r>
              <a:rPr lang="fr-FR" sz="1200" b="1" dirty="0">
                <a:latin typeface="+mn-lt"/>
                <a:sym typeface="Montserrat"/>
              </a:rPr>
              <a:t>)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</a:rPr>
              <a:t>Peuvent </a:t>
            </a:r>
            <a:r>
              <a:rPr lang="fr-FR" sz="1100" b="1" dirty="0">
                <a:latin typeface="+mn-lt"/>
              </a:rPr>
              <a:t>influencer</a:t>
            </a:r>
            <a:r>
              <a:rPr lang="fr-FR" sz="1100" dirty="0">
                <a:latin typeface="+mn-lt"/>
              </a:rPr>
              <a:t> de manière disproportionnée la </a:t>
            </a:r>
            <a:r>
              <a:rPr lang="fr-FR" sz="1100" b="1" dirty="0">
                <a:latin typeface="+mn-lt"/>
              </a:rPr>
              <a:t>prédiction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</a:rPr>
              <a:t>Un </a:t>
            </a:r>
            <a:r>
              <a:rPr lang="fr-FR" sz="1100" b="1" dirty="0">
                <a:latin typeface="+mn-lt"/>
              </a:rPr>
              <a:t>examen</a:t>
            </a:r>
            <a:r>
              <a:rPr lang="fr-FR" sz="1100" dirty="0">
                <a:latin typeface="+mn-lt"/>
              </a:rPr>
              <a:t> plus approfondi des transactions extrêmes dans ce segment pourrait </a:t>
            </a:r>
            <a:r>
              <a:rPr lang="fr-FR" sz="1100" b="1" dirty="0">
                <a:latin typeface="+mn-lt"/>
              </a:rPr>
              <a:t>aider à mieux comprendre</a:t>
            </a:r>
            <a:r>
              <a:rPr lang="fr-FR" sz="1100" dirty="0">
                <a:latin typeface="+mn-lt"/>
              </a:rPr>
              <a:t> </a:t>
            </a:r>
            <a:r>
              <a:rPr lang="fr-FR" sz="1100" b="1" dirty="0">
                <a:latin typeface="+mn-lt"/>
              </a:rPr>
              <a:t>l'impact</a:t>
            </a:r>
            <a:r>
              <a:rPr lang="fr-FR" sz="1100" dirty="0">
                <a:latin typeface="+mn-lt"/>
              </a:rPr>
              <a:t> de ces valeurs sur les prédictions.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b="1" dirty="0">
              <a:latin typeface="+mn-lt"/>
              <a:sym typeface="Montserrat"/>
            </a:endParaRPr>
          </a:p>
          <a:p>
            <a:pPr marL="0" indent="0">
              <a:buNone/>
            </a:pPr>
            <a:r>
              <a:rPr lang="fr-FR" sz="1200" b="1" dirty="0" err="1">
                <a:latin typeface="+mn-lt"/>
                <a:sym typeface="Montserrat"/>
              </a:rPr>
              <a:t>Ré-échantillonnage</a:t>
            </a:r>
            <a:r>
              <a:rPr lang="fr-FR" sz="1200" b="1" dirty="0">
                <a:latin typeface="+mn-lt"/>
                <a:sym typeface="Montserrat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  <a:sym typeface="Montserrat"/>
              </a:rPr>
              <a:t>La faible part des données concernant les Locaux (7%) dans les transactions peut impacter significativement le modèle avec une sous représentation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100" dirty="0">
                <a:latin typeface="+mn-lt"/>
                <a:sym typeface="Montserrat"/>
              </a:rPr>
              <a:t>Pourrait soit créer un modèle distinct pour ce type de local ou combler ce déficit via différente méthode</a:t>
            </a:r>
          </a:p>
        </p:txBody>
      </p:sp>
    </p:spTree>
    <p:extLst>
      <p:ext uri="{BB962C8B-B14F-4D97-AF65-F5344CB8AC3E}">
        <p14:creationId xmlns:p14="http://schemas.microsoft.com/office/powerpoint/2010/main" val="368796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832565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Les Plus Beaux Logis de Paris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Partie 2</a:t>
            </a:r>
            <a:endParaRPr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2BD51C-2090-7AFF-536C-085D1CB1FFE1}"/>
              </a:ext>
            </a:extLst>
          </p:cNvPr>
          <p:cNvSpPr txBox="1"/>
          <p:nvPr/>
        </p:nvSpPr>
        <p:spPr>
          <a:xfrm>
            <a:off x="1263250" y="2640995"/>
            <a:ext cx="661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" sz="2000" b="1" i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- Classification automatique des opportunités</a:t>
            </a:r>
            <a:endParaRPr lang="fr-FR" sz="2000" b="1" i="1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526928" y="1549362"/>
            <a:ext cx="4542850" cy="29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Mise en forme 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des données de l’échantillon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Calcul prix m²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Garde les données utiles (prix m² et Surface)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Graphique de dispersion 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des biens Prix m² / Surface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sym typeface="Montserrat"/>
            </a:endParaRPr>
          </a:p>
          <a:p>
            <a:pPr marL="285750" indent="-285750"/>
            <a:r>
              <a:rPr lang="fr-FR" b="1" dirty="0">
                <a:latin typeface="+mn-lt"/>
                <a:sym typeface="Montserrat"/>
              </a:rPr>
              <a:t>Classification</a:t>
            </a:r>
            <a:r>
              <a:rPr lang="fr-FR" dirty="0">
                <a:latin typeface="+mn-lt"/>
                <a:sym typeface="Montserrat"/>
              </a:rPr>
              <a:t> par </a:t>
            </a:r>
            <a:r>
              <a:rPr lang="fr-FR" b="1" dirty="0">
                <a:latin typeface="+mn-lt"/>
                <a:sym typeface="Montserrat"/>
              </a:rPr>
              <a:t>cluster</a:t>
            </a:r>
            <a:r>
              <a:rPr lang="fr-FR" dirty="0">
                <a:latin typeface="+mn-lt"/>
                <a:sym typeface="Montserrat"/>
              </a:rPr>
              <a:t> via K-MEANS</a:t>
            </a:r>
            <a:endParaRPr dirty="0">
              <a:latin typeface="+mn-lt"/>
            </a:endParaRPr>
          </a:p>
        </p:txBody>
      </p:sp>
      <p:pic>
        <p:nvPicPr>
          <p:cNvPr id="5" name="Image 4" descr="Une image contenant capture d’écran, texte, ligne, diagramme&#10;&#10;Description générée automatiquement">
            <a:extLst>
              <a:ext uri="{FF2B5EF4-FFF2-40B4-BE49-F238E27FC236}">
                <a16:creationId xmlns:a16="http://schemas.microsoft.com/office/drawing/2014/main" id="{98D23D2A-7238-211D-192F-7547C5AF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7" t="395" r="10795" b="731"/>
          <a:stretch/>
        </p:blipFill>
        <p:spPr>
          <a:xfrm>
            <a:off x="5069778" y="1297874"/>
            <a:ext cx="4074222" cy="3803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5484A3D-8C06-F41A-FB55-C1F3A77ED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FB976038-6B78-B686-0137-7A98605A1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>
            <a:extLst>
              <a:ext uri="{FF2B5EF4-FFF2-40B4-BE49-F238E27FC236}">
                <a16:creationId xmlns:a16="http://schemas.microsoft.com/office/drawing/2014/main" id="{EF0EEDD8-A78A-4C88-5A53-2B70FD431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6900" y="1384300"/>
            <a:ext cx="3842550" cy="29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K-MEANS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b="1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ea typeface="Montserrat"/>
                <a:cs typeface="Montserrat"/>
                <a:sym typeface="Wingdings" panose="05000000000000000000" pitchFamily="2" charset="2"/>
              </a:rPr>
              <a:t></a:t>
            </a: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Calculer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de façon </a:t>
            </a: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itérative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les </a:t>
            </a: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centres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des </a:t>
            </a: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partitions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d’échantillons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sym typeface="Montserra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>
                <a:latin typeface="+mn-lt"/>
                <a:sym typeface="Montserrat"/>
              </a:rPr>
              <a:t>Défini le </a:t>
            </a:r>
            <a:r>
              <a:rPr lang="fr-FR" b="1" dirty="0">
                <a:latin typeface="+mn-lt"/>
                <a:sym typeface="Montserrat"/>
              </a:rPr>
              <a:t>nombre de Cluster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dirty="0">
                <a:latin typeface="+mn-lt"/>
                <a:sym typeface="Montserrat"/>
              </a:rPr>
              <a:t>Défini des </a:t>
            </a:r>
            <a:r>
              <a:rPr lang="fr-FR" b="1" dirty="0">
                <a:latin typeface="+mn-lt"/>
                <a:sym typeface="Montserrat"/>
              </a:rPr>
              <a:t>centroïdes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fr-FR" dirty="0">
              <a:latin typeface="+mn-l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u="sng" dirty="0">
                <a:latin typeface="+mn-lt"/>
                <a:sym typeface="Montserrat"/>
              </a:rPr>
              <a:t>Itérations:</a:t>
            </a:r>
            <a:endParaRPr lang="fr-FR" b="1" dirty="0">
              <a:latin typeface="+mn-lt"/>
              <a:sym typeface="Montserrat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fr-FR" b="1" dirty="0">
                <a:latin typeface="+mn-lt"/>
                <a:sym typeface="Montserrat"/>
              </a:rPr>
              <a:t>Affecte</a:t>
            </a:r>
            <a:r>
              <a:rPr lang="fr-FR" dirty="0">
                <a:latin typeface="+mn-lt"/>
                <a:sym typeface="Montserrat"/>
              </a:rPr>
              <a:t> le Point  au cluster avec centroïde le + proche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fr-FR" b="1" dirty="0">
                <a:latin typeface="+mn-lt"/>
                <a:sym typeface="Montserrat"/>
              </a:rPr>
              <a:t>Mise à jour </a:t>
            </a:r>
            <a:r>
              <a:rPr lang="fr-FR" dirty="0">
                <a:latin typeface="+mn-lt"/>
                <a:sym typeface="Montserrat"/>
              </a:rPr>
              <a:t>du Centroïde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endParaRPr dirty="0">
              <a:latin typeface="+mn-lt"/>
            </a:endParaRPr>
          </a:p>
        </p:txBody>
      </p:sp>
      <p:pic>
        <p:nvPicPr>
          <p:cNvPr id="2" name="Image 1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108695A0-2639-925D-1170-BEEEBE6C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8" t="1160" b="-1"/>
          <a:stretch/>
        </p:blipFill>
        <p:spPr>
          <a:xfrm>
            <a:off x="4489450" y="1384300"/>
            <a:ext cx="465454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1692973-705F-2298-8452-605ACA1D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97D776C7-29A4-22F4-95D5-D5BCC6C0F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172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0">
            <a:extLst>
              <a:ext uri="{FF2B5EF4-FFF2-40B4-BE49-F238E27FC236}">
                <a16:creationId xmlns:a16="http://schemas.microsoft.com/office/drawing/2014/main" id="{CA136636-5512-501B-91FF-B1D7E0C99F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83220" y="1437849"/>
            <a:ext cx="4252331" cy="3490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Vérification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sym typeface="Montserra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  <a:sym typeface="Montserrat"/>
              </a:rPr>
              <a:t>Coefficient de Silhouette</a:t>
            </a:r>
            <a:r>
              <a:rPr lang="fr-FR" dirty="0">
                <a:latin typeface="+mn-lt"/>
                <a:sym typeface="Montserrat"/>
              </a:rPr>
              <a:t> : </a:t>
            </a:r>
            <a:r>
              <a:rPr lang="fr-FR" b="1" dirty="0">
                <a:latin typeface="+mn-lt"/>
                <a:sym typeface="Montserrat"/>
              </a:rPr>
              <a:t>0,91</a:t>
            </a:r>
            <a:r>
              <a:rPr lang="fr-FR" dirty="0">
                <a:latin typeface="+mn-lt"/>
                <a:sym typeface="Montserrat"/>
              </a:rPr>
              <a:t> 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Points bien Regroupé + Cluster Distinct</a:t>
            </a:r>
            <a:endParaRPr lang="fr-FR" dirty="0">
              <a:latin typeface="+mn-l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sym typeface="Montserra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  <a:sym typeface="Montserrat"/>
              </a:rPr>
              <a:t>Précision</a:t>
            </a:r>
            <a:r>
              <a:rPr lang="fr-FR" dirty="0">
                <a:latin typeface="+mn-lt"/>
                <a:sym typeface="Montserrat"/>
              </a:rPr>
              <a:t> : </a:t>
            </a:r>
            <a:r>
              <a:rPr lang="fr-FR" b="1" dirty="0">
                <a:latin typeface="+mn-lt"/>
                <a:sym typeface="Montserrat"/>
              </a:rPr>
              <a:t>100%</a:t>
            </a:r>
          </a:p>
          <a:p>
            <a:pPr marL="0" indent="0">
              <a:buNone/>
            </a:pPr>
            <a:r>
              <a:rPr lang="fr-FR" dirty="0">
                <a:latin typeface="+mn-lt"/>
                <a:sym typeface="Montserrat"/>
              </a:rPr>
              <a:t>Modèle très performant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r-FR" dirty="0">
              <a:latin typeface="+mn-lt"/>
              <a:sym typeface="Montserra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>
                <a:latin typeface="+mn-lt"/>
                <a:sym typeface="Montserrat"/>
              </a:rPr>
              <a:t>Matrice de confusion </a:t>
            </a:r>
            <a:r>
              <a:rPr lang="fr-FR" dirty="0">
                <a:latin typeface="+mn-lt"/>
                <a:sym typeface="Montserrat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Montserrat"/>
              </a:rPr>
              <a:t>	[[ 20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Montserrat"/>
              </a:rPr>
              <a:t>    	     0  20]]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latin typeface="+mn-l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Montserrat"/>
              </a:rPr>
              <a:t>Chaque </a:t>
            </a:r>
            <a:r>
              <a:rPr lang="fr-FR" b="1" dirty="0">
                <a:latin typeface="+mn-lt"/>
                <a:sym typeface="Montserrat"/>
              </a:rPr>
              <a:t>Cluster</a:t>
            </a:r>
            <a:r>
              <a:rPr lang="fr-FR" dirty="0">
                <a:latin typeface="+mn-lt"/>
                <a:sym typeface="Montserrat"/>
              </a:rPr>
              <a:t> a été parfaitement </a:t>
            </a:r>
            <a:r>
              <a:rPr lang="fr-FR" b="1" dirty="0">
                <a:latin typeface="+mn-lt"/>
                <a:sym typeface="Montserrat"/>
              </a:rPr>
              <a:t>identifié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+mn-lt"/>
                <a:sym typeface="Montserrat"/>
              </a:rPr>
              <a:t>Confirme que les </a:t>
            </a:r>
            <a:r>
              <a:rPr lang="fr-FR" b="1" dirty="0">
                <a:latin typeface="+mn-lt"/>
                <a:sym typeface="Montserrat"/>
              </a:rPr>
              <a:t>données</a:t>
            </a:r>
            <a:r>
              <a:rPr lang="fr-FR" dirty="0">
                <a:latin typeface="+mn-lt"/>
                <a:sym typeface="Montserrat"/>
              </a:rPr>
              <a:t> ont été </a:t>
            </a:r>
            <a:r>
              <a:rPr lang="fr-FR" b="1" dirty="0">
                <a:latin typeface="+mn-lt"/>
                <a:sym typeface="Montserrat"/>
              </a:rPr>
              <a:t>bien segmentées</a:t>
            </a:r>
            <a:endParaRPr b="1" dirty="0">
              <a:latin typeface="+mn-lt"/>
            </a:endParaRPr>
          </a:p>
        </p:txBody>
      </p:sp>
      <p:pic>
        <p:nvPicPr>
          <p:cNvPr id="2" name="Image 1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E4A2BDC6-6DF9-FC52-D1BF-EF394083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8" t="1160" b="-1"/>
          <a:stretch/>
        </p:blipFill>
        <p:spPr>
          <a:xfrm>
            <a:off x="4489450" y="1384300"/>
            <a:ext cx="4654549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Les Plus Beaux Logis de Paris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+mj-lt"/>
              </a:rPr>
              <a:t>Partie 1</a:t>
            </a:r>
            <a:endParaRPr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AB8EA1-14E1-B36A-D5F6-79F03C37D223}"/>
              </a:ext>
            </a:extLst>
          </p:cNvPr>
          <p:cNvSpPr txBox="1"/>
          <p:nvPr/>
        </p:nvSpPr>
        <p:spPr>
          <a:xfrm>
            <a:off x="1265900" y="2640995"/>
            <a:ext cx="782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- </a:t>
            </a:r>
            <a:r>
              <a:rPr lang="fr-FR" sz="2000" b="1" i="1" dirty="0" err="1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Prediction</a:t>
            </a:r>
            <a:r>
              <a:rPr lang="fr-FR" sz="2000" b="1" i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de l’</a:t>
            </a:r>
            <a:r>
              <a:rPr lang="fr-FR" sz="2000" b="1" i="1" dirty="0" err="1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evolution</a:t>
            </a:r>
            <a:r>
              <a:rPr lang="fr-FR" sz="2000" b="1" i="1" dirty="0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r>
              <a:rPr lang="fr-FR" sz="2000" b="1" i="1">
                <a:solidFill>
                  <a:schemeClr val="bg1"/>
                </a:solidFill>
                <a:latin typeface="+mj-lt"/>
                <a:ea typeface="Montserrat"/>
                <a:cs typeface="Montserrat"/>
                <a:sym typeface="Montserrat"/>
              </a:rPr>
              <a:t>des prix</a:t>
            </a:r>
            <a:endParaRPr lang="fr-FR" sz="2000" b="1" i="1" dirty="0">
              <a:solidFill>
                <a:schemeClr val="bg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671000" y="640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dirty="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  <a:endParaRPr sz="33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729449" y="1437850"/>
            <a:ext cx="4924375" cy="356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Prédiction : 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20 locaux industriels / 20 appartements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latin typeface="+mn-l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Limites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sz="1200" dirty="0">
                <a:ea typeface="Montserrat"/>
                <a:cs typeface="Montserrat"/>
                <a:sym typeface="Montserrat"/>
              </a:rPr>
              <a:t>Valider la robustesse des résultats</a:t>
            </a:r>
          </a:p>
          <a:p>
            <a:pPr marL="285750" indent="-285750"/>
            <a:endParaRPr lang="fr-FR" sz="1200" dirty="0"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sz="1200" dirty="0">
                <a:ea typeface="Montserrat"/>
                <a:cs typeface="Montserrat"/>
                <a:sym typeface="Montserrat"/>
              </a:rPr>
              <a:t>Risque de surajustement (performance 100%)</a:t>
            </a:r>
          </a:p>
          <a:p>
            <a:pPr marL="285750" indent="-285750"/>
            <a:endParaRPr lang="fr-FR" sz="12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sz="1200">
                <a:latin typeface="+mn-lt"/>
                <a:ea typeface="Montserrat"/>
                <a:cs typeface="Montserrat"/>
                <a:sym typeface="Montserrat"/>
              </a:rPr>
              <a:t>Si </a:t>
            </a:r>
            <a:r>
              <a:rPr lang="fr-FR" sz="1200" dirty="0">
                <a:latin typeface="+mn-lt"/>
                <a:ea typeface="Montserrat"/>
                <a:cs typeface="Montserrat"/>
                <a:sym typeface="Montserrat"/>
              </a:rPr>
              <a:t>Cluster peu distinct </a:t>
            </a:r>
          </a:p>
          <a:p>
            <a:pPr marL="285750" indent="-285750"/>
            <a:endParaRPr lang="fr-FR" sz="12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sz="1200" dirty="0">
                <a:latin typeface="+mn-lt"/>
                <a:ea typeface="Montserrat"/>
                <a:cs typeface="Montserrat"/>
                <a:sym typeface="Montserrat"/>
              </a:rPr>
              <a:t>Présence d’</a:t>
            </a:r>
            <a:r>
              <a:rPr lang="fr-FR" sz="1200" dirty="0" err="1">
                <a:latin typeface="+mn-lt"/>
                <a:ea typeface="Montserrat"/>
                <a:cs typeface="Montserrat"/>
                <a:sym typeface="Montserrat"/>
              </a:rPr>
              <a:t>Outliers</a:t>
            </a:r>
            <a:endParaRPr lang="fr-FR" sz="12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endParaRPr lang="fr-FR" sz="1200" dirty="0">
              <a:latin typeface="+mn-lt"/>
              <a:ea typeface="Montserrat"/>
              <a:cs typeface="Montserrat"/>
              <a:sym typeface="Montserrat"/>
            </a:endParaRPr>
          </a:p>
          <a:p>
            <a:pPr marL="285750" indent="-285750"/>
            <a:r>
              <a:rPr lang="fr-FR" sz="1200" dirty="0">
                <a:latin typeface="+mn-lt"/>
                <a:ea typeface="Montserrat"/>
                <a:cs typeface="Montserrat"/>
                <a:sym typeface="Montserrat"/>
              </a:rPr>
              <a:t>% d’erreur</a:t>
            </a:r>
          </a:p>
          <a:p>
            <a:pPr marL="285750" indent="-285750"/>
            <a:endParaRPr lang="fr-FR" i="1" dirty="0">
              <a:latin typeface="+mn-l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51E3BB64-DD6E-E2BF-1721-E41C580B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825" y="1890500"/>
            <a:ext cx="3206466" cy="254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9F297A1F-C521-7299-C7A7-63D82E31A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4F5F6AF4-A6FD-7F5F-A549-6719C8E72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C0207670-A68A-8679-0A29-96B50EEC5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8437" y="1485278"/>
            <a:ext cx="3771928" cy="1085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Nombre Transactions</a:t>
            </a:r>
            <a:r>
              <a:rPr lang="fr" sz="1100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fr" sz="1100" dirty="0">
                <a:latin typeface="+mn-lt"/>
                <a:ea typeface="Montserrat"/>
                <a:cs typeface="Montserrat"/>
                <a:sym typeface="Montserrat"/>
              </a:rPr>
              <a:t>	Total : 	</a:t>
            </a:r>
            <a:r>
              <a:rPr lang="fr" sz="1100" b="1" dirty="0">
                <a:latin typeface="+mn-lt"/>
                <a:ea typeface="Montserrat"/>
                <a:cs typeface="Montserrat"/>
                <a:sym typeface="Montserrat"/>
              </a:rPr>
              <a:t>26 196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 dirty="0">
                <a:latin typeface="+mn-lt"/>
                <a:ea typeface="Montserrat"/>
                <a:cs typeface="Montserrat"/>
                <a:sym typeface="Montserrat"/>
              </a:rPr>
              <a:t>		Appartement : 	24 353 (</a:t>
            </a:r>
            <a:r>
              <a:rPr lang="fr" sz="1100" b="1" dirty="0">
                <a:latin typeface="+mn-lt"/>
                <a:ea typeface="Montserrat"/>
                <a:cs typeface="Montserrat"/>
                <a:sym typeface="Montserrat"/>
              </a:rPr>
              <a:t>93%</a:t>
            </a:r>
            <a:r>
              <a:rPr lang="fr" sz="1100" dirty="0">
                <a:latin typeface="+mn-lt"/>
                <a:ea typeface="Montserrat"/>
                <a:cs typeface="Montserrat"/>
                <a:sym typeface="Montserrat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100" dirty="0">
                <a:latin typeface="+mn-lt"/>
                <a:ea typeface="Montserrat"/>
                <a:cs typeface="Montserrat"/>
                <a:sym typeface="Montserrat"/>
              </a:rPr>
              <a:t>		Locaux : 	1 843 (</a:t>
            </a:r>
            <a:r>
              <a:rPr lang="fr" sz="1100" b="1" dirty="0">
                <a:latin typeface="+mn-lt"/>
                <a:ea typeface="Montserrat"/>
                <a:cs typeface="Montserrat"/>
                <a:sym typeface="Montserrat"/>
              </a:rPr>
              <a:t>7%</a:t>
            </a:r>
            <a:r>
              <a:rPr lang="fr" sz="1100" dirty="0">
                <a:latin typeface="+mn-lt"/>
                <a:ea typeface="Montserrat"/>
                <a:cs typeface="Montserrat"/>
                <a:sym typeface="Montserrat"/>
              </a:rPr>
              <a:t>)</a:t>
            </a:r>
          </a:p>
        </p:txBody>
      </p:sp>
      <p:pic>
        <p:nvPicPr>
          <p:cNvPr id="3" name="Image 2" descr="Une image contenant texte, capture d’écran, affichage, Rectangle&#10;&#10;Description générée automatiquement">
            <a:extLst>
              <a:ext uri="{FF2B5EF4-FFF2-40B4-BE49-F238E27FC236}">
                <a16:creationId xmlns:a16="http://schemas.microsoft.com/office/drawing/2014/main" id="{50415430-B80F-9DC4-6E6D-00BBE041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6" t="1664" r="4693" b="1668"/>
          <a:stretch/>
        </p:blipFill>
        <p:spPr>
          <a:xfrm>
            <a:off x="544553" y="2571748"/>
            <a:ext cx="3615812" cy="2464243"/>
          </a:xfrm>
          <a:prstGeom prst="rect">
            <a:avLst/>
          </a:prstGeom>
        </p:spPr>
      </p:pic>
      <p:pic>
        <p:nvPicPr>
          <p:cNvPr id="2" name="Image 1" descr="Une image contenant capture d’écran, texte, Rectangle&#10;&#10;Description générée automatiquement">
            <a:extLst>
              <a:ext uri="{FF2B5EF4-FFF2-40B4-BE49-F238E27FC236}">
                <a16:creationId xmlns:a16="http://schemas.microsoft.com/office/drawing/2014/main" id="{3CED1DAA-FC31-20BD-076B-5394DA9FA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518" y="2522704"/>
            <a:ext cx="3771928" cy="2513287"/>
          </a:xfrm>
          <a:prstGeom prst="rect">
            <a:avLst/>
          </a:prstGeom>
        </p:spPr>
      </p:pic>
      <p:sp>
        <p:nvSpPr>
          <p:cNvPr id="4" name="Google Shape;99;p15">
            <a:extLst>
              <a:ext uri="{FF2B5EF4-FFF2-40B4-BE49-F238E27FC236}">
                <a16:creationId xmlns:a16="http://schemas.microsoft.com/office/drawing/2014/main" id="{1C409CB6-4BDC-BA13-C68A-AF4F8EA9A278}"/>
              </a:ext>
            </a:extLst>
          </p:cNvPr>
          <p:cNvSpPr txBox="1">
            <a:spLocks/>
          </p:cNvSpPr>
          <p:nvPr/>
        </p:nvSpPr>
        <p:spPr>
          <a:xfrm>
            <a:off x="4827518" y="1461909"/>
            <a:ext cx="3771928" cy="108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1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Nombre Actifs à Prédire</a:t>
            </a:r>
            <a:r>
              <a:rPr lang="fr-FR" sz="1100" b="1" dirty="0">
                <a:latin typeface="+mn-lt"/>
                <a:ea typeface="Montserrat"/>
                <a:cs typeface="Montserrat"/>
                <a:sym typeface="Montserrat"/>
              </a:rPr>
              <a:t> 	</a:t>
            </a:r>
            <a:r>
              <a:rPr lang="fr-FR" sz="1100" dirty="0">
                <a:latin typeface="+mn-lt"/>
                <a:ea typeface="Montserrat"/>
                <a:cs typeface="Montserrat"/>
                <a:sym typeface="Montserrat"/>
              </a:rPr>
              <a:t>Total : </a:t>
            </a:r>
            <a:r>
              <a:rPr lang="fr-FR" sz="1100" b="1" dirty="0">
                <a:latin typeface="+mn-lt"/>
                <a:ea typeface="Montserrat"/>
                <a:cs typeface="Montserrat"/>
                <a:sym typeface="Montserrat"/>
              </a:rPr>
              <a:t>275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100" dirty="0">
                <a:latin typeface="+mn-lt"/>
                <a:ea typeface="Montserrat"/>
                <a:cs typeface="Montserrat"/>
                <a:sym typeface="Montserrat"/>
              </a:rPr>
              <a:t>		Appartements : 154 (</a:t>
            </a:r>
            <a:r>
              <a:rPr lang="fr-FR" sz="1100" b="1" dirty="0">
                <a:latin typeface="+mn-lt"/>
                <a:ea typeface="Montserrat"/>
                <a:cs typeface="Montserrat"/>
                <a:sym typeface="Montserrat"/>
              </a:rPr>
              <a:t>56%</a:t>
            </a:r>
            <a:r>
              <a:rPr lang="fr-FR" sz="1100" dirty="0">
                <a:latin typeface="+mn-lt"/>
                <a:ea typeface="Montserrat"/>
                <a:cs typeface="Montserrat"/>
                <a:sym typeface="Montserrat"/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100" dirty="0">
                <a:latin typeface="+mn-lt"/>
                <a:ea typeface="Montserrat"/>
                <a:cs typeface="Montserrat"/>
                <a:sym typeface="Montserrat"/>
              </a:rPr>
              <a:t>		Locaux : 121 (</a:t>
            </a:r>
            <a:r>
              <a:rPr lang="fr-FR" sz="1100" b="1" dirty="0">
                <a:latin typeface="+mn-lt"/>
                <a:ea typeface="Montserrat"/>
                <a:cs typeface="Montserrat"/>
                <a:sym typeface="Montserrat"/>
              </a:rPr>
              <a:t>44%</a:t>
            </a:r>
            <a:r>
              <a:rPr lang="fr-FR" sz="1100" dirty="0">
                <a:latin typeface="+mn-lt"/>
                <a:ea typeface="Montserrat"/>
                <a:cs typeface="Montserrat"/>
                <a:sym typeface="Montserrat"/>
              </a:rPr>
              <a:t>)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fr-FR" sz="11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893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A9963202-2085-44D5-1292-FB8D9055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852ADB3B-AED1-BEF7-BD66-EA4144658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36A83356-24FA-D17F-FDEA-6E24619708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16319" y="1336933"/>
            <a:ext cx="5800500" cy="5087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fr" b="1" dirty="0">
                <a:latin typeface="+mn-lt"/>
                <a:ea typeface="Montserrat"/>
                <a:cs typeface="Montserrat"/>
                <a:sym typeface="Montserrat"/>
              </a:rPr>
              <a:t>Transactions</a:t>
            </a: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 effectuées entre le </a:t>
            </a:r>
            <a:r>
              <a:rPr lang="fr" b="1" dirty="0">
                <a:latin typeface="+mn-lt"/>
                <a:ea typeface="Montserrat"/>
                <a:cs typeface="Montserrat"/>
                <a:sym typeface="Montserrat"/>
              </a:rPr>
              <a:t>02/01/2017</a:t>
            </a: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 et </a:t>
            </a:r>
            <a:r>
              <a:rPr lang="fr" b="1" dirty="0">
                <a:latin typeface="+mn-lt"/>
                <a:ea typeface="Montserrat"/>
                <a:cs typeface="Montserrat"/>
                <a:sym typeface="Montserrat"/>
              </a:rPr>
              <a:t>31/12/2021</a:t>
            </a:r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9C75A88D-686D-CC09-EEB7-CD0DB13A52E6}"/>
              </a:ext>
            </a:extLst>
          </p:cNvPr>
          <p:cNvSpPr txBox="1">
            <a:spLocks/>
          </p:cNvSpPr>
          <p:nvPr/>
        </p:nvSpPr>
        <p:spPr>
          <a:xfrm>
            <a:off x="2356624" y="4634726"/>
            <a:ext cx="4633396" cy="50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Poids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des </a:t>
            </a: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Appartements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fr-FR" b="1" dirty="0">
                <a:latin typeface="+mn-lt"/>
                <a:ea typeface="Montserrat"/>
                <a:cs typeface="Montserrat"/>
                <a:sym typeface="Montserrat"/>
              </a:rPr>
              <a:t>constant</a:t>
            </a:r>
            <a:r>
              <a:rPr lang="fr-FR" dirty="0">
                <a:latin typeface="+mn-lt"/>
                <a:ea typeface="Montserrat"/>
                <a:cs typeface="Montserrat"/>
                <a:sym typeface="Montserrat"/>
              </a:rPr>
              <a:t> dans le temps</a:t>
            </a:r>
          </a:p>
        </p:txBody>
      </p:sp>
      <p:pic>
        <p:nvPicPr>
          <p:cNvPr id="5" name="Image 4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C7961547-5D16-0837-E93F-D34AA8BDE0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7"/>
          <a:stretch/>
        </p:blipFill>
        <p:spPr>
          <a:xfrm>
            <a:off x="1501698" y="1591320"/>
            <a:ext cx="5397190" cy="31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6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CC35BC7F-7FE9-A373-6727-86A5766C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689D9672-CA0E-8B85-3B31-C5E4D8B29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5B32E5C8-E54B-BEBB-AEDC-5DE8A803A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02775"/>
            <a:ext cx="3259959" cy="1451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Valeur Foncière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 MIN :		85 195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MOYENNE : 		354 577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MAX :		38 433 590</a:t>
            </a:r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0A4B5EEE-A600-6786-A3BB-6356212B3CD8}"/>
              </a:ext>
            </a:extLst>
          </p:cNvPr>
          <p:cNvSpPr txBox="1">
            <a:spLocks/>
          </p:cNvSpPr>
          <p:nvPr/>
        </p:nvSpPr>
        <p:spPr>
          <a:xfrm>
            <a:off x="4572000" y="1417632"/>
            <a:ext cx="3596844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b="1" dirty="0">
                <a:latin typeface="+mn-lt"/>
                <a:ea typeface="Montserrat"/>
                <a:cs typeface="Montserrat"/>
                <a:sym typeface="Montserrat"/>
              </a:rPr>
              <a:t>Prix m² = Valeur Foncière / Surface réelle</a:t>
            </a:r>
          </a:p>
        </p:txBody>
      </p:sp>
      <p:sp>
        <p:nvSpPr>
          <p:cNvPr id="3" name="Google Shape;99;p15">
            <a:extLst>
              <a:ext uri="{FF2B5EF4-FFF2-40B4-BE49-F238E27FC236}">
                <a16:creationId xmlns:a16="http://schemas.microsoft.com/office/drawing/2014/main" id="{3943B815-7D0F-3F9E-1FCD-C0EDBDDC1959}"/>
              </a:ext>
            </a:extLst>
          </p:cNvPr>
          <p:cNvSpPr txBox="1">
            <a:spLocks/>
          </p:cNvSpPr>
          <p:nvPr/>
        </p:nvSpPr>
        <p:spPr>
          <a:xfrm>
            <a:off x="5642516" y="1759503"/>
            <a:ext cx="2832411" cy="306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Prix m² 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Min : 	7 196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Moyen : 	10 326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Max : 	15 548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25%:	9 321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50%:	10 036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75%:	10 941</a:t>
            </a:r>
          </a:p>
        </p:txBody>
      </p:sp>
      <p:pic>
        <p:nvPicPr>
          <p:cNvPr id="5" name="Image 4" descr="Une image contenant diagramme, ligne, capture d’écran, Rectangle&#10;&#10;Description générée automatiquement">
            <a:extLst>
              <a:ext uri="{FF2B5EF4-FFF2-40B4-BE49-F238E27FC236}">
                <a16:creationId xmlns:a16="http://schemas.microsoft.com/office/drawing/2014/main" id="{5F1807B3-913E-090E-3227-2372B095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94" y="2918359"/>
            <a:ext cx="5166733" cy="22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4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8C001DEE-005E-F5DB-646A-A7B02F013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BA9437F8-369E-570B-9494-AF4E85BD9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C1D382F2-DE11-92EC-B6D1-837559A9E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3447" y="4418558"/>
            <a:ext cx="4428743" cy="661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200" dirty="0">
                <a:latin typeface="+mn-lt"/>
                <a:ea typeface="Montserrat"/>
                <a:cs typeface="Montserrat"/>
                <a:sym typeface="Montserrat"/>
              </a:rPr>
              <a:t>Après une </a:t>
            </a:r>
            <a:r>
              <a:rPr lang="fr" sz="1200" b="1" dirty="0">
                <a:latin typeface="+mn-lt"/>
                <a:ea typeface="Montserrat"/>
                <a:cs typeface="Montserrat"/>
                <a:sym typeface="Montserrat"/>
              </a:rPr>
              <a:t>croissance</a:t>
            </a:r>
            <a:r>
              <a:rPr lang="fr" sz="1200" dirty="0">
                <a:latin typeface="+mn-lt"/>
                <a:ea typeface="Montserrat"/>
                <a:cs typeface="Montserrat"/>
                <a:sym typeface="Montserrat"/>
              </a:rPr>
              <a:t> des prix de </a:t>
            </a:r>
            <a:r>
              <a:rPr lang="fr" sz="1200" b="1" dirty="0">
                <a:latin typeface="+mn-lt"/>
                <a:ea typeface="Montserrat"/>
                <a:cs typeface="Montserrat"/>
                <a:sym typeface="Montserrat"/>
              </a:rPr>
              <a:t>2017</a:t>
            </a:r>
            <a:r>
              <a:rPr lang="fr" sz="1200" dirty="0">
                <a:latin typeface="+mn-lt"/>
                <a:ea typeface="Montserrat"/>
                <a:cs typeface="Montserrat"/>
                <a:sym typeface="Montserrat"/>
              </a:rPr>
              <a:t> </a:t>
            </a:r>
            <a:r>
              <a:rPr lang="fr" sz="1200" b="1" dirty="0">
                <a:latin typeface="+mn-lt"/>
                <a:ea typeface="Montserrat"/>
                <a:cs typeface="Montserrat"/>
                <a:sym typeface="Montserrat"/>
              </a:rPr>
              <a:t>à 2020</a:t>
            </a:r>
            <a:r>
              <a:rPr lang="fr" sz="1200" dirty="0">
                <a:latin typeface="+mn-lt"/>
                <a:ea typeface="Montserrat"/>
                <a:cs typeface="Montserrat"/>
                <a:sym typeface="Montserrat"/>
              </a:rPr>
              <a:t>, le prix au m² des </a:t>
            </a:r>
            <a:r>
              <a:rPr lang="fr" sz="1200" b="1" dirty="0">
                <a:latin typeface="+mn-lt"/>
                <a:ea typeface="Montserrat"/>
                <a:cs typeface="Montserrat"/>
                <a:sym typeface="Montserrat"/>
              </a:rPr>
              <a:t>Appartements décroit</a:t>
            </a:r>
            <a:r>
              <a:rPr lang="fr" sz="1200" dirty="0">
                <a:latin typeface="+mn-lt"/>
                <a:ea typeface="Montserrat"/>
                <a:cs typeface="Montserrat"/>
                <a:sym typeface="Montserrat"/>
              </a:rPr>
              <a:t> globalement en </a:t>
            </a:r>
            <a:r>
              <a:rPr lang="fr" sz="1200" b="1" dirty="0">
                <a:latin typeface="+mn-lt"/>
                <a:ea typeface="Montserrat"/>
                <a:cs typeface="Montserrat"/>
                <a:sym typeface="Montserrat"/>
              </a:rPr>
              <a:t>2021</a:t>
            </a:r>
          </a:p>
        </p:txBody>
      </p:sp>
      <p:pic>
        <p:nvPicPr>
          <p:cNvPr id="5" name="Image 4" descr="Une image contenant ligne, diagramme, Tracé, texte&#10;&#10;Description générée automatiquement">
            <a:extLst>
              <a:ext uri="{FF2B5EF4-FFF2-40B4-BE49-F238E27FC236}">
                <a16:creationId xmlns:a16="http://schemas.microsoft.com/office/drawing/2014/main" id="{A90A1186-BFF0-17DD-B567-06C8F959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47" y="1312985"/>
            <a:ext cx="3560957" cy="3112809"/>
          </a:xfrm>
          <a:prstGeom prst="rect">
            <a:avLst/>
          </a:prstGeom>
        </p:spPr>
      </p:pic>
      <p:pic>
        <p:nvPicPr>
          <p:cNvPr id="11" name="Image 10" descr="Une image contenant texte, diagramme, ligne, Parallèle&#10;&#10;Description générée automatiquement">
            <a:extLst>
              <a:ext uri="{FF2B5EF4-FFF2-40B4-BE49-F238E27FC236}">
                <a16:creationId xmlns:a16="http://schemas.microsoft.com/office/drawing/2014/main" id="{69F5420B-2C89-62D0-DEA1-E022E28A89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4" t="815" r="537" b="642"/>
          <a:stretch/>
        </p:blipFill>
        <p:spPr>
          <a:xfrm>
            <a:off x="5156394" y="1246490"/>
            <a:ext cx="3877276" cy="38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0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C10802F-C7EB-BE44-D2C8-ACC6AE3CF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6AD50075-EE12-E738-21D6-6129A6C69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37EFD18A-6587-A7D2-081C-0B916BB22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833" y="4393958"/>
            <a:ext cx="7033599" cy="541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Au file des années le </a:t>
            </a:r>
            <a:r>
              <a:rPr lang="fr" b="1" dirty="0">
                <a:latin typeface="+mn-lt"/>
                <a:ea typeface="Montserrat"/>
                <a:cs typeface="Montserrat"/>
                <a:sym typeface="Montserrat"/>
              </a:rPr>
              <a:t>nombre</a:t>
            </a:r>
            <a:r>
              <a:rPr lang="fr" dirty="0">
                <a:latin typeface="+mn-lt"/>
                <a:ea typeface="Montserrat"/>
                <a:cs typeface="Montserrat"/>
                <a:sym typeface="Montserrat"/>
              </a:rPr>
              <a:t> de transactions </a:t>
            </a:r>
            <a:r>
              <a:rPr lang="fr" b="1" dirty="0">
                <a:latin typeface="+mn-lt"/>
                <a:ea typeface="Montserrat"/>
                <a:cs typeface="Montserrat"/>
                <a:sym typeface="Montserrat"/>
              </a:rPr>
              <a:t>diminue</a:t>
            </a:r>
          </a:p>
        </p:txBody>
      </p:sp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3902140-9141-5056-52EA-FE715C2834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90"/>
          <a:stretch/>
        </p:blipFill>
        <p:spPr>
          <a:xfrm>
            <a:off x="9051" y="1750266"/>
            <a:ext cx="4562949" cy="2408518"/>
          </a:xfrm>
          <a:prstGeom prst="rect">
            <a:avLst/>
          </a:prstGeom>
        </p:spPr>
      </p:pic>
      <p:pic>
        <p:nvPicPr>
          <p:cNvPr id="5" name="Image 4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CF151AF8-5B08-9BB9-36B8-3A08C55E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66"/>
          <a:stretch/>
        </p:blipFill>
        <p:spPr>
          <a:xfrm>
            <a:off x="4572000" y="1172606"/>
            <a:ext cx="4572000" cy="3649411"/>
          </a:xfrm>
          <a:prstGeom prst="rect">
            <a:avLst/>
          </a:prstGeom>
        </p:spPr>
      </p:pic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96926AA4-8AB4-712E-25B5-20EE389C45FC}"/>
              </a:ext>
            </a:extLst>
          </p:cNvPr>
          <p:cNvSpPr txBox="1">
            <a:spLocks/>
          </p:cNvSpPr>
          <p:nvPr/>
        </p:nvSpPr>
        <p:spPr>
          <a:xfrm>
            <a:off x="546633" y="1264951"/>
            <a:ext cx="4196817" cy="39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" sz="1400" b="1" dirty="0">
                <a:solidFill>
                  <a:schemeClr val="tx1"/>
                </a:solidFill>
                <a:latin typeface="+mn-lt"/>
                <a:ea typeface="Montserrat"/>
                <a:cs typeface="Montserrat"/>
                <a:sym typeface="Montserrat"/>
              </a:rPr>
              <a:t>Dispersion des transactions</a:t>
            </a:r>
          </a:p>
        </p:txBody>
      </p:sp>
    </p:spTree>
    <p:extLst>
      <p:ext uri="{BB962C8B-B14F-4D97-AF65-F5344CB8AC3E}">
        <p14:creationId xmlns:p14="http://schemas.microsoft.com/office/powerpoint/2010/main" val="9005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AC5C5C84-40B3-74BF-DE70-1476BC3B9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593DBDAD-74E2-60C9-4AA8-97DB7E1D44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 dirty="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C5E5A056-3A7E-D22E-0EDE-16436670F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1323" y="1338135"/>
            <a:ext cx="3366668" cy="5820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>
                <a:latin typeface="+mn-lt"/>
              </a:rPr>
              <a:t>- </a:t>
            </a:r>
            <a:r>
              <a:rPr lang="fr-FR" b="0" i="0" dirty="0">
                <a:effectLst/>
                <a:latin typeface="+mn-lt"/>
              </a:rPr>
              <a:t>la relation entre le </a:t>
            </a:r>
            <a:r>
              <a:rPr lang="fr-FR" b="1" i="0" dirty="0">
                <a:effectLst/>
                <a:latin typeface="+mn-lt"/>
              </a:rPr>
              <a:t>prix m ² </a:t>
            </a:r>
            <a:r>
              <a:rPr lang="fr-FR" b="0" i="0" dirty="0">
                <a:effectLst/>
                <a:latin typeface="+mn-lt"/>
              </a:rPr>
              <a:t>et la </a:t>
            </a:r>
            <a:r>
              <a:rPr lang="fr-FR" b="1" i="0" dirty="0">
                <a:effectLst/>
                <a:latin typeface="+mn-lt"/>
              </a:rPr>
              <a:t>date</a:t>
            </a:r>
            <a:endParaRPr lang="fr-FR" b="1" dirty="0">
              <a:latin typeface="+mn-lt"/>
              <a:sym typeface="Montserrat"/>
            </a:endParaRPr>
          </a:p>
        </p:txBody>
      </p:sp>
      <p:sp>
        <p:nvSpPr>
          <p:cNvPr id="7" name="Google Shape;99;p15">
            <a:extLst>
              <a:ext uri="{FF2B5EF4-FFF2-40B4-BE49-F238E27FC236}">
                <a16:creationId xmlns:a16="http://schemas.microsoft.com/office/drawing/2014/main" id="{173D86BF-C57B-6301-0ECE-28698D766DB5}"/>
              </a:ext>
            </a:extLst>
          </p:cNvPr>
          <p:cNvSpPr txBox="1">
            <a:spLocks/>
          </p:cNvSpPr>
          <p:nvPr/>
        </p:nvSpPr>
        <p:spPr>
          <a:xfrm>
            <a:off x="5049682" y="1338135"/>
            <a:ext cx="3366668" cy="58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dirty="0">
                <a:latin typeface="+mn-lt"/>
                <a:sym typeface="Montserrat"/>
              </a:rPr>
              <a:t>- la relation </a:t>
            </a:r>
            <a:r>
              <a:rPr lang="fr-FR" b="1" dirty="0">
                <a:latin typeface="+mn-lt"/>
                <a:sym typeface="Montserrat"/>
              </a:rPr>
              <a:t>valeur foncière </a:t>
            </a:r>
            <a:r>
              <a:rPr lang="fr-FR" dirty="0">
                <a:latin typeface="+mn-lt"/>
                <a:sym typeface="Montserrat"/>
              </a:rPr>
              <a:t>et la </a:t>
            </a:r>
            <a:r>
              <a:rPr lang="fr-FR" b="1" dirty="0">
                <a:latin typeface="+mn-lt"/>
                <a:sym typeface="Montserrat"/>
              </a:rPr>
              <a:t>surface</a:t>
            </a:r>
          </a:p>
        </p:txBody>
      </p:sp>
      <p:pic>
        <p:nvPicPr>
          <p:cNvPr id="3" name="Image 2" descr="Une image contenant texte, ligne, Tracé, capture d’écran&#10;&#10;Description générée automatiquement">
            <a:extLst>
              <a:ext uri="{FF2B5EF4-FFF2-40B4-BE49-F238E27FC236}">
                <a16:creationId xmlns:a16="http://schemas.microsoft.com/office/drawing/2014/main" id="{03D0D067-15B4-23CF-9677-FC1EA50CE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87" y="1648425"/>
            <a:ext cx="4274634" cy="2300838"/>
          </a:xfrm>
          <a:prstGeom prst="rect">
            <a:avLst/>
          </a:prstGeom>
        </p:spPr>
      </p:pic>
      <p:pic>
        <p:nvPicPr>
          <p:cNvPr id="9" name="Image 8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72CDF33E-5DDB-F164-9E53-F1F81CB8B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16" y="1648425"/>
            <a:ext cx="4571999" cy="2339353"/>
          </a:xfrm>
          <a:prstGeom prst="rect">
            <a:avLst/>
          </a:prstGeom>
        </p:spPr>
      </p:pic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950FDBBD-4C62-1B22-C663-D6732D421537}"/>
              </a:ext>
            </a:extLst>
          </p:cNvPr>
          <p:cNvSpPr txBox="1">
            <a:spLocks/>
          </p:cNvSpPr>
          <p:nvPr/>
        </p:nvSpPr>
        <p:spPr>
          <a:xfrm>
            <a:off x="358098" y="3952352"/>
            <a:ext cx="1956077" cy="54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fr-FR" sz="1100" dirty="0">
                <a:latin typeface="+mn-lt"/>
              </a:rPr>
              <a:t>Le coefficient de </a:t>
            </a:r>
            <a:r>
              <a:rPr lang="fr-FR" sz="1100" b="1" dirty="0"/>
              <a:t>corrélation</a:t>
            </a:r>
            <a:r>
              <a:rPr lang="fr-FR" sz="1100" dirty="0">
                <a:latin typeface="+mn-lt"/>
              </a:rPr>
              <a:t> de </a:t>
            </a:r>
            <a:r>
              <a:rPr lang="fr-FR" sz="1100" b="1" dirty="0">
                <a:latin typeface="+mn-lt"/>
              </a:rPr>
              <a:t>Pearson</a:t>
            </a:r>
            <a:r>
              <a:rPr lang="fr-FR" sz="1100" dirty="0">
                <a:latin typeface="+mn-lt"/>
              </a:rPr>
              <a:t> : </a:t>
            </a:r>
            <a:r>
              <a:rPr lang="fr-FR" sz="1100" b="1" dirty="0">
                <a:latin typeface="+mn-lt"/>
              </a:rPr>
              <a:t>0,89</a:t>
            </a:r>
            <a:endParaRPr lang="fr-FR" sz="1100" b="1" dirty="0">
              <a:latin typeface="+mn-lt"/>
              <a:sym typeface="Montserrat"/>
            </a:endParaRPr>
          </a:p>
        </p:txBody>
      </p:sp>
      <p:sp>
        <p:nvSpPr>
          <p:cNvPr id="6" name="Google Shape;99;p15">
            <a:extLst>
              <a:ext uri="{FF2B5EF4-FFF2-40B4-BE49-F238E27FC236}">
                <a16:creationId xmlns:a16="http://schemas.microsoft.com/office/drawing/2014/main" id="{D6427561-B31B-C459-947B-7B82ADEAB350}"/>
              </a:ext>
            </a:extLst>
          </p:cNvPr>
          <p:cNvSpPr txBox="1">
            <a:spLocks/>
          </p:cNvSpPr>
          <p:nvPr/>
        </p:nvSpPr>
        <p:spPr>
          <a:xfrm>
            <a:off x="6918746" y="3971609"/>
            <a:ext cx="2089448" cy="50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100" dirty="0">
                <a:latin typeface="+mn-lt"/>
              </a:rPr>
              <a:t>Le coefficient de </a:t>
            </a:r>
            <a:r>
              <a:rPr lang="fr-FR" sz="1100" b="1" dirty="0">
                <a:latin typeface="+mn-lt"/>
              </a:rPr>
              <a:t>corrélation</a:t>
            </a:r>
            <a:r>
              <a:rPr lang="fr-FR" sz="1100" dirty="0">
                <a:latin typeface="+mn-lt"/>
              </a:rPr>
              <a:t> de </a:t>
            </a:r>
            <a:r>
              <a:rPr lang="fr-FR" sz="1100" b="1" dirty="0">
                <a:latin typeface="+mn-lt"/>
              </a:rPr>
              <a:t>Pearson</a:t>
            </a:r>
            <a:r>
              <a:rPr lang="fr-FR" sz="1100" dirty="0">
                <a:latin typeface="+mn-lt"/>
              </a:rPr>
              <a:t> : </a:t>
            </a:r>
            <a:r>
              <a:rPr lang="fr-FR" sz="1100" b="1" dirty="0">
                <a:latin typeface="+mn-lt"/>
              </a:rPr>
              <a:t>1</a:t>
            </a:r>
            <a:endParaRPr lang="fr-FR" sz="1100" b="1" dirty="0">
              <a:latin typeface="+mn-lt"/>
              <a:sym typeface="Montserrat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27855AD-5483-4068-7DCB-5837CB6247AB}"/>
              </a:ext>
            </a:extLst>
          </p:cNvPr>
          <p:cNvGrpSpPr/>
          <p:nvPr/>
        </p:nvGrpSpPr>
        <p:grpSpPr>
          <a:xfrm>
            <a:off x="2900660" y="3986500"/>
            <a:ext cx="3455689" cy="441063"/>
            <a:chOff x="2900661" y="3986500"/>
            <a:chExt cx="3347562" cy="441063"/>
          </a:xfrm>
        </p:grpSpPr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97992B78-466C-961A-1496-D5F3EDECEDFE}"/>
                </a:ext>
              </a:extLst>
            </p:cNvPr>
            <p:cNvSpPr/>
            <p:nvPr/>
          </p:nvSpPr>
          <p:spPr>
            <a:xfrm>
              <a:off x="2900661" y="3986500"/>
              <a:ext cx="3347562" cy="441063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Google Shape;99;p15">
              <a:extLst>
                <a:ext uri="{FF2B5EF4-FFF2-40B4-BE49-F238E27FC236}">
                  <a16:creationId xmlns:a16="http://schemas.microsoft.com/office/drawing/2014/main" id="{75D1E719-243A-EDC3-16DA-1B6454E51D06}"/>
                </a:ext>
              </a:extLst>
            </p:cNvPr>
            <p:cNvSpPr txBox="1">
              <a:spLocks/>
            </p:cNvSpPr>
            <p:nvPr/>
          </p:nvSpPr>
          <p:spPr>
            <a:xfrm>
              <a:off x="2924574" y="3990986"/>
              <a:ext cx="3305689" cy="33518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Lato"/>
                <a:buChar char="●"/>
                <a:defRPr sz="13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●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●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spcAft>
                  <a:spcPts val="1200"/>
                </a:spcAft>
                <a:buNone/>
              </a:pPr>
              <a:r>
                <a:rPr lang="fr-FR" sz="1100" b="1" dirty="0">
                  <a:latin typeface="+mn-lt"/>
                </a:rPr>
                <a:t>Relation linéaire positive </a:t>
              </a:r>
              <a:r>
                <a:rPr lang="fr-FR" sz="1100" dirty="0">
                  <a:latin typeface="+mn-lt"/>
                </a:rPr>
                <a:t>entre les deux variables</a:t>
              </a:r>
              <a:endParaRPr lang="fr-FR" sz="1100" b="1" dirty="0">
                <a:latin typeface="+mn-lt"/>
                <a:sym typeface="Montserrat"/>
              </a:endParaRP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AE5604FF-3710-0C33-520F-96B12209A959}"/>
              </a:ext>
            </a:extLst>
          </p:cNvPr>
          <p:cNvSpPr txBox="1"/>
          <p:nvPr/>
        </p:nvSpPr>
        <p:spPr>
          <a:xfrm>
            <a:off x="371143" y="4578703"/>
            <a:ext cx="1691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100" b="1" dirty="0">
                <a:solidFill>
                  <a:schemeClr val="accent1"/>
                </a:solidFill>
                <a:latin typeface="+mn-lt"/>
                <a:cs typeface="Lato"/>
                <a:sym typeface="Montserrat"/>
              </a:rPr>
              <a:t>P-valeur</a:t>
            </a:r>
            <a:r>
              <a:rPr lang="fr-FR" sz="1100" b="1" dirty="0">
                <a:latin typeface="+mn-lt"/>
                <a:sym typeface="Montserrat"/>
              </a:rPr>
              <a:t> </a:t>
            </a:r>
            <a:r>
              <a:rPr lang="fr-FR" sz="1100" b="1" dirty="0">
                <a:solidFill>
                  <a:schemeClr val="accent1"/>
                </a:solidFill>
                <a:latin typeface="+mn-lt"/>
                <a:cs typeface="Lato"/>
                <a:sym typeface="Montserrat"/>
              </a:rPr>
              <a:t>: 0,000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7B2E45-E032-4250-64D4-A24E76BB0E43}"/>
              </a:ext>
            </a:extLst>
          </p:cNvPr>
          <p:cNvSpPr txBox="1"/>
          <p:nvPr/>
        </p:nvSpPr>
        <p:spPr>
          <a:xfrm>
            <a:off x="6918746" y="4546224"/>
            <a:ext cx="1691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100" b="1" dirty="0">
                <a:solidFill>
                  <a:schemeClr val="accent1"/>
                </a:solidFill>
                <a:latin typeface="+mn-lt"/>
                <a:cs typeface="Lato"/>
                <a:sym typeface="Montserrat"/>
              </a:rPr>
              <a:t>P-valeur</a:t>
            </a:r>
            <a:r>
              <a:rPr lang="fr-FR" sz="1100" b="1" dirty="0">
                <a:latin typeface="+mn-lt"/>
                <a:sym typeface="Montserrat"/>
              </a:rPr>
              <a:t> </a:t>
            </a:r>
            <a:r>
              <a:rPr lang="fr-FR" sz="1100" b="1" dirty="0">
                <a:solidFill>
                  <a:schemeClr val="accent1"/>
                </a:solidFill>
                <a:latin typeface="+mn-lt"/>
                <a:cs typeface="Lato"/>
                <a:sym typeface="Montserrat"/>
              </a:rPr>
              <a:t>: 0,000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961C266-8ADB-D817-9371-899BABB1CB60}"/>
              </a:ext>
            </a:extLst>
          </p:cNvPr>
          <p:cNvGrpSpPr/>
          <p:nvPr/>
        </p:nvGrpSpPr>
        <p:grpSpPr>
          <a:xfrm>
            <a:off x="2913736" y="4504132"/>
            <a:ext cx="3423405" cy="546166"/>
            <a:chOff x="2913737" y="4504132"/>
            <a:chExt cx="3316526" cy="441880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459181D6-AF4E-B653-4F9B-53F4F8CB198A}"/>
                </a:ext>
              </a:extLst>
            </p:cNvPr>
            <p:cNvSpPr/>
            <p:nvPr/>
          </p:nvSpPr>
          <p:spPr>
            <a:xfrm>
              <a:off x="2913737" y="4504132"/>
              <a:ext cx="3316526" cy="441880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Google Shape;99;p15">
              <a:extLst>
                <a:ext uri="{FF2B5EF4-FFF2-40B4-BE49-F238E27FC236}">
                  <a16:creationId xmlns:a16="http://schemas.microsoft.com/office/drawing/2014/main" id="{4A3454B3-ED0A-7507-86DB-8DCF077C518D}"/>
                </a:ext>
              </a:extLst>
            </p:cNvPr>
            <p:cNvSpPr txBox="1">
              <a:spLocks/>
            </p:cNvSpPr>
            <p:nvPr/>
          </p:nvSpPr>
          <p:spPr>
            <a:xfrm>
              <a:off x="2913737" y="4504132"/>
              <a:ext cx="3316526" cy="403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11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300"/>
                <a:buFont typeface="Lato"/>
                <a:buChar char="●"/>
                <a:defRPr sz="13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914400" marR="0" lvl="1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371600" marR="0" lvl="2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828800" marR="0" lvl="3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●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2286000" marR="0" lvl="4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743200" marR="0" lvl="5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3200400" marR="0" lvl="6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●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3657600" marR="0" lvl="7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○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4114800" marR="0" lvl="8" indent="-2984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100"/>
                <a:buFont typeface="Lato"/>
                <a:buChar char="■"/>
                <a:defRPr sz="1100" b="0" i="0" u="none" strike="noStrike" cap="none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indent="0">
                <a:spcAft>
                  <a:spcPts val="1200"/>
                </a:spcAft>
                <a:buNone/>
              </a:pPr>
              <a:r>
                <a:rPr lang="fr-FR" sz="1100" dirty="0">
                  <a:latin typeface="+mn-lt"/>
                </a:rPr>
                <a:t>Probabilité que la corrélation soit due au hasard extrêmement faible</a:t>
              </a:r>
              <a:endParaRPr lang="fr-FR" sz="1100" b="1" dirty="0">
                <a:latin typeface="+mn-lt"/>
                <a:sym typeface="Montserrat"/>
              </a:endParaRP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352BA23D-2448-B86C-92D1-DA0569DD6449}"/>
              </a:ext>
            </a:extLst>
          </p:cNvPr>
          <p:cNvSpPr/>
          <p:nvPr/>
        </p:nvSpPr>
        <p:spPr>
          <a:xfrm>
            <a:off x="2346412" y="4155673"/>
            <a:ext cx="542244" cy="1704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4B59F2B0-EEC8-08C1-2AEE-9CCB5E79335A}"/>
              </a:ext>
            </a:extLst>
          </p:cNvPr>
          <p:cNvSpPr/>
          <p:nvPr/>
        </p:nvSpPr>
        <p:spPr>
          <a:xfrm>
            <a:off x="2353535" y="4637335"/>
            <a:ext cx="542244" cy="1704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EAD65-FA45-7557-16E8-94919C8BDA69}"/>
              </a:ext>
            </a:extLst>
          </p:cNvPr>
          <p:cNvSpPr/>
          <p:nvPr/>
        </p:nvSpPr>
        <p:spPr>
          <a:xfrm flipH="1">
            <a:off x="6356349" y="4122421"/>
            <a:ext cx="543856" cy="1704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5F89B511-CD02-6A4B-1A5C-5F93D2DDC898}"/>
              </a:ext>
            </a:extLst>
          </p:cNvPr>
          <p:cNvSpPr/>
          <p:nvPr/>
        </p:nvSpPr>
        <p:spPr>
          <a:xfrm flipH="1">
            <a:off x="6357961" y="4624259"/>
            <a:ext cx="542244" cy="1704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uild="p"/>
      <p:bldP spid="7" grpId="0"/>
      <p:bldP spid="2" grpId="0"/>
      <p:bldP spid="6" grpId="0"/>
      <p:bldP spid="12" grpId="0"/>
      <p:bldP spid="13" grpId="0"/>
      <p:bldP spid="15" grpId="0" animBg="1"/>
      <p:bldP spid="16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82E02EA-56CD-E612-174D-14508447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EB6C5BD6-306C-082C-DAC7-78E1CA323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" sz="294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sz="2520"/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6632DEC3-7CFC-C4EB-6DF5-6B681E57CF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4021124"/>
            <a:ext cx="4399588" cy="1182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200" b="0" i="0" dirty="0">
                <a:effectLst/>
                <a:latin typeface="+mn-lt"/>
              </a:rPr>
              <a:t>Le prix moyen au mètre carrée des </a:t>
            </a:r>
            <a:r>
              <a:rPr lang="fr-FR" sz="1200" b="1" i="0" dirty="0">
                <a:effectLst/>
                <a:latin typeface="+mn-lt"/>
              </a:rPr>
              <a:t>locaux commerciaux </a:t>
            </a:r>
            <a:r>
              <a:rPr lang="fr-FR" sz="1200" b="0" i="0" dirty="0">
                <a:effectLst/>
                <a:latin typeface="+mn-lt"/>
              </a:rPr>
              <a:t>est </a:t>
            </a:r>
            <a:r>
              <a:rPr lang="fr-FR" sz="1200" b="1" i="0" dirty="0">
                <a:effectLst/>
                <a:latin typeface="+mn-lt"/>
              </a:rPr>
              <a:t>supérieur</a:t>
            </a:r>
            <a:r>
              <a:rPr lang="fr-FR" sz="1200" b="0" i="0" dirty="0">
                <a:effectLst/>
                <a:latin typeface="+mn-lt"/>
              </a:rPr>
              <a:t> à celui des appartements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200" b="0" i="0" dirty="0">
                <a:effectLst/>
                <a:latin typeface="+mn-lt"/>
              </a:rPr>
              <a:t>De plus il ne connait pas de </a:t>
            </a:r>
            <a:r>
              <a:rPr lang="fr-FR" sz="1200" b="1" i="0" dirty="0">
                <a:effectLst/>
                <a:latin typeface="+mn-lt"/>
              </a:rPr>
              <a:t>décroissance</a:t>
            </a:r>
            <a:r>
              <a:rPr lang="fr-FR" sz="1200" b="0" i="0" dirty="0">
                <a:effectLst/>
                <a:latin typeface="+mn-lt"/>
              </a:rPr>
              <a:t> en </a:t>
            </a:r>
            <a:r>
              <a:rPr lang="fr-FR" sz="1200" b="1" i="0" dirty="0">
                <a:effectLst/>
                <a:latin typeface="+mn-lt"/>
              </a:rPr>
              <a:t>2021</a:t>
            </a:r>
            <a:endParaRPr lang="fr-FR" b="1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99;p15">
            <a:extLst>
              <a:ext uri="{FF2B5EF4-FFF2-40B4-BE49-F238E27FC236}">
                <a16:creationId xmlns:a16="http://schemas.microsoft.com/office/drawing/2014/main" id="{BED97BD2-63EC-DA21-D5BD-B7F04ABCC9CD}"/>
              </a:ext>
            </a:extLst>
          </p:cNvPr>
          <p:cNvSpPr txBox="1">
            <a:spLocks/>
          </p:cNvSpPr>
          <p:nvPr/>
        </p:nvSpPr>
        <p:spPr>
          <a:xfrm>
            <a:off x="5356452" y="1402774"/>
            <a:ext cx="3787548" cy="261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Aft>
                <a:spcPts val="1200"/>
              </a:spcAft>
              <a:buFont typeface="Lato"/>
              <a:buNone/>
            </a:pPr>
            <a:r>
              <a:rPr lang="fr-FR" sz="1200" dirty="0">
                <a:latin typeface="+mn-lt"/>
              </a:rPr>
              <a:t>Après ces analyses, nous pouvons conclure que les </a:t>
            </a:r>
            <a:r>
              <a:rPr lang="fr-FR" sz="1200" b="1" dirty="0">
                <a:latin typeface="+mn-lt"/>
              </a:rPr>
              <a:t>dimensions à utiliser </a:t>
            </a:r>
            <a:r>
              <a:rPr lang="fr-FR" sz="1200" dirty="0">
                <a:latin typeface="+mn-lt"/>
              </a:rPr>
              <a:t>pour </a:t>
            </a:r>
            <a:r>
              <a:rPr lang="fr-FR" sz="1200" b="1" dirty="0">
                <a:latin typeface="+mn-lt"/>
              </a:rPr>
              <a:t>prédire</a:t>
            </a:r>
            <a:r>
              <a:rPr lang="fr-FR" sz="1200" dirty="0">
                <a:latin typeface="+mn-lt"/>
              </a:rPr>
              <a:t> le </a:t>
            </a:r>
            <a:r>
              <a:rPr lang="fr-FR" sz="1200" b="1" dirty="0">
                <a:latin typeface="+mn-lt"/>
              </a:rPr>
              <a:t>prix au m² </a:t>
            </a:r>
            <a:r>
              <a:rPr lang="fr-FR" sz="1200" dirty="0">
                <a:latin typeface="+mn-lt"/>
              </a:rPr>
              <a:t>sont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la </a:t>
            </a:r>
            <a:r>
              <a:rPr lang="fr-FR" sz="1200" b="1" dirty="0">
                <a:latin typeface="+mn-lt"/>
              </a:rPr>
              <a:t>surface</a:t>
            </a:r>
            <a:r>
              <a:rPr lang="fr-FR" sz="1200" dirty="0">
                <a:latin typeface="+mn-lt"/>
              </a:rPr>
              <a:t> du bien immobilier,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la </a:t>
            </a:r>
            <a:r>
              <a:rPr lang="fr-FR" sz="1200" b="1" dirty="0">
                <a:latin typeface="+mn-lt"/>
              </a:rPr>
              <a:t>date</a:t>
            </a:r>
            <a:r>
              <a:rPr lang="fr-FR" sz="1200" dirty="0">
                <a:latin typeface="+mn-lt"/>
              </a:rPr>
              <a:t> considérée,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la </a:t>
            </a:r>
            <a:r>
              <a:rPr lang="fr-FR" sz="1200" b="1" dirty="0">
                <a:latin typeface="+mn-lt"/>
              </a:rPr>
              <a:t>localisation</a:t>
            </a:r>
            <a:r>
              <a:rPr lang="fr-FR" sz="1200" dirty="0">
                <a:latin typeface="+mn-lt"/>
              </a:rPr>
              <a:t> (</a:t>
            </a:r>
            <a:r>
              <a:rPr lang="fr-FR" sz="1200" dirty="0" err="1">
                <a:latin typeface="+mn-lt"/>
              </a:rPr>
              <a:t>code_postal</a:t>
            </a:r>
            <a:r>
              <a:rPr lang="fr-FR" sz="1200" dirty="0">
                <a:latin typeface="+mn-lt"/>
              </a:rPr>
              <a:t>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>
                <a:latin typeface="+mn-lt"/>
              </a:rPr>
              <a:t>le </a:t>
            </a:r>
            <a:r>
              <a:rPr lang="fr-FR" sz="1200" b="1" dirty="0">
                <a:latin typeface="+mn-lt"/>
              </a:rPr>
              <a:t>type</a:t>
            </a:r>
            <a:r>
              <a:rPr lang="fr-FR" sz="1200" dirty="0">
                <a:latin typeface="+mn-lt"/>
              </a:rPr>
              <a:t> de bien.</a:t>
            </a: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Aft>
                <a:spcPts val="1200"/>
              </a:spcAft>
              <a:buFont typeface="Lato"/>
              <a:buNone/>
            </a:pPr>
            <a:endParaRPr lang="fr-FR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Image 6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02ACC4CF-69E0-0C14-D0D4-2051728A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839" r="1142"/>
          <a:stretch/>
        </p:blipFill>
        <p:spPr>
          <a:xfrm>
            <a:off x="462036" y="1425575"/>
            <a:ext cx="4838510" cy="269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uiExpand="1" build="p"/>
      <p:bldP spid="2" grpId="0"/>
    </p:bld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1183</Words>
  <Application>Microsoft Office PowerPoint</Application>
  <PresentationFormat>Affichage à l'écran (16:9)</PresentationFormat>
  <Paragraphs>203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Wingdings</vt:lpstr>
      <vt:lpstr>Arial</vt:lpstr>
      <vt:lpstr>Lato</vt:lpstr>
      <vt:lpstr>Inter</vt:lpstr>
      <vt:lpstr>Montserrat</vt:lpstr>
      <vt:lpstr>Raleway</vt:lpstr>
      <vt:lpstr>Streamline</vt:lpstr>
      <vt:lpstr>Présentation PowerPoint</vt:lpstr>
      <vt:lpstr>Les Plus Beaux Logis de Paris Partie 1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Analyse du marché de l’immobilier</vt:lpstr>
      <vt:lpstr>II. Méthodologie suivie    </vt:lpstr>
      <vt:lpstr>II. Méthodologie suivie    </vt:lpstr>
      <vt:lpstr>II. Méthodologie suivie    </vt:lpstr>
      <vt:lpstr>III. Résultat des prédictions   </vt:lpstr>
      <vt:lpstr>III. Résultat des prédictions   </vt:lpstr>
      <vt:lpstr>III. Résultat des prédictions   </vt:lpstr>
      <vt:lpstr>Les Plus Beaux Logis de Paris Partie 2</vt:lpstr>
      <vt:lpstr>I. Méthodologie suivie    </vt:lpstr>
      <vt:lpstr>I. Méthodologie suivie    </vt:lpstr>
      <vt:lpstr>I. Méthodologie suivie    </vt:lpstr>
      <vt:lpstr>II. Résultat de la classification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Thomas BARAU</cp:lastModifiedBy>
  <cp:revision>47</cp:revision>
  <dcterms:modified xsi:type="dcterms:W3CDTF">2025-01-22T20:14:59Z</dcterms:modified>
</cp:coreProperties>
</file>