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7" r:id="rId3"/>
    <p:sldId id="256" r:id="rId4"/>
    <p:sldId id="260" r:id="rId5"/>
    <p:sldId id="290" r:id="rId6"/>
    <p:sldId id="264" r:id="rId7"/>
    <p:sldId id="265" r:id="rId8"/>
    <p:sldId id="292" r:id="rId9"/>
    <p:sldId id="293" r:id="rId10"/>
    <p:sldId id="294" r:id="rId11"/>
    <p:sldId id="262" r:id="rId12"/>
    <p:sldId id="261" r:id="rId13"/>
    <p:sldId id="258" r:id="rId14"/>
    <p:sldId id="263" r:id="rId15"/>
    <p:sldId id="268" r:id="rId16"/>
    <p:sldId id="269" r:id="rId17"/>
    <p:sldId id="286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C06CD-1925-4E8C-A1BA-8065775D7A75}" v="14" dt="2022-09-02T17:53:57.535"/>
    <p1510:client id="{E582A5AF-A8F2-20D2-EE9F-21D9E6457B46}" v="65" dt="2022-08-09T12:36:17.594"/>
    <p1510:client id="{E9168FF2-08DA-0EEE-EE85-F95A709D8708}" v="3852" dt="2022-08-08T21:58:03.777"/>
    <p1510:client id="{F6D0EAC0-07A0-4B9E-B7E8-5D791B366BC8}" v="48" dt="2022-08-08T17:56:2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365C8-B0F1-44FE-A743-E051269172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53F7D5-9025-453B-B0D9-D307E2E7C2C0}">
      <dgm:prSet/>
      <dgm:spPr/>
      <dgm:t>
        <a:bodyPr/>
        <a:lstStyle/>
        <a:p>
          <a:r>
            <a:rPr lang="pt-BR"/>
            <a:t>Observability </a:t>
          </a:r>
          <a:endParaRPr lang="en-US"/>
        </a:p>
      </dgm:t>
    </dgm:pt>
    <dgm:pt modelId="{442AB647-20B6-47EA-A2C4-7CE3854DAE2D}" type="parTrans" cxnId="{BD460128-CA50-45E2-8408-0CADE7433529}">
      <dgm:prSet/>
      <dgm:spPr/>
      <dgm:t>
        <a:bodyPr/>
        <a:lstStyle/>
        <a:p>
          <a:endParaRPr lang="en-US"/>
        </a:p>
      </dgm:t>
    </dgm:pt>
    <dgm:pt modelId="{CDC95D8D-1415-43A7-AC18-7B22B3AAD039}" type="sibTrans" cxnId="{BD460128-CA50-45E2-8408-0CADE7433529}">
      <dgm:prSet/>
      <dgm:spPr/>
      <dgm:t>
        <a:bodyPr/>
        <a:lstStyle/>
        <a:p>
          <a:endParaRPr lang="en-US"/>
        </a:p>
      </dgm:t>
    </dgm:pt>
    <dgm:pt modelId="{FC1C7C28-2726-412E-8A56-BFBB532C3D44}">
      <dgm:prSet/>
      <dgm:spPr/>
      <dgm:t>
        <a:bodyPr/>
        <a:lstStyle/>
        <a:p>
          <a:r>
            <a:rPr lang="pt-BR"/>
            <a:t>SRE</a:t>
          </a:r>
          <a:endParaRPr lang="en-US"/>
        </a:p>
      </dgm:t>
    </dgm:pt>
    <dgm:pt modelId="{90221AE4-FCA7-412D-AA09-AE8A05FCC40C}" type="parTrans" cxnId="{6B7D0678-7BBD-4EDA-8578-2989CA4D956A}">
      <dgm:prSet/>
      <dgm:spPr/>
      <dgm:t>
        <a:bodyPr/>
        <a:lstStyle/>
        <a:p>
          <a:endParaRPr lang="en-US"/>
        </a:p>
      </dgm:t>
    </dgm:pt>
    <dgm:pt modelId="{51EBC3D6-6A45-448B-96F1-DF37590B9637}" type="sibTrans" cxnId="{6B7D0678-7BBD-4EDA-8578-2989CA4D956A}">
      <dgm:prSet/>
      <dgm:spPr/>
      <dgm:t>
        <a:bodyPr/>
        <a:lstStyle/>
        <a:p>
          <a:endParaRPr lang="en-US"/>
        </a:p>
      </dgm:t>
    </dgm:pt>
    <dgm:pt modelId="{D7EF8B9B-F35F-4E4A-ABD2-91A6FD1DB151}" type="pres">
      <dgm:prSet presAssocID="{AFB365C8-B0F1-44FE-A743-E051269172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64E94C-174A-4A32-889D-DC3250C7D333}" type="pres">
      <dgm:prSet presAssocID="{5B53F7D5-9025-453B-B0D9-D307E2E7C2C0}" presName="hierRoot1" presStyleCnt="0"/>
      <dgm:spPr/>
    </dgm:pt>
    <dgm:pt modelId="{0FDFDE17-6E17-4986-8F69-5989B443220F}" type="pres">
      <dgm:prSet presAssocID="{5B53F7D5-9025-453B-B0D9-D307E2E7C2C0}" presName="composite" presStyleCnt="0"/>
      <dgm:spPr/>
    </dgm:pt>
    <dgm:pt modelId="{636DBAD9-2D63-42A2-8077-8600C461E84A}" type="pres">
      <dgm:prSet presAssocID="{5B53F7D5-9025-453B-B0D9-D307E2E7C2C0}" presName="background" presStyleLbl="node0" presStyleIdx="0" presStyleCnt="2"/>
      <dgm:spPr/>
    </dgm:pt>
    <dgm:pt modelId="{8CD68973-1790-4A06-BE7D-25C36F79341A}" type="pres">
      <dgm:prSet presAssocID="{5B53F7D5-9025-453B-B0D9-D307E2E7C2C0}" presName="text" presStyleLbl="fgAcc0" presStyleIdx="0" presStyleCnt="2">
        <dgm:presLayoutVars>
          <dgm:chPref val="3"/>
        </dgm:presLayoutVars>
      </dgm:prSet>
      <dgm:spPr/>
    </dgm:pt>
    <dgm:pt modelId="{0A5D21D3-2D6A-4841-BF0D-637D249DAD39}" type="pres">
      <dgm:prSet presAssocID="{5B53F7D5-9025-453B-B0D9-D307E2E7C2C0}" presName="hierChild2" presStyleCnt="0"/>
      <dgm:spPr/>
    </dgm:pt>
    <dgm:pt modelId="{C3986EF9-1086-4A9E-BFF5-63A176DD91B9}" type="pres">
      <dgm:prSet presAssocID="{FC1C7C28-2726-412E-8A56-BFBB532C3D44}" presName="hierRoot1" presStyleCnt="0"/>
      <dgm:spPr/>
    </dgm:pt>
    <dgm:pt modelId="{BCB5B169-8E0F-4885-8130-BF2D63E8C9AA}" type="pres">
      <dgm:prSet presAssocID="{FC1C7C28-2726-412E-8A56-BFBB532C3D44}" presName="composite" presStyleCnt="0"/>
      <dgm:spPr/>
    </dgm:pt>
    <dgm:pt modelId="{B47DC728-F5C0-4B65-B7EB-A8403B34E46E}" type="pres">
      <dgm:prSet presAssocID="{FC1C7C28-2726-412E-8A56-BFBB532C3D44}" presName="background" presStyleLbl="node0" presStyleIdx="1" presStyleCnt="2"/>
      <dgm:spPr/>
    </dgm:pt>
    <dgm:pt modelId="{9CF4AC96-7B31-4436-A58A-D7EEB3E5C56C}" type="pres">
      <dgm:prSet presAssocID="{FC1C7C28-2726-412E-8A56-BFBB532C3D44}" presName="text" presStyleLbl="fgAcc0" presStyleIdx="1" presStyleCnt="2">
        <dgm:presLayoutVars>
          <dgm:chPref val="3"/>
        </dgm:presLayoutVars>
      </dgm:prSet>
      <dgm:spPr/>
    </dgm:pt>
    <dgm:pt modelId="{C0B290F9-2F26-4583-BCDD-8893FDD4D165}" type="pres">
      <dgm:prSet presAssocID="{FC1C7C28-2726-412E-8A56-BFBB532C3D44}" presName="hierChild2" presStyleCnt="0"/>
      <dgm:spPr/>
    </dgm:pt>
  </dgm:ptLst>
  <dgm:cxnLst>
    <dgm:cxn modelId="{66580B03-00EE-49C3-B5E5-38F173D730FC}" type="presOf" srcId="{5B53F7D5-9025-453B-B0D9-D307E2E7C2C0}" destId="{8CD68973-1790-4A06-BE7D-25C36F79341A}" srcOrd="0" destOrd="0" presId="urn:microsoft.com/office/officeart/2005/8/layout/hierarchy1"/>
    <dgm:cxn modelId="{BD460128-CA50-45E2-8408-0CADE7433529}" srcId="{AFB365C8-B0F1-44FE-A743-E051269172F8}" destId="{5B53F7D5-9025-453B-B0D9-D307E2E7C2C0}" srcOrd="0" destOrd="0" parTransId="{442AB647-20B6-47EA-A2C4-7CE3854DAE2D}" sibTransId="{CDC95D8D-1415-43A7-AC18-7B22B3AAD039}"/>
    <dgm:cxn modelId="{9CB3E533-7A55-49EA-9749-79E87214307E}" type="presOf" srcId="{AFB365C8-B0F1-44FE-A743-E051269172F8}" destId="{D7EF8B9B-F35F-4E4A-ABD2-91A6FD1DB151}" srcOrd="0" destOrd="0" presId="urn:microsoft.com/office/officeart/2005/8/layout/hierarchy1"/>
    <dgm:cxn modelId="{BF07AD68-45D6-409A-A705-FDA70981BFAD}" type="presOf" srcId="{FC1C7C28-2726-412E-8A56-BFBB532C3D44}" destId="{9CF4AC96-7B31-4436-A58A-D7EEB3E5C56C}" srcOrd="0" destOrd="0" presId="urn:microsoft.com/office/officeart/2005/8/layout/hierarchy1"/>
    <dgm:cxn modelId="{6B7D0678-7BBD-4EDA-8578-2989CA4D956A}" srcId="{AFB365C8-B0F1-44FE-A743-E051269172F8}" destId="{FC1C7C28-2726-412E-8A56-BFBB532C3D44}" srcOrd="1" destOrd="0" parTransId="{90221AE4-FCA7-412D-AA09-AE8A05FCC40C}" sibTransId="{51EBC3D6-6A45-448B-96F1-DF37590B9637}"/>
    <dgm:cxn modelId="{7CFC1E2B-8325-433C-992C-23D2C90F6332}" type="presParOf" srcId="{D7EF8B9B-F35F-4E4A-ABD2-91A6FD1DB151}" destId="{8264E94C-174A-4A32-889D-DC3250C7D333}" srcOrd="0" destOrd="0" presId="urn:microsoft.com/office/officeart/2005/8/layout/hierarchy1"/>
    <dgm:cxn modelId="{C00B63BD-A8B3-4C77-9B7D-B859F12FF356}" type="presParOf" srcId="{8264E94C-174A-4A32-889D-DC3250C7D333}" destId="{0FDFDE17-6E17-4986-8F69-5989B443220F}" srcOrd="0" destOrd="0" presId="urn:microsoft.com/office/officeart/2005/8/layout/hierarchy1"/>
    <dgm:cxn modelId="{EEFBCA95-597E-4120-B094-DA2FE5848B0A}" type="presParOf" srcId="{0FDFDE17-6E17-4986-8F69-5989B443220F}" destId="{636DBAD9-2D63-42A2-8077-8600C461E84A}" srcOrd="0" destOrd="0" presId="urn:microsoft.com/office/officeart/2005/8/layout/hierarchy1"/>
    <dgm:cxn modelId="{9E690E79-38B5-42C7-90AC-5F709D4D5D86}" type="presParOf" srcId="{0FDFDE17-6E17-4986-8F69-5989B443220F}" destId="{8CD68973-1790-4A06-BE7D-25C36F79341A}" srcOrd="1" destOrd="0" presId="urn:microsoft.com/office/officeart/2005/8/layout/hierarchy1"/>
    <dgm:cxn modelId="{0E529A0D-96B4-4D6B-B2BC-3C98FD7A8A7C}" type="presParOf" srcId="{8264E94C-174A-4A32-889D-DC3250C7D333}" destId="{0A5D21D3-2D6A-4841-BF0D-637D249DAD39}" srcOrd="1" destOrd="0" presId="urn:microsoft.com/office/officeart/2005/8/layout/hierarchy1"/>
    <dgm:cxn modelId="{08A6BC00-A36F-4A2E-AF4D-5B24FE6F813E}" type="presParOf" srcId="{D7EF8B9B-F35F-4E4A-ABD2-91A6FD1DB151}" destId="{C3986EF9-1086-4A9E-BFF5-63A176DD91B9}" srcOrd="1" destOrd="0" presId="urn:microsoft.com/office/officeart/2005/8/layout/hierarchy1"/>
    <dgm:cxn modelId="{5B8D90F7-4407-4FB4-BEC6-272B853640E5}" type="presParOf" srcId="{C3986EF9-1086-4A9E-BFF5-63A176DD91B9}" destId="{BCB5B169-8E0F-4885-8130-BF2D63E8C9AA}" srcOrd="0" destOrd="0" presId="urn:microsoft.com/office/officeart/2005/8/layout/hierarchy1"/>
    <dgm:cxn modelId="{FDD53743-6E10-44FE-A0DC-D467AB31F1F6}" type="presParOf" srcId="{BCB5B169-8E0F-4885-8130-BF2D63E8C9AA}" destId="{B47DC728-F5C0-4B65-B7EB-A8403B34E46E}" srcOrd="0" destOrd="0" presId="urn:microsoft.com/office/officeart/2005/8/layout/hierarchy1"/>
    <dgm:cxn modelId="{914A8CED-ADE0-4186-973A-6DED78255EB4}" type="presParOf" srcId="{BCB5B169-8E0F-4885-8130-BF2D63E8C9AA}" destId="{9CF4AC96-7B31-4436-A58A-D7EEB3E5C56C}" srcOrd="1" destOrd="0" presId="urn:microsoft.com/office/officeart/2005/8/layout/hierarchy1"/>
    <dgm:cxn modelId="{C37EFDF4-6123-487D-8376-0A166A6081F7}" type="presParOf" srcId="{C3986EF9-1086-4A9E-BFF5-63A176DD91B9}" destId="{C0B290F9-2F26-4583-BCDD-8893FDD4D1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8B7AF-77AB-416F-B659-DAC59CFB26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A9D57-B80D-49A4-8DBC-C6E0AA2BF920}">
      <dgm:prSet/>
      <dgm:spPr/>
      <dgm:t>
        <a:bodyPr/>
        <a:lstStyle/>
        <a:p>
          <a:pPr rtl="0"/>
          <a:r>
            <a:rPr lang="pt-BR" dirty="0"/>
            <a:t>Ao identificar um alerta,  em poucos minutos consegue identificar a causa raiz.  </a:t>
          </a:r>
          <a:endParaRPr lang="en-US" dirty="0">
            <a:latin typeface="Calibri Light" panose="020F0302020204030204"/>
          </a:endParaRPr>
        </a:p>
      </dgm:t>
    </dgm:pt>
    <dgm:pt modelId="{C733A7DE-6285-4EA7-8C4C-360F8769A773}" type="parTrans" cxnId="{12B8FB46-9E7C-4990-8574-D966873E3570}">
      <dgm:prSet/>
      <dgm:spPr/>
      <dgm:t>
        <a:bodyPr/>
        <a:lstStyle/>
        <a:p>
          <a:endParaRPr lang="en-US"/>
        </a:p>
      </dgm:t>
    </dgm:pt>
    <dgm:pt modelId="{C37E68DE-0C50-45A1-8F47-6F41E7589E2E}" type="sibTrans" cxnId="{12B8FB46-9E7C-4990-8574-D966873E3570}">
      <dgm:prSet/>
      <dgm:spPr/>
      <dgm:t>
        <a:bodyPr/>
        <a:lstStyle/>
        <a:p>
          <a:endParaRPr lang="en-US"/>
        </a:p>
      </dgm:t>
    </dgm:pt>
    <dgm:pt modelId="{BB9BAFA1-5F87-4D5A-B62C-9CE57042CA60}">
      <dgm:prSet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Datadog trabalha com esses </a:t>
          </a:r>
          <a:r>
            <a:rPr lang="pt-BR" dirty="0"/>
            <a:t> pilares em  conjunto, </a:t>
          </a:r>
          <a:r>
            <a:rPr lang="pt-BR" dirty="0">
              <a:latin typeface="Calibri Light" panose="020F0302020204030204"/>
            </a:rPr>
            <a:t>fornecendo</a:t>
          </a:r>
          <a:r>
            <a:rPr lang="pt-BR" dirty="0"/>
            <a:t> uma visão completa da infraestrutura.</a:t>
          </a:r>
          <a:endParaRPr lang="en-US" dirty="0"/>
        </a:p>
      </dgm:t>
    </dgm:pt>
    <dgm:pt modelId="{1EE0EC94-DA1F-4D41-A7B1-083EC13C9DD4}" type="parTrans" cxnId="{E7010246-2E30-4D8C-BA42-3FD80F8CA240}">
      <dgm:prSet/>
      <dgm:spPr/>
      <dgm:t>
        <a:bodyPr/>
        <a:lstStyle/>
        <a:p>
          <a:endParaRPr lang="en-US"/>
        </a:p>
      </dgm:t>
    </dgm:pt>
    <dgm:pt modelId="{33745101-FEA7-49B2-9B32-7E2468FE0B6B}" type="sibTrans" cxnId="{E7010246-2E30-4D8C-BA42-3FD80F8CA240}">
      <dgm:prSet/>
      <dgm:spPr/>
      <dgm:t>
        <a:bodyPr/>
        <a:lstStyle/>
        <a:p>
          <a:endParaRPr lang="en-US"/>
        </a:p>
      </dgm:t>
    </dgm:pt>
    <dgm:pt modelId="{3DF8E51A-6BFC-4EA3-9D05-1FD48A285865}">
      <dgm:prSet/>
      <dgm:spPr/>
      <dgm:t>
        <a:bodyPr/>
        <a:lstStyle/>
        <a:p>
          <a:r>
            <a:rPr lang="pt-BR" dirty="0"/>
            <a:t>Exemplo: Site não consegue finalizar um pagamento, com Observalibidade em poucos minutos identifica que teve um deploy implementando novo código para pagamento, essa foi a causa raiz do problema.</a:t>
          </a:r>
          <a:endParaRPr lang="en-US" dirty="0"/>
        </a:p>
      </dgm:t>
    </dgm:pt>
    <dgm:pt modelId="{E9EBE83E-4FE3-40F3-9B1D-56A5CC40A91C}" type="parTrans" cxnId="{0CFC389F-F332-4B31-9669-E374CC5B40F6}">
      <dgm:prSet/>
      <dgm:spPr/>
      <dgm:t>
        <a:bodyPr/>
        <a:lstStyle/>
        <a:p>
          <a:endParaRPr lang="en-US"/>
        </a:p>
      </dgm:t>
    </dgm:pt>
    <dgm:pt modelId="{355BB377-010C-400D-AC5D-681CC1DC4912}" type="sibTrans" cxnId="{0CFC389F-F332-4B31-9669-E374CC5B40F6}">
      <dgm:prSet/>
      <dgm:spPr/>
      <dgm:t>
        <a:bodyPr/>
        <a:lstStyle/>
        <a:p>
          <a:endParaRPr lang="en-US"/>
        </a:p>
      </dgm:t>
    </dgm:pt>
    <dgm:pt modelId="{ED2E259A-B0A8-4D3B-A298-A0D3627F9DBD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Na observabilidade existe</a:t>
          </a:r>
          <a:r>
            <a:rPr lang="pt-BR" dirty="0"/>
            <a:t> 3 pilares</a:t>
          </a:r>
          <a:r>
            <a:rPr lang="pt-BR" dirty="0">
              <a:latin typeface="Calibri Light" panose="020F0302020204030204"/>
            </a:rPr>
            <a:t> </a:t>
          </a:r>
          <a:r>
            <a:rPr lang="pt-BR" dirty="0"/>
            <a:t>: LOG, Métricas e traces., identificado o quê, onde e por quê.</a:t>
          </a:r>
        </a:p>
      </dgm:t>
    </dgm:pt>
    <dgm:pt modelId="{DD2AD586-1002-4C49-9194-98CA6D361A10}" type="parTrans" cxnId="{EA8A0523-1525-48A0-B675-5857CB87F7B2}">
      <dgm:prSet/>
      <dgm:spPr/>
    </dgm:pt>
    <dgm:pt modelId="{1F66ED2D-53D7-48A6-B466-BC195BEF4F33}" type="sibTrans" cxnId="{EA8A0523-1525-48A0-B675-5857CB87F7B2}">
      <dgm:prSet/>
      <dgm:spPr/>
    </dgm:pt>
    <dgm:pt modelId="{A75BEAF6-C3B8-4BFD-A8B4-F8C6B4E8A5BA}" type="pres">
      <dgm:prSet presAssocID="{19A8B7AF-77AB-416F-B659-DAC59CFB260D}" presName="vert0" presStyleCnt="0">
        <dgm:presLayoutVars>
          <dgm:dir/>
          <dgm:animOne val="branch"/>
          <dgm:animLvl val="lvl"/>
        </dgm:presLayoutVars>
      </dgm:prSet>
      <dgm:spPr/>
    </dgm:pt>
    <dgm:pt modelId="{B9313CDC-C831-48FA-B4A0-7482376984DC}" type="pres">
      <dgm:prSet presAssocID="{E0CA9D57-B80D-49A4-8DBC-C6E0AA2BF920}" presName="thickLine" presStyleLbl="alignNode1" presStyleIdx="0" presStyleCnt="4"/>
      <dgm:spPr/>
    </dgm:pt>
    <dgm:pt modelId="{31B980F4-1934-4CF8-87CE-4E1275E7E501}" type="pres">
      <dgm:prSet presAssocID="{E0CA9D57-B80D-49A4-8DBC-C6E0AA2BF920}" presName="horz1" presStyleCnt="0"/>
      <dgm:spPr/>
    </dgm:pt>
    <dgm:pt modelId="{2F354A4C-0A9E-4EC3-A1D1-3A9AFC050302}" type="pres">
      <dgm:prSet presAssocID="{E0CA9D57-B80D-49A4-8DBC-C6E0AA2BF920}" presName="tx1" presStyleLbl="revTx" presStyleIdx="0" presStyleCnt="4"/>
      <dgm:spPr/>
    </dgm:pt>
    <dgm:pt modelId="{F62FC73C-ABD3-40C0-A0C3-F590F072C965}" type="pres">
      <dgm:prSet presAssocID="{E0CA9D57-B80D-49A4-8DBC-C6E0AA2BF920}" presName="vert1" presStyleCnt="0"/>
      <dgm:spPr/>
    </dgm:pt>
    <dgm:pt modelId="{AD4FE2C0-38BA-46C4-8591-E0836058C27C}" type="pres">
      <dgm:prSet presAssocID="{ED2E259A-B0A8-4D3B-A298-A0D3627F9DBD}" presName="thickLine" presStyleLbl="alignNode1" presStyleIdx="1" presStyleCnt="4"/>
      <dgm:spPr/>
    </dgm:pt>
    <dgm:pt modelId="{19C30EE7-7DA4-4807-B37A-A76E973A76B0}" type="pres">
      <dgm:prSet presAssocID="{ED2E259A-B0A8-4D3B-A298-A0D3627F9DBD}" presName="horz1" presStyleCnt="0"/>
      <dgm:spPr/>
    </dgm:pt>
    <dgm:pt modelId="{A07C2C7C-D83D-406D-9E45-222554DF9205}" type="pres">
      <dgm:prSet presAssocID="{ED2E259A-B0A8-4D3B-A298-A0D3627F9DBD}" presName="tx1" presStyleLbl="revTx" presStyleIdx="1" presStyleCnt="4"/>
      <dgm:spPr/>
    </dgm:pt>
    <dgm:pt modelId="{4CA476F5-C761-46A7-A206-E235C36977E9}" type="pres">
      <dgm:prSet presAssocID="{ED2E259A-B0A8-4D3B-A298-A0D3627F9DBD}" presName="vert1" presStyleCnt="0"/>
      <dgm:spPr/>
    </dgm:pt>
    <dgm:pt modelId="{4EE1C094-1D20-45B6-808D-1CFD783C1EA8}" type="pres">
      <dgm:prSet presAssocID="{BB9BAFA1-5F87-4D5A-B62C-9CE57042CA60}" presName="thickLine" presStyleLbl="alignNode1" presStyleIdx="2" presStyleCnt="4"/>
      <dgm:spPr/>
    </dgm:pt>
    <dgm:pt modelId="{EB6D922C-639E-41C9-A9D7-39B2ABACEC5A}" type="pres">
      <dgm:prSet presAssocID="{BB9BAFA1-5F87-4D5A-B62C-9CE57042CA60}" presName="horz1" presStyleCnt="0"/>
      <dgm:spPr/>
    </dgm:pt>
    <dgm:pt modelId="{35DCA423-09AA-4870-82D0-D3780658FB70}" type="pres">
      <dgm:prSet presAssocID="{BB9BAFA1-5F87-4D5A-B62C-9CE57042CA60}" presName="tx1" presStyleLbl="revTx" presStyleIdx="2" presStyleCnt="4"/>
      <dgm:spPr/>
    </dgm:pt>
    <dgm:pt modelId="{C5626852-0B95-4CE9-BFC5-F9764C07C9A9}" type="pres">
      <dgm:prSet presAssocID="{BB9BAFA1-5F87-4D5A-B62C-9CE57042CA60}" presName="vert1" presStyleCnt="0"/>
      <dgm:spPr/>
    </dgm:pt>
    <dgm:pt modelId="{FD6A2163-CA17-4E59-81FE-2C4D43F8DA08}" type="pres">
      <dgm:prSet presAssocID="{3DF8E51A-6BFC-4EA3-9D05-1FD48A285865}" presName="thickLine" presStyleLbl="alignNode1" presStyleIdx="3" presStyleCnt="4"/>
      <dgm:spPr/>
    </dgm:pt>
    <dgm:pt modelId="{4AA316B1-611C-49DD-BDBC-C5FD68980802}" type="pres">
      <dgm:prSet presAssocID="{3DF8E51A-6BFC-4EA3-9D05-1FD48A285865}" presName="horz1" presStyleCnt="0"/>
      <dgm:spPr/>
    </dgm:pt>
    <dgm:pt modelId="{F6E607CF-6252-4D76-93DD-7284CFAB820A}" type="pres">
      <dgm:prSet presAssocID="{3DF8E51A-6BFC-4EA3-9D05-1FD48A285865}" presName="tx1" presStyleLbl="revTx" presStyleIdx="3" presStyleCnt="4"/>
      <dgm:spPr/>
    </dgm:pt>
    <dgm:pt modelId="{5F8BAB4A-CFC4-4E6C-8155-EEB53AEDC811}" type="pres">
      <dgm:prSet presAssocID="{3DF8E51A-6BFC-4EA3-9D05-1FD48A285865}" presName="vert1" presStyleCnt="0"/>
      <dgm:spPr/>
    </dgm:pt>
  </dgm:ptLst>
  <dgm:cxnLst>
    <dgm:cxn modelId="{1F9AA713-ACE4-41A2-B316-EB2BDCCB0923}" type="presOf" srcId="{19A8B7AF-77AB-416F-B659-DAC59CFB260D}" destId="{A75BEAF6-C3B8-4BFD-A8B4-F8C6B4E8A5BA}" srcOrd="0" destOrd="0" presId="urn:microsoft.com/office/officeart/2008/layout/LinedList"/>
    <dgm:cxn modelId="{EA8A0523-1525-48A0-B675-5857CB87F7B2}" srcId="{19A8B7AF-77AB-416F-B659-DAC59CFB260D}" destId="{ED2E259A-B0A8-4D3B-A298-A0D3627F9DBD}" srcOrd="1" destOrd="0" parTransId="{DD2AD586-1002-4C49-9194-98CA6D361A10}" sibTransId="{1F66ED2D-53D7-48A6-B466-BC195BEF4F33}"/>
    <dgm:cxn modelId="{E7010246-2E30-4D8C-BA42-3FD80F8CA240}" srcId="{19A8B7AF-77AB-416F-B659-DAC59CFB260D}" destId="{BB9BAFA1-5F87-4D5A-B62C-9CE57042CA60}" srcOrd="2" destOrd="0" parTransId="{1EE0EC94-DA1F-4D41-A7B1-083EC13C9DD4}" sibTransId="{33745101-FEA7-49B2-9B32-7E2468FE0B6B}"/>
    <dgm:cxn modelId="{12B8FB46-9E7C-4990-8574-D966873E3570}" srcId="{19A8B7AF-77AB-416F-B659-DAC59CFB260D}" destId="{E0CA9D57-B80D-49A4-8DBC-C6E0AA2BF920}" srcOrd="0" destOrd="0" parTransId="{C733A7DE-6285-4EA7-8C4C-360F8769A773}" sibTransId="{C37E68DE-0C50-45A1-8F47-6F41E7589E2E}"/>
    <dgm:cxn modelId="{45940E8C-3011-4D74-84D3-F1F3555D4824}" type="presOf" srcId="{E0CA9D57-B80D-49A4-8DBC-C6E0AA2BF920}" destId="{2F354A4C-0A9E-4EC3-A1D1-3A9AFC050302}" srcOrd="0" destOrd="0" presId="urn:microsoft.com/office/officeart/2008/layout/LinedList"/>
    <dgm:cxn modelId="{0CFC389F-F332-4B31-9669-E374CC5B40F6}" srcId="{19A8B7AF-77AB-416F-B659-DAC59CFB260D}" destId="{3DF8E51A-6BFC-4EA3-9D05-1FD48A285865}" srcOrd="3" destOrd="0" parTransId="{E9EBE83E-4FE3-40F3-9B1D-56A5CC40A91C}" sibTransId="{355BB377-010C-400D-AC5D-681CC1DC4912}"/>
    <dgm:cxn modelId="{99743FBF-0E6C-4500-B0D2-BE7844C1A7D8}" type="presOf" srcId="{ED2E259A-B0A8-4D3B-A298-A0D3627F9DBD}" destId="{A07C2C7C-D83D-406D-9E45-222554DF9205}" srcOrd="0" destOrd="0" presId="urn:microsoft.com/office/officeart/2008/layout/LinedList"/>
    <dgm:cxn modelId="{823E9EEE-41EA-43AA-AB3D-598DF6236035}" type="presOf" srcId="{BB9BAFA1-5F87-4D5A-B62C-9CE57042CA60}" destId="{35DCA423-09AA-4870-82D0-D3780658FB70}" srcOrd="0" destOrd="0" presId="urn:microsoft.com/office/officeart/2008/layout/LinedList"/>
    <dgm:cxn modelId="{297543F7-53AE-43A6-A28C-E140CED57398}" type="presOf" srcId="{3DF8E51A-6BFC-4EA3-9D05-1FD48A285865}" destId="{F6E607CF-6252-4D76-93DD-7284CFAB820A}" srcOrd="0" destOrd="0" presId="urn:microsoft.com/office/officeart/2008/layout/LinedList"/>
    <dgm:cxn modelId="{0F325777-C493-4497-A298-F20B324DC0CB}" type="presParOf" srcId="{A75BEAF6-C3B8-4BFD-A8B4-F8C6B4E8A5BA}" destId="{B9313CDC-C831-48FA-B4A0-7482376984DC}" srcOrd="0" destOrd="0" presId="urn:microsoft.com/office/officeart/2008/layout/LinedList"/>
    <dgm:cxn modelId="{A2F70649-485E-43FB-933B-2C217A2BAA0E}" type="presParOf" srcId="{A75BEAF6-C3B8-4BFD-A8B4-F8C6B4E8A5BA}" destId="{31B980F4-1934-4CF8-87CE-4E1275E7E501}" srcOrd="1" destOrd="0" presId="urn:microsoft.com/office/officeart/2008/layout/LinedList"/>
    <dgm:cxn modelId="{9A69D36A-C618-48B3-BC9E-630BB5645B37}" type="presParOf" srcId="{31B980F4-1934-4CF8-87CE-4E1275E7E501}" destId="{2F354A4C-0A9E-4EC3-A1D1-3A9AFC050302}" srcOrd="0" destOrd="0" presId="urn:microsoft.com/office/officeart/2008/layout/LinedList"/>
    <dgm:cxn modelId="{2B88D167-7346-4C45-910F-B89C89E8FB7B}" type="presParOf" srcId="{31B980F4-1934-4CF8-87CE-4E1275E7E501}" destId="{F62FC73C-ABD3-40C0-A0C3-F590F072C965}" srcOrd="1" destOrd="0" presId="urn:microsoft.com/office/officeart/2008/layout/LinedList"/>
    <dgm:cxn modelId="{EC6C0469-5788-4D9C-A0E6-046F8EEC969F}" type="presParOf" srcId="{A75BEAF6-C3B8-4BFD-A8B4-F8C6B4E8A5BA}" destId="{AD4FE2C0-38BA-46C4-8591-E0836058C27C}" srcOrd="2" destOrd="0" presId="urn:microsoft.com/office/officeart/2008/layout/LinedList"/>
    <dgm:cxn modelId="{326F4612-AA6A-4B5E-9A32-B3E74629DF3D}" type="presParOf" srcId="{A75BEAF6-C3B8-4BFD-A8B4-F8C6B4E8A5BA}" destId="{19C30EE7-7DA4-4807-B37A-A76E973A76B0}" srcOrd="3" destOrd="0" presId="urn:microsoft.com/office/officeart/2008/layout/LinedList"/>
    <dgm:cxn modelId="{FDB3440A-DA9E-43FF-8027-5B96E70639F1}" type="presParOf" srcId="{19C30EE7-7DA4-4807-B37A-A76E973A76B0}" destId="{A07C2C7C-D83D-406D-9E45-222554DF9205}" srcOrd="0" destOrd="0" presId="urn:microsoft.com/office/officeart/2008/layout/LinedList"/>
    <dgm:cxn modelId="{ACD5E5DE-51DB-430D-B922-7B28600558A0}" type="presParOf" srcId="{19C30EE7-7DA4-4807-B37A-A76E973A76B0}" destId="{4CA476F5-C761-46A7-A206-E235C36977E9}" srcOrd="1" destOrd="0" presId="urn:microsoft.com/office/officeart/2008/layout/LinedList"/>
    <dgm:cxn modelId="{D2CA7C91-3F4C-460D-8A7A-F7319E7DE8D5}" type="presParOf" srcId="{A75BEAF6-C3B8-4BFD-A8B4-F8C6B4E8A5BA}" destId="{4EE1C094-1D20-45B6-808D-1CFD783C1EA8}" srcOrd="4" destOrd="0" presId="urn:microsoft.com/office/officeart/2008/layout/LinedList"/>
    <dgm:cxn modelId="{4C272264-9593-42D2-88E4-40D1FD35E033}" type="presParOf" srcId="{A75BEAF6-C3B8-4BFD-A8B4-F8C6B4E8A5BA}" destId="{EB6D922C-639E-41C9-A9D7-39B2ABACEC5A}" srcOrd="5" destOrd="0" presId="urn:microsoft.com/office/officeart/2008/layout/LinedList"/>
    <dgm:cxn modelId="{94695B80-5275-4468-AEC3-7C0E0A535833}" type="presParOf" srcId="{EB6D922C-639E-41C9-A9D7-39B2ABACEC5A}" destId="{35DCA423-09AA-4870-82D0-D3780658FB70}" srcOrd="0" destOrd="0" presId="urn:microsoft.com/office/officeart/2008/layout/LinedList"/>
    <dgm:cxn modelId="{3EA7D1DA-5B40-4D87-A7FE-7F1F0DD54829}" type="presParOf" srcId="{EB6D922C-639E-41C9-A9D7-39B2ABACEC5A}" destId="{C5626852-0B95-4CE9-BFC5-F9764C07C9A9}" srcOrd="1" destOrd="0" presId="urn:microsoft.com/office/officeart/2008/layout/LinedList"/>
    <dgm:cxn modelId="{6089F3F9-A34F-42C3-859A-09E3BE62571E}" type="presParOf" srcId="{A75BEAF6-C3B8-4BFD-A8B4-F8C6B4E8A5BA}" destId="{FD6A2163-CA17-4E59-81FE-2C4D43F8DA08}" srcOrd="6" destOrd="0" presId="urn:microsoft.com/office/officeart/2008/layout/LinedList"/>
    <dgm:cxn modelId="{C069E03B-B3DD-48FB-A0E0-D6467E478B76}" type="presParOf" srcId="{A75BEAF6-C3B8-4BFD-A8B4-F8C6B4E8A5BA}" destId="{4AA316B1-611C-49DD-BDBC-C5FD68980802}" srcOrd="7" destOrd="0" presId="urn:microsoft.com/office/officeart/2008/layout/LinedList"/>
    <dgm:cxn modelId="{6B1B9650-7F70-496C-B993-D2250B7A0975}" type="presParOf" srcId="{4AA316B1-611C-49DD-BDBC-C5FD68980802}" destId="{F6E607CF-6252-4D76-93DD-7284CFAB820A}" srcOrd="0" destOrd="0" presId="urn:microsoft.com/office/officeart/2008/layout/LinedList"/>
    <dgm:cxn modelId="{45E36F59-4456-4A89-8658-3FF3D6915407}" type="presParOf" srcId="{4AA316B1-611C-49DD-BDBC-C5FD68980802}" destId="{5F8BAB4A-CFC4-4E6C-8155-EEB53AEDC8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BAD9-2D63-42A2-8077-8600C461E84A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68973-1790-4A06-BE7D-25C36F79341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/>
            <a:t>Observability </a:t>
          </a:r>
          <a:endParaRPr lang="en-US" sz="5700" kern="1200"/>
        </a:p>
      </dsp:txBody>
      <dsp:txXfrm>
        <a:off x="585701" y="1066737"/>
        <a:ext cx="4337991" cy="2693452"/>
      </dsp:txXfrm>
    </dsp:sp>
    <dsp:sp modelId="{B47DC728-F5C0-4B65-B7EB-A8403B34E46E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AC96-7B31-4436-A58A-D7EEB3E5C56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/>
            <a:t>SRE</a:t>
          </a:r>
          <a:endParaRPr lang="en-US" sz="5700" kern="120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13CDC-C831-48FA-B4A0-7482376984DC}">
      <dsp:nvSpPr>
        <dsp:cNvPr id="0" name=""/>
        <dsp:cNvSpPr/>
      </dsp:nvSpPr>
      <dsp:spPr>
        <a:xfrm>
          <a:off x="0" y="0"/>
          <a:ext cx="4849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54A4C-0A9E-4EC3-A1D1-3A9AFC050302}">
      <dsp:nvSpPr>
        <dsp:cNvPr id="0" name=""/>
        <dsp:cNvSpPr/>
      </dsp:nvSpPr>
      <dsp:spPr>
        <a:xfrm>
          <a:off x="0" y="0"/>
          <a:ext cx="4849906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Ao identificar um alerta,  em poucos minutos consegue identificar a causa raiz.  </a:t>
          </a:r>
          <a:endParaRPr lang="en-US" sz="1600" kern="1200" dirty="0">
            <a:latin typeface="Calibri Light" panose="020F0302020204030204"/>
          </a:endParaRPr>
        </a:p>
      </dsp:txBody>
      <dsp:txXfrm>
        <a:off x="0" y="0"/>
        <a:ext cx="4849906" cy="1061829"/>
      </dsp:txXfrm>
    </dsp:sp>
    <dsp:sp modelId="{AD4FE2C0-38BA-46C4-8591-E0836058C27C}">
      <dsp:nvSpPr>
        <dsp:cNvPr id="0" name=""/>
        <dsp:cNvSpPr/>
      </dsp:nvSpPr>
      <dsp:spPr>
        <a:xfrm>
          <a:off x="0" y="1061829"/>
          <a:ext cx="4849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2C7C-D83D-406D-9E45-222554DF9205}">
      <dsp:nvSpPr>
        <dsp:cNvPr id="0" name=""/>
        <dsp:cNvSpPr/>
      </dsp:nvSpPr>
      <dsp:spPr>
        <a:xfrm>
          <a:off x="0" y="1061829"/>
          <a:ext cx="4849906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Calibri Light" panose="020F0302020204030204"/>
            </a:rPr>
            <a:t>Na observabilidade existe</a:t>
          </a:r>
          <a:r>
            <a:rPr lang="pt-BR" sz="1600" kern="1200" dirty="0"/>
            <a:t> 3 pilares</a:t>
          </a:r>
          <a:r>
            <a:rPr lang="pt-BR" sz="1600" kern="1200" dirty="0">
              <a:latin typeface="Calibri Light" panose="020F0302020204030204"/>
            </a:rPr>
            <a:t> </a:t>
          </a:r>
          <a:r>
            <a:rPr lang="pt-BR" sz="1600" kern="1200" dirty="0"/>
            <a:t>: LOG, Métricas e traces., identificado o quê, onde e por quê.</a:t>
          </a:r>
        </a:p>
      </dsp:txBody>
      <dsp:txXfrm>
        <a:off x="0" y="1061829"/>
        <a:ext cx="4849906" cy="1061829"/>
      </dsp:txXfrm>
    </dsp:sp>
    <dsp:sp modelId="{4EE1C094-1D20-45B6-808D-1CFD783C1EA8}">
      <dsp:nvSpPr>
        <dsp:cNvPr id="0" name=""/>
        <dsp:cNvSpPr/>
      </dsp:nvSpPr>
      <dsp:spPr>
        <a:xfrm>
          <a:off x="0" y="2123658"/>
          <a:ext cx="4849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CA423-09AA-4870-82D0-D3780658FB70}">
      <dsp:nvSpPr>
        <dsp:cNvPr id="0" name=""/>
        <dsp:cNvSpPr/>
      </dsp:nvSpPr>
      <dsp:spPr>
        <a:xfrm>
          <a:off x="0" y="2123658"/>
          <a:ext cx="4849906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Calibri Light" panose="020F0302020204030204"/>
            </a:rPr>
            <a:t>Datadog trabalha com esses </a:t>
          </a:r>
          <a:r>
            <a:rPr lang="pt-BR" sz="1600" kern="1200" dirty="0"/>
            <a:t> pilares em  conjunto, </a:t>
          </a:r>
          <a:r>
            <a:rPr lang="pt-BR" sz="1600" kern="1200" dirty="0">
              <a:latin typeface="Calibri Light" panose="020F0302020204030204"/>
            </a:rPr>
            <a:t>fornecendo</a:t>
          </a:r>
          <a:r>
            <a:rPr lang="pt-BR" sz="1600" kern="1200" dirty="0"/>
            <a:t> uma visão completa da infraestrutura.</a:t>
          </a:r>
          <a:endParaRPr lang="en-US" sz="1600" kern="1200" dirty="0"/>
        </a:p>
      </dsp:txBody>
      <dsp:txXfrm>
        <a:off x="0" y="2123658"/>
        <a:ext cx="4849906" cy="1061829"/>
      </dsp:txXfrm>
    </dsp:sp>
    <dsp:sp modelId="{FD6A2163-CA17-4E59-81FE-2C4D43F8DA08}">
      <dsp:nvSpPr>
        <dsp:cNvPr id="0" name=""/>
        <dsp:cNvSpPr/>
      </dsp:nvSpPr>
      <dsp:spPr>
        <a:xfrm>
          <a:off x="0" y="3185487"/>
          <a:ext cx="4849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607CF-6252-4D76-93DD-7284CFAB820A}">
      <dsp:nvSpPr>
        <dsp:cNvPr id="0" name=""/>
        <dsp:cNvSpPr/>
      </dsp:nvSpPr>
      <dsp:spPr>
        <a:xfrm>
          <a:off x="0" y="3185487"/>
          <a:ext cx="4849906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Exemplo: Site não consegue finalizar um pagamento, com Observalibidade em poucos minutos identifica que teve um deploy implementando novo código para pagamento, essa foi a causa raiz do problema.</a:t>
          </a:r>
          <a:endParaRPr lang="en-US" sz="1600" kern="1200" dirty="0"/>
        </a:p>
      </dsp:txBody>
      <dsp:txXfrm>
        <a:off x="0" y="3185487"/>
        <a:ext cx="4849906" cy="1061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datadoghq.com/watchdog?searchText=&amp;showArchived=false&amp;timeframe=%7B%22start%22%3A1658156791000%2C%22end%22%3A1659971178000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.datadoghq.com/event/expl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.datadoghq.com/notebook/3092517/documento-sobre-valores-do-datado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datadoghq.com/dashboard/7qx-erq-3bw/teste-tati?from_ts=1659957677543&amp;to_ts=1659972077543&amp;live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2D8A03-8DA9-C597-C724-B9625229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Datadog</a:t>
            </a:r>
          </a:p>
        </p:txBody>
      </p:sp>
      <p:sp>
        <p:nvSpPr>
          <p:cNvPr id="22" name="Isosceles Triangle 30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7826" y="1350438"/>
            <a:ext cx="416052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7566" y="1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47566" y="3562194"/>
            <a:ext cx="3997403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D29E8F1D-3FF7-BD99-6F33-B71ACCFBA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1590"/>
          <a:stretch/>
        </p:blipFill>
        <p:spPr>
          <a:xfrm>
            <a:off x="8880569" y="2726560"/>
            <a:ext cx="1446422" cy="14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5E4FB-D11A-11FF-D6F2-62804959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60" y="1778498"/>
            <a:ext cx="3514113" cy="1124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Datadog | SRE 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3EC842-8161-C609-C1CE-4685732271C0}"/>
              </a:ext>
            </a:extLst>
          </p:cNvPr>
          <p:cNvSpPr txBox="1"/>
          <p:nvPr/>
        </p:nvSpPr>
        <p:spPr>
          <a:xfrm>
            <a:off x="878792" y="2903569"/>
            <a:ext cx="4948466" cy="6400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Engenharia de Confiabilidade de Sites</a:t>
            </a:r>
            <a:endParaRPr lang="pt-B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0C3C402-DDAD-AF30-79B2-0F5EB00DA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1590"/>
          <a:stretch/>
        </p:blipFill>
        <p:spPr>
          <a:xfrm>
            <a:off x="9090659" y="3224872"/>
            <a:ext cx="2709334" cy="26436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77C8C8-0B5F-40A4-8AE7-665FECB46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3FAB4-E18A-4CFA-B75B-92090037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12C0C28-5850-4F97-8E19-24B1DD749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CD41EC-ACD3-857B-DE35-6ECC38D1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 </a:t>
            </a:r>
            <a:r>
              <a:rPr lang="en-US" sz="3600" dirty="0" err="1"/>
              <a:t>Integração</a:t>
            </a:r>
            <a:endParaRPr lang="en-US" sz="3600" kern="1200" dirty="0" err="1">
              <a:solidFill>
                <a:schemeClr val="tx1"/>
              </a:solidFill>
              <a:latin typeface="+mj-lt"/>
              <a:cs typeface="Calibri Light" panose="020F0302020204030204"/>
            </a:endParaRP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CD0F037-56EC-DBE6-467E-7FB6C0C2C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8" y="2276039"/>
            <a:ext cx="4624004" cy="33347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73F3C7-D369-1A4E-144B-683EDCBAAE71}"/>
              </a:ext>
            </a:extLst>
          </p:cNvPr>
          <p:cNvSpPr txBox="1"/>
          <p:nvPr/>
        </p:nvSpPr>
        <p:spPr>
          <a:xfrm>
            <a:off x="5422773" y="1782981"/>
            <a:ext cx="6125759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000">
                <a:ea typeface="Calibri"/>
                <a:cs typeface="Calibri"/>
              </a:rPr>
              <a:t>Benefícios: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>
                <a:ea typeface="Calibri"/>
                <a:cs typeface="Calibri"/>
              </a:rPr>
              <a:t>Não paga para fazer a integração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>
                <a:ea typeface="Calibri"/>
                <a:cs typeface="Calibri"/>
              </a:rPr>
              <a:t>Assim que faz integração Datadog gera automaticamente dashboard </a:t>
            </a:r>
            <a:endParaRPr lang="pt-BR" sz="20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t-BR" sz="2000">
                <a:ea typeface="Calibri" panose="020F0502020204030204"/>
                <a:cs typeface="Calibri" panose="020F0502020204030204"/>
              </a:rPr>
              <a:t>Não precisa criar métricas do zero porque Datadog já disponibiliza 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pt-BR" sz="200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/>
              <a:t>O que precisa para fazer a integração</a:t>
            </a:r>
            <a:endParaRPr lang="pt-BR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1 - Agent</a:t>
            </a:r>
            <a:endParaRPr lang="pt-BR" sz="200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2 - </a:t>
            </a:r>
            <a:r>
              <a:rPr lang="pt-BR" sz="2000" err="1"/>
              <a:t>Agentless</a:t>
            </a:r>
            <a:endParaRPr lang="pt-BR" sz="2000" err="1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1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40435-67C8-B7AD-DAC4-031D851E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00" y="694986"/>
            <a:ext cx="4779312" cy="1124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Monitor</a:t>
            </a:r>
            <a:endParaRPr lang="pt-BR">
              <a:ea typeface="+mj-ea"/>
              <a:cs typeface="+mj-cs"/>
            </a:endParaRPr>
          </a:p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B766D5-1815-A58F-778A-B67FB1AD4373}"/>
              </a:ext>
            </a:extLst>
          </p:cNvPr>
          <p:cNvSpPr txBox="1"/>
          <p:nvPr/>
        </p:nvSpPr>
        <p:spPr>
          <a:xfrm>
            <a:off x="7785570" y="2464019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/>
              <a:t>crie monitores que examinam métricas, eventos, logs, disponibilidade de integração, endpoints de rede e muito mais.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/>
              <a:t>Se houver dúvidas de como criar o Datadog oferece sugestão de como criar.</a:t>
            </a:r>
            <a:endParaRPr lang="pt-BR" sz="2000">
              <a:cs typeface="Calibri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C88C6B6-289E-048D-6E26-A9195DF3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88"/>
          <a:stretch/>
        </p:blipFill>
        <p:spPr>
          <a:xfrm>
            <a:off x="124692" y="2420568"/>
            <a:ext cx="7326186" cy="320757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84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057C1-8D58-A4BC-C025-EC6EA83B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Infrastructure</a:t>
            </a:r>
            <a:endParaRPr lang="en-US" sz="3600" kern="1200">
              <a:latin typeface="+mj-lt"/>
              <a:cs typeface="Calibri Light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5D007F-2584-0E62-69FA-54128CCD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665" y="2874272"/>
            <a:ext cx="8190276" cy="33032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4354B7D-6158-C751-9B29-35F1DCE3B5F9}"/>
              </a:ext>
            </a:extLst>
          </p:cNvPr>
          <p:cNvSpPr txBox="1"/>
          <p:nvPr/>
        </p:nvSpPr>
        <p:spPr>
          <a:xfrm>
            <a:off x="231059" y="2874271"/>
            <a:ext cx="3588767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No menu infraestrutura é possível identificar quais hosts e containers estão ativos.</a:t>
            </a:r>
          </a:p>
          <a:p>
            <a:r>
              <a:rPr lang="pt-BR"/>
              <a:t>Possível filtrar por tema especifico , consumo, região.</a:t>
            </a:r>
            <a:endParaRPr lang="pt-BR">
              <a:cs typeface="Calibri"/>
            </a:endParaRPr>
          </a:p>
          <a:p>
            <a:endParaRPr lang="pt-BR"/>
          </a:p>
          <a:p>
            <a:r>
              <a:rPr lang="pt-BR"/>
              <a:t>Ao entrar dentro de um host, verá informações  básicas como sistema operacional, versão do agente Datadog.</a:t>
            </a:r>
            <a:endParaRPr lang="pt-BR">
              <a:cs typeface="Calibri"/>
            </a:endParaRPr>
          </a:p>
          <a:p>
            <a:r>
              <a:rPr lang="pt-BR"/>
              <a:t>Poderá selecionar tipo de visualização que deseja , trace, logs, métricas.</a:t>
            </a:r>
            <a:endParaRPr lang="pt-BR">
              <a:cs typeface="Calibri" panose="020F0502020204030204"/>
            </a:endParaRP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7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B230B1A-1BD2-91DA-E7D7-B4D6FDC7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05" y="321734"/>
            <a:ext cx="657832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Watchdog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4A06E6-273A-0E92-C514-140EA249ACB9}"/>
              </a:ext>
            </a:extLst>
          </p:cNvPr>
          <p:cNvSpPr txBox="1"/>
          <p:nvPr/>
        </p:nvSpPr>
        <p:spPr>
          <a:xfrm>
            <a:off x="7902044" y="3013907"/>
            <a:ext cx="3703933" cy="2544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/>
              <a:t>O continuo scan, procura automaticamente alguma anomalia, não precisa habilitar mas se quiser ser notificado precisa criar o monitor.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/>
              <a:t>WatchDog tem a opção de sugestão de monitor  para a métrica encontrada.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5BF28784-9A4D-C65C-5304-2D6DF7CE7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813" b="14995"/>
          <a:stretch/>
        </p:blipFill>
        <p:spPr>
          <a:xfrm>
            <a:off x="78281" y="3013907"/>
            <a:ext cx="7339490" cy="29987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68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20CD60-32B8-59A2-AC77-682E14B6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925" y="715063"/>
            <a:ext cx="3191114" cy="1135737"/>
          </a:xfrm>
        </p:spPr>
        <p:txBody>
          <a:bodyPr>
            <a:normAutofit/>
          </a:bodyPr>
          <a:lstStyle/>
          <a:p>
            <a:r>
              <a:rPr lang="pt-BR" sz="3600">
                <a:hlinkClick r:id="rId2"/>
              </a:rPr>
              <a:t>Eventos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B2358-11A1-43F3-D914-C5FD03F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260" y="2967829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Aqui seria como auditoria, consegue ver todos os eventos que aconteceram não só da plataforma mas também de todas as tecnologias 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/>
              <a:t>Na imagem mostra que a integração com Azure foi deletada e quanto tempo faz e por quem.</a:t>
            </a:r>
          </a:p>
          <a:p>
            <a:pPr marL="0" indent="0">
              <a:buNone/>
            </a:pPr>
            <a:endParaRPr lang="pt-BR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2B659CA-B465-2733-EF14-F0ACB71F2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44"/>
          <a:stretch/>
        </p:blipFill>
        <p:spPr>
          <a:xfrm>
            <a:off x="148133" y="2934929"/>
            <a:ext cx="7222462" cy="342224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04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81DB4-62DC-A98D-A730-0B48ADCF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344" y="374091"/>
            <a:ext cx="2306210" cy="1135737"/>
          </a:xfrm>
        </p:spPr>
        <p:txBody>
          <a:bodyPr>
            <a:normAutofit/>
          </a:bodyPr>
          <a:lstStyle/>
          <a:p>
            <a:r>
              <a:rPr lang="pt-BR" sz="3600">
                <a:hlinkClick r:id="rId2"/>
              </a:rPr>
              <a:t>Notebooks</a:t>
            </a: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2B8A8-9473-1976-FB99-6E497DD1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085" y="196074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Opções de criação de notebooks são: Postmortem, Runbook, Investigação, Documentação, Report.</a:t>
            </a:r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r>
              <a:rPr lang="pt-BR" sz="1900"/>
              <a:t>Há possibilidade de inserir texto com métricas, logs, adicionar comentários.</a:t>
            </a:r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r>
              <a:rPr lang="pt-BR" sz="1900"/>
              <a:t>Se não souber por onde começar, existe modelos prontos. </a:t>
            </a:r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r>
              <a:rPr lang="pt-BR" sz="1900"/>
              <a:t>Tem a opção de exportar no formato de JSON ou PDF.</a:t>
            </a:r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endParaRPr lang="pt-BR" sz="19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1A3EA2C-C27E-2DD4-7950-F0A58423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2" y="2094271"/>
            <a:ext cx="7433302" cy="42205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79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18894-F8E7-9F11-B07F-C97339F0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75" y="522856"/>
            <a:ext cx="2170313" cy="810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Datadog 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A85F4D-7103-60BA-6BB4-2D7F3279C71F}"/>
              </a:ext>
            </a:extLst>
          </p:cNvPr>
          <p:cNvSpPr txBox="1"/>
          <p:nvPr/>
        </p:nvSpPr>
        <p:spPr>
          <a:xfrm>
            <a:off x="7455274" y="1710999"/>
            <a:ext cx="17273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cs typeface="Calibri"/>
              </a:rPr>
              <a:t>Sintéticos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D50F2A4-93F4-BB4F-B264-EBC20909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141" y="2464359"/>
            <a:ext cx="4946278" cy="3779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cs typeface="Calibri" panose="020F0502020204030204"/>
            </a:endParaRPr>
          </a:p>
          <a:p>
            <a:r>
              <a:rPr lang="pt-BR" sz="2000">
                <a:ea typeface="+mn-lt"/>
                <a:cs typeface="+mn-lt"/>
              </a:rPr>
              <a:t>O </a:t>
            </a:r>
            <a:r>
              <a:rPr lang="pt-BR" sz="2000" noProof="1">
                <a:ea typeface="+mn-lt"/>
                <a:cs typeface="+mn-lt"/>
              </a:rPr>
              <a:t>Datadog Synthetic Monitoring</a:t>
            </a:r>
            <a:r>
              <a:rPr lang="pt-BR" sz="2000">
                <a:ea typeface="+mn-lt"/>
                <a:cs typeface="+mn-lt"/>
              </a:rPr>
              <a:t> permite  criar testes sem código, simulando as transações do usuário em seus aplicativos e monitorando os principais terminais de rede em várias camadas de sistemas. </a:t>
            </a:r>
            <a:endParaRPr lang="pt-BR" err="1">
              <a:ea typeface="+mn-lt"/>
              <a:cs typeface="+mn-lt"/>
            </a:endParaRPr>
          </a:p>
          <a:p>
            <a:pPr marL="0" indent="0">
              <a:buNone/>
            </a:pPr>
            <a:endParaRPr lang="pt-BR" sz="2000">
              <a:cs typeface="Calibri"/>
            </a:endParaRPr>
          </a:p>
          <a:p>
            <a:r>
              <a:rPr lang="pt-BR" sz="2000">
                <a:cs typeface="Calibri"/>
              </a:rPr>
              <a:t>Detecte e alerte sobre problemas de desempenho para usuários em vários locais</a:t>
            </a:r>
          </a:p>
          <a:p>
            <a:endParaRPr lang="pt-BR" sz="2000">
              <a:cs typeface="Calibri"/>
            </a:endParaRPr>
          </a:p>
          <a:p>
            <a:endParaRPr lang="pt-BR">
              <a:cs typeface="Calibri" panose="020F0502020204030204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A385E9-E98E-60E1-2B88-D868B467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30" y="2395363"/>
            <a:ext cx="5813610" cy="36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35CB59-3A85-483F-9150-2A5C9B82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0"/>
            <a:ext cx="4424430" cy="2015774"/>
          </a:xfrm>
        </p:spPr>
        <p:txBody>
          <a:bodyPr>
            <a:normAutofit/>
          </a:bodyPr>
          <a:lstStyle/>
          <a:p>
            <a:r>
              <a:rPr lang="pt-BR" sz="4000">
                <a:hlinkClick r:id="rId2"/>
              </a:rPr>
              <a:t>Dashboard</a:t>
            </a:r>
            <a:endParaRPr lang="pt-B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E3AAE6-05D7-B275-A51B-6FBE3E9C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816246"/>
            <a:ext cx="11206480" cy="50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AF26-1784-0624-23D9-B444A430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Qual Benefício de usar DataDog 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B073619-E8F0-2E4E-31E7-533C82881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796900"/>
              </p:ext>
            </p:extLst>
          </p:nvPr>
        </p:nvGraphicFramePr>
        <p:xfrm>
          <a:off x="838200" y="250918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1565B7-54B1-1B31-986C-7255131E7EB5}"/>
              </a:ext>
            </a:extLst>
          </p:cNvPr>
          <p:cNvSpPr txBox="1"/>
          <p:nvPr/>
        </p:nvSpPr>
        <p:spPr>
          <a:xfrm>
            <a:off x="4018988" y="1554955"/>
            <a:ext cx="43383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ea typeface="Calibri"/>
                <a:cs typeface="Calibri"/>
              </a:rPr>
              <a:t>Pode trabalhar com Observabilidade e SRE juntamente com Datadog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237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5971" y="786185"/>
            <a:ext cx="11228293" cy="930836"/>
          </a:xfrm>
        </p:spPr>
        <p:txBody>
          <a:bodyPr>
            <a:normAutofit/>
          </a:bodyPr>
          <a:lstStyle/>
          <a:p>
            <a:r>
              <a:rPr lang="pt-BR" dirty="0">
                <a:ea typeface="Calibri Light"/>
                <a:cs typeface="Calibri Light"/>
              </a:rPr>
              <a:t>Observabilidade | Monitoramento 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D7D1D454-4CC9-FD45-6D5D-15450F2BF27F}"/>
              </a:ext>
            </a:extLst>
          </p:cNvPr>
          <p:cNvSpPr txBox="1"/>
          <p:nvPr/>
        </p:nvSpPr>
        <p:spPr>
          <a:xfrm>
            <a:off x="6640606" y="2247899"/>
            <a:ext cx="4917141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ea typeface="+mn-lt"/>
                <a:cs typeface="+mn-lt"/>
              </a:rPr>
              <a:t>Monitoramento foca em medir individualmente cada componente de tecnologia.</a:t>
            </a:r>
          </a:p>
          <a:p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No exemplo citado anterior:  A analise seria  manualmente,  por consequência as equipes estariam cansados devido ao tempo que ficou analisando e perdendo foco em outras atividades devido ao esforço que tiveram para descobrir a causa raiz do problema.</a:t>
            </a:r>
          </a:p>
        </p:txBody>
      </p:sp>
      <p:graphicFrame>
        <p:nvGraphicFramePr>
          <p:cNvPr id="23" name="CaixaDeTexto 4">
            <a:extLst>
              <a:ext uri="{FF2B5EF4-FFF2-40B4-BE49-F238E27FC236}">
                <a16:creationId xmlns:a16="http://schemas.microsoft.com/office/drawing/2014/main" id="{13329B22-A9D7-117B-634E-DDFAAAAD7E91}"/>
              </a:ext>
            </a:extLst>
          </p:cNvPr>
          <p:cNvGraphicFramePr/>
          <p:nvPr/>
        </p:nvGraphicFramePr>
        <p:xfrm>
          <a:off x="1060076" y="2247900"/>
          <a:ext cx="4849906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24E53-34B3-8F67-9ECA-CDB86645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74" y="425375"/>
            <a:ext cx="10885304" cy="116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000" dirty="0"/>
              <a:t> Log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F251FBA-89D6-FF0E-11DD-B5BB5AFD4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77" r="15947"/>
          <a:stretch/>
        </p:blipFill>
        <p:spPr>
          <a:xfrm>
            <a:off x="493686" y="2309936"/>
            <a:ext cx="6816678" cy="41872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3C8321-52CC-BE8A-E1E4-A22D196ACE44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Para fazer busca dos logs, não precisa de uma Query de linguagem especifica. Usa filtros ou Tags.​</a:t>
            </a:r>
            <a:endParaRPr lang="pt-BR" sz="20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Se o log estiver no formato JSON, Datadog quebra as informações de acordo com os campos, facilitando na visão e podendo usar esses campos como filtro (facet)</a:t>
            </a:r>
            <a:endParaRPr lang="pt-BR" sz="2000" dirty="0">
              <a:cs typeface="Calibri"/>
            </a:endParaRPr>
          </a:p>
        </p:txBody>
      </p:sp>
      <p:pic>
        <p:nvPicPr>
          <p:cNvPr id="4" name="Imagem 12" descr="Texto, Ícone&#10;&#10;Descrição gerada automaticamente">
            <a:extLst>
              <a:ext uri="{FF2B5EF4-FFF2-40B4-BE49-F238E27FC236}">
                <a16:creationId xmlns:a16="http://schemas.microsoft.com/office/drawing/2014/main" id="{10F67C20-00FE-EB62-F82E-68F90442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245814"/>
            <a:ext cx="870697" cy="7692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BCD023-EBC8-3AA5-FACD-4C56F7532F7F}"/>
              </a:ext>
            </a:extLst>
          </p:cNvPr>
          <p:cNvSpPr txBox="1"/>
          <p:nvPr/>
        </p:nvSpPr>
        <p:spPr>
          <a:xfrm>
            <a:off x="1869560" y="1374400"/>
            <a:ext cx="9762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Fornecem registro abrangente de todos os eventos e erros que ocorrem durante o ciclo de vida dos recursos de software. </a:t>
            </a:r>
          </a:p>
        </p:txBody>
      </p:sp>
    </p:spTree>
    <p:extLst>
      <p:ext uri="{BB962C8B-B14F-4D97-AF65-F5344CB8AC3E}">
        <p14:creationId xmlns:p14="http://schemas.microsoft.com/office/powerpoint/2010/main" val="13812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24E53-34B3-8F67-9ECA-CDB86645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74" y="425375"/>
            <a:ext cx="10885304" cy="116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000" dirty="0"/>
              <a:t>Log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BCD023-EBC8-3AA5-FACD-4C56F7532F7F}"/>
              </a:ext>
            </a:extLst>
          </p:cNvPr>
          <p:cNvSpPr txBox="1"/>
          <p:nvPr/>
        </p:nvSpPr>
        <p:spPr>
          <a:xfrm>
            <a:off x="1869560" y="1374400"/>
            <a:ext cx="976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>
              <a:ea typeface="Calibri"/>
              <a:cs typeface="Calibri"/>
            </a:endParaRPr>
          </a:p>
        </p:txBody>
      </p:sp>
      <p:pic>
        <p:nvPicPr>
          <p:cNvPr id="10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85EE852-9A65-C09C-2CDA-0CBC6FB38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9"/>
          <a:stretch/>
        </p:blipFill>
        <p:spPr>
          <a:xfrm>
            <a:off x="212357" y="2581547"/>
            <a:ext cx="9463984" cy="41056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1CCCCF-3231-1336-BE30-B63E7F8AE964}"/>
              </a:ext>
            </a:extLst>
          </p:cNvPr>
          <p:cNvSpPr txBox="1"/>
          <p:nvPr/>
        </p:nvSpPr>
        <p:spPr>
          <a:xfrm>
            <a:off x="9831438" y="2164879"/>
            <a:ext cx="23624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dirty="0">
                <a:cs typeface="Calibri"/>
              </a:rPr>
              <a:t>Quando há </a:t>
            </a:r>
            <a:r>
              <a:rPr lang="pt-BR" sz="2000" dirty="0"/>
              <a:t>muitos erros nos logs, poderá filtrar por mensagens mais retornadas, através da opção Patterns.</a:t>
            </a:r>
            <a:endParaRPr lang="pt-B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43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DBCAD-B5E9-798E-6B0C-0B4ECC7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" y="168815"/>
            <a:ext cx="1120960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Metrics | Summary</a:t>
            </a:r>
            <a:endParaRPr lang="en-US" sz="36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3D28B0-97A6-082B-0063-BFC8947EF989}"/>
              </a:ext>
            </a:extLst>
          </p:cNvPr>
          <p:cNvSpPr txBox="1"/>
          <p:nvPr/>
        </p:nvSpPr>
        <p:spPr>
          <a:xfrm>
            <a:off x="7804000" y="3109798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Quer monitorar mas não sabe quais métricas usar.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Possibilitando escolher que tipo de métrica deseja como por exemplo APM, LOGS, Métricas, Serverless. </a:t>
            </a:r>
            <a:endParaRPr lang="pt-BR" sz="2000" dirty="0">
              <a:ea typeface="Calibri"/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A635D2E-4C53-0392-12F7-D763271B3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" b="29642"/>
          <a:stretch/>
        </p:blipFill>
        <p:spPr>
          <a:xfrm>
            <a:off x="221227" y="2551472"/>
            <a:ext cx="7279170" cy="363472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13" descr="Ícone&#10;&#10;Descrição gerada automaticamente">
            <a:extLst>
              <a:ext uri="{FF2B5EF4-FFF2-40B4-BE49-F238E27FC236}">
                <a16:creationId xmlns:a16="http://schemas.microsoft.com/office/drawing/2014/main" id="{C7F1F258-4430-EB08-3A24-63C9C826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9" y="1045508"/>
            <a:ext cx="955302" cy="8225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56F93F-0819-9D19-7A8C-850E7D75C3C4}"/>
              </a:ext>
            </a:extLst>
          </p:cNvPr>
          <p:cNvSpPr txBox="1"/>
          <p:nvPr/>
        </p:nvSpPr>
        <p:spPr>
          <a:xfrm>
            <a:off x="1875304" y="1040606"/>
            <a:ext cx="97620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Fornecem informações em tempo real sobre o estado dos recursos. são medidas quantificáveis </a:t>
            </a:r>
            <a:endParaRPr lang="pt-BR"/>
          </a:p>
          <a:p>
            <a:r>
              <a:rPr lang="pt-BR">
                <a:ea typeface="+mn-lt"/>
                <a:cs typeface="+mn-lt"/>
              </a:rPr>
              <a:t>que refletem a integridade e o desempenho de aplicativos ou infraestrutura.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3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96B62-522B-C7A8-CF9C-DBFE086D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23" y="514485"/>
            <a:ext cx="12021849" cy="1250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800" dirty="0"/>
              <a:t> Métricas</a:t>
            </a:r>
            <a:r>
              <a:rPr lang="pt-BR" sz="2800" kern="1200" dirty="0">
                <a:latin typeface="+mj-lt"/>
                <a:ea typeface="+mj-ea"/>
                <a:cs typeface="+mj-cs"/>
              </a:rPr>
              <a:t> | Explorer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32E11E-59B4-FAF2-9F01-69300FF3F188}"/>
              </a:ext>
            </a:extLst>
          </p:cNvPr>
          <p:cNvSpPr txBox="1"/>
          <p:nvPr/>
        </p:nvSpPr>
        <p:spPr>
          <a:xfrm>
            <a:off x="8201907" y="2743270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Explorer é ideal para testar a métrica encontrada no summary e ver se faz sentindo. </a:t>
            </a:r>
            <a:endParaRPr lang="pt-B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Caso faça sentindo há opção de exportar.</a:t>
            </a:r>
            <a:endParaRPr lang="pt-BR" sz="2000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Poderá exportar para: Dashboard, monitor e notebook.</a:t>
            </a:r>
            <a:endParaRPr lang="pt-BR" sz="2000" dirty="0">
              <a:cs typeface="Calibri"/>
            </a:endParaRP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02E70F8-94DE-98C7-B154-A8D0CC1B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25" y="2595169"/>
            <a:ext cx="7571948" cy="40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4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7D86AB9-BBB6-C034-B8B9-DA130430A99C}"/>
              </a:ext>
            </a:extLst>
          </p:cNvPr>
          <p:cNvSpPr txBox="1"/>
          <p:nvPr/>
        </p:nvSpPr>
        <p:spPr>
          <a:xfrm>
            <a:off x="1908082" y="1195526"/>
            <a:ext cx="98516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Logs e as métricas podem identificar problemas,  Entre tanto para identificar a origem dos problemas em ambientes de micros serviços sem executar os traces se torna mais difícil, os traces são a maneira mais eficaz.</a:t>
            </a:r>
            <a:endParaRPr lang="pt-BR">
              <a:ea typeface="Calibri"/>
              <a:cs typeface="Calibri"/>
            </a:endParaRPr>
          </a:p>
        </p:txBody>
      </p:sp>
      <p:pic>
        <p:nvPicPr>
          <p:cNvPr id="7" name="Imagem 14" descr="Diagrama&#10;&#10;Descrição gerada automaticamente">
            <a:extLst>
              <a:ext uri="{FF2B5EF4-FFF2-40B4-BE49-F238E27FC236}">
                <a16:creationId xmlns:a16="http://schemas.microsoft.com/office/drawing/2014/main" id="{190BC62C-1DF3-7936-3375-58E264C4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4" y="1085850"/>
            <a:ext cx="1112744" cy="10331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28384CD-341C-B45B-71B3-6CE42D14009A}"/>
              </a:ext>
            </a:extLst>
          </p:cNvPr>
          <p:cNvSpPr txBox="1"/>
          <p:nvPr/>
        </p:nvSpPr>
        <p:spPr>
          <a:xfrm>
            <a:off x="8007723" y="2808194"/>
            <a:ext cx="387499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Trace é um método de rastreamento de solicitações de aplicativos à medida que elas fluem de dispositivos de front-end para serviços de back-end e bancos de dados. </a:t>
            </a:r>
          </a:p>
          <a:p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Os desenvolvedores podem usar o trace para solucionar problemas de solicitações que apresentam alta latência ou erros. </a:t>
            </a:r>
            <a:endParaRPr lang="pt-BR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27DAC8-6B6F-28C6-D325-0A272622B6F5}"/>
              </a:ext>
            </a:extLst>
          </p:cNvPr>
          <p:cNvSpPr txBox="1"/>
          <p:nvPr/>
        </p:nvSpPr>
        <p:spPr>
          <a:xfrm>
            <a:off x="152119" y="735666"/>
            <a:ext cx="119359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Traces</a:t>
            </a:r>
            <a:endParaRPr lang="pt-BR" sz="2400" dirty="0"/>
          </a:p>
        </p:txBody>
      </p:sp>
      <p:pic>
        <p:nvPicPr>
          <p:cNvPr id="10" name="Imagem 10" descr="Linha do tempo&#10;&#10;Descrição gerada automaticamente">
            <a:extLst>
              <a:ext uri="{FF2B5EF4-FFF2-40B4-BE49-F238E27FC236}">
                <a16:creationId xmlns:a16="http://schemas.microsoft.com/office/drawing/2014/main" id="{10348F0A-D72A-CEFD-3BC4-55BCF363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2" y="2593312"/>
            <a:ext cx="7315199" cy="3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7D86AB9-BBB6-C034-B8B9-DA130430A99C}"/>
              </a:ext>
            </a:extLst>
          </p:cNvPr>
          <p:cNvSpPr txBox="1"/>
          <p:nvPr/>
        </p:nvSpPr>
        <p:spPr>
          <a:xfrm>
            <a:off x="3083" y="545586"/>
            <a:ext cx="11700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Traces | Logs</a:t>
            </a:r>
            <a:endParaRPr lang="pt-BR" sz="2400">
              <a:ea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8384CD-341C-B45B-71B3-6CE42D14009A}"/>
              </a:ext>
            </a:extLst>
          </p:cNvPr>
          <p:cNvSpPr txBox="1"/>
          <p:nvPr/>
        </p:nvSpPr>
        <p:spPr>
          <a:xfrm>
            <a:off x="7088841" y="2920254"/>
            <a:ext cx="46257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Os logs , podem se originar do aplicativo, da infraestrutura ou da camada de rede, e cada log tem carimbo de data/hora,  resume evento específico em seu sistema.</a:t>
            </a:r>
          </a:p>
          <a:p>
            <a:endParaRPr lang="pt-BR">
              <a:ea typeface="+mn-lt"/>
              <a:cs typeface="+mn-lt"/>
            </a:endParaRPr>
          </a:p>
          <a:p>
            <a:endParaRPr lang="pt-BR">
              <a:cs typeface="Calibri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D9A8F5-3010-002A-A51E-57C33C29FF5F}"/>
              </a:ext>
            </a:extLst>
          </p:cNvPr>
          <p:cNvSpPr txBox="1"/>
          <p:nvPr/>
        </p:nvSpPr>
        <p:spPr>
          <a:xfrm>
            <a:off x="578224" y="2920254"/>
            <a:ext cx="51076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Trace, visualiza na camada do aplicativo, poderá saber o </a:t>
            </a:r>
            <a:r>
              <a:rPr lang="pt-BR">
                <a:ea typeface="+mn-lt"/>
                <a:cs typeface="+mn-lt"/>
              </a:rPr>
              <a:t>caminho da solicitação e determinar exatamente onde ocorreu um gargalo ou erro. </a:t>
            </a:r>
            <a:endParaRPr lang="pt-BR">
              <a:cs typeface="Calibri"/>
            </a:endParaRPr>
          </a:p>
          <a:p>
            <a:endParaRPr lang="pt-BR"/>
          </a:p>
          <a:p>
            <a:endParaRPr lang="pt-BR"/>
          </a:p>
          <a:p>
            <a:endParaRPr lang="pt-BR">
              <a:cs typeface="Calibri"/>
            </a:endParaRPr>
          </a:p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22736B-9E3C-F21B-87EA-7963DD0FAF28}"/>
              </a:ext>
            </a:extLst>
          </p:cNvPr>
          <p:cNvSpPr txBox="1"/>
          <p:nvPr/>
        </p:nvSpPr>
        <p:spPr>
          <a:xfrm>
            <a:off x="3874713" y="1778513"/>
            <a:ext cx="44422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cs typeface="Calibri"/>
              </a:rPr>
              <a:t>Exemplo: Contêiner fica sem memória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986830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Datadog</vt:lpstr>
      <vt:lpstr>Qual Benefício de usar DataDog </vt:lpstr>
      <vt:lpstr>Observabilidade | Monitoramento </vt:lpstr>
      <vt:lpstr> Log</vt:lpstr>
      <vt:lpstr>Log</vt:lpstr>
      <vt:lpstr>Metrics | Summary</vt:lpstr>
      <vt:lpstr> Métricas | Explorer</vt:lpstr>
      <vt:lpstr>Apresentação do PowerPoint</vt:lpstr>
      <vt:lpstr>Apresentação do PowerPoint</vt:lpstr>
      <vt:lpstr>Datadog | SRE </vt:lpstr>
      <vt:lpstr> Integração</vt:lpstr>
      <vt:lpstr>Monitor </vt:lpstr>
      <vt:lpstr>Infrastructure</vt:lpstr>
      <vt:lpstr>Watchdog</vt:lpstr>
      <vt:lpstr>Eventos</vt:lpstr>
      <vt:lpstr>Notebooks</vt:lpstr>
      <vt:lpstr>Datadog 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39</cp:revision>
  <dcterms:created xsi:type="dcterms:W3CDTF">2022-08-07T13:31:20Z</dcterms:created>
  <dcterms:modified xsi:type="dcterms:W3CDTF">2022-09-02T17:54:09Z</dcterms:modified>
</cp:coreProperties>
</file>