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76" r:id="rId5"/>
    <p:sldId id="275" r:id="rId6"/>
    <p:sldId id="277" r:id="rId7"/>
    <p:sldId id="279" r:id="rId8"/>
    <p:sldId id="281" r:id="rId9"/>
    <p:sldId id="283" r:id="rId10"/>
    <p:sldId id="284" r:id="rId11"/>
    <p:sldId id="285" r:id="rId12"/>
    <p:sldId id="286" r:id="rId13"/>
    <p:sldId id="288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2D8EC-CD62-7F4B-7277-5F70D597188C}" v="3" dt="2022-08-08T21:55:42.489"/>
    <p1510:client id="{4754CAE2-704E-405F-B0DB-D2CA79030444}" v="38" dt="2022-09-02T17:57:08.336"/>
    <p1510:client id="{992C20BB-741A-3AD8-F468-783CB694FAB3}" v="59" dt="2022-08-09T12:44:05.835"/>
    <p1510:client id="{C63594E9-3A14-4C69-8A41-68B374794EDD}" v="1" dt="2022-08-08T15:30:5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3D02-0BDD-4727-A723-FD061DBDB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28C410-340C-4205-91D1-0C69BC764210}">
      <dgm:prSet/>
      <dgm:spPr/>
      <dgm:t>
        <a:bodyPr/>
        <a:lstStyle/>
        <a:p>
          <a:r>
            <a:rPr lang="pt-BR" dirty="0">
              <a:latin typeface="Bahnschrift"/>
            </a:rPr>
            <a:t>O principal objetivo do SRE é a satisfação do cliente</a:t>
          </a:r>
          <a:endParaRPr lang="en-US" dirty="0">
            <a:latin typeface="Bahnschrift"/>
          </a:endParaRPr>
        </a:p>
      </dgm:t>
    </dgm:pt>
    <dgm:pt modelId="{1926F4EA-C5A2-4E39-AD31-00ABB667E47D}" type="parTrans" cxnId="{497ED968-92CE-496E-AC0E-28F8CD2733EB}">
      <dgm:prSet/>
      <dgm:spPr/>
      <dgm:t>
        <a:bodyPr/>
        <a:lstStyle/>
        <a:p>
          <a:endParaRPr lang="en-US"/>
        </a:p>
      </dgm:t>
    </dgm:pt>
    <dgm:pt modelId="{4659259E-4815-448B-9314-399728F5C985}" type="sibTrans" cxnId="{497ED968-92CE-496E-AC0E-28F8CD2733EB}">
      <dgm:prSet/>
      <dgm:spPr/>
      <dgm:t>
        <a:bodyPr/>
        <a:lstStyle/>
        <a:p>
          <a:endParaRPr lang="en-US"/>
        </a:p>
      </dgm:t>
    </dgm:pt>
    <dgm:pt modelId="{DFF216E5-221D-46D0-8FAC-0ADC3D3DC421}">
      <dgm:prSet/>
      <dgm:spPr/>
      <dgm:t>
        <a:bodyPr/>
        <a:lstStyle/>
        <a:p>
          <a:pPr rtl="0"/>
          <a:r>
            <a:rPr lang="pt-BR" dirty="0">
              <a:latin typeface="Bahnschrift"/>
            </a:rPr>
            <a:t>Área de TI e de Negócio se unem buscando a melhor forma de garantir a satisfação dos seus clientes.</a:t>
          </a:r>
          <a:endParaRPr lang="en-US" dirty="0">
            <a:latin typeface="Bahnschrift"/>
          </a:endParaRPr>
        </a:p>
      </dgm:t>
    </dgm:pt>
    <dgm:pt modelId="{4DCBD8B8-0961-4BC7-9A50-A11128C95F4A}" type="parTrans" cxnId="{D8619F99-4184-4D0E-A51D-4987D61F82F0}">
      <dgm:prSet/>
      <dgm:spPr/>
      <dgm:t>
        <a:bodyPr/>
        <a:lstStyle/>
        <a:p>
          <a:endParaRPr lang="en-US"/>
        </a:p>
      </dgm:t>
    </dgm:pt>
    <dgm:pt modelId="{88F8DB07-DA15-4C7A-B9EE-FC3951FBBE23}" type="sibTrans" cxnId="{D8619F99-4184-4D0E-A51D-4987D61F82F0}">
      <dgm:prSet/>
      <dgm:spPr/>
      <dgm:t>
        <a:bodyPr/>
        <a:lstStyle/>
        <a:p>
          <a:endParaRPr lang="en-US"/>
        </a:p>
      </dgm:t>
    </dgm:pt>
    <dgm:pt modelId="{E1B4DFF5-35E9-4CF2-B68B-438BDD7B7683}" type="pres">
      <dgm:prSet presAssocID="{9AB33D02-0BDD-4727-A723-FD061DBDB98D}" presName="root" presStyleCnt="0">
        <dgm:presLayoutVars>
          <dgm:dir/>
          <dgm:resizeHandles val="exact"/>
        </dgm:presLayoutVars>
      </dgm:prSet>
      <dgm:spPr/>
    </dgm:pt>
    <dgm:pt modelId="{77E1E353-4138-4BF9-8130-040F9C9FEEC6}" type="pres">
      <dgm:prSet presAssocID="{2628C410-340C-4205-91D1-0C69BC764210}" presName="compNode" presStyleCnt="0"/>
      <dgm:spPr/>
    </dgm:pt>
    <dgm:pt modelId="{ACBD0F98-793E-44FF-A9D4-6851CC058753}" type="pres">
      <dgm:prSet presAssocID="{2628C410-340C-4205-91D1-0C69BC7642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1BC2DA2B-B2D0-4A65-B0C2-F1CDD14C6C33}" type="pres">
      <dgm:prSet presAssocID="{2628C410-340C-4205-91D1-0C69BC764210}" presName="spaceRect" presStyleCnt="0"/>
      <dgm:spPr/>
    </dgm:pt>
    <dgm:pt modelId="{CDC28EB6-7BA6-4917-B1CE-97BC7650C690}" type="pres">
      <dgm:prSet presAssocID="{2628C410-340C-4205-91D1-0C69BC764210}" presName="textRect" presStyleLbl="revTx" presStyleIdx="0" presStyleCnt="2">
        <dgm:presLayoutVars>
          <dgm:chMax val="1"/>
          <dgm:chPref val="1"/>
        </dgm:presLayoutVars>
      </dgm:prSet>
      <dgm:spPr/>
    </dgm:pt>
    <dgm:pt modelId="{B209FFF5-EB77-4C17-8739-56050A5CEE9D}" type="pres">
      <dgm:prSet presAssocID="{4659259E-4815-448B-9314-399728F5C985}" presName="sibTrans" presStyleCnt="0"/>
      <dgm:spPr/>
    </dgm:pt>
    <dgm:pt modelId="{4E584267-8568-4294-872D-1EE735201A5B}" type="pres">
      <dgm:prSet presAssocID="{DFF216E5-221D-46D0-8FAC-0ADC3D3DC421}" presName="compNode" presStyleCnt="0"/>
      <dgm:spPr/>
    </dgm:pt>
    <dgm:pt modelId="{6C79BC6C-A808-4E20-8B03-2C6560007FAF}" type="pres">
      <dgm:prSet presAssocID="{DFF216E5-221D-46D0-8FAC-0ADC3D3DC4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9C400D0A-49F8-4562-8009-26B91FFF270A}" type="pres">
      <dgm:prSet presAssocID="{DFF216E5-221D-46D0-8FAC-0ADC3D3DC421}" presName="spaceRect" presStyleCnt="0"/>
      <dgm:spPr/>
    </dgm:pt>
    <dgm:pt modelId="{49858CD6-2B34-467C-ADA2-396D80CA3F06}" type="pres">
      <dgm:prSet presAssocID="{DFF216E5-221D-46D0-8FAC-0ADC3D3DC4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DCF51C-A4B8-40ED-AE49-BAE06712F137}" type="presOf" srcId="{DFF216E5-221D-46D0-8FAC-0ADC3D3DC421}" destId="{49858CD6-2B34-467C-ADA2-396D80CA3F06}" srcOrd="0" destOrd="0" presId="urn:microsoft.com/office/officeart/2018/2/layout/IconLabelList"/>
    <dgm:cxn modelId="{497ED968-92CE-496E-AC0E-28F8CD2733EB}" srcId="{9AB33D02-0BDD-4727-A723-FD061DBDB98D}" destId="{2628C410-340C-4205-91D1-0C69BC764210}" srcOrd="0" destOrd="0" parTransId="{1926F4EA-C5A2-4E39-AD31-00ABB667E47D}" sibTransId="{4659259E-4815-448B-9314-399728F5C985}"/>
    <dgm:cxn modelId="{D8619F99-4184-4D0E-A51D-4987D61F82F0}" srcId="{9AB33D02-0BDD-4727-A723-FD061DBDB98D}" destId="{DFF216E5-221D-46D0-8FAC-0ADC3D3DC421}" srcOrd="1" destOrd="0" parTransId="{4DCBD8B8-0961-4BC7-9A50-A11128C95F4A}" sibTransId="{88F8DB07-DA15-4C7A-B9EE-FC3951FBBE23}"/>
    <dgm:cxn modelId="{F67EB8CC-6714-4D32-AAA9-01435D6C88C9}" type="presOf" srcId="{2628C410-340C-4205-91D1-0C69BC764210}" destId="{CDC28EB6-7BA6-4917-B1CE-97BC7650C690}" srcOrd="0" destOrd="0" presId="urn:microsoft.com/office/officeart/2018/2/layout/IconLabelList"/>
    <dgm:cxn modelId="{B285E1D6-8FB0-4D75-BF9C-25773284BAE7}" type="presOf" srcId="{9AB33D02-0BDD-4727-A723-FD061DBDB98D}" destId="{E1B4DFF5-35E9-4CF2-B68B-438BDD7B7683}" srcOrd="0" destOrd="0" presId="urn:microsoft.com/office/officeart/2018/2/layout/IconLabelList"/>
    <dgm:cxn modelId="{53FBDC58-1BC8-460E-B05D-E166D9181D18}" type="presParOf" srcId="{E1B4DFF5-35E9-4CF2-B68B-438BDD7B7683}" destId="{77E1E353-4138-4BF9-8130-040F9C9FEEC6}" srcOrd="0" destOrd="0" presId="urn:microsoft.com/office/officeart/2018/2/layout/IconLabelList"/>
    <dgm:cxn modelId="{2417C014-8269-4C69-801F-F299407BB50A}" type="presParOf" srcId="{77E1E353-4138-4BF9-8130-040F9C9FEEC6}" destId="{ACBD0F98-793E-44FF-A9D4-6851CC058753}" srcOrd="0" destOrd="0" presId="urn:microsoft.com/office/officeart/2018/2/layout/IconLabelList"/>
    <dgm:cxn modelId="{B41AD91E-4CEC-4637-9B90-A4E40631B72F}" type="presParOf" srcId="{77E1E353-4138-4BF9-8130-040F9C9FEEC6}" destId="{1BC2DA2B-B2D0-4A65-B0C2-F1CDD14C6C33}" srcOrd="1" destOrd="0" presId="urn:microsoft.com/office/officeart/2018/2/layout/IconLabelList"/>
    <dgm:cxn modelId="{1DFCEE66-DECA-45C8-9F20-8C07411E1729}" type="presParOf" srcId="{77E1E353-4138-4BF9-8130-040F9C9FEEC6}" destId="{CDC28EB6-7BA6-4917-B1CE-97BC7650C690}" srcOrd="2" destOrd="0" presId="urn:microsoft.com/office/officeart/2018/2/layout/IconLabelList"/>
    <dgm:cxn modelId="{062E15BC-BDF0-45E5-9EC5-DBA80AD6D1F8}" type="presParOf" srcId="{E1B4DFF5-35E9-4CF2-B68B-438BDD7B7683}" destId="{B209FFF5-EB77-4C17-8739-56050A5CEE9D}" srcOrd="1" destOrd="0" presId="urn:microsoft.com/office/officeart/2018/2/layout/IconLabelList"/>
    <dgm:cxn modelId="{A79EC5D3-0737-4042-9E59-F3E3DFF5D62B}" type="presParOf" srcId="{E1B4DFF5-35E9-4CF2-B68B-438BDD7B7683}" destId="{4E584267-8568-4294-872D-1EE735201A5B}" srcOrd="2" destOrd="0" presId="urn:microsoft.com/office/officeart/2018/2/layout/IconLabelList"/>
    <dgm:cxn modelId="{EC4CB65F-8D80-4FD2-97EB-9F3670ABD282}" type="presParOf" srcId="{4E584267-8568-4294-872D-1EE735201A5B}" destId="{6C79BC6C-A808-4E20-8B03-2C6560007FAF}" srcOrd="0" destOrd="0" presId="urn:microsoft.com/office/officeart/2018/2/layout/IconLabelList"/>
    <dgm:cxn modelId="{CD3DB805-D779-4B56-B373-09649D67C04F}" type="presParOf" srcId="{4E584267-8568-4294-872D-1EE735201A5B}" destId="{9C400D0A-49F8-4562-8009-26B91FFF270A}" srcOrd="1" destOrd="0" presId="urn:microsoft.com/office/officeart/2018/2/layout/IconLabelList"/>
    <dgm:cxn modelId="{02241123-64FE-41C3-BB9D-7857249A4989}" type="presParOf" srcId="{4E584267-8568-4294-872D-1EE735201A5B}" destId="{49858CD6-2B34-467C-ADA2-396D80CA3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AF236-CA33-4376-9D5F-391273A132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68AE20-C0A5-4D16-8D8E-16EC68F8DEFF}">
      <dgm:prSet/>
      <dgm:spPr/>
      <dgm:t>
        <a:bodyPr/>
        <a:lstStyle/>
        <a:p>
          <a:r>
            <a:rPr lang="pt-BR"/>
            <a:t>- Define valores e expectativas de destino sobre como os serviços serão executados ao longo do tempo. ​</a:t>
          </a:r>
          <a:endParaRPr lang="en-US"/>
        </a:p>
      </dgm:t>
    </dgm:pt>
    <dgm:pt modelId="{23857BA8-BAF0-4517-B991-85E0504D434C}" type="parTrans" cxnId="{D834D606-784A-4250-A74A-A2A9360ABEB2}">
      <dgm:prSet/>
      <dgm:spPr/>
      <dgm:t>
        <a:bodyPr/>
        <a:lstStyle/>
        <a:p>
          <a:endParaRPr lang="en-US"/>
        </a:p>
      </dgm:t>
    </dgm:pt>
    <dgm:pt modelId="{6FD5B785-67C4-4A3F-9B3F-E30667DD598B}" type="sibTrans" cxnId="{D834D606-784A-4250-A74A-A2A9360ABEB2}">
      <dgm:prSet/>
      <dgm:spPr/>
      <dgm:t>
        <a:bodyPr/>
        <a:lstStyle/>
        <a:p>
          <a:endParaRPr lang="en-US"/>
        </a:p>
      </dgm:t>
    </dgm:pt>
    <dgm:pt modelId="{29D41242-C586-4CB4-82BC-3696D2E4EBEE}">
      <dgm:prSet/>
      <dgm:spPr/>
      <dgm:t>
        <a:bodyPr/>
        <a:lstStyle/>
        <a:p>
          <a:r>
            <a:rPr lang="pt-BR"/>
            <a:t>- Importante monitorar regularmente.​ </a:t>
          </a:r>
          <a:endParaRPr lang="en-US"/>
        </a:p>
      </dgm:t>
    </dgm:pt>
    <dgm:pt modelId="{F9A8301E-DD09-4BCC-B201-53EC9A73921D}" type="parTrans" cxnId="{BB1A8BBD-D0F8-4EA8-9B83-429D6EF13442}">
      <dgm:prSet/>
      <dgm:spPr/>
      <dgm:t>
        <a:bodyPr/>
        <a:lstStyle/>
        <a:p>
          <a:endParaRPr lang="en-US"/>
        </a:p>
      </dgm:t>
    </dgm:pt>
    <dgm:pt modelId="{BCACDA69-7089-47DB-B158-A93E673A2F4B}" type="sibTrans" cxnId="{BB1A8BBD-D0F8-4EA8-9B83-429D6EF13442}">
      <dgm:prSet/>
      <dgm:spPr/>
      <dgm:t>
        <a:bodyPr/>
        <a:lstStyle/>
        <a:p>
          <a:endParaRPr lang="en-US"/>
        </a:p>
      </dgm:t>
    </dgm:pt>
    <dgm:pt modelId="{A150DB0F-ED51-4B7A-BD12-B67EE7AE3B78}">
      <dgm:prSet/>
      <dgm:spPr/>
      <dgm:t>
        <a:bodyPr/>
        <a:lstStyle/>
        <a:p>
          <a:r>
            <a:rPr lang="pt-BR"/>
            <a:t>-  Os SLOs são sempre do ponto de vista do Cliente.​</a:t>
          </a:r>
          <a:endParaRPr lang="en-US"/>
        </a:p>
      </dgm:t>
    </dgm:pt>
    <dgm:pt modelId="{543EC2F0-85BD-4684-AC0D-8F12EB7D0AF4}" type="parTrans" cxnId="{F24A3838-0F2B-4338-BF18-8031A07A3BFE}">
      <dgm:prSet/>
      <dgm:spPr/>
      <dgm:t>
        <a:bodyPr/>
        <a:lstStyle/>
        <a:p>
          <a:endParaRPr lang="en-US"/>
        </a:p>
      </dgm:t>
    </dgm:pt>
    <dgm:pt modelId="{E5B15259-DA67-475F-B050-4A8A3AC50E5B}" type="sibTrans" cxnId="{F24A3838-0F2B-4338-BF18-8031A07A3BFE}">
      <dgm:prSet/>
      <dgm:spPr/>
      <dgm:t>
        <a:bodyPr/>
        <a:lstStyle/>
        <a:p>
          <a:endParaRPr lang="en-US"/>
        </a:p>
      </dgm:t>
    </dgm:pt>
    <dgm:pt modelId="{02F046A2-4A27-451B-AD49-633845FEB5FD}">
      <dgm:prSet/>
      <dgm:spPr/>
      <dgm:t>
        <a:bodyPr/>
        <a:lstStyle/>
        <a:p>
          <a:r>
            <a:rPr lang="pt-BR"/>
            <a:t>Exemplo: </a:t>
          </a:r>
          <a:endParaRPr lang="en-US"/>
        </a:p>
      </dgm:t>
    </dgm:pt>
    <dgm:pt modelId="{F0AF2408-CA37-40CF-A8C8-68B7A0622D2A}" type="parTrans" cxnId="{0320C165-8FC7-4614-ADF1-B5E5B0F8C0EC}">
      <dgm:prSet/>
      <dgm:spPr/>
      <dgm:t>
        <a:bodyPr/>
        <a:lstStyle/>
        <a:p>
          <a:endParaRPr lang="en-US"/>
        </a:p>
      </dgm:t>
    </dgm:pt>
    <dgm:pt modelId="{C457BDCD-02B1-40EF-BCC4-283D7966B7BB}" type="sibTrans" cxnId="{0320C165-8FC7-4614-ADF1-B5E5B0F8C0EC}">
      <dgm:prSet/>
      <dgm:spPr/>
      <dgm:t>
        <a:bodyPr/>
        <a:lstStyle/>
        <a:p>
          <a:endParaRPr lang="en-US"/>
        </a:p>
      </dgm:t>
    </dgm:pt>
    <dgm:pt modelId="{8BDF3DE8-AAE8-46CA-909A-6527AA6D65F6}">
      <dgm:prSet/>
      <dgm:spPr/>
      <dgm:t>
        <a:bodyPr/>
        <a:lstStyle/>
        <a:p>
          <a:r>
            <a:rPr lang="pt-BR"/>
            <a:t>A taxa de resposta de autenticação da API deve ser maior ou igual à 98 %</a:t>
          </a:r>
          <a:endParaRPr lang="en-US"/>
        </a:p>
      </dgm:t>
    </dgm:pt>
    <dgm:pt modelId="{8573BC86-323B-40D2-8E32-3AE7FE9BDFE0}" type="parTrans" cxnId="{37F4CBEE-488B-4CA7-B337-6BB0117CDB05}">
      <dgm:prSet/>
      <dgm:spPr/>
      <dgm:t>
        <a:bodyPr/>
        <a:lstStyle/>
        <a:p>
          <a:endParaRPr lang="en-US"/>
        </a:p>
      </dgm:t>
    </dgm:pt>
    <dgm:pt modelId="{ABE6C255-784C-4AA8-A770-7A772D201C2D}" type="sibTrans" cxnId="{37F4CBEE-488B-4CA7-B337-6BB0117CDB05}">
      <dgm:prSet/>
      <dgm:spPr/>
      <dgm:t>
        <a:bodyPr/>
        <a:lstStyle/>
        <a:p>
          <a:endParaRPr lang="en-US"/>
        </a:p>
      </dgm:t>
    </dgm:pt>
    <dgm:pt modelId="{50F78194-2B6F-4744-A27F-3C3F5723264B}" type="pres">
      <dgm:prSet presAssocID="{28EAF236-CA33-4376-9D5F-391273A132FF}" presName="linear" presStyleCnt="0">
        <dgm:presLayoutVars>
          <dgm:animLvl val="lvl"/>
          <dgm:resizeHandles val="exact"/>
        </dgm:presLayoutVars>
      </dgm:prSet>
      <dgm:spPr/>
    </dgm:pt>
    <dgm:pt modelId="{D22AC5BF-D68D-4760-B67E-20FBA1D8A148}" type="pres">
      <dgm:prSet presAssocID="{4168AE20-C0A5-4D16-8D8E-16EC68F8DE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97BE90-E909-4F83-8716-2A2F55286AD8}" type="pres">
      <dgm:prSet presAssocID="{6FD5B785-67C4-4A3F-9B3F-E30667DD598B}" presName="spacer" presStyleCnt="0"/>
      <dgm:spPr/>
    </dgm:pt>
    <dgm:pt modelId="{6331A7AB-84E5-451A-A5B5-AB0DF771993C}" type="pres">
      <dgm:prSet presAssocID="{29D41242-C586-4CB4-82BC-3696D2E4E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BBB3E4-A9E2-435E-8038-235555CFFABC}" type="pres">
      <dgm:prSet presAssocID="{BCACDA69-7089-47DB-B158-A93E673A2F4B}" presName="spacer" presStyleCnt="0"/>
      <dgm:spPr/>
    </dgm:pt>
    <dgm:pt modelId="{7D69762E-6D73-40FD-BDFB-00666CC8D044}" type="pres">
      <dgm:prSet presAssocID="{A150DB0F-ED51-4B7A-BD12-B67EE7AE3B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89909B-BEC4-4AE6-96F9-760491BB1A9E}" type="pres">
      <dgm:prSet presAssocID="{E5B15259-DA67-475F-B050-4A8A3AC50E5B}" presName="spacer" presStyleCnt="0"/>
      <dgm:spPr/>
    </dgm:pt>
    <dgm:pt modelId="{279155FB-5F18-4C0A-9620-62D5BBD16D3A}" type="pres">
      <dgm:prSet presAssocID="{02F046A2-4A27-451B-AD49-633845FEB5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5DBDDE-0210-4FA8-9D3D-87939434F6FE}" type="pres">
      <dgm:prSet presAssocID="{C457BDCD-02B1-40EF-BCC4-283D7966B7BB}" presName="spacer" presStyleCnt="0"/>
      <dgm:spPr/>
    </dgm:pt>
    <dgm:pt modelId="{6857723D-656B-4BA5-8CC6-76B170C762EA}" type="pres">
      <dgm:prSet presAssocID="{8BDF3DE8-AAE8-46CA-909A-6527AA6D65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60EE02-87C7-4BF2-9A80-E4BD5BF07AA7}" type="presOf" srcId="{28EAF236-CA33-4376-9D5F-391273A132FF}" destId="{50F78194-2B6F-4744-A27F-3C3F5723264B}" srcOrd="0" destOrd="0" presId="urn:microsoft.com/office/officeart/2005/8/layout/vList2"/>
    <dgm:cxn modelId="{D834D606-784A-4250-A74A-A2A9360ABEB2}" srcId="{28EAF236-CA33-4376-9D5F-391273A132FF}" destId="{4168AE20-C0A5-4D16-8D8E-16EC68F8DEFF}" srcOrd="0" destOrd="0" parTransId="{23857BA8-BAF0-4517-B991-85E0504D434C}" sibTransId="{6FD5B785-67C4-4A3F-9B3F-E30667DD598B}"/>
    <dgm:cxn modelId="{78B74037-E43D-446E-A12F-2F9658339678}" type="presOf" srcId="{29D41242-C586-4CB4-82BC-3696D2E4EBEE}" destId="{6331A7AB-84E5-451A-A5B5-AB0DF771993C}" srcOrd="0" destOrd="0" presId="urn:microsoft.com/office/officeart/2005/8/layout/vList2"/>
    <dgm:cxn modelId="{F24A3838-0F2B-4338-BF18-8031A07A3BFE}" srcId="{28EAF236-CA33-4376-9D5F-391273A132FF}" destId="{A150DB0F-ED51-4B7A-BD12-B67EE7AE3B78}" srcOrd="2" destOrd="0" parTransId="{543EC2F0-85BD-4684-AC0D-8F12EB7D0AF4}" sibTransId="{E5B15259-DA67-475F-B050-4A8A3AC50E5B}"/>
    <dgm:cxn modelId="{0320C165-8FC7-4614-ADF1-B5E5B0F8C0EC}" srcId="{28EAF236-CA33-4376-9D5F-391273A132FF}" destId="{02F046A2-4A27-451B-AD49-633845FEB5FD}" srcOrd="3" destOrd="0" parTransId="{F0AF2408-CA37-40CF-A8C8-68B7A0622D2A}" sibTransId="{C457BDCD-02B1-40EF-BCC4-283D7966B7BB}"/>
    <dgm:cxn modelId="{68142FBA-BA09-429A-9844-6E271A6E4CF2}" type="presOf" srcId="{A150DB0F-ED51-4B7A-BD12-B67EE7AE3B78}" destId="{7D69762E-6D73-40FD-BDFB-00666CC8D044}" srcOrd="0" destOrd="0" presId="urn:microsoft.com/office/officeart/2005/8/layout/vList2"/>
    <dgm:cxn modelId="{BB1A8BBD-D0F8-4EA8-9B83-429D6EF13442}" srcId="{28EAF236-CA33-4376-9D5F-391273A132FF}" destId="{29D41242-C586-4CB4-82BC-3696D2E4EBEE}" srcOrd="1" destOrd="0" parTransId="{F9A8301E-DD09-4BCC-B201-53EC9A73921D}" sibTransId="{BCACDA69-7089-47DB-B158-A93E673A2F4B}"/>
    <dgm:cxn modelId="{D32BC3C9-3E46-4D33-A2B1-17FA6488E45C}" type="presOf" srcId="{4168AE20-C0A5-4D16-8D8E-16EC68F8DEFF}" destId="{D22AC5BF-D68D-4760-B67E-20FBA1D8A148}" srcOrd="0" destOrd="0" presId="urn:microsoft.com/office/officeart/2005/8/layout/vList2"/>
    <dgm:cxn modelId="{CA8802DF-B07B-415E-A556-A1AEE83F700A}" type="presOf" srcId="{02F046A2-4A27-451B-AD49-633845FEB5FD}" destId="{279155FB-5F18-4C0A-9620-62D5BBD16D3A}" srcOrd="0" destOrd="0" presId="urn:microsoft.com/office/officeart/2005/8/layout/vList2"/>
    <dgm:cxn modelId="{37F4CBEE-488B-4CA7-B337-6BB0117CDB05}" srcId="{28EAF236-CA33-4376-9D5F-391273A132FF}" destId="{8BDF3DE8-AAE8-46CA-909A-6527AA6D65F6}" srcOrd="4" destOrd="0" parTransId="{8573BC86-323B-40D2-8E32-3AE7FE9BDFE0}" sibTransId="{ABE6C255-784C-4AA8-A770-7A772D201C2D}"/>
    <dgm:cxn modelId="{11B5C3FA-38AC-48BD-8535-8393C33997B0}" type="presOf" srcId="{8BDF3DE8-AAE8-46CA-909A-6527AA6D65F6}" destId="{6857723D-656B-4BA5-8CC6-76B170C762EA}" srcOrd="0" destOrd="0" presId="urn:microsoft.com/office/officeart/2005/8/layout/vList2"/>
    <dgm:cxn modelId="{DDA6461D-88C0-4E24-B1D9-37081AB63076}" type="presParOf" srcId="{50F78194-2B6F-4744-A27F-3C3F5723264B}" destId="{D22AC5BF-D68D-4760-B67E-20FBA1D8A148}" srcOrd="0" destOrd="0" presId="urn:microsoft.com/office/officeart/2005/8/layout/vList2"/>
    <dgm:cxn modelId="{94FB30A6-C8C6-4177-A304-AA20EC20BABD}" type="presParOf" srcId="{50F78194-2B6F-4744-A27F-3C3F5723264B}" destId="{1B97BE90-E909-4F83-8716-2A2F55286AD8}" srcOrd="1" destOrd="0" presId="urn:microsoft.com/office/officeart/2005/8/layout/vList2"/>
    <dgm:cxn modelId="{82C8D735-C20F-401E-BA1F-99323FA223D5}" type="presParOf" srcId="{50F78194-2B6F-4744-A27F-3C3F5723264B}" destId="{6331A7AB-84E5-451A-A5B5-AB0DF771993C}" srcOrd="2" destOrd="0" presId="urn:microsoft.com/office/officeart/2005/8/layout/vList2"/>
    <dgm:cxn modelId="{76C5B452-4803-4819-8490-586B0F876045}" type="presParOf" srcId="{50F78194-2B6F-4744-A27F-3C3F5723264B}" destId="{56BBB3E4-A9E2-435E-8038-235555CFFABC}" srcOrd="3" destOrd="0" presId="urn:microsoft.com/office/officeart/2005/8/layout/vList2"/>
    <dgm:cxn modelId="{3AC15375-C904-483D-96E4-E427255542BD}" type="presParOf" srcId="{50F78194-2B6F-4744-A27F-3C3F5723264B}" destId="{7D69762E-6D73-40FD-BDFB-00666CC8D044}" srcOrd="4" destOrd="0" presId="urn:microsoft.com/office/officeart/2005/8/layout/vList2"/>
    <dgm:cxn modelId="{FCD56D38-4A55-4DE1-8DEC-4F96D0C998A7}" type="presParOf" srcId="{50F78194-2B6F-4744-A27F-3C3F5723264B}" destId="{D089909B-BEC4-4AE6-96F9-760491BB1A9E}" srcOrd="5" destOrd="0" presId="urn:microsoft.com/office/officeart/2005/8/layout/vList2"/>
    <dgm:cxn modelId="{61388FD1-A239-48E5-A02C-E24A01628CB3}" type="presParOf" srcId="{50F78194-2B6F-4744-A27F-3C3F5723264B}" destId="{279155FB-5F18-4C0A-9620-62D5BBD16D3A}" srcOrd="6" destOrd="0" presId="urn:microsoft.com/office/officeart/2005/8/layout/vList2"/>
    <dgm:cxn modelId="{8C27B7B1-6C7B-46AD-9164-3985E373A9E2}" type="presParOf" srcId="{50F78194-2B6F-4744-A27F-3C3F5723264B}" destId="{6E5DBDDE-0210-4FA8-9D3D-87939434F6FE}" srcOrd="7" destOrd="0" presId="urn:microsoft.com/office/officeart/2005/8/layout/vList2"/>
    <dgm:cxn modelId="{202F0E5F-67EF-45FB-8520-5783E0134D5B}" type="presParOf" srcId="{50F78194-2B6F-4744-A27F-3C3F5723264B}" destId="{6857723D-656B-4BA5-8CC6-76B170C762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D0F98-793E-44FF-A9D4-6851CC05875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28EB6-7BA6-4917-B1CE-97BC7650C69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Bahnschrift"/>
            </a:rPr>
            <a:t>O principal objetivo do SRE é a satisfação do cliente</a:t>
          </a:r>
          <a:endParaRPr lang="en-US" sz="1700" kern="1200" dirty="0">
            <a:latin typeface="Bahnschrift"/>
          </a:endParaRPr>
        </a:p>
      </dsp:txBody>
      <dsp:txXfrm>
        <a:off x="765914" y="2943510"/>
        <a:ext cx="4320000" cy="720000"/>
      </dsp:txXfrm>
    </dsp:sp>
    <dsp:sp modelId="{6C79BC6C-A808-4E20-8B03-2C6560007FA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58CD6-2B34-467C-ADA2-396D80CA3F0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Bahnschrift"/>
            </a:rPr>
            <a:t>Área de TI e de Negócio se unem buscando a melhor forma de garantir a satisfação dos seus clientes.</a:t>
          </a:r>
          <a:endParaRPr lang="en-US" sz="1700" kern="1200" dirty="0">
            <a:latin typeface="Bahnschrift"/>
          </a:endParaRP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AC5BF-D68D-4760-B67E-20FBA1D8A148}">
      <dsp:nvSpPr>
        <dsp:cNvPr id="0" name=""/>
        <dsp:cNvSpPr/>
      </dsp:nvSpPr>
      <dsp:spPr>
        <a:xfrm>
          <a:off x="0" y="6899"/>
          <a:ext cx="6071346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- Define valores e expectativas de destino sobre como os serviços serão executados ao longo do tempo. ​</a:t>
          </a:r>
          <a:endParaRPr lang="en-US" sz="1500" kern="1200"/>
        </a:p>
      </dsp:txBody>
      <dsp:txXfrm>
        <a:off x="29128" y="36027"/>
        <a:ext cx="6013090" cy="538444"/>
      </dsp:txXfrm>
    </dsp:sp>
    <dsp:sp modelId="{6331A7AB-84E5-451A-A5B5-AB0DF771993C}">
      <dsp:nvSpPr>
        <dsp:cNvPr id="0" name=""/>
        <dsp:cNvSpPr/>
      </dsp:nvSpPr>
      <dsp:spPr>
        <a:xfrm>
          <a:off x="0" y="646799"/>
          <a:ext cx="6071346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- Importante monitorar regularmente.​ </a:t>
          </a:r>
          <a:endParaRPr lang="en-US" sz="1500" kern="1200"/>
        </a:p>
      </dsp:txBody>
      <dsp:txXfrm>
        <a:off x="29128" y="675927"/>
        <a:ext cx="6013090" cy="538444"/>
      </dsp:txXfrm>
    </dsp:sp>
    <dsp:sp modelId="{7D69762E-6D73-40FD-BDFB-00666CC8D044}">
      <dsp:nvSpPr>
        <dsp:cNvPr id="0" name=""/>
        <dsp:cNvSpPr/>
      </dsp:nvSpPr>
      <dsp:spPr>
        <a:xfrm>
          <a:off x="0" y="1286699"/>
          <a:ext cx="6071346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-  Os SLOs são sempre do ponto de vista do Cliente.​</a:t>
          </a:r>
          <a:endParaRPr lang="en-US" sz="1500" kern="1200"/>
        </a:p>
      </dsp:txBody>
      <dsp:txXfrm>
        <a:off x="29128" y="1315827"/>
        <a:ext cx="6013090" cy="538444"/>
      </dsp:txXfrm>
    </dsp:sp>
    <dsp:sp modelId="{279155FB-5F18-4C0A-9620-62D5BBD16D3A}">
      <dsp:nvSpPr>
        <dsp:cNvPr id="0" name=""/>
        <dsp:cNvSpPr/>
      </dsp:nvSpPr>
      <dsp:spPr>
        <a:xfrm>
          <a:off x="0" y="1926599"/>
          <a:ext cx="6071346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Exemplo: </a:t>
          </a:r>
          <a:endParaRPr lang="en-US" sz="1500" kern="1200"/>
        </a:p>
      </dsp:txBody>
      <dsp:txXfrm>
        <a:off x="29128" y="1955727"/>
        <a:ext cx="6013090" cy="538444"/>
      </dsp:txXfrm>
    </dsp:sp>
    <dsp:sp modelId="{6857723D-656B-4BA5-8CC6-76B170C762EA}">
      <dsp:nvSpPr>
        <dsp:cNvPr id="0" name=""/>
        <dsp:cNvSpPr/>
      </dsp:nvSpPr>
      <dsp:spPr>
        <a:xfrm>
          <a:off x="0" y="2566499"/>
          <a:ext cx="6071346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 taxa de resposta de autenticação da API deve ser maior ou igual à 98 %</a:t>
          </a:r>
          <a:endParaRPr lang="en-US" sz="1500" kern="1200"/>
        </a:p>
      </dsp:txBody>
      <dsp:txXfrm>
        <a:off x="29128" y="2595627"/>
        <a:ext cx="6013090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datadoghq.com/dashboard/7qx-erq-3bw/teste-tati?from_ts=1659957677543&amp;to_ts=1659972077543&amp;liv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5E4FB-D11A-11FF-D6F2-62804959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SRE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3EC842-8161-C609-C1CE-4685732271C0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 Engenharia de Confiabilidade de Sites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B6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EE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Pessoa observando o telefone vazio">
            <a:extLst>
              <a:ext uri="{FF2B5EF4-FFF2-40B4-BE49-F238E27FC236}">
                <a16:creationId xmlns:a16="http://schemas.microsoft.com/office/drawing/2014/main" id="{09E88590-ADC4-B2A2-87AF-43BA29DA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365" r="1781" b="5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905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8183656" y="1733411"/>
            <a:ext cx="942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APM</a:t>
            </a:r>
            <a:endParaRPr lang="pt-BR" sz="2400" b="1" dirty="0">
              <a:cs typeface="Calibri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141" y="2318683"/>
            <a:ext cx="4946278" cy="3925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r>
              <a:rPr lang="pt-BR" sz="2000" dirty="0">
                <a:ea typeface="+mn-lt"/>
                <a:cs typeface="+mn-lt"/>
              </a:rPr>
              <a:t>Visualize rastreamentos e logs em contexto com injeção automática de trace_id</a:t>
            </a:r>
            <a:endParaRPr lang="pt-BR" dirty="0"/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Vincule falhas de teste de API e navegador sintéticos a erros de back-end</a:t>
            </a:r>
            <a:endParaRPr lang="pt-BR" dirty="0"/>
          </a:p>
          <a:p>
            <a:endParaRPr lang="pt-BR" sz="2000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Defina SLOs, acompanhe tendências e monitore KPIs gerando métricas baseadas em span usando qualquer conjunto de tags</a:t>
            </a:r>
          </a:p>
          <a:p>
            <a:endParaRPr lang="pt-BR" sz="2000" dirty="0">
              <a:cs typeface="Calibri"/>
            </a:endParaRPr>
          </a:p>
          <a:p>
            <a:endParaRPr lang="pt-BR" sz="2000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5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6A0D526-92BC-7B6C-7B02-6C4AFD07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1" y="2461026"/>
            <a:ext cx="5533464" cy="34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7970744" y="1733411"/>
            <a:ext cx="8645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LOG</a:t>
            </a:r>
            <a:endParaRPr lang="pt-BR" sz="2400" b="1" dirty="0">
              <a:cs typeface="Calibri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141" y="2318683"/>
            <a:ext cx="4946278" cy="3925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r>
              <a:rPr lang="pt-BR" sz="2000" dirty="0">
                <a:ea typeface="+mn-lt"/>
                <a:cs typeface="+mn-lt"/>
              </a:rPr>
              <a:t>Pesquise, filtre e analise rapidamente seus logs para solução de problemas e exploração aberta de seus dados.</a:t>
            </a:r>
          </a:p>
          <a:p>
            <a:r>
              <a:rPr lang="pt-BR" sz="2000" dirty="0">
                <a:ea typeface="+mn-lt"/>
                <a:cs typeface="+mn-lt"/>
              </a:rPr>
              <a:t>Colete logs automaticamente de todos os seus serviços, aplicativos e plataformas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Navegue facilmente entre logs, métricas e rastreamentos de solicitações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Veja os dados de log no contexto com marcação e correlação automatizadas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Visualize e alerte sobre dados de log</a:t>
            </a:r>
            <a:endParaRPr lang="pt-BR" dirty="0"/>
          </a:p>
          <a:p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cs typeface="Calibri"/>
            </a:endParaRPr>
          </a:p>
          <a:p>
            <a:endParaRPr lang="pt-BR" sz="2000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4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2C7C73-34C7-A66F-6571-FAF4394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3" y="2701366"/>
            <a:ext cx="5477435" cy="35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7455274" y="1710999"/>
            <a:ext cx="17273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cs typeface="Calibri"/>
              </a:rPr>
              <a:t>Sintéticos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141" y="2464359"/>
            <a:ext cx="4946278" cy="3779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r>
              <a:rPr lang="pt-BR" sz="2000" dirty="0">
                <a:ea typeface="+mn-lt"/>
                <a:cs typeface="+mn-lt"/>
              </a:rPr>
              <a:t>O </a:t>
            </a:r>
            <a:r>
              <a:rPr lang="pt-BR" sz="2000" noProof="1">
                <a:ea typeface="+mn-lt"/>
                <a:cs typeface="+mn-lt"/>
              </a:rPr>
              <a:t>Datadog Synthetic Monitoring</a:t>
            </a:r>
            <a:r>
              <a:rPr lang="pt-BR" sz="2000" dirty="0">
                <a:ea typeface="+mn-lt"/>
                <a:cs typeface="+mn-lt"/>
              </a:rPr>
              <a:t> permite  criar testes sem código, simulando as transações do usuário em seus aplicativos e monitorando os principais terminais de rede em várias camadas de sistemas. </a:t>
            </a:r>
            <a:endParaRPr lang="pt-BR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r>
              <a:rPr lang="pt-BR" sz="2000" dirty="0">
                <a:cs typeface="Calibri"/>
              </a:rPr>
              <a:t>Detecte e alerte sobre problemas de desempenho para usuários em vários locais</a:t>
            </a:r>
          </a:p>
          <a:p>
            <a:endParaRPr lang="pt-BR" sz="2000" dirty="0">
              <a:cs typeface="Calibri"/>
            </a:endParaRPr>
          </a:p>
          <a:p>
            <a:endParaRPr lang="pt-BR" dirty="0">
              <a:cs typeface="Calibri" panose="020F0502020204030204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A385E9-E98E-60E1-2B88-D868B467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0" y="2395363"/>
            <a:ext cx="5813610" cy="36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5897658" y="1710999"/>
            <a:ext cx="503312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/>
              <a:t>Monitoramento de usuários reais</a:t>
            </a:r>
            <a:endParaRPr lang="pt-BR" sz="2400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  <a:p>
            <a:endParaRPr lang="pt-BR" sz="2800" b="1" dirty="0">
              <a:cs typeface="Calibri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141" y="2464359"/>
            <a:ext cx="4946278" cy="3779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Visibilidade de ponta a ponta nas jornadas do usuário para aplicativos móveis e da Web.</a:t>
            </a:r>
            <a:endParaRPr lang="pt-BR" sz="2000" dirty="0">
              <a:cs typeface="Calibri" panose="020F0502020204030204"/>
            </a:endParaRPr>
          </a:p>
          <a:p>
            <a:pPr marL="0" indent="0">
              <a:buNone/>
            </a:pPr>
            <a:endParaRPr lang="pt-BR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Equipes de </a:t>
            </a:r>
            <a:r>
              <a:rPr lang="pt-BR" sz="2000" dirty="0" err="1">
                <a:ea typeface="+mn-lt"/>
                <a:cs typeface="+mn-lt"/>
              </a:rPr>
              <a:t>DevOps</a:t>
            </a:r>
            <a:r>
              <a:rPr lang="pt-BR" sz="2000" dirty="0">
                <a:ea typeface="+mn-lt"/>
                <a:cs typeface="+mn-lt"/>
              </a:rPr>
              <a:t> e SRE usam a conexão </a:t>
            </a:r>
            <a:r>
              <a:rPr lang="pt-BR" sz="2000" dirty="0" err="1">
                <a:ea typeface="+mn-lt"/>
                <a:cs typeface="+mn-lt"/>
              </a:rPr>
              <a:t>Datadog</a:t>
            </a:r>
            <a:r>
              <a:rPr lang="pt-BR" sz="2000" dirty="0">
                <a:ea typeface="+mn-lt"/>
                <a:cs typeface="+mn-lt"/>
              </a:rPr>
              <a:t> RUM para APM para visualizar toda a jornada do usuário e identificar a origem exata de uma solicitação de cliente errônea ou lenta em sua pilha. </a:t>
            </a: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A correlação automática de front-</a:t>
            </a:r>
            <a:r>
              <a:rPr lang="pt-BR" sz="2000" dirty="0" err="1">
                <a:ea typeface="+mn-lt"/>
                <a:cs typeface="+mn-lt"/>
              </a:rPr>
              <a:t>end</a:t>
            </a:r>
            <a:r>
              <a:rPr lang="pt-BR" sz="2000" dirty="0">
                <a:ea typeface="+mn-lt"/>
                <a:cs typeface="+mn-lt"/>
              </a:rPr>
              <a:t> e </a:t>
            </a:r>
            <a:r>
              <a:rPr lang="pt-BR" sz="2000" dirty="0" err="1">
                <a:ea typeface="+mn-lt"/>
                <a:cs typeface="+mn-lt"/>
              </a:rPr>
              <a:t>back-end</a:t>
            </a:r>
            <a:r>
              <a:rPr lang="pt-BR" sz="2000" dirty="0">
                <a:ea typeface="+mn-lt"/>
                <a:cs typeface="+mn-lt"/>
              </a:rPr>
              <a:t> permite que as  equipes se comuniquem usando a mesma linguagem ao resolver erros na pilha.</a:t>
            </a:r>
            <a:endParaRPr lang="pt-BR" sz="2000" b="1">
              <a:cs typeface="Calibri"/>
            </a:endParaRPr>
          </a:p>
          <a:p>
            <a:endParaRPr lang="pt-BR" sz="2000" dirty="0">
              <a:cs typeface="Calibri"/>
            </a:endParaRPr>
          </a:p>
          <a:p>
            <a:endParaRPr lang="pt-BR" sz="2000" dirty="0">
              <a:cs typeface="Calibri"/>
            </a:endParaRPr>
          </a:p>
          <a:p>
            <a:endParaRPr lang="pt-BR" dirty="0">
              <a:cs typeface="Calibri" panose="020F0502020204030204"/>
            </a:endParaRPr>
          </a:p>
        </p:txBody>
      </p:sp>
      <p:pic>
        <p:nvPicPr>
          <p:cNvPr id="3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1B64F847-30D5-EC50-4528-56324333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2" y="2560210"/>
            <a:ext cx="5477435" cy="36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35CB59-3A85-483F-9150-2A5C9B82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Dashboard</a:t>
            </a:r>
            <a:endParaRPr lang="en-US" sz="3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6003F84-9D15-FDD4-EC61-FACA62E5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0" y="254529"/>
            <a:ext cx="10143994" cy="45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DC5051-86BB-635B-0C9C-B8738FF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cs typeface="Calibri Light"/>
              </a:rPr>
              <a:t>Objetivo do SRE 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36D1EA-78CD-D932-BB18-92EA48A20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106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5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E9DDD8-C9A2-0CA3-2332-A79327D5871B}"/>
              </a:ext>
            </a:extLst>
          </p:cNvPr>
          <p:cNvSpPr txBox="1"/>
          <p:nvPr/>
        </p:nvSpPr>
        <p:spPr>
          <a:xfrm>
            <a:off x="2866750" y="353312"/>
            <a:ext cx="5718240" cy="8838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100" kern="1200" dirty="0">
                <a:latin typeface="+mj-lt"/>
                <a:ea typeface="+mj-ea"/>
                <a:cs typeface="+mj-cs"/>
              </a:rPr>
              <a:t>Indicadores de confiabilidade SRE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  <a:endParaRPr lang="en-US" sz="4100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spaço Reservado para Conteúdo 298">
            <a:extLst>
              <a:ext uri="{FF2B5EF4-FFF2-40B4-BE49-F238E27FC236}">
                <a16:creationId xmlns:a16="http://schemas.microsoft.com/office/drawing/2014/main" id="{ED42E527-8BB0-6169-B61C-F79079B3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43" y="840186"/>
            <a:ext cx="3847340" cy="770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SLO: Objetivo de Nível de Serviço</a:t>
            </a:r>
            <a:endParaRPr lang="pt-BR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0" descr="Pessoa observando o telefone vazio">
            <a:extLst>
              <a:ext uri="{FF2B5EF4-FFF2-40B4-BE49-F238E27FC236}">
                <a16:creationId xmlns:a16="http://schemas.microsoft.com/office/drawing/2014/main" id="{FD434D0A-9D3C-95E7-3FB0-4466D4F02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-19" b="-19"/>
          <a:stretch/>
        </p:blipFill>
        <p:spPr>
          <a:xfrm>
            <a:off x="9035673" y="4174523"/>
            <a:ext cx="3154022" cy="26834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graphicFrame>
        <p:nvGraphicFramePr>
          <p:cNvPr id="318" name="CaixaDeTexto 299">
            <a:extLst>
              <a:ext uri="{FF2B5EF4-FFF2-40B4-BE49-F238E27FC236}">
                <a16:creationId xmlns:a16="http://schemas.microsoft.com/office/drawing/2014/main" id="{A468AF07-B68A-EF48-BE48-EFBEC941A5AE}"/>
              </a:ext>
            </a:extLst>
          </p:cNvPr>
          <p:cNvGraphicFramePr/>
          <p:nvPr/>
        </p:nvGraphicFramePr>
        <p:xfrm>
          <a:off x="286870" y="2696136"/>
          <a:ext cx="6071346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1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E9DDD8-C9A2-0CA3-2332-A79327D5871B}"/>
              </a:ext>
            </a:extLst>
          </p:cNvPr>
          <p:cNvSpPr txBox="1"/>
          <p:nvPr/>
        </p:nvSpPr>
        <p:spPr>
          <a:xfrm>
            <a:off x="2866750" y="353312"/>
            <a:ext cx="5718240" cy="8838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100" kern="1200" dirty="0">
                <a:latin typeface="+mj-lt"/>
                <a:ea typeface="+mj-ea"/>
                <a:cs typeface="+mj-cs"/>
              </a:rPr>
              <a:t>Indicadores de confiabilidade SRE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  <a:endParaRPr lang="en-US" sz="4100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spaço Reservado para Conteúdo 298">
            <a:extLst>
              <a:ext uri="{FF2B5EF4-FFF2-40B4-BE49-F238E27FC236}">
                <a16:creationId xmlns:a16="http://schemas.microsoft.com/office/drawing/2014/main" id="{ED42E527-8BB0-6169-B61C-F79079B3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219" y="997068"/>
            <a:ext cx="3847340" cy="770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Eliminar TOIL </a:t>
            </a:r>
            <a:r>
              <a:rPr lang="pt-BR" sz="2000" dirty="0"/>
              <a:t>: Trabalho cansativo</a:t>
            </a:r>
            <a:endParaRPr lang="pt-BR" dirty="0">
              <a:cs typeface="Calibri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A4BF2CFC-18E8-B532-62DE-0796D408F49D}"/>
              </a:ext>
            </a:extLst>
          </p:cNvPr>
          <p:cNvSpPr txBox="1"/>
          <p:nvPr/>
        </p:nvSpPr>
        <p:spPr>
          <a:xfrm>
            <a:off x="623047" y="2203077"/>
            <a:ext cx="5723964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2000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- Eliminar  execução de um serviço de produção que tende a ser manual, repetitivo,  desprovido de valor duradouro</a:t>
            </a:r>
          </a:p>
          <a:p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 Motivo de eliminar o Toil</a:t>
            </a: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ea typeface="+mn-lt"/>
                <a:cs typeface="+mn-lt"/>
              </a:rPr>
              <a:t>O trabalho manual reduz a qualidade</a:t>
            </a: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ea typeface="+mn-lt"/>
                <a:cs typeface="+mn-lt"/>
              </a:rPr>
              <a:t>Uma lista interminável de tarefas manuais</a:t>
            </a: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ea typeface="+mn-lt"/>
                <a:cs typeface="+mn-lt"/>
              </a:rPr>
              <a:t>Esgotamento de recursos</a:t>
            </a:r>
            <a:endParaRPr lang="pt-BR" dirty="0"/>
          </a:p>
          <a:p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Exemplos:</a:t>
            </a:r>
            <a:endParaRPr lang="pt-BR" dirty="0" err="1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- Reconhecer os mesmos alertas todos os dias.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- Atualizar vários host manualmente</a:t>
            </a:r>
          </a:p>
        </p:txBody>
      </p:sp>
      <p:pic>
        <p:nvPicPr>
          <p:cNvPr id="3" name="Picture 10" descr="Pessoa observando o telefone vazio">
            <a:extLst>
              <a:ext uri="{FF2B5EF4-FFF2-40B4-BE49-F238E27FC236}">
                <a16:creationId xmlns:a16="http://schemas.microsoft.com/office/drawing/2014/main" id="{C722F175-2325-6BCC-6009-D65787AE1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-19" b="-19"/>
          <a:stretch/>
        </p:blipFill>
        <p:spPr>
          <a:xfrm>
            <a:off x="7783070" y="3130687"/>
            <a:ext cx="3154022" cy="26834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949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E9DDD8-C9A2-0CA3-2332-A79327D5871B}"/>
              </a:ext>
            </a:extLst>
          </p:cNvPr>
          <p:cNvSpPr txBox="1"/>
          <p:nvPr/>
        </p:nvSpPr>
        <p:spPr>
          <a:xfrm>
            <a:off x="2866750" y="353312"/>
            <a:ext cx="5718240" cy="8838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100" kern="1200" dirty="0">
                <a:latin typeface="+mj-lt"/>
                <a:ea typeface="+mj-ea"/>
                <a:cs typeface="+mj-cs"/>
              </a:rPr>
              <a:t>Indicadores de confiabilidade SRE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  <a:endParaRPr lang="en-US" sz="4100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spaço Reservado para Conteúdo 298">
            <a:extLst>
              <a:ext uri="{FF2B5EF4-FFF2-40B4-BE49-F238E27FC236}">
                <a16:creationId xmlns:a16="http://schemas.microsoft.com/office/drawing/2014/main" id="{ED42E527-8BB0-6169-B61C-F79079B3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219" y="997068"/>
            <a:ext cx="3847340" cy="770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SLI: Indicador de Nível de Serviço</a:t>
            </a:r>
            <a:endParaRPr lang="pt-BR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A4BF2CFC-18E8-B532-62DE-0796D408F49D}"/>
              </a:ext>
            </a:extLst>
          </p:cNvPr>
          <p:cNvSpPr txBox="1"/>
          <p:nvPr/>
        </p:nvSpPr>
        <p:spPr>
          <a:xfrm>
            <a:off x="398929" y="2449606"/>
            <a:ext cx="6127376" cy="3888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20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-Medidas quantitativas de aspectos-chave do nível de serviço </a:t>
            </a:r>
            <a:endParaRPr lang="pt-BR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- Podem incluir medições de disponibilidade, frequência, tempo de resposta, qualidade, taxa de transferência </a:t>
            </a:r>
            <a:endParaRPr lang="pt-BR">
              <a:cs typeface="Calibri"/>
            </a:endParaRPr>
          </a:p>
          <a:p>
            <a:endParaRPr lang="pt-BR" sz="2000" dirty="0">
              <a:solidFill>
                <a:srgbClr val="444444"/>
              </a:solidFill>
              <a:cs typeface="Arial"/>
            </a:endParaRPr>
          </a:p>
          <a:p>
            <a:r>
              <a:rPr lang="pt-BR" sz="2000" dirty="0">
                <a:solidFill>
                  <a:srgbClr val="444444"/>
                </a:solidFill>
                <a:cs typeface="Arial"/>
              </a:rPr>
              <a:t>Exemplo: </a:t>
            </a:r>
          </a:p>
          <a:p>
            <a:r>
              <a:rPr lang="pt-BR" sz="2000" dirty="0">
                <a:ea typeface="+mn-lt"/>
                <a:cs typeface="+mn-lt"/>
              </a:rPr>
              <a:t>Se o tempo de resposta do aplicativo for maior que SLO, os usuários poderão sentir lentidão, gerando insatisfação.</a:t>
            </a:r>
            <a:endParaRPr lang="pt-BR" dirty="0">
              <a:ea typeface="+mn-lt"/>
              <a:cs typeface="+mn-lt"/>
            </a:endParaRPr>
          </a:p>
          <a:p>
            <a:endParaRPr lang="pt-BR" sz="2000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 Podendo ter sérias implicações financeiras, conforme definido no SLA.</a:t>
            </a:r>
            <a:endParaRPr lang="pt-BR">
              <a:cs typeface="Calibri"/>
            </a:endParaRPr>
          </a:p>
        </p:txBody>
      </p:sp>
      <p:pic>
        <p:nvPicPr>
          <p:cNvPr id="3" name="Picture 10" descr="Pessoa observando o telefone vazio">
            <a:extLst>
              <a:ext uri="{FF2B5EF4-FFF2-40B4-BE49-F238E27FC236}">
                <a16:creationId xmlns:a16="http://schemas.microsoft.com/office/drawing/2014/main" id="{11B09123-9CF5-35B7-A2D2-29E6D18F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-19" b="-19"/>
          <a:stretch/>
        </p:blipFill>
        <p:spPr>
          <a:xfrm>
            <a:off x="7730879" y="2827975"/>
            <a:ext cx="3154022" cy="26834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76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E9DDD8-C9A2-0CA3-2332-A79327D5871B}"/>
              </a:ext>
            </a:extLst>
          </p:cNvPr>
          <p:cNvSpPr txBox="1"/>
          <p:nvPr/>
        </p:nvSpPr>
        <p:spPr>
          <a:xfrm>
            <a:off x="2866750" y="353312"/>
            <a:ext cx="5718240" cy="8838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100" kern="1200" dirty="0">
                <a:latin typeface="+mj-lt"/>
                <a:ea typeface="+mj-ea"/>
                <a:cs typeface="+mj-cs"/>
              </a:rPr>
              <a:t>Indicadores de confiabilidade SRE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latin typeface="+mj-lt"/>
                <a:ea typeface="+mj-ea"/>
                <a:cs typeface="+mj-cs"/>
              </a:rPr>
              <a:t>​</a:t>
            </a:r>
            <a:endParaRPr lang="en-US" sz="4100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Espaço Reservado para Conteúdo 298">
            <a:extLst>
              <a:ext uri="{FF2B5EF4-FFF2-40B4-BE49-F238E27FC236}">
                <a16:creationId xmlns:a16="http://schemas.microsoft.com/office/drawing/2014/main" id="{ED42E527-8BB0-6169-B61C-F79079B3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337" y="1153951"/>
            <a:ext cx="4418839" cy="770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Error</a:t>
            </a:r>
            <a:r>
              <a:rPr lang="pt-BR" sz="2400" dirty="0"/>
              <a:t> Budget : Orçamento de erro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A4BF2CFC-18E8-B532-62DE-0796D408F49D}"/>
              </a:ext>
            </a:extLst>
          </p:cNvPr>
          <p:cNvSpPr txBox="1"/>
          <p:nvPr/>
        </p:nvSpPr>
        <p:spPr>
          <a:xfrm>
            <a:off x="398929" y="2449606"/>
            <a:ext cx="6127376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>
                <a:cs typeface="Calibri"/>
              </a:rPr>
              <a:t>- Indicador da porcentagem de erros que </a:t>
            </a:r>
            <a:r>
              <a:rPr lang="pt-BR" sz="2000" dirty="0">
                <a:ea typeface="+mn-lt"/>
                <a:cs typeface="+mn-lt"/>
              </a:rPr>
              <a:t>o sistema pode apresentar</a:t>
            </a:r>
            <a:endParaRPr lang="pt-BR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ea typeface="+mn-lt"/>
                <a:cs typeface="+mn-lt"/>
              </a:rPr>
              <a:t>- Este é o tempo que é usado para trazer novos recursos </a:t>
            </a:r>
            <a:r>
              <a:rPr lang="pt-BR" sz="2000">
                <a:ea typeface="+mn-lt"/>
                <a:cs typeface="+mn-lt"/>
              </a:rPr>
              <a:t>ou fazer alterações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ea typeface="+mn-lt"/>
                <a:cs typeface="+mn-lt"/>
              </a:rPr>
              <a:t>- Se tendemos a gastar mais do que o orçamento, tem que haver uma consequência. Uma dessas consequências é interromper novos recursos e tornar o sistema </a:t>
            </a:r>
            <a:r>
              <a:rPr lang="pt-BR" sz="2000">
                <a:ea typeface="+mn-lt"/>
                <a:cs typeface="+mn-lt"/>
              </a:rPr>
              <a:t>estável.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2000">
              <a:ea typeface="+mn-lt"/>
              <a:cs typeface="+mn-lt"/>
            </a:endParaRPr>
          </a:p>
        </p:txBody>
      </p:sp>
      <p:pic>
        <p:nvPicPr>
          <p:cNvPr id="3" name="Picture 10" descr="Pessoa observando o telefone vazio">
            <a:extLst>
              <a:ext uri="{FF2B5EF4-FFF2-40B4-BE49-F238E27FC236}">
                <a16:creationId xmlns:a16="http://schemas.microsoft.com/office/drawing/2014/main" id="{7699FFBA-700B-1992-5CCC-95444B9BF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-19" b="-19"/>
          <a:stretch/>
        </p:blipFill>
        <p:spPr>
          <a:xfrm>
            <a:off x="7730879" y="2723591"/>
            <a:ext cx="3154022" cy="26834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4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EABA90-0360-851C-B9CD-E0B518C5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74" y="685484"/>
            <a:ext cx="8826581" cy="719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kern="1200" dirty="0">
                <a:latin typeface="+mj-lt"/>
                <a:ea typeface="+mj-ea"/>
                <a:cs typeface="+mj-cs"/>
              </a:rPr>
              <a:t>Indicadores de confiabilidade SRE 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54E5A57-BD1E-8DCF-F510-523650D2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8" y="2498484"/>
            <a:ext cx="6400800" cy="4093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- Ter dados suficientes que podem ser usados para responder a perguntas que ainda não são conhecidas. 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- Auxiliando os times de infraestrutura e operações a identificar desvios que coloquem a estabilidade do ambiente, das aplicações e dos negócios em risco 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do porquê ter Observabilidade</a:t>
            </a:r>
          </a:p>
          <a:p>
            <a:r>
              <a:rPr lang="pt-BR" sz="2000" dirty="0">
                <a:ea typeface="+mn-lt"/>
                <a:cs typeface="+mn-lt"/>
              </a:rPr>
              <a:t>O crescimento do serviço está acontecendo em um ritmo muito rápido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As arquiteturas são dinâmicas por natureza</a:t>
            </a:r>
            <a:endParaRPr lang="pt-BR">
              <a:cs typeface="Calibri" panose="020F0502020204030204"/>
            </a:endParaRPr>
          </a:p>
          <a:p>
            <a:r>
              <a:rPr lang="pt-BR" sz="2000" dirty="0">
                <a:ea typeface="+mn-lt"/>
                <a:cs typeface="+mn-lt"/>
              </a:rPr>
              <a:t>Existem dependências de serviço</a:t>
            </a:r>
            <a:endParaRPr lang="pt-BR" dirty="0"/>
          </a:p>
          <a:p>
            <a:endParaRPr lang="pt-BR" sz="2000" dirty="0">
              <a:cs typeface="Calibri"/>
            </a:endParaRP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>
              <a:cs typeface="Calibri" panose="020F0502020204030204"/>
            </a:endParaRPr>
          </a:p>
          <a:p>
            <a:endParaRPr lang="pt-BR" sz="2000" dirty="0">
              <a:cs typeface="Calibri" panose="020F0502020204030204"/>
            </a:endParaRPr>
          </a:p>
        </p:txBody>
      </p:sp>
      <p:pic>
        <p:nvPicPr>
          <p:cNvPr id="11" name="Picture 10" descr="Pessoa observando o telefone vazio">
            <a:extLst>
              <a:ext uri="{FF2B5EF4-FFF2-40B4-BE49-F238E27FC236}">
                <a16:creationId xmlns:a16="http://schemas.microsoft.com/office/drawing/2014/main" id="{59962BD6-D6AD-F807-86EE-9CFA8B9B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-19" b="-19"/>
          <a:stretch/>
        </p:blipFill>
        <p:spPr>
          <a:xfrm>
            <a:off x="9035673" y="4174523"/>
            <a:ext cx="3154022" cy="26834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569AA8-16E7-4133-79CC-4C6A05D9EEA7}"/>
              </a:ext>
            </a:extLst>
          </p:cNvPr>
          <p:cNvSpPr txBox="1"/>
          <p:nvPr/>
        </p:nvSpPr>
        <p:spPr>
          <a:xfrm>
            <a:off x="7279341" y="2393576"/>
            <a:ext cx="45473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+mn-lt"/>
                <a:cs typeface="+mn-lt"/>
              </a:rPr>
              <a:t>Monitoramento foca em medir individualmente cada componente de tecnologia.</a:t>
            </a:r>
          </a:p>
          <a:p>
            <a:endParaRPr lang="pt-BR" sz="2000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BR" sz="2000" dirty="0" err="1">
                <a:ea typeface="+mn-lt"/>
                <a:cs typeface="+mn-lt"/>
              </a:rPr>
              <a:t>Obsevability</a:t>
            </a:r>
            <a:r>
              <a:rPr lang="pt-BR" sz="2000" dirty="0">
                <a:ea typeface="+mn-lt"/>
                <a:cs typeface="+mn-lt"/>
              </a:rPr>
              <a:t> fornece dados para direcionar os objetivos de negócios</a:t>
            </a:r>
          </a:p>
        </p:txBody>
      </p:sp>
      <p:sp>
        <p:nvSpPr>
          <p:cNvPr id="12" name="Espaço Reservado para Conteúdo 298">
            <a:extLst>
              <a:ext uri="{FF2B5EF4-FFF2-40B4-BE49-F238E27FC236}">
                <a16:creationId xmlns:a16="http://schemas.microsoft.com/office/drawing/2014/main" id="{6C49B60C-6B2C-AB18-505D-96EE71F45205}"/>
              </a:ext>
            </a:extLst>
          </p:cNvPr>
          <p:cNvSpPr txBox="1">
            <a:spLocks/>
          </p:cNvSpPr>
          <p:nvPr/>
        </p:nvSpPr>
        <p:spPr>
          <a:xfrm>
            <a:off x="5130337" y="1691833"/>
            <a:ext cx="2581074" cy="80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Observabilidade:  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65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5E4FB-D11A-11FF-D6F2-62804959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600" dirty="0">
                <a:solidFill>
                  <a:srgbClr val="080808"/>
                </a:solidFill>
              </a:rPr>
              <a:t>Ferramenta que ajuda a trabalhar com SRE ?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3B4105-989A-4A79-A881-75F3602AE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51528" y="4483510"/>
            <a:ext cx="4748979" cy="2374490"/>
            <a:chOff x="4857523" y="4483510"/>
            <a:chExt cx="4748979" cy="237449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89F965B-7F23-48AC-830E-2272A40CD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57523" y="4483510"/>
              <a:ext cx="4748979" cy="2374490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7518E5-4332-4F59-9B89-B658B6BFD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735188" y="4982817"/>
              <a:ext cx="1009255" cy="100925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3EC842-8161-C609-C1CE-4685732271C0}"/>
              </a:ext>
            </a:extLst>
          </p:cNvPr>
          <p:cNvSpPr txBox="1"/>
          <p:nvPr/>
        </p:nvSpPr>
        <p:spPr>
          <a:xfrm>
            <a:off x="6985149" y="3803991"/>
            <a:ext cx="447314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pt-BR" sz="1900">
              <a:latin typeface="Franklin Gothic Book"/>
            </a:endParaRPr>
          </a:p>
          <a:p>
            <a:pPr>
              <a:spcAft>
                <a:spcPts val="600"/>
              </a:spcAft>
            </a:pPr>
            <a:endParaRPr lang="pt-BR"/>
          </a:p>
          <a:p>
            <a:pPr>
              <a:spcAft>
                <a:spcPts val="600"/>
              </a:spcAft>
            </a:pPr>
            <a:endParaRPr lang="pt-BR" sz="190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60415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7825068" y="1767029"/>
            <a:ext cx="21868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Integração</a:t>
            </a:r>
            <a:endParaRPr lang="pt-BR" sz="2400" b="1" dirty="0">
              <a:cs typeface="Calibri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8" y="2318683"/>
            <a:ext cx="4755778" cy="3925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ea typeface="+mn-lt"/>
                <a:cs typeface="+mn-lt"/>
              </a:rPr>
              <a:t>Não paga para fazer a integração</a:t>
            </a:r>
            <a:endParaRPr lang="en-US" sz="20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ea typeface="+mn-lt"/>
                <a:cs typeface="+mn-lt"/>
              </a:rPr>
              <a:t>Assim que faz integração </a:t>
            </a:r>
            <a:r>
              <a:rPr lang="pt-BR" sz="2000" dirty="0" err="1">
                <a:ea typeface="+mn-lt"/>
                <a:cs typeface="+mn-lt"/>
              </a:rPr>
              <a:t>Datadog</a:t>
            </a:r>
            <a:r>
              <a:rPr lang="pt-BR" sz="2000" dirty="0">
                <a:ea typeface="+mn-lt"/>
                <a:cs typeface="+mn-lt"/>
              </a:rPr>
              <a:t> gera automaticamente dashboard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ea typeface="+mn-lt"/>
                <a:cs typeface="+mn-lt"/>
              </a:rPr>
              <a:t>Não precisa criar métricas do zero porque </a:t>
            </a:r>
            <a:r>
              <a:rPr lang="pt-BR" sz="2000" dirty="0" err="1">
                <a:ea typeface="+mn-lt"/>
                <a:cs typeface="+mn-lt"/>
              </a:rPr>
              <a:t>Datadog</a:t>
            </a:r>
            <a:r>
              <a:rPr lang="pt-BR" sz="2000" dirty="0">
                <a:ea typeface="+mn-lt"/>
                <a:cs typeface="+mn-lt"/>
              </a:rPr>
              <a:t> já disponibiliza 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  <p:pic>
        <p:nvPicPr>
          <p:cNvPr id="12" name="Imagem 12" descr="Aplicativo, Logotipo, nome da empresa&#10;&#10;Descrição gerada automaticamente">
            <a:extLst>
              <a:ext uri="{FF2B5EF4-FFF2-40B4-BE49-F238E27FC236}">
                <a16:creationId xmlns:a16="http://schemas.microsoft.com/office/drawing/2014/main" id="{B912249F-6705-4854-DFCE-EE7123C5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17996"/>
            <a:ext cx="6205818" cy="37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8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613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SRE </vt:lpstr>
      <vt:lpstr>Objetivo do SRE </vt:lpstr>
      <vt:lpstr>Apresentação do PowerPoint</vt:lpstr>
      <vt:lpstr>Apresentação do PowerPoint</vt:lpstr>
      <vt:lpstr>Apresentação do PowerPoint</vt:lpstr>
      <vt:lpstr>Apresentação do PowerPoint</vt:lpstr>
      <vt:lpstr>Indicadores de confiabilidade SRE </vt:lpstr>
      <vt:lpstr>Ferramenta que ajuda a trabalhar com SRE ?</vt:lpstr>
      <vt:lpstr>Datadog </vt:lpstr>
      <vt:lpstr>Datadog </vt:lpstr>
      <vt:lpstr>Datadog </vt:lpstr>
      <vt:lpstr>Datadog </vt:lpstr>
      <vt:lpstr>Datadog 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Tatiana Barcelar de Oliveira</cp:lastModifiedBy>
  <cp:revision>843</cp:revision>
  <dcterms:created xsi:type="dcterms:W3CDTF">2022-08-03T14:57:23Z</dcterms:created>
  <dcterms:modified xsi:type="dcterms:W3CDTF">2022-09-02T17:57:22Z</dcterms:modified>
</cp:coreProperties>
</file>