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963" y="1416050"/>
            <a:ext cx="8921474" cy="53574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6700" y="323653"/>
            <a:ext cx="8061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Supply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Chain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Management</a:t>
            </a:r>
            <a:r>
              <a:rPr sz="2800" b="1" u="sng" spc="-60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Analysis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Story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69" y="243425"/>
            <a:ext cx="2502631" cy="12783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701" y="243425"/>
            <a:ext cx="2895600" cy="1278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6806" y="243425"/>
            <a:ext cx="2783294" cy="12783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4307" y="2460842"/>
            <a:ext cx="1766486" cy="8602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4307" y="3778250"/>
            <a:ext cx="1766486" cy="91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4306" y="5501410"/>
            <a:ext cx="1766485" cy="8602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6700" y="2442751"/>
            <a:ext cx="1828800" cy="8602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62089" y="3778250"/>
            <a:ext cx="1988664" cy="9138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40942" y="5501410"/>
            <a:ext cx="1809811" cy="8602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0504" y="4142105"/>
            <a:ext cx="1347971" cy="234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6336" y="2730684"/>
            <a:ext cx="1347971" cy="2342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0504" y="5902257"/>
            <a:ext cx="1347971" cy="234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75500" y="2750907"/>
            <a:ext cx="1347971" cy="2342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50752" y="4099132"/>
            <a:ext cx="1347971" cy="2342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50752" y="5785147"/>
            <a:ext cx="1347971" cy="2342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7069" y="2374150"/>
            <a:ext cx="269825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sales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done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5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115" y="3785890"/>
            <a:ext cx="292243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Profit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margin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1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6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069" y="5385449"/>
            <a:ext cx="273123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Delivery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Risk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5281" y="2070542"/>
            <a:ext cx="1848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sales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done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lang="en-US" b="1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2849" y="3627128"/>
            <a:ext cx="3036032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Profit</a:t>
            </a:r>
            <a:r>
              <a:rPr lang="en-US" b="1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margin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1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2849" y="5257941"/>
            <a:ext cx="2440346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Delivery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Risk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20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252" y="225600"/>
            <a:ext cx="3575472" cy="1570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749" y="2007600"/>
            <a:ext cx="3352722" cy="17934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4683" y="3566851"/>
            <a:ext cx="3842772" cy="20162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2683" y="893850"/>
            <a:ext cx="2038495" cy="234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4001" y="2898601"/>
            <a:ext cx="2016221" cy="234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502" y="4457852"/>
            <a:ext cx="1793326" cy="234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8500" y="497220"/>
            <a:ext cx="6676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Top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10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Countries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Highest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Profit</a:t>
            </a:r>
            <a:r>
              <a:rPr lang="en-US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Ratios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InSupply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Chain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Management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486" y="2422516"/>
            <a:ext cx="49350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Total</a:t>
            </a:r>
            <a:r>
              <a:rPr b="1" spc="-2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Items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Placed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By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Customer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781" y="4653191"/>
            <a:ext cx="63310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Analyzing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customer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segments,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encompassing</a:t>
            </a:r>
            <a:r>
              <a:rPr sz="2000" b="1" spc="-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consumer,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corporate,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home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categories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972" y="670960"/>
            <a:ext cx="6916723" cy="24617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95108" y="195016"/>
            <a:ext cx="46613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Mode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Payment</a:t>
            </a:r>
            <a:r>
              <a:rPr sz="2000" b="1" u="sng" spc="-2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for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Purchase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3313377"/>
            <a:ext cx="998220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Cash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transactions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offer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immediate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liquidity,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providing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straightforward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tangible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method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60655" indent="-148590">
              <a:lnSpc>
                <a:spcPct val="100000"/>
              </a:lnSpc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Debit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payments,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directly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linked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bank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accounts,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offer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convenience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real-time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deduction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funds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60655" indent="-148590">
              <a:lnSpc>
                <a:spcPct val="100000"/>
              </a:lnSpc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Credit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provide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deferred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option,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allowing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customers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make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purchases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buAutoNum type="arabicParenR"/>
              <a:tabLst>
                <a:tab pos="154305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Transfer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leverage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electronic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methods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seamless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secure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fund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751" y="893850"/>
            <a:ext cx="7807723" cy="22389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37690" y="194597"/>
            <a:ext cx="47378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Customer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purchase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item</a:t>
            </a:r>
            <a:r>
              <a:rPr sz="2000" b="1" u="sng" spc="-20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by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city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3313377"/>
            <a:ext cx="10287000" cy="122020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Customer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purchase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count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in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Puerto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Rico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reflects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BE81FF"/>
                </a:solidFill>
                <a:latin typeface="Arial"/>
                <a:cs typeface="Arial"/>
              </a:rPr>
              <a:t>th</a:t>
            </a:r>
            <a:r>
              <a:rPr lang="en-IN" b="1" dirty="0">
                <a:solidFill>
                  <a:srgbClr val="BE81FF"/>
                </a:solidFill>
                <a:latin typeface="Arial"/>
                <a:cs typeface="Arial"/>
              </a:rPr>
              <a:t>e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transactional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dynamics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in this</a:t>
            </a:r>
            <a:r>
              <a:rPr lang="en-US"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vibrant </a:t>
            </a:r>
          </a:p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endParaRPr lang="en-US" b="1" dirty="0">
              <a:solidFill>
                <a:srgbClr val="BE81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location,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capturing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the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local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consumer </a:t>
            </a:r>
            <a:r>
              <a:rPr lang="en-US" b="1" spc="-270" dirty="0">
                <a:solidFill>
                  <a:srgbClr val="BE81FF"/>
                </a:solidFill>
                <a:latin typeface="Arial"/>
                <a:cs typeface="Arial"/>
              </a:rPr>
              <a:t>  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behavior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and market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engagement.</a:t>
            </a:r>
            <a:endParaRPr lang="en-US" b="1" dirty="0">
              <a:solidFill>
                <a:srgbClr val="BE81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endParaRPr sz="8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2)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Customer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purchase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count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in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the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United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States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provides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comprehensive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overview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of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buying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patterns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across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diverse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cities.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250" y="893850"/>
            <a:ext cx="5357474" cy="24617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550" y="3456252"/>
            <a:ext cx="9774555" cy="340913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Advanced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indicates that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seller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expedited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 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used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lang="en-IN" sz="1600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premium 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service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ensure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 reaches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sooner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than the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standard delivery time.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Late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Delivery</a:t>
            </a:r>
            <a:r>
              <a:rPr lang="en-US" sz="1600" b="1" dirty="0">
                <a:solidFill>
                  <a:srgbClr val="C600FF"/>
                </a:solidFill>
                <a:latin typeface="Arial"/>
                <a:cs typeface="Arial"/>
              </a:rPr>
              <a:t>           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If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 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hasn't arrived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by 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expected delivery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date, 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might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 labeled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as 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			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"late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600FF"/>
                </a:solidFill>
                <a:latin typeface="Arial"/>
                <a:cs typeface="Arial"/>
              </a:rPr>
              <a:t>delivery."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could be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due 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various reasons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such as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transportation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delays, 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weather conditions, or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logistical issues.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Canceled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: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 means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 for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been terminated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spc="-5" dirty="0">
                <a:solidFill>
                  <a:srgbClr val="C600FF"/>
                </a:solidFill>
                <a:latin typeface="Arial"/>
                <a:cs typeface="Arial"/>
              </a:rPr>
              <a:t>    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C600FF"/>
                </a:solidFill>
                <a:latin typeface="Arial"/>
                <a:cs typeface="Arial"/>
              </a:rPr>
              <a:t>		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before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was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completed. 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could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due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 several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factors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such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as payment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issues, item 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unavailability,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customer request.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>
              <a:lnSpc>
                <a:spcPts val="1130"/>
              </a:lnSpc>
              <a:tabLst>
                <a:tab pos="15430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On</a:t>
            </a:r>
            <a:r>
              <a:rPr sz="1600" b="1" spc="-2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Time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signifies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that 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progressing according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estimated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timeline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provided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by 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600FF"/>
                </a:solidFill>
                <a:latin typeface="Arial"/>
                <a:cs typeface="Arial"/>
              </a:rPr>
              <a:t>seller.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indicates that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 is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being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</a:t>
            </a: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processed, shipped,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delivered within the expected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timeframe without any delays.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6080" y="194736"/>
            <a:ext cx="33836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Delivery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status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order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250" y="893850"/>
            <a:ext cx="6471222" cy="26844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57648" y="273050"/>
            <a:ext cx="3241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Global Market</a:t>
            </a:r>
            <a:r>
              <a:rPr sz="2000" b="1" u="sng" spc="-4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Analysis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3758878"/>
            <a:ext cx="10210800" cy="197361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Conducting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analysis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across</a:t>
            </a:r>
            <a:r>
              <a:rPr b="1" spc="-4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Africa,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Europe,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C600FF"/>
                </a:solidFill>
                <a:latin typeface="Arial"/>
                <a:cs typeface="Arial"/>
              </a:rPr>
              <a:t>LATAM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(Latin</a:t>
            </a:r>
            <a:r>
              <a:rPr b="1" spc="-4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America),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Pacific</a:t>
            </a:r>
            <a:r>
              <a:rPr b="1" spc="-4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Asia,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endParaRPr lang="en-IN" b="1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USCA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(United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States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Canada)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enables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businesses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to </a:t>
            </a:r>
            <a:r>
              <a:rPr b="1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gain</a:t>
            </a:r>
            <a:r>
              <a:rPr lang="en-US" b="1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strategic insights.</a:t>
            </a:r>
            <a:endParaRPr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endParaRPr lang="en-US" sz="1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Regional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economic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landscapes,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consumer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behaviors,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dynamics.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600FF"/>
              </a:buClr>
              <a:buFont typeface="Arial"/>
              <a:buAutoNum type="arabicParenR"/>
            </a:pPr>
            <a:endParaRPr sz="1600" dirty="0"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comprehensive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assessment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supports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informed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decision-making,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tailored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marketing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endParaRPr lang="en-IN" b="1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strategies,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targeted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expansion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efforts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capitalize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on </a:t>
            </a:r>
            <a:r>
              <a:rPr b="1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diverse</a:t>
            </a:r>
            <a:r>
              <a:rPr lang="en-US" b="1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opportunities within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endParaRPr lang="en-IN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 each distinct market.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A8F12-E071-1869-FE2E-716C1AFC3F81}"/>
              </a:ext>
            </a:extLst>
          </p:cNvPr>
          <p:cNvSpPr txBox="1"/>
          <p:nvPr/>
        </p:nvSpPr>
        <p:spPr>
          <a:xfrm>
            <a:off x="2679700" y="2052245"/>
            <a:ext cx="495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b="1" dirty="0">
                <a:solidFill>
                  <a:srgbClr val="B700A7"/>
                </a:solidFill>
                <a:latin typeface="Arial"/>
                <a:cs typeface="Arial"/>
              </a:rPr>
              <a:t>THANK YOU</a:t>
            </a:r>
            <a:endParaRPr lang="en-IN" sz="6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C242B-ED78-5631-0499-6359F8129DD0}"/>
              </a:ext>
            </a:extLst>
          </p:cNvPr>
          <p:cNvSpPr txBox="1"/>
          <p:nvPr/>
        </p:nvSpPr>
        <p:spPr>
          <a:xfrm>
            <a:off x="6489700" y="5911850"/>
            <a:ext cx="3962400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Story</a:t>
            </a:r>
            <a:r>
              <a:rPr lang="en-US" sz="180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Presented</a:t>
            </a:r>
            <a:r>
              <a:rPr lang="en-US" sz="1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By</a:t>
            </a:r>
          </a:p>
          <a:p>
            <a:pPr marL="12700">
              <a:lnSpc>
                <a:spcPts val="1165"/>
              </a:lnSpc>
              <a:spcBef>
                <a:spcPts val="100"/>
              </a:spcBef>
            </a:pP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ts val="1125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Thota</a:t>
            </a:r>
            <a:r>
              <a:rPr lang="en-US" sz="18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Bhargav</a:t>
            </a:r>
          </a:p>
          <a:p>
            <a:pPr marL="12700">
              <a:lnSpc>
                <a:spcPts val="1125"/>
              </a:lnSpc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ts val="1165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S.R.K.R.</a:t>
            </a:r>
            <a:r>
              <a:rPr lang="en-US"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Engineering</a:t>
            </a:r>
            <a:r>
              <a:rPr lang="en-US"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College</a:t>
            </a:r>
          </a:p>
          <a:p>
            <a:pPr marL="12700">
              <a:lnSpc>
                <a:spcPts val="1165"/>
              </a:lnSpc>
            </a:pPr>
            <a:endParaRPr lang="en-US" spc="-3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ts val="1165"/>
              </a:lnSpc>
            </a:pPr>
            <a:r>
              <a:rPr lang="en-US"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Bimavaram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477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Bannu</dc:creator>
  <cp:lastModifiedBy>Bhargav Thota</cp:lastModifiedBy>
  <cp:revision>1</cp:revision>
  <dcterms:created xsi:type="dcterms:W3CDTF">2024-05-21T16:40:15Z</dcterms:created>
  <dcterms:modified xsi:type="dcterms:W3CDTF">2024-05-21T17:12:07Z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LastSaved">
    <vt:filetime>2024-05-21T00:00:00Z</vt:filetime>
  </property>
</Properties>
</file>