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0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3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825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7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4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87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82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6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5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4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forest-cover-type-datase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forest-cover-type-prediction/dat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563070-F338-4DDC-9A2C-6BD45FE80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1" b="1451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A4BC3-BBB3-4547-A41D-A6645CFE8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5" y="1267962"/>
            <a:ext cx="3485073" cy="2420504"/>
          </a:xfrm>
        </p:spPr>
        <p:txBody>
          <a:bodyPr>
            <a:normAutofit/>
          </a:bodyPr>
          <a:lstStyle/>
          <a:p>
            <a:r>
              <a:rPr lang="en-US" sz="4000" dirty="0"/>
              <a:t>Capstone #2,</a:t>
            </a:r>
            <a:br>
              <a:rPr lang="en-US" sz="4000" dirty="0"/>
            </a:br>
            <a:r>
              <a:rPr lang="en-US" sz="4000" dirty="0"/>
              <a:t>Supervised</a:t>
            </a:r>
            <a:br>
              <a:rPr lang="en-US" sz="4000" dirty="0"/>
            </a:br>
            <a:r>
              <a:rPr lang="en-US" sz="4000" dirty="0"/>
              <a:t>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AD917-14BD-4104-9CBC-A76B660F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530" y="4082396"/>
            <a:ext cx="3485072" cy="1026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CCFF"/>
                </a:solidFill>
              </a:rPr>
              <a:t>By Trevor Barrow</a:t>
            </a:r>
          </a:p>
        </p:txBody>
      </p:sp>
    </p:spTree>
    <p:extLst>
      <p:ext uri="{BB962C8B-B14F-4D97-AF65-F5344CB8AC3E}">
        <p14:creationId xmlns:p14="http://schemas.microsoft.com/office/powerpoint/2010/main" val="416751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509-8F83-4A69-9A97-18900677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Exploration: Distributions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E067F-C9CE-4AA3-B771-09AB04CF3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52" y="1754678"/>
            <a:ext cx="5924374" cy="3453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2703A-64F0-4184-8EDB-66C64B4E9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26" y="1754678"/>
            <a:ext cx="5539826" cy="49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6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509-8F83-4A69-9A97-18900677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Exploration: Soil, Cover, and Areas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1C0CFE-E2D2-4434-A5F9-12A751033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000" y="1866899"/>
            <a:ext cx="4760999" cy="4582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1235C-13C1-432F-84A2-FB4D4FC7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1866898"/>
            <a:ext cx="4760999" cy="22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3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509-8F83-4A69-9A97-18900677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Exploration: Soil Count per Cover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644D7-6752-44FB-BF0F-CE5C2DE4E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934183"/>
            <a:ext cx="6217920" cy="3566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B0500C-B82C-4880-9436-EA491003A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1934183"/>
            <a:ext cx="5974080" cy="35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8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509-8F83-4A69-9A97-18900677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Exploration: Soil Count per Area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A19A4-1628-411E-92EA-62E17F84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53DDC-0D37-4F21-9478-2D3BE3596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63" y="1669905"/>
            <a:ext cx="8277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1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509-8F83-4A69-9A97-18900677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Exploration: Cover Count per Area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A19A4-1628-411E-92EA-62E17F84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B8AA7-5C51-4418-8E84-276A5C0D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63" y="1804555"/>
            <a:ext cx="82772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0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509-8F83-4A69-9A97-18900677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b="1" dirty="0"/>
              <a:t>Hyperparameter Tuning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8D224-55C2-4334-897F-0CA3FCC44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846" y="1257300"/>
            <a:ext cx="9312307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509-8F83-4A69-9A97-18900677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b="1" dirty="0"/>
              <a:t>Decision Tree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136DF-57BD-4D5A-9A2E-A1CA907A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89543-92C3-4FAD-AD6A-A03DD223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88" y="1108707"/>
            <a:ext cx="9348224" cy="574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3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509-8F83-4A69-9A97-18900677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b="1" dirty="0"/>
              <a:t>Decision Tree + Random Forest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136DF-57BD-4D5A-9A2E-A1CA907A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82D35-159C-48FF-A031-0321A84B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76449"/>
            <a:ext cx="10509772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5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509-8F83-4A69-9A97-18900677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b="1" dirty="0"/>
              <a:t>Model Accuracy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5AEDA-8456-4E0C-B239-DC5617030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887" y="2089114"/>
            <a:ext cx="5732225" cy="26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7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509-8F83-4A69-9A97-18900677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b="1" dirty="0"/>
              <a:t>Model Accuracy Scores w/ Only Areas 1 &amp;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B8BFA-A0BD-4501-8CF4-CC6D361D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98E1B-2578-469D-9702-07375E02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5" y="2267708"/>
            <a:ext cx="11788209" cy="23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1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2F9C-16AB-4F4A-A23B-DF4BB721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8870"/>
            <a:ext cx="10353762" cy="1257300"/>
          </a:xfrm>
        </p:spPr>
        <p:txBody>
          <a:bodyPr/>
          <a:lstStyle/>
          <a:p>
            <a:r>
              <a:rPr lang="en-US" b="1" dirty="0"/>
              <a:t>Context &amp; Content of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7C02B-92F1-440F-9B3C-7A90A3002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518" y="1626170"/>
            <a:ext cx="10970316" cy="3993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333A3B-590F-46AE-A387-C76152CA5E90}"/>
              </a:ext>
            </a:extLst>
          </p:cNvPr>
          <p:cNvSpPr txBox="1"/>
          <p:nvPr/>
        </p:nvSpPr>
        <p:spPr>
          <a:xfrm>
            <a:off x="1510457" y="6119798"/>
            <a:ext cx="916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Source: </a:t>
            </a:r>
            <a:r>
              <a:rPr lang="en-US" dirty="0">
                <a:hlinkClick r:id="rId3"/>
              </a:rPr>
              <a:t>https://www.kaggle.com/uciml/forest-cover-type-dataset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22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509-8F83-4A69-9A97-18900677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b="1" dirty="0"/>
              <a:t>Generalized Results &amp;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B8BFA-A0BD-4501-8CF4-CC6D361D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6044"/>
            <a:ext cx="10353762" cy="4195155"/>
          </a:xfrm>
        </p:spPr>
        <p:txBody>
          <a:bodyPr/>
          <a:lstStyle/>
          <a:p>
            <a:r>
              <a:rPr lang="en-US" dirty="0"/>
              <a:t>The larger the dataset, the better (obviously)</a:t>
            </a:r>
          </a:p>
          <a:p>
            <a:r>
              <a:rPr lang="en-US" dirty="0"/>
              <a:t>Categorical variables with a small amount of values are useful in classification</a:t>
            </a:r>
          </a:p>
          <a:p>
            <a:r>
              <a:rPr lang="en-US" dirty="0"/>
              <a:t>Categorical variables with a much larger (10x) amount of values are even more helpful if it much, much smaller than the dataset size</a:t>
            </a:r>
          </a:p>
          <a:p>
            <a:r>
              <a:rPr lang="en-US" dirty="0"/>
              <a:t>Neither alone </a:t>
            </a:r>
          </a:p>
          <a:p>
            <a:r>
              <a:rPr lang="en-US" dirty="0"/>
              <a:t>Having both is even better</a:t>
            </a:r>
          </a:p>
          <a:p>
            <a:r>
              <a:rPr lang="en-US" dirty="0"/>
              <a:t>Removal of information tied to much smaller categorical values does not always justify possible increases in efficiency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0A29-0BB7-4C01-8078-C5AF574B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54" y="-205180"/>
            <a:ext cx="10353762" cy="12618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/>
              <a:t>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8EA60-B410-4343-ABAC-79D2F3C2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4" y="1339293"/>
            <a:ext cx="4856841" cy="4179413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/>
              <a:t>Target Variable</a:t>
            </a:r>
          </a:p>
          <a:p>
            <a:r>
              <a:rPr lang="en-US" b="1" dirty="0"/>
              <a:t>Cover Type:</a:t>
            </a:r>
          </a:p>
          <a:p>
            <a:pPr marL="36900" indent="0">
              <a:buNone/>
            </a:pPr>
            <a:r>
              <a:rPr lang="en-US" dirty="0"/>
              <a:t>1 - Spruce/Fir</a:t>
            </a:r>
            <a:br>
              <a:rPr lang="en-US" dirty="0"/>
            </a:br>
            <a:r>
              <a:rPr lang="en-US" dirty="0"/>
              <a:t>2 - Lodgepole Pine</a:t>
            </a:r>
            <a:br>
              <a:rPr lang="en-US" dirty="0"/>
            </a:br>
            <a:r>
              <a:rPr lang="en-US" dirty="0"/>
              <a:t>3 - Ponderosa Pine</a:t>
            </a:r>
            <a:br>
              <a:rPr lang="en-US" dirty="0"/>
            </a:br>
            <a:r>
              <a:rPr lang="en-US" dirty="0"/>
              <a:t>4 - Cottonwood/Willow</a:t>
            </a:r>
            <a:br>
              <a:rPr lang="en-US" dirty="0"/>
            </a:br>
            <a:r>
              <a:rPr lang="en-US" dirty="0"/>
              <a:t>5 - Aspen</a:t>
            </a:r>
            <a:br>
              <a:rPr lang="en-US" dirty="0"/>
            </a:br>
            <a:r>
              <a:rPr lang="en-US" dirty="0"/>
              <a:t>6 - Douglas-fir</a:t>
            </a:r>
            <a:br>
              <a:rPr lang="en-US" dirty="0"/>
            </a:br>
            <a:r>
              <a:rPr lang="en-US" dirty="0"/>
              <a:t>7 - Krummholz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215D9D-3DFD-48B9-AD29-08B7D278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0564" y="1301446"/>
            <a:ext cx="4856841" cy="4706767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/>
              <a:t>Explanatory Variables</a:t>
            </a:r>
          </a:p>
          <a:p>
            <a:r>
              <a:rPr lang="en-US" b="1" dirty="0"/>
              <a:t>Elevation</a:t>
            </a:r>
            <a:r>
              <a:rPr lang="en-US" dirty="0"/>
              <a:t> - Elevation in meters</a:t>
            </a:r>
            <a:br>
              <a:rPr lang="en-US" dirty="0"/>
            </a:br>
            <a:r>
              <a:rPr lang="en-US" b="1" dirty="0"/>
              <a:t>Aspect</a:t>
            </a:r>
            <a:r>
              <a:rPr lang="en-US" dirty="0"/>
              <a:t> - Aspect in degrees azimuth</a:t>
            </a:r>
            <a:br>
              <a:rPr lang="en-US" dirty="0"/>
            </a:br>
            <a:r>
              <a:rPr lang="en-US" b="1" dirty="0"/>
              <a:t>Slope</a:t>
            </a:r>
            <a:r>
              <a:rPr lang="en-US" dirty="0"/>
              <a:t> - Slope in degrees</a:t>
            </a:r>
            <a:br>
              <a:rPr lang="en-US" dirty="0"/>
            </a:br>
            <a:r>
              <a:rPr lang="en-US" b="1" dirty="0"/>
              <a:t>Horizontal_Distance_To_Hydrology</a:t>
            </a:r>
            <a:r>
              <a:rPr lang="en-US" dirty="0"/>
              <a:t> - Horz Dist to nearest surface water features</a:t>
            </a:r>
            <a:br>
              <a:rPr lang="en-US" dirty="0"/>
            </a:br>
            <a:r>
              <a:rPr lang="en-US" b="1" dirty="0"/>
              <a:t>Vertical_Distance_To_Hydrology</a:t>
            </a:r>
            <a:r>
              <a:rPr lang="en-US" dirty="0"/>
              <a:t> - Vert Dist to nearest surface water features</a:t>
            </a:r>
            <a:br>
              <a:rPr lang="en-US" dirty="0"/>
            </a:br>
            <a:r>
              <a:rPr lang="en-US" b="1" dirty="0"/>
              <a:t>Horizontal_Distance_To_Roadways</a:t>
            </a:r>
            <a:r>
              <a:rPr lang="en-US" dirty="0"/>
              <a:t> - Horz Dist to nearest roadway</a:t>
            </a:r>
            <a:br>
              <a:rPr lang="en-US" dirty="0"/>
            </a:br>
            <a:r>
              <a:rPr lang="en-US" b="1" dirty="0"/>
              <a:t>Hillshade_9am</a:t>
            </a:r>
            <a:r>
              <a:rPr lang="en-US" dirty="0"/>
              <a:t> (0 to 255 index) - Hillshade index at 9am, summer solstice</a:t>
            </a:r>
            <a:br>
              <a:rPr lang="en-US" dirty="0"/>
            </a:br>
            <a:r>
              <a:rPr lang="en-US" b="1" dirty="0"/>
              <a:t>Hillshade_Noon</a:t>
            </a:r>
            <a:r>
              <a:rPr lang="en-US" dirty="0"/>
              <a:t> (0 to 255 index) - Hillshade index at noon, summer solstice</a:t>
            </a:r>
            <a:br>
              <a:rPr lang="en-US" dirty="0"/>
            </a:br>
            <a:r>
              <a:rPr lang="en-US" b="1" dirty="0"/>
              <a:t>Hillshade_3pm</a:t>
            </a:r>
            <a:r>
              <a:rPr lang="en-US" dirty="0"/>
              <a:t> (0 to 255 index) - Hillshade index at 3pm, summer solstice</a:t>
            </a:r>
            <a:br>
              <a:rPr lang="en-US" dirty="0"/>
            </a:br>
            <a:r>
              <a:rPr lang="en-US" b="1" dirty="0"/>
              <a:t>Horizontal_Distance_To_Fire_Points</a:t>
            </a:r>
            <a:r>
              <a:rPr lang="en-US" dirty="0"/>
              <a:t> - Horz Dist to nearest wildfire ignition points</a:t>
            </a:r>
            <a:br>
              <a:rPr lang="en-US" dirty="0"/>
            </a:br>
            <a:r>
              <a:rPr lang="en-US" b="1" dirty="0"/>
              <a:t>Wilderness_Area</a:t>
            </a:r>
            <a:r>
              <a:rPr lang="en-US" dirty="0"/>
              <a:t> (4 binary columns, 0 = absence or 1 = presence) - Wilderness area designation</a:t>
            </a:r>
            <a:br>
              <a:rPr lang="en-US" dirty="0"/>
            </a:br>
            <a:r>
              <a:rPr lang="en-US" b="1" dirty="0"/>
              <a:t>Soil_Type</a:t>
            </a:r>
            <a:r>
              <a:rPr lang="en-US" dirty="0"/>
              <a:t> (40 binary columns, 0 = absence or 1 = presence) - Soil Type designation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117DA-B367-4D60-A080-E053467BBFB7}"/>
              </a:ext>
            </a:extLst>
          </p:cNvPr>
          <p:cNvSpPr txBox="1"/>
          <p:nvPr/>
        </p:nvSpPr>
        <p:spPr>
          <a:xfrm>
            <a:off x="2057679" y="6008214"/>
            <a:ext cx="742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</a:t>
            </a:r>
            <a:r>
              <a:rPr lang="en-US" b="1" dirty="0">
                <a:hlinkClick r:id="rId3"/>
              </a:rPr>
              <a:t>https://www.kaggle.com/c/forest-cover-type-prediction/data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211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92389F-53D6-45EE-8285-1093CE23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B44F1-05C8-473A-8CE4-3A3BC594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dirty="0"/>
              <a:t>Original Influence: </a:t>
            </a:r>
            <a:r>
              <a:rPr lang="en-US" dirty="0"/>
              <a:t>While all the features are integers, not all of them are continuous variables. Soil_Type and Area are actually categorical variables, yet their sizes greatly vary. While Soil_Type is made up of forty different values, Area is made up only of four. Perhaps these size differences could influence the level of bias and inaccuracy in our models.</a:t>
            </a:r>
          </a:p>
          <a:p>
            <a:pPr marL="36900" indent="0">
              <a:buNone/>
            </a:pPr>
            <a:endParaRPr lang="en-US" b="1" dirty="0"/>
          </a:p>
          <a:p>
            <a:pPr marL="36900" indent="0">
              <a:buNone/>
            </a:pPr>
            <a:r>
              <a:rPr lang="en-US" b="1" dirty="0"/>
              <a:t>Question: </a:t>
            </a:r>
            <a:r>
              <a:rPr lang="en-US" dirty="0"/>
              <a:t>How much do the inclusion of categorical variables and their sizes influence the level of accuracy of our models, and in what way do they influence them?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245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EDF6-A4D6-4A04-B457-E34BEC14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Selection: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C297-7931-4B16-AD61-DAFDC70E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Majority of features are continuous</a:t>
            </a:r>
          </a:p>
          <a:p>
            <a:r>
              <a:rPr lang="en-US" dirty="0"/>
              <a:t>Only two features are categorical</a:t>
            </a:r>
          </a:p>
          <a:p>
            <a:r>
              <a:rPr lang="en-US" dirty="0"/>
              <a:t>Target variable is integer-composed but categorical</a:t>
            </a:r>
          </a:p>
          <a:p>
            <a:r>
              <a:rPr lang="en-US" dirty="0"/>
              <a:t>Target variable likely corresponds to ranges of integer features as opposed to particular values</a:t>
            </a:r>
          </a:p>
          <a:p>
            <a:r>
              <a:rPr lang="en-US" dirty="0"/>
              <a:t>Features cannot be added up to equate to a target variable </a:t>
            </a:r>
          </a:p>
          <a:p>
            <a:r>
              <a:rPr lang="en-US" dirty="0"/>
              <a:t>Need classification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sz="2400" dirty="0"/>
              <a:t>Thus, Decision Trees and Random Forests will be used.</a:t>
            </a:r>
          </a:p>
        </p:txBody>
      </p:sp>
    </p:spTree>
    <p:extLst>
      <p:ext uri="{BB962C8B-B14F-4D97-AF65-F5344CB8AC3E}">
        <p14:creationId xmlns:p14="http://schemas.microsoft.com/office/powerpoint/2010/main" val="148323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F8D3-E7DA-406B-9852-C3F687E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Reasons For Using These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C6299-1082-4317-B3AF-544449AD4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411529"/>
          </a:xfrm>
        </p:spPr>
        <p:txBody>
          <a:bodyPr/>
          <a:lstStyle/>
          <a:p>
            <a:r>
              <a:rPr lang="en-US" b="1" dirty="0"/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68771-BFB5-45FC-823D-05A278F6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2541785"/>
            <a:ext cx="4764764" cy="3203851"/>
          </a:xfrm>
        </p:spPr>
        <p:txBody>
          <a:bodyPr/>
          <a:lstStyle/>
          <a:p>
            <a:r>
              <a:rPr lang="en-US" dirty="0"/>
              <a:t>Easy to represent the model visually</a:t>
            </a:r>
          </a:p>
          <a:p>
            <a:r>
              <a:rPr lang="en-US" dirty="0"/>
              <a:t>Can handle varied types of data</a:t>
            </a:r>
          </a:p>
          <a:p>
            <a:r>
              <a:rPr lang="en-US" dirty="0"/>
              <a:t>Feature selection is a part of the model</a:t>
            </a:r>
          </a:p>
          <a:p>
            <a:r>
              <a:rPr lang="en-US" dirty="0"/>
              <a:t>Easy to use with little data preparation</a:t>
            </a:r>
          </a:p>
          <a:p>
            <a:r>
              <a:rPr lang="en-US" dirty="0"/>
              <a:t>Viable for both regression and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D2440-D5D4-45FE-AA0C-F1E17A9B0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411529"/>
          </a:xfrm>
        </p:spPr>
        <p:txBody>
          <a:bodyPr/>
          <a:lstStyle/>
          <a:p>
            <a:r>
              <a:rPr lang="en-US" b="1" dirty="0"/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1D189-F581-4F1A-B2B5-CA4091844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2541783"/>
            <a:ext cx="4779581" cy="3203853"/>
          </a:xfrm>
        </p:spPr>
        <p:txBody>
          <a:bodyPr/>
          <a:lstStyle/>
          <a:p>
            <a:r>
              <a:rPr lang="en-US" dirty="0"/>
              <a:t>Tends to be a top performer with low variance and high accuracy </a:t>
            </a:r>
          </a:p>
          <a:p>
            <a:r>
              <a:rPr lang="en-US" dirty="0"/>
              <a:t>Can handle varied types of data</a:t>
            </a:r>
          </a:p>
          <a:p>
            <a:r>
              <a:rPr lang="en-US" dirty="0"/>
              <a:t>Feature selection is part of the model</a:t>
            </a:r>
          </a:p>
          <a:p>
            <a:r>
              <a:rPr lang="en-US" dirty="0"/>
              <a:t>Easy to use with little data preparation</a:t>
            </a:r>
          </a:p>
          <a:p>
            <a:r>
              <a:rPr lang="en-US" dirty="0"/>
              <a:t>Viable for both regression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9147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F8D3-E7DA-406B-9852-C3F687E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Weaknesses of These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C6299-1082-4317-B3AF-544449AD4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411529"/>
          </a:xfrm>
        </p:spPr>
        <p:txBody>
          <a:bodyPr/>
          <a:lstStyle/>
          <a:p>
            <a:r>
              <a:rPr lang="en-US" b="1" dirty="0"/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68771-BFB5-45FC-823D-05A278F6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2541785"/>
            <a:ext cx="4764764" cy="3203851"/>
          </a:xfrm>
        </p:spPr>
        <p:txBody>
          <a:bodyPr/>
          <a:lstStyle/>
          <a:p>
            <a:r>
              <a:rPr lang="en-US" dirty="0"/>
              <a:t>Inherent randomness in generation leads to variance in estimates</a:t>
            </a:r>
          </a:p>
          <a:p>
            <a:r>
              <a:rPr lang="en-US" dirty="0"/>
              <a:t>Not built the same way for same data each time</a:t>
            </a:r>
          </a:p>
          <a:p>
            <a:r>
              <a:rPr lang="en-US" dirty="0"/>
              <a:t>Incredibly prone to overfitting if too deep or complex</a:t>
            </a:r>
          </a:p>
          <a:p>
            <a:r>
              <a:rPr lang="en-US" dirty="0"/>
              <a:t>Biased towards dominant class </a:t>
            </a:r>
          </a:p>
          <a:p>
            <a:r>
              <a:rPr lang="en-US" dirty="0"/>
              <a:t>Requires balanced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D2440-D5D4-45FE-AA0C-F1E17A9B0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411529"/>
          </a:xfrm>
        </p:spPr>
        <p:txBody>
          <a:bodyPr/>
          <a:lstStyle/>
          <a:p>
            <a:r>
              <a:rPr lang="en-US" b="1" dirty="0"/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1D189-F581-4F1A-B2B5-CA4091844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2541783"/>
            <a:ext cx="4779581" cy="3203853"/>
          </a:xfrm>
        </p:spPr>
        <p:txBody>
          <a:bodyPr/>
          <a:lstStyle/>
          <a:p>
            <a:r>
              <a:rPr lang="en-US" dirty="0"/>
              <a:t>In both classification and regression, will not predict outside of sample</a:t>
            </a:r>
          </a:p>
          <a:p>
            <a:r>
              <a:rPr lang="en-US" dirty="0"/>
              <a:t>Can become very large and slow if they grow too wildly</a:t>
            </a:r>
          </a:p>
          <a:p>
            <a:r>
              <a:rPr lang="en-US" dirty="0"/>
              <a:t>Lack of transparency/insight in process, known as a ‘black box’ model</a:t>
            </a:r>
          </a:p>
        </p:txBody>
      </p:sp>
    </p:spTree>
    <p:extLst>
      <p:ext uri="{BB962C8B-B14F-4D97-AF65-F5344CB8AC3E}">
        <p14:creationId xmlns:p14="http://schemas.microsoft.com/office/powerpoint/2010/main" val="341625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99E0-7C1A-4763-A34D-D0D95DEC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13138"/>
          </a:xfrm>
        </p:spPr>
        <p:txBody>
          <a:bodyPr/>
          <a:lstStyle/>
          <a:p>
            <a:r>
              <a:rPr lang="en-US" b="1" dirty="0"/>
              <a:t>Data Cleaning: Checking for Nulls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31730-92D4-4C98-9ED0-9004CB437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773" y="1622738"/>
            <a:ext cx="3481913" cy="4988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C45EC-D35C-463E-AF19-7B013E10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6" y="1940405"/>
            <a:ext cx="32861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0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99E0-7C1A-4763-A34D-D0D95DEC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13138"/>
          </a:xfrm>
        </p:spPr>
        <p:txBody>
          <a:bodyPr/>
          <a:lstStyle/>
          <a:p>
            <a:r>
              <a:rPr lang="en-US" b="1" dirty="0"/>
              <a:t>Data Cleaning: Too Many Columns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BEAB-FF3B-454B-BE97-1EB817AE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89F9F-9E8A-4857-BA01-7102BB90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45" y="1622737"/>
            <a:ext cx="11338318" cy="43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7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433"/>
      </a:dk2>
      <a:lt2>
        <a:srgbClr val="E2E8E5"/>
      </a:lt2>
      <a:accent1>
        <a:srgbClr val="E42B83"/>
      </a:accent1>
      <a:accent2>
        <a:srgbClr val="D31ABE"/>
      </a:accent2>
      <a:accent3>
        <a:srgbClr val="AC2BE4"/>
      </a:accent3>
      <a:accent4>
        <a:srgbClr val="6437D8"/>
      </a:accent4>
      <a:accent5>
        <a:srgbClr val="2B45E4"/>
      </a:accent5>
      <a:accent6>
        <a:srgbClr val="1A81D3"/>
      </a:accent6>
      <a:hlink>
        <a:srgbClr val="6D6BCD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733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Calisto MT</vt:lpstr>
      <vt:lpstr>Wingdings 2</vt:lpstr>
      <vt:lpstr>SlateVTI</vt:lpstr>
      <vt:lpstr>Capstone #2, Supervised Learning</vt:lpstr>
      <vt:lpstr>Context &amp; Content of Dataset</vt:lpstr>
      <vt:lpstr>Variables</vt:lpstr>
      <vt:lpstr>Research Question</vt:lpstr>
      <vt:lpstr>Model Selection: Considerations</vt:lpstr>
      <vt:lpstr>Reasons For Using These Models</vt:lpstr>
      <vt:lpstr>Weaknesses of These Models</vt:lpstr>
      <vt:lpstr>Data Cleaning: Checking for Nulls</vt:lpstr>
      <vt:lpstr>Data Cleaning: Too Many Columns</vt:lpstr>
      <vt:lpstr>Data Exploration: Distributions</vt:lpstr>
      <vt:lpstr>Data Exploration: Soil, Cover, and Areas</vt:lpstr>
      <vt:lpstr>Data Exploration: Soil Count per Cover Type</vt:lpstr>
      <vt:lpstr>Data Exploration: Soil Count per Area</vt:lpstr>
      <vt:lpstr>Data Exploration: Cover Count per Area</vt:lpstr>
      <vt:lpstr>Hyperparameter Tuning</vt:lpstr>
      <vt:lpstr>Decision Tree Example</vt:lpstr>
      <vt:lpstr>Decision Tree + Random Forest Example</vt:lpstr>
      <vt:lpstr>Model Accuracy Scores</vt:lpstr>
      <vt:lpstr>Model Accuracy Scores w/ Only Areas 1 &amp; 3</vt:lpstr>
      <vt:lpstr>Generalized Results &amp;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#2, Supervised Learning</dc:title>
  <dc:creator>Trevor Barrow</dc:creator>
  <cp:lastModifiedBy>Trevor Barrow</cp:lastModifiedBy>
  <cp:revision>35</cp:revision>
  <dcterms:created xsi:type="dcterms:W3CDTF">2019-12-24T16:30:35Z</dcterms:created>
  <dcterms:modified xsi:type="dcterms:W3CDTF">2019-12-24T22:20:24Z</dcterms:modified>
</cp:coreProperties>
</file>