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Old Standard TT"/>
      <p:regular r:id="rId41"/>
      <p:bold r:id="rId42"/>
      <p: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OldStandardTT-bold.fntdata"/><Relationship Id="rId41" Type="http://schemas.openxmlformats.org/officeDocument/2006/relationships/font" Target="fonts/OldStandardTT-regular.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ldStandardTT-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1f456626d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1f456626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1f456626d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1f456626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1f456626d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1f456626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1f456626d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1f456626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1f456626d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1f456626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1f456626d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1f456626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1f456626d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1f456626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1f456626d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1f456626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1f456626d_0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1f456626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1f456626d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1f456626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1f456626d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1f456626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1f456626d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1f456626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1f456626d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1f456626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1f456626d_0_1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1f456626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1f456626d_0_1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1f456626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1f456626d_0_1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1f456626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1f456626d_0_1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1f456626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1f456626d_0_1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1f456626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1f456626d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1f456626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1f456626d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1f456626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1f456626d_0_1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1f456626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1f456626d_0_1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1f456626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1f456626d_0_2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1f456626d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1f456626d_0_2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1f456626d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1f456626d_0_2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1f456626d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1f456626d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1f456626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1f456626d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1f456626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1f456626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1f45662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1f456626d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1f456626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Resolution for Inaccessibility</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Trevor Barrow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idx="1" type="body"/>
          </p:nvPr>
        </p:nvSpPr>
        <p:spPr>
          <a:xfrm>
            <a:off x="311700" y="1171675"/>
            <a:ext cx="8444400" cy="35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.txt document is opened, set to a variable, then split and joined with a space between items to remove any excess whitespace</a:t>
            </a:r>
            <a:endParaRPr sz="1800"/>
          </a:p>
          <a:p>
            <a:pPr indent="-342900" lvl="0" marL="457200" rtl="0" algn="l">
              <a:spcBef>
                <a:spcPts val="0"/>
              </a:spcBef>
              <a:spcAft>
                <a:spcPts val="0"/>
              </a:spcAft>
              <a:buSzPts val="1800"/>
              <a:buChar char="●"/>
            </a:pPr>
            <a:r>
              <a:rPr lang="en" sz="1800"/>
              <a:t>Text is split into two strings ‘whereas’ and ‘resolved’ based on the phrase “Now, therefore, be it Resolved,” which is directly between the two sections in every resolution</a:t>
            </a:r>
            <a:endParaRPr sz="1800"/>
          </a:p>
          <a:p>
            <a:pPr indent="-342900" lvl="0" marL="457200" rtl="0" algn="l">
              <a:spcBef>
                <a:spcPts val="0"/>
              </a:spcBef>
              <a:spcAft>
                <a:spcPts val="0"/>
              </a:spcAft>
              <a:buSzPts val="1800"/>
              <a:buChar char="●"/>
            </a:pPr>
            <a:r>
              <a:rPr lang="en" sz="1800"/>
              <a:t>Section strings turned into lists of clause by splitting on semi-colons, which appear at the end of every clause</a:t>
            </a:r>
            <a:endParaRPr sz="1800"/>
          </a:p>
          <a:p>
            <a:pPr indent="-342900" lvl="0" marL="457200" rtl="0" algn="l">
              <a:spcBef>
                <a:spcPts val="0"/>
              </a:spcBef>
              <a:spcAft>
                <a:spcPts val="0"/>
              </a:spcAft>
              <a:buSzPts val="1800"/>
              <a:buChar char="●"/>
            </a:pPr>
            <a:r>
              <a:rPr lang="en" sz="1800"/>
              <a:t>Create a list of clauses in chronological order by adding each ‘Whereas’ clause first and then each ‘Resolved’ clause</a:t>
            </a:r>
            <a:endParaRPr sz="1800"/>
          </a:p>
          <a:p>
            <a:pPr indent="-342900" lvl="0" marL="457200" rtl="0" algn="l">
              <a:spcBef>
                <a:spcPts val="0"/>
              </a:spcBef>
              <a:spcAft>
                <a:spcPts val="0"/>
              </a:spcAft>
              <a:buSzPts val="1800"/>
              <a:buChar char="●"/>
            </a:pPr>
            <a:r>
              <a:rPr lang="en" sz="1800"/>
              <a:t>Simultaneously append ‘W’ to different list for each ‘Whereas’ clause and ‘R’ for each ‘Resolved’ clause for list of clause types corresponding to chrono clause list</a:t>
            </a:r>
            <a:endParaRPr sz="1800"/>
          </a:p>
        </p:txBody>
      </p:sp>
      <p:sp>
        <p:nvSpPr>
          <p:cNvPr id="115" name="Google Shape;115;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Text Processing and Initial Dataframe Creation</a:t>
            </a:r>
            <a:endParaRPr b="1" sz="2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idx="1" type="body"/>
          </p:nvPr>
        </p:nvSpPr>
        <p:spPr>
          <a:xfrm>
            <a:off x="311700" y="1171675"/>
            <a:ext cx="8444400" cy="35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Create dataframe using lists for ‘Clause’ and ‘Type’ features</a:t>
            </a:r>
            <a:endParaRPr sz="1800"/>
          </a:p>
          <a:p>
            <a:pPr indent="-342900" lvl="0" marL="457200" rtl="0" algn="l">
              <a:spcBef>
                <a:spcPts val="0"/>
              </a:spcBef>
              <a:spcAft>
                <a:spcPts val="0"/>
              </a:spcAft>
              <a:buSzPts val="1800"/>
              <a:buChar char="●"/>
            </a:pPr>
            <a:r>
              <a:rPr lang="en" sz="1800"/>
              <a:t>Use nltk to create list of ‘cleaned’ clauses by iterating through each clause, making them lowercase, removing all stop words, and only leaving nouns and adjectives in the order they appear in the original clause (Necessary for training set creation)</a:t>
            </a:r>
            <a:endParaRPr sz="1800"/>
          </a:p>
          <a:p>
            <a:pPr indent="-342900" lvl="0" marL="457200" rtl="0" algn="l">
              <a:spcBef>
                <a:spcPts val="0"/>
              </a:spcBef>
              <a:spcAft>
                <a:spcPts val="0"/>
              </a:spcAft>
              <a:buSzPts val="1800"/>
              <a:buChar char="●"/>
            </a:pPr>
            <a:r>
              <a:rPr lang="en" sz="1800"/>
              <a:t>Add cleaned clause list to dataframe</a:t>
            </a:r>
            <a:endParaRPr sz="1800"/>
          </a:p>
          <a:p>
            <a:pPr indent="-342900" lvl="0" marL="457200" rtl="0" algn="l">
              <a:spcBef>
                <a:spcPts val="0"/>
              </a:spcBef>
              <a:spcAft>
                <a:spcPts val="0"/>
              </a:spcAft>
              <a:buSzPts val="1800"/>
              <a:buChar char="●"/>
            </a:pPr>
            <a:r>
              <a:rPr lang="en" sz="1800"/>
              <a:t>Create noun percentage makeup and adjective percentage makeup features of original clauses</a:t>
            </a:r>
            <a:endParaRPr sz="1800"/>
          </a:p>
        </p:txBody>
      </p:sp>
      <p:sp>
        <p:nvSpPr>
          <p:cNvPr id="121" name="Google Shape;121;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Text Processing and Initial Dataframe Creation (Cont.)</a:t>
            </a:r>
            <a:endParaRPr b="1" sz="2600"/>
          </a:p>
        </p:txBody>
      </p:sp>
      <p:pic>
        <p:nvPicPr>
          <p:cNvPr id="122" name="Google Shape;122;p23"/>
          <p:cNvPicPr preferRelativeResize="0"/>
          <p:nvPr/>
        </p:nvPicPr>
        <p:blipFill>
          <a:blip r:embed="rId3">
            <a:alphaModFix/>
          </a:blip>
          <a:stretch>
            <a:fillRect/>
          </a:stretch>
        </p:blipFill>
        <p:spPr>
          <a:xfrm>
            <a:off x="0" y="4134518"/>
            <a:ext cx="9143999" cy="27672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Visualization and Exploration (Dual Bar Chart)</a:t>
            </a:r>
            <a:endParaRPr b="1" sz="2600"/>
          </a:p>
        </p:txBody>
      </p:sp>
      <p:pic>
        <p:nvPicPr>
          <p:cNvPr id="128" name="Google Shape;128;p24"/>
          <p:cNvPicPr preferRelativeResize="0"/>
          <p:nvPr/>
        </p:nvPicPr>
        <p:blipFill>
          <a:blip r:embed="rId3">
            <a:alphaModFix/>
          </a:blip>
          <a:stretch>
            <a:fillRect/>
          </a:stretch>
        </p:blipFill>
        <p:spPr>
          <a:xfrm>
            <a:off x="311699" y="1285393"/>
            <a:ext cx="8444399" cy="308528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Visualization and Exploration </a:t>
            </a:r>
            <a:r>
              <a:rPr b="1" lang="en" sz="2600"/>
              <a:t>(Dual Bar Chart)</a:t>
            </a:r>
            <a:endParaRPr b="1" sz="2600"/>
          </a:p>
        </p:txBody>
      </p:sp>
      <p:pic>
        <p:nvPicPr>
          <p:cNvPr id="134" name="Google Shape;134;p25"/>
          <p:cNvPicPr preferRelativeResize="0"/>
          <p:nvPr/>
        </p:nvPicPr>
        <p:blipFill>
          <a:blip r:embed="rId3">
            <a:alphaModFix/>
          </a:blip>
          <a:stretch>
            <a:fillRect/>
          </a:stretch>
        </p:blipFill>
        <p:spPr>
          <a:xfrm>
            <a:off x="311700" y="1267075"/>
            <a:ext cx="8520601" cy="30188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Visualization and Exploration (Wordcloud)</a:t>
            </a:r>
            <a:endParaRPr b="1" sz="2600"/>
          </a:p>
        </p:txBody>
      </p:sp>
      <p:pic>
        <p:nvPicPr>
          <p:cNvPr id="140" name="Google Shape;140;p26"/>
          <p:cNvPicPr preferRelativeResize="0"/>
          <p:nvPr/>
        </p:nvPicPr>
        <p:blipFill>
          <a:blip r:embed="rId3">
            <a:alphaModFix/>
          </a:blip>
          <a:stretch>
            <a:fillRect/>
          </a:stretch>
        </p:blipFill>
        <p:spPr>
          <a:xfrm>
            <a:off x="873225" y="1058225"/>
            <a:ext cx="7397551" cy="3780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1058225"/>
            <a:ext cx="8444400" cy="35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Using TextRank with n-grams created from a cleaned version of the resolution to determine our topic phrases, equaling the given Topic Amount</a:t>
            </a:r>
            <a:endParaRPr sz="1800"/>
          </a:p>
          <a:p>
            <a:pPr indent="-342900" lvl="0" marL="457200" rtl="0" algn="l">
              <a:spcBef>
                <a:spcPts val="0"/>
              </a:spcBef>
              <a:spcAft>
                <a:spcPts val="0"/>
              </a:spcAft>
              <a:buSzPts val="1800"/>
              <a:buChar char="●"/>
            </a:pPr>
            <a:r>
              <a:rPr lang="en" sz="1800"/>
              <a:t>TextRank is a graph-based ranking model for text processing used for either finding the most relevant, and thus most important, sentences or key phrases</a:t>
            </a:r>
            <a:endParaRPr sz="1800"/>
          </a:p>
          <a:p>
            <a:pPr indent="-342900" lvl="0" marL="457200" rtl="0" algn="l">
              <a:spcBef>
                <a:spcPts val="0"/>
              </a:spcBef>
              <a:spcAft>
                <a:spcPts val="0"/>
              </a:spcAft>
              <a:buSzPts val="1800"/>
              <a:buChar char="●"/>
            </a:pPr>
            <a:r>
              <a:rPr lang="en" sz="1800"/>
              <a:t>An n-gram is a sequence of 'n' items taken from a piece of text or speech</a:t>
            </a:r>
            <a:endParaRPr sz="1800"/>
          </a:p>
          <a:p>
            <a:pPr indent="-342900" lvl="0" marL="457200" rtl="0" algn="l">
              <a:spcBef>
                <a:spcPts val="0"/>
              </a:spcBef>
              <a:spcAft>
                <a:spcPts val="0"/>
              </a:spcAft>
              <a:buSzPts val="1800"/>
              <a:buChar char="●"/>
            </a:pPr>
            <a:r>
              <a:rPr lang="en" sz="1800"/>
              <a:t>Only using 2- and 3-grams</a:t>
            </a:r>
            <a:endParaRPr sz="1800"/>
          </a:p>
          <a:p>
            <a:pPr indent="-342900" lvl="0" marL="457200" rtl="0" algn="l">
              <a:spcBef>
                <a:spcPts val="0"/>
              </a:spcBef>
              <a:spcAft>
                <a:spcPts val="0"/>
              </a:spcAft>
              <a:buSzPts val="1800"/>
              <a:buChar char="●"/>
            </a:pPr>
            <a:r>
              <a:rPr lang="en" sz="1800"/>
              <a:t>1-grams, being single words, are much too vague to effectively represent a well-defined topic</a:t>
            </a:r>
            <a:endParaRPr sz="1800"/>
          </a:p>
          <a:p>
            <a:pPr indent="-342900" lvl="0" marL="457200" rtl="0" algn="l">
              <a:spcBef>
                <a:spcPts val="0"/>
              </a:spcBef>
              <a:spcAft>
                <a:spcPts val="0"/>
              </a:spcAft>
              <a:buSzPts val="1800"/>
              <a:buChar char="●"/>
            </a:pPr>
            <a:r>
              <a:rPr lang="en" sz="1800"/>
              <a:t>n-grams with n &gt; 3 are too large and overspecified to act properly as a topic</a:t>
            </a:r>
            <a:endParaRPr sz="1800"/>
          </a:p>
          <a:p>
            <a:pPr indent="-342900" lvl="0" marL="457200" rtl="0" algn="l">
              <a:spcBef>
                <a:spcPts val="0"/>
              </a:spcBef>
              <a:spcAft>
                <a:spcPts val="0"/>
              </a:spcAft>
              <a:buSzPts val="1800"/>
              <a:buChar char="●"/>
            </a:pPr>
            <a:r>
              <a:rPr lang="en" sz="1800"/>
              <a:t>Collect the top five best ranked 2-grams and 3-grams for topic determination</a:t>
            </a:r>
            <a:endParaRPr sz="1800"/>
          </a:p>
          <a:p>
            <a:pPr indent="-342900" lvl="0" marL="457200" rtl="0" algn="l">
              <a:spcBef>
                <a:spcPts val="0"/>
              </a:spcBef>
              <a:spcAft>
                <a:spcPts val="0"/>
              </a:spcAft>
              <a:buSzPts val="1800"/>
              <a:buChar char="●"/>
            </a:pPr>
            <a:r>
              <a:rPr lang="en" sz="1800"/>
              <a:t>Sort collected n-grams by rank, take top ‘Topic Amount’ as our topic phrases</a:t>
            </a:r>
            <a:endParaRPr sz="1800"/>
          </a:p>
        </p:txBody>
      </p:sp>
      <p:sp>
        <p:nvSpPr>
          <p:cNvPr id="146" name="Google Shape;146;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Topic Creation</a:t>
            </a:r>
            <a:endParaRPr b="1" sz="2600"/>
          </a:p>
        </p:txBody>
      </p:sp>
      <p:pic>
        <p:nvPicPr>
          <p:cNvPr id="147" name="Google Shape;147;p27"/>
          <p:cNvPicPr preferRelativeResize="0"/>
          <p:nvPr/>
        </p:nvPicPr>
        <p:blipFill>
          <a:blip r:embed="rId3">
            <a:alphaModFix/>
          </a:blip>
          <a:stretch>
            <a:fillRect/>
          </a:stretch>
        </p:blipFill>
        <p:spPr>
          <a:xfrm>
            <a:off x="264950" y="4583825"/>
            <a:ext cx="8614100" cy="541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t>Topic Creation Safeguard</a:t>
            </a:r>
            <a:endParaRPr b="1" sz="2600"/>
          </a:p>
          <a:p>
            <a:pPr indent="0" lvl="0" marL="0" rtl="0" algn="l">
              <a:spcBef>
                <a:spcPts val="0"/>
              </a:spcBef>
              <a:spcAft>
                <a:spcPts val="0"/>
              </a:spcAft>
              <a:buNone/>
            </a:pPr>
            <a:r>
              <a:t/>
            </a:r>
            <a:endParaRPr/>
          </a:p>
        </p:txBody>
      </p:sp>
      <p:sp>
        <p:nvSpPr>
          <p:cNvPr id="153" name="Google Shape;153;p28"/>
          <p:cNvSpPr txBox="1"/>
          <p:nvPr>
            <p:ph idx="1" type="body"/>
          </p:nvPr>
        </p:nvSpPr>
        <p:spPr>
          <a:xfrm>
            <a:off x="311700" y="1058225"/>
            <a:ext cx="3999900" cy="33972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Some testing runs have shown instances of one topic phrase ‘including’ a different topic phrase within itself, which reduces the model’s usefulness</a:t>
            </a:r>
            <a:endParaRPr sz="1600"/>
          </a:p>
          <a:p>
            <a:pPr indent="-330200" lvl="0" marL="457200" rtl="0" algn="l">
              <a:lnSpc>
                <a:spcPct val="100000"/>
              </a:lnSpc>
              <a:spcBef>
                <a:spcPts val="1600"/>
              </a:spcBef>
              <a:spcAft>
                <a:spcPts val="0"/>
              </a:spcAft>
              <a:buSzPts val="1600"/>
              <a:buChar char="●"/>
            </a:pPr>
            <a:r>
              <a:rPr lang="en" sz="1600"/>
              <a:t>Ex.: ‘Iranian Regime’, ‘Permanent Iranian Regime’ </a:t>
            </a:r>
            <a:endParaRPr sz="1600"/>
          </a:p>
          <a:p>
            <a:pPr indent="-330200" lvl="0" marL="457200" rtl="0" algn="l">
              <a:lnSpc>
                <a:spcPct val="100000"/>
              </a:lnSpc>
              <a:spcBef>
                <a:spcPts val="1600"/>
              </a:spcBef>
              <a:spcAft>
                <a:spcPts val="1600"/>
              </a:spcAft>
              <a:buSzPts val="1600"/>
              <a:buChar char="●"/>
            </a:pPr>
            <a:r>
              <a:rPr lang="en" sz="1600"/>
              <a:t>Safeguard iterates through collected n-grams ordered by highest to lowest ranking, and if a lower-ranking phrase is contained in a higher-ranking one or vice versa, it is not considered for final topic consideration</a:t>
            </a:r>
            <a:endParaRPr sz="1600"/>
          </a:p>
        </p:txBody>
      </p:sp>
      <p:pic>
        <p:nvPicPr>
          <p:cNvPr id="154" name="Google Shape;154;p28"/>
          <p:cNvPicPr preferRelativeResize="0"/>
          <p:nvPr/>
        </p:nvPicPr>
        <p:blipFill>
          <a:blip r:embed="rId3">
            <a:alphaModFix/>
          </a:blip>
          <a:stretch>
            <a:fillRect/>
          </a:stretch>
        </p:blipFill>
        <p:spPr>
          <a:xfrm>
            <a:off x="4464000" y="1210625"/>
            <a:ext cx="4527599" cy="251433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1058225"/>
            <a:ext cx="8444400" cy="35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Create an array for each topic phrase of binary values, with each value corresponding to a clause in index order stating ‘Yes’ or ‘No’ as to if the cleaned clause contains the given topic phrase</a:t>
            </a:r>
            <a:endParaRPr sz="1800"/>
          </a:p>
          <a:p>
            <a:pPr indent="-342900" lvl="0" marL="457200" rtl="0" algn="l">
              <a:spcBef>
                <a:spcPts val="0"/>
              </a:spcBef>
              <a:spcAft>
                <a:spcPts val="0"/>
              </a:spcAft>
              <a:buSzPts val="1800"/>
              <a:buChar char="●"/>
            </a:pPr>
            <a:r>
              <a:rPr lang="en" sz="1800"/>
              <a:t>Binary values are 0 and an odd number, acting as the topic label of form </a:t>
            </a:r>
            <a:br>
              <a:rPr lang="en" sz="1800"/>
            </a:br>
            <a:r>
              <a:rPr lang="en" sz="1800"/>
              <a:t>1 + 2(n - 1), where ‘n’ indicates the topic phrase’s rank (1st, 2nd, 3rd, etc)</a:t>
            </a:r>
            <a:endParaRPr sz="1800"/>
          </a:p>
          <a:p>
            <a:pPr indent="-342900" lvl="0" marL="457200" rtl="0" algn="l">
              <a:spcBef>
                <a:spcPts val="0"/>
              </a:spcBef>
              <a:spcAft>
                <a:spcPts val="0"/>
              </a:spcAft>
              <a:buSzPts val="1800"/>
              <a:buChar char="●"/>
            </a:pPr>
            <a:r>
              <a:rPr lang="en" sz="1800"/>
              <a:t>All topic arrays are then added together to create a single array comprised of zeroes, the topic label values, and any combination of them</a:t>
            </a:r>
            <a:endParaRPr sz="1800"/>
          </a:p>
          <a:p>
            <a:pPr indent="-342900" lvl="0" marL="457200" rtl="0" algn="l">
              <a:spcBef>
                <a:spcPts val="0"/>
              </a:spcBef>
              <a:spcAft>
                <a:spcPts val="0"/>
              </a:spcAft>
              <a:buSzPts val="1800"/>
              <a:buChar char="●"/>
            </a:pPr>
            <a:r>
              <a:rPr lang="en" sz="1800"/>
              <a:t>Summed array is iterated through and any value that is not a zero or topic label value is set back to zero</a:t>
            </a:r>
            <a:endParaRPr sz="1800"/>
          </a:p>
          <a:p>
            <a:pPr indent="-342900" lvl="0" marL="457200" rtl="0" algn="l">
              <a:spcBef>
                <a:spcPts val="0"/>
              </a:spcBef>
              <a:spcAft>
                <a:spcPts val="0"/>
              </a:spcAft>
              <a:buSzPts val="1800"/>
              <a:buChar char="●"/>
            </a:pPr>
            <a:r>
              <a:rPr lang="en" sz="1800"/>
              <a:t>This is because we want our training set (the clauses we will use to predict the topics of other clauses) to be made up of clauses that represent only one topic</a:t>
            </a:r>
            <a:endParaRPr sz="1800"/>
          </a:p>
          <a:p>
            <a:pPr indent="-342900" lvl="0" marL="457200" rtl="0" algn="l">
              <a:spcBef>
                <a:spcPts val="0"/>
              </a:spcBef>
              <a:spcAft>
                <a:spcPts val="0"/>
              </a:spcAft>
              <a:buSzPts val="1800"/>
              <a:buChar char="●"/>
            </a:pPr>
            <a:r>
              <a:rPr lang="en" sz="1800"/>
              <a:t>Cleaned summed array is now set as the ‘Topic’ feature in the dataframe</a:t>
            </a:r>
            <a:endParaRPr sz="1800"/>
          </a:p>
        </p:txBody>
      </p:sp>
      <p:sp>
        <p:nvSpPr>
          <p:cNvPr id="160" name="Google Shape;160;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Topic Labeling and Training Set Creation</a:t>
            </a:r>
            <a:endParaRPr b="1" sz="2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1058225"/>
            <a:ext cx="8444400" cy="35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Say we have Topic Amount = 3 and are using 1, 2, 3 as topic label values</a:t>
            </a:r>
            <a:endParaRPr sz="1800"/>
          </a:p>
          <a:p>
            <a:pPr indent="-342900" lvl="0" marL="457200" rtl="0" algn="l">
              <a:spcBef>
                <a:spcPts val="0"/>
              </a:spcBef>
              <a:spcAft>
                <a:spcPts val="0"/>
              </a:spcAft>
              <a:buSzPts val="1800"/>
              <a:buChar char="●"/>
            </a:pPr>
            <a:r>
              <a:rPr lang="en" sz="1800"/>
              <a:t>Say that there is a clause with the first and second topic phrases, but not the third</a:t>
            </a:r>
            <a:endParaRPr sz="1800"/>
          </a:p>
          <a:p>
            <a:pPr indent="-342900" lvl="0" marL="457200" rtl="0" algn="l">
              <a:spcBef>
                <a:spcPts val="0"/>
              </a:spcBef>
              <a:spcAft>
                <a:spcPts val="0"/>
              </a:spcAft>
              <a:buSzPts val="1800"/>
              <a:buChar char="●"/>
            </a:pPr>
            <a:r>
              <a:rPr lang="en" sz="1800"/>
              <a:t>Thus its respective values in each of the original topic arrays would be 1, 2, 0</a:t>
            </a:r>
            <a:endParaRPr sz="1800"/>
          </a:p>
          <a:p>
            <a:pPr indent="-342900" lvl="0" marL="457200" rtl="0" algn="l">
              <a:spcBef>
                <a:spcPts val="0"/>
              </a:spcBef>
              <a:spcAft>
                <a:spcPts val="0"/>
              </a:spcAft>
              <a:buSzPts val="1800"/>
              <a:buChar char="●"/>
            </a:pPr>
            <a:r>
              <a:rPr lang="en" sz="1800"/>
              <a:t>When summed, the clause would have a value of 3</a:t>
            </a:r>
            <a:endParaRPr sz="1800"/>
          </a:p>
          <a:p>
            <a:pPr indent="-342900" lvl="0" marL="457200" rtl="0" algn="l">
              <a:spcBef>
                <a:spcPts val="0"/>
              </a:spcBef>
              <a:spcAft>
                <a:spcPts val="0"/>
              </a:spcAft>
              <a:buSzPts val="1800"/>
              <a:buChar char="●"/>
            </a:pPr>
            <a:r>
              <a:rPr lang="en" sz="1800"/>
              <a:t>When the summed array is iterated through, it will be checking for values that aren’t 0, 1, 2, 3 so they can be set back to 0</a:t>
            </a:r>
            <a:endParaRPr sz="1800"/>
          </a:p>
          <a:p>
            <a:pPr indent="-342900" lvl="0" marL="457200" rtl="0" algn="l">
              <a:spcBef>
                <a:spcPts val="0"/>
              </a:spcBef>
              <a:spcAft>
                <a:spcPts val="0"/>
              </a:spcAft>
              <a:buSzPts val="1800"/>
              <a:buChar char="●"/>
            </a:pPr>
            <a:r>
              <a:rPr lang="en" sz="1800"/>
              <a:t>Because its value is 3, it will not be set back to 0</a:t>
            </a:r>
            <a:endParaRPr sz="1800"/>
          </a:p>
          <a:p>
            <a:pPr indent="-342900" lvl="0" marL="457200" rtl="0" algn="l">
              <a:spcBef>
                <a:spcPts val="0"/>
              </a:spcBef>
              <a:spcAft>
                <a:spcPts val="0"/>
              </a:spcAft>
              <a:buSzPts val="1800"/>
              <a:buChar char="●"/>
            </a:pPr>
            <a:r>
              <a:rPr lang="en" sz="1800"/>
              <a:t>Not only is a multi-labeled clause remaining in our training set, but it is now labeled as representing the third topic, which it doesn’t, so it is doubly wrong</a:t>
            </a:r>
            <a:endParaRPr sz="1800"/>
          </a:p>
          <a:p>
            <a:pPr indent="-342900" lvl="0" marL="457200" rtl="0" algn="l">
              <a:spcBef>
                <a:spcPts val="0"/>
              </a:spcBef>
              <a:spcAft>
                <a:spcPts val="0"/>
              </a:spcAft>
              <a:buSzPts val="1800"/>
              <a:buChar char="●"/>
            </a:pPr>
            <a:r>
              <a:rPr lang="en" sz="1800"/>
              <a:t>When using values 1, 3, 5 in this case, it would have a value of 4, which can be set back to 0 without issue</a:t>
            </a:r>
            <a:endParaRPr sz="1800"/>
          </a:p>
        </p:txBody>
      </p:sp>
      <p:sp>
        <p:nvSpPr>
          <p:cNvPr id="166" name="Google Shape;166;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Why Values of 1 + 2(n - 1) and not 1, 2, 3, …?</a:t>
            </a:r>
            <a:endParaRPr b="1" sz="2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ph idx="1" type="body"/>
          </p:nvPr>
        </p:nvSpPr>
        <p:spPr>
          <a:xfrm>
            <a:off x="311700" y="1058225"/>
            <a:ext cx="8444400" cy="35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Using BoW and tf-idf to create a few hundred additional features, where each feature represents a common word, and each cell is a value that is the product of the word’s frequency in the corresponding clause and the weighted value of the clause’s type determined by tf-idf</a:t>
            </a:r>
            <a:endParaRPr sz="1800"/>
          </a:p>
          <a:p>
            <a:pPr indent="-342900" lvl="0" marL="457200" rtl="0" algn="l">
              <a:spcBef>
                <a:spcPts val="0"/>
              </a:spcBef>
              <a:spcAft>
                <a:spcPts val="0"/>
              </a:spcAft>
              <a:buSzPts val="1800"/>
              <a:buChar char="●"/>
            </a:pPr>
            <a:r>
              <a:rPr lang="en" sz="1800"/>
              <a:t>Bag of Words/BoW Features finds the most common words in a resolution, finds each of their frequencies in each clause, and returns these frequencies as a dataframe</a:t>
            </a:r>
            <a:endParaRPr sz="1800"/>
          </a:p>
          <a:p>
            <a:pPr indent="-342900" lvl="0" marL="457200" rtl="0" algn="l">
              <a:spcBef>
                <a:spcPts val="0"/>
              </a:spcBef>
              <a:spcAft>
                <a:spcPts val="0"/>
              </a:spcAft>
              <a:buSzPts val="1800"/>
              <a:buChar char="●"/>
            </a:pPr>
            <a:r>
              <a:rPr lang="en" sz="1800"/>
              <a:t>Term frequency-individual document frequency grants us weighted values that are representative of a statistical measure used to evaluate how important a word is to the sections of a resolution</a:t>
            </a:r>
            <a:endParaRPr sz="1800"/>
          </a:p>
          <a:p>
            <a:pPr indent="-342900" lvl="0" marL="457200" rtl="0" algn="l">
              <a:spcBef>
                <a:spcPts val="0"/>
              </a:spcBef>
              <a:spcAft>
                <a:spcPts val="0"/>
              </a:spcAft>
              <a:buSzPts val="1800"/>
              <a:buChar char="●"/>
            </a:pPr>
            <a:r>
              <a:rPr lang="en" sz="1800"/>
              <a:t>As the count of a word rises, the importance increases proportionally and is offset by the frequency of the word in the overall resolution</a:t>
            </a:r>
            <a:endParaRPr sz="1800"/>
          </a:p>
          <a:p>
            <a:pPr indent="0" lvl="0" marL="457200" rtl="0" algn="l">
              <a:spcBef>
                <a:spcPts val="1600"/>
              </a:spcBef>
              <a:spcAft>
                <a:spcPts val="1600"/>
              </a:spcAft>
              <a:buNone/>
            </a:pPr>
            <a:r>
              <a:t/>
            </a:r>
            <a:endParaRPr sz="1800"/>
          </a:p>
        </p:txBody>
      </p:sp>
      <p:sp>
        <p:nvSpPr>
          <p:cNvPr id="172" name="Google Shape;172;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Further Feature Creation via Bag of Words and tf-idf</a:t>
            </a:r>
            <a:endParaRPr b="1"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311700" y="1171675"/>
            <a:ext cx="8444400" cy="3525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800"/>
              <a:t>There is an inherent inaccessibility within government resolutions to the layman due to the highly technical language and complexity of topics at hand</a:t>
            </a:r>
            <a:endParaRPr sz="1800"/>
          </a:p>
          <a:p>
            <a:pPr indent="-342900" lvl="0" marL="457200" rtl="0" algn="l">
              <a:spcBef>
                <a:spcPts val="0"/>
              </a:spcBef>
              <a:spcAft>
                <a:spcPts val="0"/>
              </a:spcAft>
              <a:buSzPts val="1800"/>
              <a:buChar char="●"/>
            </a:pPr>
            <a:r>
              <a:rPr lang="en" sz="1800"/>
              <a:t>The layman is neither trained nor used to interpreting such language or such dense levels of information</a:t>
            </a:r>
            <a:endParaRPr sz="1800"/>
          </a:p>
          <a:p>
            <a:pPr indent="-342900" lvl="0" marL="457200" rtl="0" algn="l">
              <a:spcBef>
                <a:spcPts val="0"/>
              </a:spcBef>
              <a:spcAft>
                <a:spcPts val="0"/>
              </a:spcAft>
              <a:buSzPts val="1800"/>
              <a:buChar char="●"/>
            </a:pPr>
            <a:r>
              <a:rPr lang="en" sz="1800"/>
              <a:t>While many resolutions are generally less than 20 clauses, many reach up to 50 and even beyond 100</a:t>
            </a:r>
            <a:endParaRPr sz="1800"/>
          </a:p>
          <a:p>
            <a:pPr indent="-342900" lvl="0" marL="457200" rtl="0" algn="l">
              <a:spcBef>
                <a:spcPts val="0"/>
              </a:spcBef>
              <a:spcAft>
                <a:spcPts val="0"/>
              </a:spcAft>
              <a:buSzPts val="1800"/>
              <a:buChar char="●"/>
            </a:pPr>
            <a:r>
              <a:rPr lang="en" sz="1800"/>
              <a:t>The literal size of such resolutions due to their length is incredibly overwhelming to those who aren’t familiar with them</a:t>
            </a:r>
            <a:endParaRPr sz="1800"/>
          </a:p>
          <a:p>
            <a:pPr indent="-342900" lvl="0" marL="457200" rtl="0" algn="l">
              <a:spcBef>
                <a:spcPts val="0"/>
              </a:spcBef>
              <a:spcAft>
                <a:spcPts val="0"/>
              </a:spcAft>
              <a:buSzPts val="1800"/>
              <a:buChar char="●"/>
            </a:pPr>
            <a:r>
              <a:rPr lang="en" sz="1800"/>
              <a:t>Facing such an overwhelming amount of unfamiliar information keeps people from being able to efficiently comprehend and retain much of it</a:t>
            </a:r>
            <a:endParaRPr sz="1800"/>
          </a:p>
          <a:p>
            <a:pPr indent="-342900" lvl="0" marL="457200" rtl="0" algn="l">
              <a:spcBef>
                <a:spcPts val="0"/>
              </a:spcBef>
              <a:spcAft>
                <a:spcPts val="0"/>
              </a:spcAft>
              <a:buSzPts val="1800"/>
              <a:buChar char="●"/>
            </a:pPr>
            <a:r>
              <a:rPr lang="en" sz="1800"/>
              <a:t>This has led to a normalization of political apathy via inaccessibility</a:t>
            </a:r>
            <a:endParaRPr sz="1800"/>
          </a:p>
        </p:txBody>
      </p:sp>
      <p:sp>
        <p:nvSpPr>
          <p:cNvPr id="66" name="Google Shape;66;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The Issue at Hand</a:t>
            </a:r>
            <a:endParaRPr b="1" sz="2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2"/>
          <p:cNvSpPr txBox="1"/>
          <p:nvPr>
            <p:ph idx="1" type="body"/>
          </p:nvPr>
        </p:nvSpPr>
        <p:spPr>
          <a:xfrm>
            <a:off x="311700" y="1451500"/>
            <a:ext cx="8444400" cy="3132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original clause and BoW/tf-idf dataframes are now concatenated to create the final, completed dataframe for topic predictions</a:t>
            </a:r>
            <a:endParaRPr sz="1800"/>
          </a:p>
        </p:txBody>
      </p:sp>
      <p:sp>
        <p:nvSpPr>
          <p:cNvPr id="178" name="Google Shape;178;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Further Feature Creation via Bag of Words and tf-idf (Cont.)</a:t>
            </a:r>
            <a:endParaRPr b="1" sz="2600"/>
          </a:p>
        </p:txBody>
      </p:sp>
      <p:pic>
        <p:nvPicPr>
          <p:cNvPr id="179" name="Google Shape;179;p32"/>
          <p:cNvPicPr preferRelativeResize="0"/>
          <p:nvPr/>
        </p:nvPicPr>
        <p:blipFill>
          <a:blip r:embed="rId3">
            <a:alphaModFix/>
          </a:blip>
          <a:stretch>
            <a:fillRect/>
          </a:stretch>
        </p:blipFill>
        <p:spPr>
          <a:xfrm>
            <a:off x="826812" y="2157750"/>
            <a:ext cx="7490374" cy="2786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3"/>
          <p:cNvSpPr txBox="1"/>
          <p:nvPr>
            <p:ph idx="1" type="body"/>
          </p:nvPr>
        </p:nvSpPr>
        <p:spPr>
          <a:xfrm>
            <a:off x="311700" y="1058225"/>
            <a:ext cx="8444400" cy="35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Training and test sets are created manually by setting training sets as clauses with non-zero topic labels and test sets as clauses with zero-value topic label</a:t>
            </a:r>
            <a:endParaRPr sz="1800"/>
          </a:p>
          <a:p>
            <a:pPr indent="-342900" lvl="0" marL="457200" rtl="0" algn="l">
              <a:spcBef>
                <a:spcPts val="0"/>
              </a:spcBef>
              <a:spcAft>
                <a:spcPts val="0"/>
              </a:spcAft>
              <a:buSzPts val="1800"/>
              <a:buChar char="●"/>
            </a:pPr>
            <a:r>
              <a:rPr lang="en" sz="1800"/>
              <a:t>X sets are all features except original/cleaned clauses and clause type</a:t>
            </a:r>
            <a:endParaRPr sz="1800"/>
          </a:p>
          <a:p>
            <a:pPr indent="-342900" lvl="0" marL="457200" rtl="0" algn="l">
              <a:spcBef>
                <a:spcPts val="0"/>
              </a:spcBef>
              <a:spcAft>
                <a:spcPts val="0"/>
              </a:spcAft>
              <a:buSzPts val="1800"/>
              <a:buChar char="●"/>
            </a:pPr>
            <a:r>
              <a:rPr lang="en" sz="1800"/>
              <a:t>Y sets are the topic labels</a:t>
            </a:r>
            <a:endParaRPr sz="1800"/>
          </a:p>
          <a:p>
            <a:pPr indent="-342900" lvl="0" marL="457200" rtl="0" algn="l">
              <a:spcBef>
                <a:spcPts val="0"/>
              </a:spcBef>
              <a:spcAft>
                <a:spcPts val="0"/>
              </a:spcAft>
              <a:buSzPts val="1800"/>
              <a:buChar char="●"/>
            </a:pPr>
            <a:r>
              <a:rPr lang="en" sz="1800"/>
              <a:t>SVM is loaded with tuned parameters best for most resolutions and for making more balanced predictions via balanced class weights despite a likely imbalanced training set</a:t>
            </a:r>
            <a:endParaRPr sz="1800"/>
          </a:p>
          <a:p>
            <a:pPr indent="-342900" lvl="0" marL="457200" rtl="0" algn="l">
              <a:spcBef>
                <a:spcPts val="0"/>
              </a:spcBef>
              <a:spcAft>
                <a:spcPts val="0"/>
              </a:spcAft>
              <a:buSzPts val="1800"/>
              <a:buChar char="●"/>
            </a:pPr>
            <a:r>
              <a:rPr lang="en" sz="1800"/>
              <a:t>Topic label predictions are made for the test set</a:t>
            </a:r>
            <a:endParaRPr sz="1800"/>
          </a:p>
          <a:p>
            <a:pPr indent="-342900" lvl="0" marL="457200" rtl="0" algn="l">
              <a:spcBef>
                <a:spcPts val="0"/>
              </a:spcBef>
              <a:spcAft>
                <a:spcPts val="0"/>
              </a:spcAft>
              <a:buSzPts val="1800"/>
              <a:buChar char="●"/>
            </a:pPr>
            <a:r>
              <a:rPr lang="en" sz="1800"/>
              <a:t>Predictions are set as topic label values for unlabeled test set</a:t>
            </a:r>
            <a:endParaRPr sz="1800"/>
          </a:p>
          <a:p>
            <a:pPr indent="0" lvl="0" marL="457200" rtl="0" algn="l">
              <a:spcBef>
                <a:spcPts val="1600"/>
              </a:spcBef>
              <a:spcAft>
                <a:spcPts val="1600"/>
              </a:spcAft>
              <a:buNone/>
            </a:pPr>
            <a:r>
              <a:t/>
            </a:r>
            <a:endParaRPr sz="1800"/>
          </a:p>
        </p:txBody>
      </p:sp>
      <p:sp>
        <p:nvSpPr>
          <p:cNvPr id="185" name="Google Shape;185;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Topic Predictions</a:t>
            </a:r>
            <a:endParaRPr b="1" sz="2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4"/>
          <p:cNvSpPr txBox="1"/>
          <p:nvPr>
            <p:ph idx="1" type="body"/>
          </p:nvPr>
        </p:nvSpPr>
        <p:spPr>
          <a:xfrm>
            <a:off x="311700" y="1058225"/>
            <a:ext cx="8444400" cy="35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SVM was decided as by far the best classifier for the following reasons:</a:t>
            </a:r>
            <a:endParaRPr sz="1800"/>
          </a:p>
          <a:p>
            <a:pPr indent="-342900" lvl="1" marL="914400" rtl="0" algn="l">
              <a:spcBef>
                <a:spcPts val="0"/>
              </a:spcBef>
              <a:spcAft>
                <a:spcPts val="0"/>
              </a:spcAft>
              <a:buSzPts val="1800"/>
              <a:buChar char="○"/>
            </a:pPr>
            <a:r>
              <a:rPr lang="en" sz="1800"/>
              <a:t>SVM is particularly useful in dealing with very high dimensionality (necessary since we have hundreds of features)</a:t>
            </a:r>
            <a:endParaRPr sz="1800"/>
          </a:p>
          <a:p>
            <a:pPr indent="-342900" lvl="1" marL="914400" rtl="0" algn="l">
              <a:spcBef>
                <a:spcPts val="0"/>
              </a:spcBef>
              <a:spcAft>
                <a:spcPts val="0"/>
              </a:spcAft>
              <a:buSzPts val="1800"/>
              <a:buChar char="○"/>
            </a:pPr>
            <a:r>
              <a:rPr lang="en" sz="1800"/>
              <a:t>SVM is very effective when the number of features is greater than the number of training observations (hundreds vs often less than ten)</a:t>
            </a:r>
            <a:endParaRPr sz="1800"/>
          </a:p>
          <a:p>
            <a:pPr indent="-342900" lvl="1" marL="914400" rtl="0" algn="l">
              <a:spcBef>
                <a:spcPts val="0"/>
              </a:spcBef>
              <a:spcAft>
                <a:spcPts val="0"/>
              </a:spcAft>
              <a:buSzPts val="1800"/>
              <a:buChar char="○"/>
            </a:pPr>
            <a:r>
              <a:rPr lang="en" sz="1800"/>
              <a:t>The hyperplane used in SVM is affected by only the support vectors, thus outliers have less impact (necessary since outliers could heavily damage our small training set's usability)</a:t>
            </a:r>
            <a:endParaRPr sz="1800"/>
          </a:p>
          <a:p>
            <a:pPr indent="-342900" lvl="1" marL="914400" rtl="0" algn="l">
              <a:spcBef>
                <a:spcPts val="0"/>
              </a:spcBef>
              <a:spcAft>
                <a:spcPts val="0"/>
              </a:spcAft>
              <a:buSzPts val="1800"/>
              <a:buChar char="○"/>
            </a:pPr>
            <a:r>
              <a:rPr lang="en" sz="1800"/>
              <a:t>SVM consistently receives much higher validation metrics across various resolutions and Topic Amount values than other classifiers, such as decision trees, random forests, and gradient boosted decision trees</a:t>
            </a:r>
            <a:endParaRPr sz="1800"/>
          </a:p>
        </p:txBody>
      </p:sp>
      <p:sp>
        <p:nvSpPr>
          <p:cNvPr id="191" name="Google Shape;191;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Why SVM?</a:t>
            </a:r>
            <a:endParaRPr b="1" sz="2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t>SVM Kernel Underfitting Safeguard</a:t>
            </a:r>
            <a:endParaRPr b="1" sz="2600"/>
          </a:p>
          <a:p>
            <a:pPr indent="0" lvl="0" marL="0" rtl="0" algn="l">
              <a:spcBef>
                <a:spcPts val="0"/>
              </a:spcBef>
              <a:spcAft>
                <a:spcPts val="0"/>
              </a:spcAft>
              <a:buNone/>
            </a:pPr>
            <a:r>
              <a:t/>
            </a:r>
            <a:endParaRPr/>
          </a:p>
        </p:txBody>
      </p:sp>
      <p:sp>
        <p:nvSpPr>
          <p:cNvPr id="197" name="Google Shape;197;p35"/>
          <p:cNvSpPr txBox="1"/>
          <p:nvPr>
            <p:ph idx="1" type="body"/>
          </p:nvPr>
        </p:nvSpPr>
        <p:spPr>
          <a:xfrm>
            <a:off x="227425" y="1058225"/>
            <a:ext cx="4872300" cy="3910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Most resolutions have few enough clauses (sub-50) and relatively balanced enough training sets that ‘linear’ is the best SVM kernel for them</a:t>
            </a:r>
            <a:endParaRPr sz="1600"/>
          </a:p>
          <a:p>
            <a:pPr indent="-330200" lvl="0" marL="457200" rtl="0" algn="l">
              <a:spcBef>
                <a:spcPts val="0"/>
              </a:spcBef>
              <a:spcAft>
                <a:spcPts val="0"/>
              </a:spcAft>
              <a:buSzPts val="1600"/>
              <a:buChar char="●"/>
            </a:pPr>
            <a:r>
              <a:rPr lang="en" sz="1600"/>
              <a:t>Yet, for some, if those conditions aren’t met, ‘linear’ is very much not the best kernel, causing SVM to heavily underfit and only predict one topic label for the entire test set</a:t>
            </a:r>
            <a:endParaRPr sz="1600"/>
          </a:p>
          <a:p>
            <a:pPr indent="-330200" lvl="0" marL="457200" rtl="0" algn="l">
              <a:spcBef>
                <a:spcPts val="0"/>
              </a:spcBef>
              <a:spcAft>
                <a:spcPts val="0"/>
              </a:spcAft>
              <a:buSzPts val="1600"/>
              <a:buChar char="●"/>
            </a:pPr>
            <a:r>
              <a:rPr lang="en" sz="1600"/>
              <a:t>Safeguard checks for underfitting by checking if there’s more than one label in prediction, and if not, remakes predictions with ‘rbf’ kernel for much more balanced and useful predictions</a:t>
            </a:r>
            <a:endParaRPr sz="1600"/>
          </a:p>
          <a:p>
            <a:pPr indent="-330200" lvl="0" marL="457200" rtl="0" algn="l">
              <a:spcBef>
                <a:spcPts val="0"/>
              </a:spcBef>
              <a:spcAft>
                <a:spcPts val="0"/>
              </a:spcAft>
              <a:buSzPts val="1600"/>
              <a:buChar char="●"/>
            </a:pPr>
            <a:r>
              <a:rPr lang="en" sz="1600"/>
              <a:t>r</a:t>
            </a:r>
            <a:r>
              <a:rPr lang="en" sz="1600"/>
              <a:t>bf predictions receive as strong of metrics as linear predictions</a:t>
            </a:r>
            <a:endParaRPr sz="1600"/>
          </a:p>
        </p:txBody>
      </p:sp>
      <p:pic>
        <p:nvPicPr>
          <p:cNvPr id="198" name="Google Shape;198;p35"/>
          <p:cNvPicPr preferRelativeResize="0"/>
          <p:nvPr/>
        </p:nvPicPr>
        <p:blipFill>
          <a:blip r:embed="rId3">
            <a:alphaModFix/>
          </a:blip>
          <a:stretch>
            <a:fillRect/>
          </a:stretch>
        </p:blipFill>
        <p:spPr>
          <a:xfrm>
            <a:off x="5724475" y="1171675"/>
            <a:ext cx="2905125" cy="3324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6"/>
          <p:cNvSpPr txBox="1"/>
          <p:nvPr>
            <p:ph idx="1" type="body"/>
          </p:nvPr>
        </p:nvSpPr>
        <p:spPr>
          <a:xfrm>
            <a:off x="311700" y="1058225"/>
            <a:ext cx="8444400" cy="35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It’s necessary that we check some metrics to see how efficient SVM was in its predictions, yet with validation metrics, we need the original test set labels and the label predictions, yet we don’t have any original test set labels</a:t>
            </a:r>
            <a:endParaRPr sz="1800"/>
          </a:p>
          <a:p>
            <a:pPr indent="-342900" lvl="0" marL="457200" rtl="0" algn="l">
              <a:spcBef>
                <a:spcPts val="0"/>
              </a:spcBef>
              <a:spcAft>
                <a:spcPts val="0"/>
              </a:spcAft>
              <a:buSzPts val="1800"/>
              <a:buChar char="●"/>
            </a:pPr>
            <a:r>
              <a:rPr lang="en" sz="1800"/>
              <a:t>If we don’t have any metrics, then we can’t determine how meaningful our final product is</a:t>
            </a:r>
            <a:endParaRPr sz="1800"/>
          </a:p>
          <a:p>
            <a:pPr indent="-342900" lvl="0" marL="457200" rtl="0" algn="l">
              <a:spcBef>
                <a:spcPts val="0"/>
              </a:spcBef>
              <a:spcAft>
                <a:spcPts val="0"/>
              </a:spcAft>
              <a:buSzPts val="1800"/>
              <a:buChar char="●"/>
            </a:pPr>
            <a:r>
              <a:rPr lang="en" sz="1800"/>
              <a:t>Then we must create a way such that we can see some metrics</a:t>
            </a:r>
            <a:endParaRPr sz="1800"/>
          </a:p>
        </p:txBody>
      </p:sp>
      <p:sp>
        <p:nvSpPr>
          <p:cNvPr id="204" name="Google Shape;204;p3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Model Validation: A Small Problem</a:t>
            </a:r>
            <a:endParaRPr b="1" sz="2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7"/>
          <p:cNvSpPr txBox="1"/>
          <p:nvPr>
            <p:ph idx="1" type="body"/>
          </p:nvPr>
        </p:nvSpPr>
        <p:spPr>
          <a:xfrm>
            <a:off x="311700" y="1058225"/>
            <a:ext cx="8444400" cy="35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solution lies in pseudo-supervised learning</a:t>
            </a:r>
            <a:endParaRPr sz="1800"/>
          </a:p>
          <a:p>
            <a:pPr indent="-342900" lvl="0" marL="457200" rtl="0" algn="l">
              <a:spcBef>
                <a:spcPts val="0"/>
              </a:spcBef>
              <a:spcAft>
                <a:spcPts val="0"/>
              </a:spcAft>
              <a:buSzPts val="1800"/>
              <a:buChar char="●"/>
            </a:pPr>
            <a:r>
              <a:rPr lang="en" sz="1800"/>
              <a:t>Once we have our full topic label set, simply switch the training and test subsets</a:t>
            </a:r>
            <a:endParaRPr sz="1800"/>
          </a:p>
          <a:p>
            <a:pPr indent="-342900" lvl="0" marL="457200" rtl="0" algn="l">
              <a:spcBef>
                <a:spcPts val="0"/>
              </a:spcBef>
              <a:spcAft>
                <a:spcPts val="0"/>
              </a:spcAft>
              <a:buSzPts val="1800"/>
              <a:buChar char="●"/>
            </a:pPr>
            <a:r>
              <a:rPr lang="en" sz="1800"/>
              <a:t>Then train off of the newly labeled subset and make predictions for the originally labeled subset</a:t>
            </a:r>
            <a:endParaRPr sz="1800"/>
          </a:p>
          <a:p>
            <a:pPr indent="-342900" lvl="0" marL="457200" rtl="0" algn="l">
              <a:spcBef>
                <a:spcPts val="0"/>
              </a:spcBef>
              <a:spcAft>
                <a:spcPts val="0"/>
              </a:spcAft>
              <a:buSzPts val="1800"/>
              <a:buChar char="●"/>
            </a:pPr>
            <a:r>
              <a:rPr lang="en" sz="1800"/>
              <a:t>This allows us to create some pseudo-metrics such as accuracy, precision, and recall that allow us a means of quantifying just how well-defined our overall topics are with regard to the features based off the original training set</a:t>
            </a:r>
            <a:endParaRPr sz="1800"/>
          </a:p>
          <a:p>
            <a:pPr indent="-342900" lvl="0" marL="457200" rtl="0" algn="l">
              <a:spcBef>
                <a:spcPts val="0"/>
              </a:spcBef>
              <a:spcAft>
                <a:spcPts val="0"/>
              </a:spcAft>
              <a:buSzPts val="1800"/>
              <a:buChar char="●"/>
            </a:pPr>
            <a:r>
              <a:rPr lang="en" sz="1800"/>
              <a:t>Metrics are also weighted to consider common topic label imbalance and thus provide us with slightly more meaningful values</a:t>
            </a:r>
            <a:endParaRPr sz="1800"/>
          </a:p>
        </p:txBody>
      </p:sp>
      <p:sp>
        <p:nvSpPr>
          <p:cNvPr id="210" name="Google Shape;210;p3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Model Validation: The Solution</a:t>
            </a:r>
            <a:endParaRPr b="1" sz="2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Model Validation: Metrics</a:t>
            </a:r>
            <a:endParaRPr b="1" sz="2600"/>
          </a:p>
          <a:p>
            <a:pPr indent="0" lvl="0" marL="0" rtl="0" algn="l">
              <a:spcBef>
                <a:spcPts val="0"/>
              </a:spcBef>
              <a:spcAft>
                <a:spcPts val="0"/>
              </a:spcAft>
              <a:buNone/>
            </a:pPr>
            <a:r>
              <a:t/>
            </a:r>
            <a:endParaRPr/>
          </a:p>
        </p:txBody>
      </p:sp>
      <p:sp>
        <p:nvSpPr>
          <p:cNvPr id="216" name="Google Shape;216;p38"/>
          <p:cNvSpPr txBox="1"/>
          <p:nvPr>
            <p:ph idx="1" type="body"/>
          </p:nvPr>
        </p:nvSpPr>
        <p:spPr>
          <a:xfrm>
            <a:off x="164350" y="1058225"/>
            <a:ext cx="4524300" cy="3910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All metrics, for recommended Topic Amount value, generally range between 0.8 - 1.0, and going to 0.7 at lowest</a:t>
            </a:r>
            <a:endParaRPr sz="1600"/>
          </a:p>
          <a:p>
            <a:pPr indent="-330200" lvl="0" marL="457200" rtl="0" algn="l">
              <a:spcBef>
                <a:spcPts val="0"/>
              </a:spcBef>
              <a:spcAft>
                <a:spcPts val="0"/>
              </a:spcAft>
              <a:buSzPts val="1600"/>
              <a:buChar char="●"/>
            </a:pPr>
            <a:r>
              <a:rPr lang="en" sz="1600"/>
              <a:t>For Topic Amount values beyond 4, metrics drop to around 0.7 and drop as the value increases</a:t>
            </a:r>
            <a:endParaRPr sz="1600"/>
          </a:p>
          <a:p>
            <a:pPr indent="-330200" lvl="0" marL="457200" rtl="0" algn="l">
              <a:spcBef>
                <a:spcPts val="0"/>
              </a:spcBef>
              <a:spcAft>
                <a:spcPts val="0"/>
              </a:spcAft>
              <a:buSzPts val="1600"/>
              <a:buChar char="●"/>
            </a:pPr>
            <a:r>
              <a:rPr lang="en" sz="1600"/>
              <a:t>The confusion matrix helps us to see where particularly SVM may have had issues with under/overfitting or where certain topics were too similar to others feature-wise</a:t>
            </a:r>
            <a:endParaRPr sz="1600"/>
          </a:p>
        </p:txBody>
      </p:sp>
      <p:pic>
        <p:nvPicPr>
          <p:cNvPr id="217" name="Google Shape;217;p38"/>
          <p:cNvPicPr preferRelativeResize="0"/>
          <p:nvPr/>
        </p:nvPicPr>
        <p:blipFill>
          <a:blip r:embed="rId3">
            <a:alphaModFix/>
          </a:blip>
          <a:stretch>
            <a:fillRect/>
          </a:stretch>
        </p:blipFill>
        <p:spPr>
          <a:xfrm>
            <a:off x="4619613" y="860150"/>
            <a:ext cx="4524375" cy="571500"/>
          </a:xfrm>
          <a:prstGeom prst="rect">
            <a:avLst/>
          </a:prstGeom>
          <a:noFill/>
          <a:ln>
            <a:noFill/>
          </a:ln>
        </p:spPr>
      </p:pic>
      <p:pic>
        <p:nvPicPr>
          <p:cNvPr id="218" name="Google Shape;218;p38"/>
          <p:cNvPicPr preferRelativeResize="0"/>
          <p:nvPr/>
        </p:nvPicPr>
        <p:blipFill>
          <a:blip r:embed="rId4">
            <a:alphaModFix/>
          </a:blip>
          <a:stretch>
            <a:fillRect/>
          </a:stretch>
        </p:blipFill>
        <p:spPr>
          <a:xfrm>
            <a:off x="5404525" y="1431650"/>
            <a:ext cx="3739475" cy="271049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Model Validation: Clustering</a:t>
            </a:r>
            <a:endParaRPr b="1" sz="2600"/>
          </a:p>
          <a:p>
            <a:pPr indent="0" lvl="0" marL="0" rtl="0" algn="l">
              <a:spcBef>
                <a:spcPts val="0"/>
              </a:spcBef>
              <a:spcAft>
                <a:spcPts val="0"/>
              </a:spcAft>
              <a:buNone/>
            </a:pPr>
            <a:r>
              <a:t/>
            </a:r>
            <a:endParaRPr/>
          </a:p>
        </p:txBody>
      </p:sp>
      <p:sp>
        <p:nvSpPr>
          <p:cNvPr id="224" name="Google Shape;224;p39"/>
          <p:cNvSpPr txBox="1"/>
          <p:nvPr>
            <p:ph idx="1" type="body"/>
          </p:nvPr>
        </p:nvSpPr>
        <p:spPr>
          <a:xfrm>
            <a:off x="164350" y="1058225"/>
            <a:ext cx="4524300" cy="3910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Clustering algorithms allow us to visualize how all of our data is grouped</a:t>
            </a:r>
            <a:endParaRPr sz="1600"/>
          </a:p>
          <a:p>
            <a:pPr indent="-330200" lvl="0" marL="457200" rtl="0" algn="l">
              <a:spcBef>
                <a:spcPts val="0"/>
              </a:spcBef>
              <a:spcAft>
                <a:spcPts val="0"/>
              </a:spcAft>
              <a:buSzPts val="1600"/>
              <a:buChar char="●"/>
            </a:pPr>
            <a:r>
              <a:rPr lang="en" sz="1600"/>
              <a:t>Using a dimensionality reduction algorithm,since we have very high dimensionality, and specifically t-SNE since it preserves local and global structure</a:t>
            </a:r>
            <a:endParaRPr sz="1600"/>
          </a:p>
          <a:p>
            <a:pPr indent="-330200" lvl="0" marL="457200" rtl="0" algn="l">
              <a:spcBef>
                <a:spcPts val="0"/>
              </a:spcBef>
              <a:spcAft>
                <a:spcPts val="0"/>
              </a:spcAft>
              <a:buSzPts val="1600"/>
              <a:buChar char="●"/>
            </a:pPr>
            <a:r>
              <a:rPr lang="en" sz="1600"/>
              <a:t>Unfortunately can’t see color-labeled image since its pixel dimensions are so large (6 -7 figures each) that it can’t be rendered</a:t>
            </a:r>
            <a:endParaRPr sz="1600"/>
          </a:p>
          <a:p>
            <a:pPr indent="-330200" lvl="0" marL="457200" rtl="0" algn="l">
              <a:spcBef>
                <a:spcPts val="0"/>
              </a:spcBef>
              <a:spcAft>
                <a:spcPts val="0"/>
              </a:spcAft>
              <a:buSzPts val="1600"/>
              <a:buChar char="●"/>
            </a:pPr>
            <a:r>
              <a:rPr lang="en" sz="1600"/>
              <a:t>Can still see scatterplot for an idea of either how difficult it may have been for SVM to make accurate predictions by investigating for clusters</a:t>
            </a:r>
            <a:endParaRPr sz="1600"/>
          </a:p>
        </p:txBody>
      </p:sp>
      <p:pic>
        <p:nvPicPr>
          <p:cNvPr id="225" name="Google Shape;225;p39"/>
          <p:cNvPicPr preferRelativeResize="0"/>
          <p:nvPr/>
        </p:nvPicPr>
        <p:blipFill>
          <a:blip r:embed="rId3">
            <a:alphaModFix/>
          </a:blip>
          <a:stretch>
            <a:fillRect/>
          </a:stretch>
        </p:blipFill>
        <p:spPr>
          <a:xfrm>
            <a:off x="4688650" y="1058216"/>
            <a:ext cx="4302951" cy="300088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0"/>
          <p:cNvSpPr txBox="1"/>
          <p:nvPr>
            <p:ph idx="1" type="body"/>
          </p:nvPr>
        </p:nvSpPr>
        <p:spPr>
          <a:xfrm>
            <a:off x="311700" y="1058225"/>
            <a:ext cx="8444400" cy="35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Finally have all of our topic value labels with necessary metrics</a:t>
            </a:r>
            <a:endParaRPr sz="1800"/>
          </a:p>
          <a:p>
            <a:pPr indent="-342900" lvl="0" marL="457200" rtl="0" algn="l">
              <a:spcBef>
                <a:spcPts val="0"/>
              </a:spcBef>
              <a:spcAft>
                <a:spcPts val="0"/>
              </a:spcAft>
              <a:buSzPts val="1800"/>
              <a:buChar char="●"/>
            </a:pPr>
            <a:r>
              <a:rPr lang="en" sz="1800"/>
              <a:t>Split final dataframe into two: One for ‘Whereas’ clauses and one for ‘Resolved’ Clauses</a:t>
            </a:r>
            <a:endParaRPr sz="1800"/>
          </a:p>
          <a:p>
            <a:pPr indent="-342900" lvl="0" marL="457200" rtl="0" algn="l">
              <a:spcBef>
                <a:spcPts val="0"/>
              </a:spcBef>
              <a:spcAft>
                <a:spcPts val="0"/>
              </a:spcAft>
              <a:buSzPts val="1800"/>
              <a:buChar char="●"/>
            </a:pPr>
            <a:r>
              <a:rPr lang="en" sz="1800"/>
              <a:t>Use a double-nested for-loop to create a create a topic subset dataframe for each topic in each section</a:t>
            </a:r>
            <a:endParaRPr sz="1800"/>
          </a:p>
          <a:p>
            <a:pPr indent="-342900" lvl="0" marL="457200" rtl="0" algn="l">
              <a:spcBef>
                <a:spcPts val="0"/>
              </a:spcBef>
              <a:spcAft>
                <a:spcPts val="0"/>
              </a:spcAft>
              <a:buSzPts val="1800"/>
              <a:buChar char="●"/>
            </a:pPr>
            <a:r>
              <a:rPr lang="en" sz="1800"/>
              <a:t>When subset is made, all clauses within are then put into TextRank to determine which clause best represents and thus best summarizes all other clauses of that topic in that section</a:t>
            </a:r>
            <a:endParaRPr sz="1800"/>
          </a:p>
          <a:p>
            <a:pPr indent="-342900" lvl="0" marL="457200" rtl="0" algn="l">
              <a:spcBef>
                <a:spcPts val="0"/>
              </a:spcBef>
              <a:spcAft>
                <a:spcPts val="0"/>
              </a:spcAft>
              <a:buSzPts val="1800"/>
              <a:buChar char="●"/>
            </a:pPr>
            <a:r>
              <a:rPr lang="en" sz="1800"/>
              <a:t>All best clauses are put into a list</a:t>
            </a:r>
            <a:endParaRPr sz="1800"/>
          </a:p>
        </p:txBody>
      </p:sp>
      <p:sp>
        <p:nvSpPr>
          <p:cNvPr id="231" name="Google Shape;231;p4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Final Product Creation</a:t>
            </a:r>
            <a:endParaRPr b="1" sz="2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Final Product Creation Safeguard</a:t>
            </a:r>
            <a:endParaRPr b="1" sz="2600"/>
          </a:p>
          <a:p>
            <a:pPr indent="0" lvl="0" marL="0" rtl="0" algn="l">
              <a:spcBef>
                <a:spcPts val="0"/>
              </a:spcBef>
              <a:spcAft>
                <a:spcPts val="0"/>
              </a:spcAft>
              <a:buNone/>
            </a:pPr>
            <a:r>
              <a:t/>
            </a:r>
            <a:endParaRPr/>
          </a:p>
        </p:txBody>
      </p:sp>
      <p:sp>
        <p:nvSpPr>
          <p:cNvPr id="237" name="Google Shape;237;p41"/>
          <p:cNvSpPr txBox="1"/>
          <p:nvPr>
            <p:ph idx="1" type="body"/>
          </p:nvPr>
        </p:nvSpPr>
        <p:spPr>
          <a:xfrm>
            <a:off x="164350" y="1058225"/>
            <a:ext cx="4524300" cy="3910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For Topic Amount values greater than 3, it’s very common for some topics to not have any clauses in one of the sections, and sometimes both due to overfitting</a:t>
            </a:r>
            <a:endParaRPr sz="1600"/>
          </a:p>
          <a:p>
            <a:pPr indent="-330200" lvl="0" marL="457200" rtl="0" algn="l">
              <a:spcBef>
                <a:spcPts val="0"/>
              </a:spcBef>
              <a:spcAft>
                <a:spcPts val="0"/>
              </a:spcAft>
              <a:buSzPts val="1600"/>
              <a:buChar char="●"/>
            </a:pPr>
            <a:r>
              <a:rPr lang="en" sz="1600"/>
              <a:t>Thus, when creating the topic subsets, an empty dataframe will be made, which will cause an error in TextRank and end the model’s process before the product is returned</a:t>
            </a:r>
            <a:endParaRPr sz="1600"/>
          </a:p>
          <a:p>
            <a:pPr indent="-330200" lvl="0" marL="457200" rtl="0" algn="l">
              <a:spcBef>
                <a:spcPts val="0"/>
              </a:spcBef>
              <a:spcAft>
                <a:spcPts val="0"/>
              </a:spcAft>
              <a:buSzPts val="1600"/>
              <a:buChar char="●"/>
            </a:pPr>
            <a:r>
              <a:rPr lang="en" sz="1600"/>
              <a:t>The safeguard thus checks the length of the subsets. If non-zero, it’s put into TextRank, and if zero, it’s skipped</a:t>
            </a:r>
            <a:endParaRPr sz="1600"/>
          </a:p>
        </p:txBody>
      </p:sp>
      <p:pic>
        <p:nvPicPr>
          <p:cNvPr id="238" name="Google Shape;238;p41"/>
          <p:cNvPicPr preferRelativeResize="0"/>
          <p:nvPr/>
        </p:nvPicPr>
        <p:blipFill>
          <a:blip r:embed="rId3">
            <a:alphaModFix/>
          </a:blip>
          <a:stretch>
            <a:fillRect/>
          </a:stretch>
        </p:blipFill>
        <p:spPr>
          <a:xfrm>
            <a:off x="4619700" y="1058225"/>
            <a:ext cx="4524300" cy="31030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1171675"/>
            <a:ext cx="8444400" cy="35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Created a model to bridge the skill gap</a:t>
            </a:r>
            <a:endParaRPr sz="1800"/>
          </a:p>
          <a:p>
            <a:pPr indent="-342900" lvl="0" marL="457200" rtl="0" algn="l">
              <a:spcBef>
                <a:spcPts val="0"/>
              </a:spcBef>
              <a:spcAft>
                <a:spcPts val="0"/>
              </a:spcAft>
              <a:buSzPts val="1800"/>
              <a:buChar char="●"/>
            </a:pPr>
            <a:r>
              <a:rPr lang="en" sz="1800"/>
              <a:t>Model takes in a pre-processed resolution txt document and ‘topic amount’ value</a:t>
            </a:r>
            <a:endParaRPr sz="1800"/>
          </a:p>
          <a:p>
            <a:pPr indent="-342900" lvl="0" marL="457200" rtl="0" algn="l">
              <a:spcBef>
                <a:spcPts val="0"/>
              </a:spcBef>
              <a:spcAft>
                <a:spcPts val="0"/>
              </a:spcAft>
              <a:buSzPts val="1800"/>
              <a:buChar char="●"/>
            </a:pPr>
            <a:r>
              <a:rPr lang="en" sz="1800"/>
              <a:t>Model returns a product comprised of determined topic phrases and </a:t>
            </a:r>
            <a:br>
              <a:rPr lang="en" sz="1800"/>
            </a:br>
            <a:r>
              <a:rPr lang="en" sz="1800"/>
              <a:t>(2 * topic amount) clauses from the resolution</a:t>
            </a:r>
            <a:endParaRPr sz="1800"/>
          </a:p>
          <a:p>
            <a:pPr indent="-342900" lvl="0" marL="457200" rtl="0" algn="l">
              <a:spcBef>
                <a:spcPts val="0"/>
              </a:spcBef>
              <a:spcAft>
                <a:spcPts val="0"/>
              </a:spcAft>
              <a:buSzPts val="1800"/>
              <a:buChar char="●"/>
            </a:pPr>
            <a:r>
              <a:rPr lang="en" sz="1800"/>
              <a:t>The returned clauses have been chosen as they best represent their individual topic subsets</a:t>
            </a:r>
            <a:endParaRPr sz="1800"/>
          </a:p>
          <a:p>
            <a:pPr indent="-342900" lvl="0" marL="457200" rtl="0" algn="l">
              <a:spcBef>
                <a:spcPts val="0"/>
              </a:spcBef>
              <a:spcAft>
                <a:spcPts val="0"/>
              </a:spcAft>
              <a:buSzPts val="1800"/>
              <a:buChar char="●"/>
            </a:pPr>
            <a:r>
              <a:rPr lang="en" sz="1800"/>
              <a:t>Overall product ensures that the overall ideas and stances within the resolution are presented as accurately and with as much information maintained as possible</a:t>
            </a:r>
            <a:endParaRPr sz="1800"/>
          </a:p>
          <a:p>
            <a:pPr indent="-342900" lvl="0" marL="457200" rtl="0" algn="l">
              <a:spcBef>
                <a:spcPts val="0"/>
              </a:spcBef>
              <a:spcAft>
                <a:spcPts val="0"/>
              </a:spcAft>
              <a:buSzPts val="1800"/>
              <a:buChar char="●"/>
            </a:pPr>
            <a:r>
              <a:rPr lang="en" sz="1800"/>
              <a:t>Effectively condenses resolution to key points </a:t>
            </a:r>
            <a:endParaRPr sz="1800"/>
          </a:p>
        </p:txBody>
      </p:sp>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Pulling the Solution from the Problem (The Product)</a:t>
            </a:r>
            <a:endParaRPr b="1" sz="2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2"/>
          <p:cNvSpPr txBox="1"/>
          <p:nvPr>
            <p:ph idx="1" type="body"/>
          </p:nvPr>
        </p:nvSpPr>
        <p:spPr>
          <a:xfrm>
            <a:off x="311700" y="1058225"/>
            <a:ext cx="8444400" cy="35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best clause list is then ordered by the order they appear in in the resolution and capitalized for formality’s sake</a:t>
            </a:r>
            <a:endParaRPr sz="1800"/>
          </a:p>
          <a:p>
            <a:pPr indent="-342900" lvl="0" marL="457200" rtl="0" algn="l">
              <a:spcBef>
                <a:spcPts val="0"/>
              </a:spcBef>
              <a:spcAft>
                <a:spcPts val="0"/>
              </a:spcAft>
              <a:buSzPts val="1800"/>
              <a:buChar char="●"/>
            </a:pPr>
            <a:r>
              <a:rPr lang="en" sz="1800"/>
              <a:t>The list of topic phrases, the numbered and ordered summary clauses, and a statement comparing max clauses returned vs amount actually returned is printed as the final product</a:t>
            </a:r>
            <a:endParaRPr sz="1800"/>
          </a:p>
        </p:txBody>
      </p:sp>
      <p:sp>
        <p:nvSpPr>
          <p:cNvPr id="244" name="Google Shape;244;p4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Final Product Creation</a:t>
            </a:r>
            <a:endParaRPr b="1" sz="2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Final Product Example</a:t>
            </a:r>
            <a:endParaRPr b="1" sz="2600"/>
          </a:p>
        </p:txBody>
      </p:sp>
      <p:pic>
        <p:nvPicPr>
          <p:cNvPr id="250" name="Google Shape;250;p43"/>
          <p:cNvPicPr preferRelativeResize="0"/>
          <p:nvPr/>
        </p:nvPicPr>
        <p:blipFill>
          <a:blip r:embed="rId3">
            <a:alphaModFix/>
          </a:blip>
          <a:stretch>
            <a:fillRect/>
          </a:stretch>
        </p:blipFill>
        <p:spPr>
          <a:xfrm>
            <a:off x="524850" y="1159437"/>
            <a:ext cx="8094301" cy="3323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4"/>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Afterword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5"/>
          <p:cNvSpPr txBox="1"/>
          <p:nvPr>
            <p:ph idx="1" type="body"/>
          </p:nvPr>
        </p:nvSpPr>
        <p:spPr>
          <a:xfrm>
            <a:off x="311700" y="1058225"/>
            <a:ext cx="8444400" cy="35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SVM models perform with consistently high results</a:t>
            </a:r>
            <a:endParaRPr sz="1800"/>
          </a:p>
          <a:p>
            <a:pPr indent="-342900" lvl="0" marL="457200" rtl="0" algn="l">
              <a:spcBef>
                <a:spcPts val="0"/>
              </a:spcBef>
              <a:spcAft>
                <a:spcPts val="0"/>
              </a:spcAft>
              <a:buSzPts val="1800"/>
              <a:buChar char="●"/>
            </a:pPr>
            <a:r>
              <a:rPr lang="en" sz="1800"/>
              <a:t>Weakest metrics never fall below 0.7 and generally range between 0.8 - 1.0 for all metrics when using recommended Topic Amount values</a:t>
            </a:r>
            <a:endParaRPr sz="1800"/>
          </a:p>
          <a:p>
            <a:pPr indent="-342900" lvl="0" marL="457200" rtl="0" algn="l">
              <a:spcBef>
                <a:spcPts val="0"/>
              </a:spcBef>
              <a:spcAft>
                <a:spcPts val="0"/>
              </a:spcAft>
              <a:buSzPts val="1800"/>
              <a:buChar char="●"/>
            </a:pPr>
            <a:r>
              <a:rPr lang="en" sz="1800"/>
              <a:t>Including parameters that balanced out class weights due to topic label imbalances greatly helped in making stronger predictions overall, and thus, stronger metrics in general</a:t>
            </a:r>
            <a:endParaRPr sz="1800"/>
          </a:p>
          <a:p>
            <a:pPr indent="-342900" lvl="0" marL="457200" rtl="0" algn="l">
              <a:spcBef>
                <a:spcPts val="0"/>
              </a:spcBef>
              <a:spcAft>
                <a:spcPts val="0"/>
              </a:spcAft>
              <a:buSzPts val="1800"/>
              <a:buChar char="●"/>
            </a:pPr>
            <a:r>
              <a:rPr lang="en" sz="1800"/>
              <a:t>Even using Topic Amount values greater than 4 results in relatively acceptable metrics on </a:t>
            </a:r>
            <a:r>
              <a:rPr lang="en" sz="1800"/>
              <a:t>occasion</a:t>
            </a:r>
            <a:endParaRPr sz="1800"/>
          </a:p>
          <a:p>
            <a:pPr indent="-342900" lvl="0" marL="457200" rtl="0" algn="l">
              <a:spcBef>
                <a:spcPts val="0"/>
              </a:spcBef>
              <a:spcAft>
                <a:spcPts val="0"/>
              </a:spcAft>
              <a:buSzPts val="1800"/>
              <a:buChar char="●"/>
            </a:pPr>
            <a:r>
              <a:rPr lang="en" sz="1800"/>
              <a:t>Metrics could be raised even further through further work on training set creation method, allowing for more balanced label distribution and a larger training set overall</a:t>
            </a:r>
            <a:endParaRPr sz="1800"/>
          </a:p>
        </p:txBody>
      </p:sp>
      <p:sp>
        <p:nvSpPr>
          <p:cNvPr id="261" name="Google Shape;261;p4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Evaluation of Metrics</a:t>
            </a:r>
            <a:endParaRPr b="1" sz="2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6"/>
          <p:cNvSpPr txBox="1"/>
          <p:nvPr>
            <p:ph idx="1" type="body"/>
          </p:nvPr>
        </p:nvSpPr>
        <p:spPr>
          <a:xfrm>
            <a:off x="311700" y="1058225"/>
            <a:ext cx="8444400" cy="35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Safeguards negated all issues of errors upon using multiple different resolutions and running each with different Topic Amount values</a:t>
            </a:r>
            <a:endParaRPr sz="1800"/>
          </a:p>
          <a:p>
            <a:pPr indent="-342900" lvl="0" marL="457200" rtl="0" algn="l">
              <a:spcBef>
                <a:spcPts val="0"/>
              </a:spcBef>
              <a:spcAft>
                <a:spcPts val="0"/>
              </a:spcAft>
              <a:buSzPts val="1800"/>
              <a:buChar char="●"/>
            </a:pPr>
            <a:r>
              <a:rPr lang="en" sz="1800"/>
              <a:t>Made model able to work with a broader scope of resolutions by adapting to possible issues of over/under fitting caused by certain Topic Amount values and resolution length in terms of clauses</a:t>
            </a:r>
            <a:endParaRPr sz="1800"/>
          </a:p>
          <a:p>
            <a:pPr indent="-342900" lvl="0" marL="457200" rtl="0" algn="l">
              <a:spcBef>
                <a:spcPts val="0"/>
              </a:spcBef>
              <a:spcAft>
                <a:spcPts val="0"/>
              </a:spcAft>
              <a:buSzPts val="1800"/>
              <a:buChar char="●"/>
            </a:pPr>
            <a:r>
              <a:rPr lang="en" sz="1800"/>
              <a:t>Consistently allows model to return a product, albeit slightly shorter than intended, made to the best of its ability </a:t>
            </a:r>
            <a:endParaRPr sz="1800"/>
          </a:p>
        </p:txBody>
      </p:sp>
      <p:sp>
        <p:nvSpPr>
          <p:cNvPr id="267" name="Google Shape;267;p4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Evaluation of Safeguards</a:t>
            </a:r>
            <a:endParaRPr b="1" sz="2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7"/>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Extractive Text Summarization</a:t>
            </a:r>
            <a:endParaRPr b="1" sz="1800"/>
          </a:p>
          <a:p>
            <a:pPr indent="-330200" lvl="0" marL="457200" rtl="0" algn="l">
              <a:spcBef>
                <a:spcPts val="1600"/>
              </a:spcBef>
              <a:spcAft>
                <a:spcPts val="0"/>
              </a:spcAft>
              <a:buSzPts val="1600"/>
              <a:buChar char="●"/>
            </a:pPr>
            <a:r>
              <a:rPr lang="en" sz="1600"/>
              <a:t>Would replace summary clauses with unique sentences made up of phrasings found within each topic subset</a:t>
            </a:r>
            <a:endParaRPr sz="1600"/>
          </a:p>
          <a:p>
            <a:pPr indent="-330200" lvl="0" marL="457200" rtl="0" algn="l">
              <a:spcBef>
                <a:spcPts val="0"/>
              </a:spcBef>
              <a:spcAft>
                <a:spcPts val="0"/>
              </a:spcAft>
              <a:buSzPts val="1600"/>
              <a:buChar char="●"/>
            </a:pPr>
            <a:r>
              <a:rPr lang="en" sz="1600"/>
              <a:t>Sentences would be ‘puzzle-pieced’ together to even better represent and summarize topics in each section</a:t>
            </a:r>
            <a:endParaRPr sz="1600"/>
          </a:p>
          <a:p>
            <a:pPr indent="-330200" lvl="0" marL="457200" rtl="0" algn="l">
              <a:spcBef>
                <a:spcPts val="0"/>
              </a:spcBef>
              <a:spcAft>
                <a:spcPts val="0"/>
              </a:spcAft>
              <a:buSzPts val="1600"/>
              <a:buChar char="●"/>
            </a:pPr>
            <a:r>
              <a:rPr lang="en" sz="1600"/>
              <a:t>More information maintained overall with same amount of items in product </a:t>
            </a:r>
            <a:endParaRPr sz="1600"/>
          </a:p>
        </p:txBody>
      </p:sp>
      <p:sp>
        <p:nvSpPr>
          <p:cNvPr id="273" name="Google Shape;273;p47"/>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Abstractive Text Summarization</a:t>
            </a:r>
            <a:endParaRPr b="1" sz="1800"/>
          </a:p>
          <a:p>
            <a:pPr indent="-330200" lvl="0" marL="457200" rtl="0" algn="l">
              <a:spcBef>
                <a:spcPts val="1600"/>
              </a:spcBef>
              <a:spcAft>
                <a:spcPts val="0"/>
              </a:spcAft>
              <a:buSzPts val="1600"/>
              <a:buChar char="●"/>
            </a:pPr>
            <a:r>
              <a:rPr lang="en" sz="1600"/>
              <a:t>Would replace summary clauses with unique sentences made independently of the clauses in the topic subsets</a:t>
            </a:r>
            <a:endParaRPr sz="1600"/>
          </a:p>
          <a:p>
            <a:pPr indent="-330200" lvl="0" marL="457200" rtl="0" algn="l">
              <a:spcBef>
                <a:spcPts val="0"/>
              </a:spcBef>
              <a:spcAft>
                <a:spcPts val="0"/>
              </a:spcAft>
              <a:buSzPts val="1600"/>
              <a:buChar char="●"/>
            </a:pPr>
            <a:r>
              <a:rPr lang="en" sz="1600"/>
              <a:t>Sentences are entirely unique as opposed to being ‘puzzle-pieced’</a:t>
            </a:r>
            <a:endParaRPr sz="1600"/>
          </a:p>
          <a:p>
            <a:pPr indent="-330200" lvl="0" marL="457200" rtl="0" algn="l">
              <a:spcBef>
                <a:spcPts val="0"/>
              </a:spcBef>
              <a:spcAft>
                <a:spcPts val="0"/>
              </a:spcAft>
              <a:buSzPts val="1600"/>
              <a:buChar char="●"/>
            </a:pPr>
            <a:r>
              <a:rPr lang="en" sz="1600"/>
              <a:t>Would entirely remove inherent inaccessibility of legislative writing, which is still semi-present in ETS sentences due to being made of the clauses</a:t>
            </a:r>
            <a:endParaRPr sz="1600"/>
          </a:p>
          <a:p>
            <a:pPr indent="-330200" lvl="0" marL="457200" rtl="0" algn="l">
              <a:spcBef>
                <a:spcPts val="0"/>
              </a:spcBef>
              <a:spcAft>
                <a:spcPts val="0"/>
              </a:spcAft>
              <a:buSzPts val="1600"/>
              <a:buChar char="●"/>
            </a:pPr>
            <a:r>
              <a:rPr lang="en" sz="1600"/>
              <a:t>More information maintained overall with same amount of items in product</a:t>
            </a:r>
            <a:endParaRPr sz="1600"/>
          </a:p>
        </p:txBody>
      </p:sp>
      <p:sp>
        <p:nvSpPr>
          <p:cNvPr id="274" name="Google Shape;274;p4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Ideas for Implementation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1171675"/>
            <a:ext cx="8444400" cy="35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 SparkNotes-esque version of resolutions allows for one to focus on keypoints and understand the overall topics and stances at hand without becoming overwhelmed</a:t>
            </a:r>
            <a:endParaRPr sz="1800"/>
          </a:p>
          <a:p>
            <a:pPr indent="-342900" lvl="0" marL="457200" rtl="0" algn="l">
              <a:spcBef>
                <a:spcPts val="0"/>
              </a:spcBef>
              <a:spcAft>
                <a:spcPts val="0"/>
              </a:spcAft>
              <a:buSzPts val="1800"/>
              <a:buChar char="●"/>
            </a:pPr>
            <a:r>
              <a:rPr lang="en" sz="1800"/>
              <a:t>Allows readers to take in and retain information at their own pace as opposed to feeling like they need to take in all information at once</a:t>
            </a:r>
            <a:endParaRPr sz="1800"/>
          </a:p>
          <a:p>
            <a:pPr indent="-342900" lvl="0" marL="457200" rtl="0" algn="l">
              <a:spcBef>
                <a:spcPts val="0"/>
              </a:spcBef>
              <a:spcAft>
                <a:spcPts val="0"/>
              </a:spcAft>
              <a:buSzPts val="1800"/>
              <a:buChar char="●"/>
            </a:pPr>
            <a:r>
              <a:rPr lang="en" sz="1800"/>
              <a:t>Will help to easen political apathy by allowing the layman a jumping-off point from which they may become further interested and familiar with technical writing and legislative matters</a:t>
            </a:r>
            <a:endParaRPr sz="1800"/>
          </a:p>
        </p:txBody>
      </p:sp>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Value to the Layman</a:t>
            </a:r>
            <a:endParaRPr b="1"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1171675"/>
            <a:ext cx="8444400" cy="35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Can be used specifically in middle and high school government courses to help students understand certain matters in resolutions without overwhelming them</a:t>
            </a:r>
            <a:endParaRPr sz="1800"/>
          </a:p>
          <a:p>
            <a:pPr indent="-342900" lvl="0" marL="457200" rtl="0" algn="l">
              <a:spcBef>
                <a:spcPts val="0"/>
              </a:spcBef>
              <a:spcAft>
                <a:spcPts val="0"/>
              </a:spcAft>
              <a:buSzPts val="1800"/>
              <a:buChar char="●"/>
            </a:pPr>
            <a:r>
              <a:rPr lang="en" sz="1800"/>
              <a:t>Can be used as either a study tool or answer sheet in helping students to effectively summarize and points out the topics and stances found within highly-technical, information-dense writing</a:t>
            </a:r>
            <a:endParaRPr sz="1800"/>
          </a:p>
          <a:p>
            <a:pPr indent="-342900" lvl="0" marL="457200" rtl="0" algn="l">
              <a:spcBef>
                <a:spcPts val="0"/>
              </a:spcBef>
              <a:spcAft>
                <a:spcPts val="0"/>
              </a:spcAft>
              <a:buSzPts val="1800"/>
              <a:buChar char="●"/>
            </a:pPr>
            <a:r>
              <a:rPr lang="en" sz="1800"/>
              <a:t>Regardless of if a student pursues a government position in the future, this model as a learning tool will help them to build their reading comprehension and ability to parse dense information</a:t>
            </a:r>
            <a:endParaRPr sz="1800"/>
          </a:p>
          <a:p>
            <a:pPr indent="-342900" lvl="0" marL="457200" rtl="0" algn="l">
              <a:spcBef>
                <a:spcPts val="0"/>
              </a:spcBef>
              <a:spcAft>
                <a:spcPts val="0"/>
              </a:spcAft>
              <a:buSzPts val="1800"/>
              <a:buChar char="●"/>
            </a:pPr>
            <a:r>
              <a:rPr lang="en" sz="1800"/>
              <a:t>These skills, when cultivated at a young age, will greatly aid students through the rest of their educations and lives</a:t>
            </a:r>
            <a:endParaRPr sz="1800"/>
          </a:p>
        </p:txBody>
      </p:sp>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Value to Students</a:t>
            </a:r>
            <a:endParaRPr b="1"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Tools Employed</a:t>
            </a:r>
            <a:endParaRPr/>
          </a:p>
        </p:txBody>
      </p:sp>
      <p:sp>
        <p:nvSpPr>
          <p:cNvPr id="90" name="Google Shape;90;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Pandas</a:t>
            </a:r>
            <a:endParaRPr/>
          </a:p>
          <a:p>
            <a:pPr indent="-342900" lvl="0" marL="457200" rtl="0" algn="l">
              <a:spcBef>
                <a:spcPts val="1600"/>
              </a:spcBef>
              <a:spcAft>
                <a:spcPts val="0"/>
              </a:spcAft>
              <a:buSzPts val="1800"/>
              <a:buChar char="●"/>
            </a:pPr>
            <a:r>
              <a:rPr lang="en"/>
              <a:t>Natural Language Toolkit (nltk)</a:t>
            </a:r>
            <a:endParaRPr/>
          </a:p>
          <a:p>
            <a:pPr indent="-342900" lvl="0" marL="457200" rtl="0" algn="l">
              <a:spcBef>
                <a:spcPts val="1600"/>
              </a:spcBef>
              <a:spcAft>
                <a:spcPts val="0"/>
              </a:spcAft>
              <a:buSzPts val="1800"/>
              <a:buChar char="●"/>
            </a:pPr>
            <a:r>
              <a:rPr lang="en"/>
              <a:t>TextRank</a:t>
            </a:r>
            <a:endParaRPr/>
          </a:p>
          <a:p>
            <a:pPr indent="-342900" lvl="0" marL="457200" rtl="0" algn="l">
              <a:spcBef>
                <a:spcPts val="1600"/>
              </a:spcBef>
              <a:spcAft>
                <a:spcPts val="0"/>
              </a:spcAft>
              <a:buSzPts val="1800"/>
              <a:buChar char="●"/>
            </a:pPr>
            <a:r>
              <a:rPr lang="en"/>
              <a:t>Bag of Words</a:t>
            </a:r>
            <a:endParaRPr/>
          </a:p>
          <a:p>
            <a:pPr indent="-342900" lvl="0" marL="457200" rtl="0" algn="l">
              <a:spcBef>
                <a:spcPts val="1600"/>
              </a:spcBef>
              <a:spcAft>
                <a:spcPts val="0"/>
              </a:spcAft>
              <a:buSzPts val="1800"/>
              <a:buChar char="●"/>
            </a:pPr>
            <a:r>
              <a:rPr lang="en"/>
              <a:t>Term frequency-individual document frequency (tf-idf)</a:t>
            </a:r>
            <a:endParaRPr/>
          </a:p>
          <a:p>
            <a:pPr indent="-342900" lvl="0" marL="457200" rtl="0" algn="l">
              <a:spcBef>
                <a:spcPts val="1600"/>
              </a:spcBef>
              <a:spcAft>
                <a:spcPts val="0"/>
              </a:spcAft>
              <a:buSzPts val="1800"/>
              <a:buChar char="●"/>
            </a:pPr>
            <a:r>
              <a:rPr lang="en"/>
              <a:t>Support Vector Machine (SVM)</a:t>
            </a:r>
            <a:endParaRPr/>
          </a:p>
          <a:p>
            <a:pPr indent="-342900" lvl="0" marL="457200" rtl="0" algn="l">
              <a:spcBef>
                <a:spcPts val="1600"/>
              </a:spcBef>
              <a:spcAft>
                <a:spcPts val="1600"/>
              </a:spcAft>
              <a:buSzPts val="1800"/>
              <a:buChar char="●"/>
            </a:pPr>
            <a:r>
              <a:rPr lang="en"/>
              <a:t>Clustering Algorithm (t-SNE)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The ‘Whereas’ Section</a:t>
            </a:r>
            <a:endParaRPr b="1" sz="1800"/>
          </a:p>
          <a:p>
            <a:pPr indent="-330200" lvl="0" marL="457200" rtl="0" algn="l">
              <a:spcBef>
                <a:spcPts val="1600"/>
              </a:spcBef>
              <a:spcAft>
                <a:spcPts val="0"/>
              </a:spcAft>
              <a:buSzPts val="1600"/>
              <a:buChar char="●"/>
            </a:pPr>
            <a:r>
              <a:rPr lang="en" sz="1600"/>
              <a:t>Comes first</a:t>
            </a:r>
            <a:endParaRPr sz="1600"/>
          </a:p>
          <a:p>
            <a:pPr indent="-330200" lvl="0" marL="457200" rtl="0" algn="l">
              <a:spcBef>
                <a:spcPts val="0"/>
              </a:spcBef>
              <a:spcAft>
                <a:spcPts val="0"/>
              </a:spcAft>
              <a:buSzPts val="1600"/>
              <a:buChar char="●"/>
            </a:pPr>
            <a:r>
              <a:rPr lang="en" sz="1600"/>
              <a:t>All clauses start with ‘Whereas’</a:t>
            </a:r>
            <a:endParaRPr sz="1600"/>
          </a:p>
          <a:p>
            <a:pPr indent="-330200" lvl="0" marL="457200" rtl="0" algn="l">
              <a:spcBef>
                <a:spcPts val="0"/>
              </a:spcBef>
              <a:spcAft>
                <a:spcPts val="0"/>
              </a:spcAft>
              <a:buSzPts val="1600"/>
              <a:buChar char="●"/>
            </a:pPr>
            <a:r>
              <a:rPr lang="en" sz="1600"/>
              <a:t>Each clause presents a piece of evidence relevant to the topic(s) at hand</a:t>
            </a:r>
            <a:endParaRPr sz="1600"/>
          </a:p>
          <a:p>
            <a:pPr indent="-330200" lvl="0" marL="457200" rtl="0" algn="l">
              <a:spcBef>
                <a:spcPts val="0"/>
              </a:spcBef>
              <a:spcAft>
                <a:spcPts val="0"/>
              </a:spcAft>
              <a:buSzPts val="1600"/>
              <a:buChar char="●"/>
            </a:pPr>
            <a:r>
              <a:rPr lang="en" sz="1600"/>
              <a:t>Acts as the platform for which the clauses in the ‘Resolved’ section are justified</a:t>
            </a:r>
            <a:endParaRPr sz="1600"/>
          </a:p>
        </p:txBody>
      </p:sp>
      <p:sp>
        <p:nvSpPr>
          <p:cNvPr id="96" name="Google Shape;96;p19"/>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The ‘Resolved’ Section</a:t>
            </a:r>
            <a:endParaRPr b="1" sz="1800"/>
          </a:p>
          <a:p>
            <a:pPr indent="-330200" lvl="0" marL="457200" rtl="0" algn="l">
              <a:spcBef>
                <a:spcPts val="1600"/>
              </a:spcBef>
              <a:spcAft>
                <a:spcPts val="0"/>
              </a:spcAft>
              <a:buSzPts val="1600"/>
              <a:buChar char="●"/>
            </a:pPr>
            <a:r>
              <a:rPr lang="en" sz="1600"/>
              <a:t>Comes second</a:t>
            </a:r>
            <a:endParaRPr sz="1600"/>
          </a:p>
          <a:p>
            <a:pPr indent="-330200" lvl="0" marL="457200" rtl="0" algn="l">
              <a:spcBef>
                <a:spcPts val="0"/>
              </a:spcBef>
              <a:spcAft>
                <a:spcPts val="0"/>
              </a:spcAft>
              <a:buSzPts val="1600"/>
              <a:buChar char="●"/>
            </a:pPr>
            <a:r>
              <a:rPr lang="en" sz="1600"/>
              <a:t>Each clause presents a ‘call to action’ or solution towards the topic(s) at hand</a:t>
            </a:r>
            <a:endParaRPr sz="1600"/>
          </a:p>
          <a:p>
            <a:pPr indent="-330200" lvl="0" marL="457200" rtl="0" algn="l">
              <a:spcBef>
                <a:spcPts val="0"/>
              </a:spcBef>
              <a:spcAft>
                <a:spcPts val="0"/>
              </a:spcAft>
              <a:buSzPts val="1600"/>
              <a:buChar char="●"/>
            </a:pPr>
            <a:r>
              <a:rPr lang="en" sz="1600"/>
              <a:t>As a whole, intends to resolve or promote an issue or stance on the topic(s) at hand</a:t>
            </a:r>
            <a:endParaRPr sz="1600"/>
          </a:p>
        </p:txBody>
      </p:sp>
      <p:sp>
        <p:nvSpPr>
          <p:cNvPr id="97" name="Google Shape;97;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Two Parts of a Resolution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Model</a:t>
            </a:r>
            <a:endParaRPr/>
          </a:p>
          <a:p>
            <a:pPr indent="0" lvl="0" marL="0" rtl="0" algn="l">
              <a:spcBef>
                <a:spcPts val="0"/>
              </a:spcBef>
              <a:spcAft>
                <a:spcPts val="0"/>
              </a:spcAft>
              <a:buNone/>
            </a:pPr>
            <a:r>
              <a:rPr lang="en" sz="1800"/>
              <a:t>Examples shown are using Senate Resolution 34, condemning Myanmar’s abuse of the Rohingya people, with Topic Amount = 4</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The Pre-Processed Resolution</a:t>
            </a:r>
            <a:endParaRPr b="1" sz="1800"/>
          </a:p>
          <a:p>
            <a:pPr indent="-330200" lvl="0" marL="457200" rtl="0" algn="l">
              <a:spcBef>
                <a:spcPts val="1600"/>
              </a:spcBef>
              <a:spcAft>
                <a:spcPts val="0"/>
              </a:spcAft>
              <a:buSzPts val="1600"/>
              <a:buChar char="●"/>
            </a:pPr>
            <a:r>
              <a:rPr lang="en" sz="1600"/>
              <a:t>A .txt document of the resolution</a:t>
            </a:r>
            <a:endParaRPr sz="1600"/>
          </a:p>
          <a:p>
            <a:pPr indent="-330200" lvl="0" marL="457200" rtl="0" algn="l">
              <a:spcBef>
                <a:spcPts val="0"/>
              </a:spcBef>
              <a:spcAft>
                <a:spcPts val="0"/>
              </a:spcAft>
              <a:buSzPts val="1600"/>
              <a:buChar char="●"/>
            </a:pPr>
            <a:r>
              <a:rPr lang="en" sz="1600"/>
              <a:t>Requires pre-processing due to the text formatting used by the sites from which the resolutions were taken from causing instant Python reading errors</a:t>
            </a:r>
            <a:endParaRPr sz="1600"/>
          </a:p>
          <a:p>
            <a:pPr indent="-330200" lvl="0" marL="457200" rtl="0" algn="l">
              <a:spcBef>
                <a:spcPts val="0"/>
              </a:spcBef>
              <a:spcAft>
                <a:spcPts val="0"/>
              </a:spcAft>
              <a:buSzPts val="1600"/>
              <a:buChar char="●"/>
            </a:pPr>
            <a:r>
              <a:rPr lang="en" sz="1600"/>
              <a:t>Pre-processing removes error-causing indentation and line breaks</a:t>
            </a:r>
            <a:endParaRPr sz="1600"/>
          </a:p>
        </p:txBody>
      </p:sp>
      <p:sp>
        <p:nvSpPr>
          <p:cNvPr id="108" name="Google Shape;108;p21"/>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The Topic Amount</a:t>
            </a:r>
            <a:endParaRPr b="1" sz="1800"/>
          </a:p>
          <a:p>
            <a:pPr indent="-330200" lvl="0" marL="457200" rtl="0" algn="l">
              <a:spcBef>
                <a:spcPts val="1600"/>
              </a:spcBef>
              <a:spcAft>
                <a:spcPts val="0"/>
              </a:spcAft>
              <a:buSzPts val="1600"/>
              <a:buChar char="●"/>
            </a:pPr>
            <a:r>
              <a:rPr lang="en" sz="1600"/>
              <a:t>A user-given integer greater than 1</a:t>
            </a:r>
            <a:endParaRPr sz="1600"/>
          </a:p>
          <a:p>
            <a:pPr indent="-330200" lvl="0" marL="457200" rtl="0" algn="l">
              <a:spcBef>
                <a:spcPts val="0"/>
              </a:spcBef>
              <a:spcAft>
                <a:spcPts val="0"/>
              </a:spcAft>
              <a:buSzPts val="1600"/>
              <a:buChar char="●"/>
            </a:pPr>
            <a:r>
              <a:rPr lang="en" sz="1600"/>
              <a:t>Acts as the value for how many topics the resolution will be partitioned into</a:t>
            </a:r>
            <a:endParaRPr sz="1600"/>
          </a:p>
          <a:p>
            <a:pPr indent="-330200" lvl="0" marL="457200" rtl="0" algn="l">
              <a:spcBef>
                <a:spcPts val="0"/>
              </a:spcBef>
              <a:spcAft>
                <a:spcPts val="0"/>
              </a:spcAft>
              <a:buSzPts val="1600"/>
              <a:buChar char="●"/>
            </a:pPr>
            <a:r>
              <a:rPr lang="en" sz="1600"/>
              <a:t>The model will work to find one ‘Whereas’ clause and one ‘Resolved’ clause per each topic</a:t>
            </a:r>
            <a:endParaRPr sz="1600"/>
          </a:p>
          <a:p>
            <a:pPr indent="-330200" lvl="0" marL="457200" rtl="0" algn="l">
              <a:spcBef>
                <a:spcPts val="0"/>
              </a:spcBef>
              <a:spcAft>
                <a:spcPts val="0"/>
              </a:spcAft>
              <a:buSzPts val="1600"/>
              <a:buChar char="●"/>
            </a:pPr>
            <a:r>
              <a:rPr lang="en" sz="1600"/>
              <a:t>Thus, the final product has one of each clause type per topic if available</a:t>
            </a:r>
            <a:endParaRPr sz="1600"/>
          </a:p>
          <a:p>
            <a:pPr indent="-330200" lvl="0" marL="457200" rtl="0" algn="l">
              <a:spcBef>
                <a:spcPts val="0"/>
              </a:spcBef>
              <a:spcAft>
                <a:spcPts val="0"/>
              </a:spcAft>
              <a:buSzPts val="1600"/>
              <a:buChar char="●"/>
            </a:pPr>
            <a:r>
              <a:rPr lang="en" sz="1600"/>
              <a:t>n = 2 - 4 gives best results and validation metrics</a:t>
            </a:r>
            <a:endParaRPr sz="1600"/>
          </a:p>
          <a:p>
            <a:pPr indent="-330200" lvl="0" marL="457200" rtl="0" algn="l">
              <a:spcBef>
                <a:spcPts val="0"/>
              </a:spcBef>
              <a:spcAft>
                <a:spcPts val="0"/>
              </a:spcAft>
              <a:buSzPts val="1600"/>
              <a:buChar char="●"/>
            </a:pPr>
            <a:r>
              <a:rPr lang="en" sz="1600"/>
              <a:t>n &gt; 4 causes topic overfitting and a less useful final product</a:t>
            </a:r>
            <a:endParaRPr sz="1600"/>
          </a:p>
        </p:txBody>
      </p:sp>
      <p:sp>
        <p:nvSpPr>
          <p:cNvPr id="109" name="Google Shape;109;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Two Inputs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