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7"/>
  </p:notesMasterIdLst>
  <p:sldIdLst>
    <p:sldId id="256" r:id="rId2"/>
    <p:sldId id="257" r:id="rId3"/>
    <p:sldId id="258" r:id="rId4"/>
    <p:sldId id="260"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C4CC9A-86DA-40B6-BD75-486531799CB1}" v="29" dt="2022-08-14T03:37:00.8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77" d="100"/>
          <a:sy n="77" d="100"/>
        </p:scale>
        <p:origin x="8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Bartlett" userId="2600bcd84ac49a5c" providerId="LiveId" clId="{A2C4CC9A-86DA-40B6-BD75-486531799CB1}"/>
    <pc:docChg chg="undo redo custSel addSld delSld modSld">
      <pc:chgData name="Thomas Bartlett" userId="2600bcd84ac49a5c" providerId="LiveId" clId="{A2C4CC9A-86DA-40B6-BD75-486531799CB1}" dt="2022-08-14T04:03:41.766" v="3204"/>
      <pc:docMkLst>
        <pc:docMk/>
      </pc:docMkLst>
      <pc:sldChg chg="modAnim">
        <pc:chgData name="Thomas Bartlett" userId="2600bcd84ac49a5c" providerId="LiveId" clId="{A2C4CC9A-86DA-40B6-BD75-486531799CB1}" dt="2022-08-14T03:32:57.318" v="1035"/>
        <pc:sldMkLst>
          <pc:docMk/>
          <pc:sldMk cId="377215268" sldId="256"/>
        </pc:sldMkLst>
      </pc:sldChg>
      <pc:sldChg chg="modAnim">
        <pc:chgData name="Thomas Bartlett" userId="2600bcd84ac49a5c" providerId="LiveId" clId="{A2C4CC9A-86DA-40B6-BD75-486531799CB1}" dt="2022-08-14T03:31:40.340" v="1032"/>
        <pc:sldMkLst>
          <pc:docMk/>
          <pc:sldMk cId="2932372196" sldId="257"/>
        </pc:sldMkLst>
      </pc:sldChg>
      <pc:sldChg chg="addSp delSp modSp mod setBg modAnim modNotesTx">
        <pc:chgData name="Thomas Bartlett" userId="2600bcd84ac49a5c" providerId="LiveId" clId="{A2C4CC9A-86DA-40B6-BD75-486531799CB1}" dt="2022-08-14T03:54:41.487" v="2235" actId="20577"/>
        <pc:sldMkLst>
          <pc:docMk/>
          <pc:sldMk cId="3537617092" sldId="258"/>
        </pc:sldMkLst>
        <pc:spChg chg="mod">
          <ac:chgData name="Thomas Bartlett" userId="2600bcd84ac49a5c" providerId="LiveId" clId="{A2C4CC9A-86DA-40B6-BD75-486531799CB1}" dt="2022-08-14T02:42:47.335" v="144" actId="26606"/>
          <ac:spMkLst>
            <pc:docMk/>
            <pc:sldMk cId="3537617092" sldId="258"/>
            <ac:spMk id="2" creationId="{D1BEEBAB-81C8-DD88-BA85-D445B1DB7BCE}"/>
          </ac:spMkLst>
        </pc:spChg>
        <pc:spChg chg="del">
          <ac:chgData name="Thomas Bartlett" userId="2600bcd84ac49a5c" providerId="LiveId" clId="{A2C4CC9A-86DA-40B6-BD75-486531799CB1}" dt="2022-08-14T02:22:46.170" v="53" actId="1957"/>
          <ac:spMkLst>
            <pc:docMk/>
            <pc:sldMk cId="3537617092" sldId="258"/>
            <ac:spMk id="3" creationId="{4B115E37-AA87-FC93-E643-75739A37D081}"/>
          </ac:spMkLst>
        </pc:spChg>
        <pc:spChg chg="add del mod">
          <ac:chgData name="Thomas Bartlett" userId="2600bcd84ac49a5c" providerId="LiveId" clId="{A2C4CC9A-86DA-40B6-BD75-486531799CB1}" dt="2022-08-14T02:40:11.990" v="58" actId="931"/>
          <ac:spMkLst>
            <pc:docMk/>
            <pc:sldMk cId="3537617092" sldId="258"/>
            <ac:spMk id="8" creationId="{3DEAF356-9021-DDD3-E4F6-A3059F2454CD}"/>
          </ac:spMkLst>
        </pc:spChg>
        <pc:spChg chg="add mod ord">
          <ac:chgData name="Thomas Bartlett" userId="2600bcd84ac49a5c" providerId="LiveId" clId="{A2C4CC9A-86DA-40B6-BD75-486531799CB1}" dt="2022-08-14T03:11:59.919" v="794" actId="20577"/>
          <ac:spMkLst>
            <pc:docMk/>
            <pc:sldMk cId="3537617092" sldId="258"/>
            <ac:spMk id="14" creationId="{F9EAC26B-3B4A-6E9B-E1A7-164096719D19}"/>
          </ac:spMkLst>
        </pc:spChg>
        <pc:spChg chg="add del">
          <ac:chgData name="Thomas Bartlett" userId="2600bcd84ac49a5c" providerId="LiveId" clId="{A2C4CC9A-86DA-40B6-BD75-486531799CB1}" dt="2022-08-14T02:42:47.335" v="144" actId="26606"/>
          <ac:spMkLst>
            <pc:docMk/>
            <pc:sldMk cId="3537617092" sldId="258"/>
            <ac:spMk id="17" creationId="{4FAE1107-CEC3-4041-8BAA-CDB6F6759B35}"/>
          </ac:spMkLst>
        </pc:spChg>
        <pc:spChg chg="add">
          <ac:chgData name="Thomas Bartlett" userId="2600bcd84ac49a5c" providerId="LiveId" clId="{A2C4CC9A-86DA-40B6-BD75-486531799CB1}" dt="2022-08-14T02:42:47.335" v="144" actId="26606"/>
          <ac:spMkLst>
            <pc:docMk/>
            <pc:sldMk cId="3537617092" sldId="258"/>
            <ac:spMk id="24" creationId="{CA4D39DB-AFA4-47BA-A7F2-13A71D210C66}"/>
          </ac:spMkLst>
        </pc:spChg>
        <pc:graphicFrameChg chg="add del mod">
          <ac:chgData name="Thomas Bartlett" userId="2600bcd84ac49a5c" providerId="LiveId" clId="{A2C4CC9A-86DA-40B6-BD75-486531799CB1}" dt="2022-08-14T02:23:34.218" v="57" actId="478"/>
          <ac:graphicFrameMkLst>
            <pc:docMk/>
            <pc:sldMk cId="3537617092" sldId="258"/>
            <ac:graphicFrameMk id="6" creationId="{4A684C19-28C8-7886-8287-BD70A1903473}"/>
          </ac:graphicFrameMkLst>
        </pc:graphicFrameChg>
        <pc:picChg chg="add mod">
          <ac:chgData name="Thomas Bartlett" userId="2600bcd84ac49a5c" providerId="LiveId" clId="{A2C4CC9A-86DA-40B6-BD75-486531799CB1}" dt="2022-08-14T02:42:47.335" v="144" actId="26606"/>
          <ac:picMkLst>
            <pc:docMk/>
            <pc:sldMk cId="3537617092" sldId="258"/>
            <ac:picMk id="10" creationId="{EB992029-B869-155D-23D2-FBB2DC1E216C}"/>
          </ac:picMkLst>
        </pc:picChg>
        <pc:cxnChg chg="add del">
          <ac:chgData name="Thomas Bartlett" userId="2600bcd84ac49a5c" providerId="LiveId" clId="{A2C4CC9A-86DA-40B6-BD75-486531799CB1}" dt="2022-08-14T02:42:47.335" v="144" actId="26606"/>
          <ac:cxnSpMkLst>
            <pc:docMk/>
            <pc:sldMk cId="3537617092" sldId="258"/>
            <ac:cxnSpMk id="19" creationId="{1AEA88FB-F5DD-45CE-AAE1-7B33D0ABDD25}"/>
          </ac:cxnSpMkLst>
        </pc:cxnChg>
      </pc:sldChg>
      <pc:sldChg chg="new del">
        <pc:chgData name="Thomas Bartlett" userId="2600bcd84ac49a5c" providerId="LiveId" clId="{A2C4CC9A-86DA-40B6-BD75-486531799CB1}" dt="2022-08-14T02:49:43.620" v="298" actId="47"/>
        <pc:sldMkLst>
          <pc:docMk/>
          <pc:sldMk cId="2764595596" sldId="259"/>
        </pc:sldMkLst>
      </pc:sldChg>
      <pc:sldChg chg="modSp new mod">
        <pc:chgData name="Thomas Bartlett" userId="2600bcd84ac49a5c" providerId="LiveId" clId="{A2C4CC9A-86DA-40B6-BD75-486531799CB1}" dt="2022-08-14T04:03:41.766" v="3204"/>
        <pc:sldMkLst>
          <pc:docMk/>
          <pc:sldMk cId="3679232162" sldId="259"/>
        </pc:sldMkLst>
        <pc:spChg chg="mod">
          <ac:chgData name="Thomas Bartlett" userId="2600bcd84ac49a5c" providerId="LiveId" clId="{A2C4CC9A-86DA-40B6-BD75-486531799CB1}" dt="2022-08-14T02:49:58.950" v="309" actId="20577"/>
          <ac:spMkLst>
            <pc:docMk/>
            <pc:sldMk cId="3679232162" sldId="259"/>
            <ac:spMk id="2" creationId="{33438416-0FE4-E3DC-B557-238020FB75EC}"/>
          </ac:spMkLst>
        </pc:spChg>
        <pc:spChg chg="mod">
          <ac:chgData name="Thomas Bartlett" userId="2600bcd84ac49a5c" providerId="LiveId" clId="{A2C4CC9A-86DA-40B6-BD75-486531799CB1}" dt="2022-08-14T04:03:41.766" v="3204"/>
          <ac:spMkLst>
            <pc:docMk/>
            <pc:sldMk cId="3679232162" sldId="259"/>
            <ac:spMk id="3" creationId="{4189CC49-D4FE-7385-7449-A9C11B836E17}"/>
          </ac:spMkLst>
        </pc:spChg>
      </pc:sldChg>
      <pc:sldChg chg="addSp delSp modSp new mod setBg modAnim modNotesTx">
        <pc:chgData name="Thomas Bartlett" userId="2600bcd84ac49a5c" providerId="LiveId" clId="{A2C4CC9A-86DA-40B6-BD75-486531799CB1}" dt="2022-08-14T04:02:55.617" v="3194" actId="20577"/>
        <pc:sldMkLst>
          <pc:docMk/>
          <pc:sldMk cId="797385722" sldId="260"/>
        </pc:sldMkLst>
        <pc:spChg chg="mod">
          <ac:chgData name="Thomas Bartlett" userId="2600bcd84ac49a5c" providerId="LiveId" clId="{A2C4CC9A-86DA-40B6-BD75-486531799CB1}" dt="2022-08-14T03:18:07.368" v="840" actId="26606"/>
          <ac:spMkLst>
            <pc:docMk/>
            <pc:sldMk cId="797385722" sldId="260"/>
            <ac:spMk id="2" creationId="{0E081F9C-E8A8-1EF6-BF9F-3E77669DB1CC}"/>
          </ac:spMkLst>
        </pc:spChg>
        <pc:spChg chg="del">
          <ac:chgData name="Thomas Bartlett" userId="2600bcd84ac49a5c" providerId="LiveId" clId="{A2C4CC9A-86DA-40B6-BD75-486531799CB1}" dt="2022-08-14T03:18:01.401" v="839"/>
          <ac:spMkLst>
            <pc:docMk/>
            <pc:sldMk cId="797385722" sldId="260"/>
            <ac:spMk id="3" creationId="{A771AC77-499A-E9CC-B336-ECA94C4EF41E}"/>
          </ac:spMkLst>
        </pc:spChg>
        <pc:spChg chg="add mod">
          <ac:chgData name="Thomas Bartlett" userId="2600bcd84ac49a5c" providerId="LiveId" clId="{A2C4CC9A-86DA-40B6-BD75-486531799CB1}" dt="2022-08-14T03:37:17.019" v="1040" actId="1076"/>
          <ac:spMkLst>
            <pc:docMk/>
            <pc:sldMk cId="797385722" sldId="260"/>
            <ac:spMk id="4" creationId="{1203056F-DCB9-EC69-FA8E-17CC316F529A}"/>
          </ac:spMkLst>
        </pc:spChg>
        <pc:spChg chg="add mod">
          <ac:chgData name="Thomas Bartlett" userId="2600bcd84ac49a5c" providerId="LiveId" clId="{A2C4CC9A-86DA-40B6-BD75-486531799CB1}" dt="2022-08-14T03:37:56.378" v="1044" actId="1076"/>
          <ac:spMkLst>
            <pc:docMk/>
            <pc:sldMk cId="797385722" sldId="260"/>
            <ac:spMk id="1030" creationId="{36841B0D-6D18-6614-7F50-716300F5AD9B}"/>
          </ac:spMkLst>
        </pc:spChg>
        <pc:spChg chg="add">
          <ac:chgData name="Thomas Bartlett" userId="2600bcd84ac49a5c" providerId="LiveId" clId="{A2C4CC9A-86DA-40B6-BD75-486531799CB1}" dt="2022-08-14T03:18:07.368" v="840" actId="26606"/>
          <ac:spMkLst>
            <pc:docMk/>
            <pc:sldMk cId="797385722" sldId="260"/>
            <ac:spMk id="1033" creationId="{81AEB8A9-B768-4E30-BA55-D919E6687343}"/>
          </ac:spMkLst>
        </pc:spChg>
        <pc:picChg chg="add mod">
          <ac:chgData name="Thomas Bartlett" userId="2600bcd84ac49a5c" providerId="LiveId" clId="{A2C4CC9A-86DA-40B6-BD75-486531799CB1}" dt="2022-08-14T03:18:07.368" v="840" actId="26606"/>
          <ac:picMkLst>
            <pc:docMk/>
            <pc:sldMk cId="797385722" sldId="260"/>
            <ac:picMk id="1026" creationId="{0905D163-F1A1-CB3E-1DC4-C7E1CFBDF4F1}"/>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B1B8E6-3BE8-4024-B3FF-89B665EAA23F}"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0B511C05-56F3-4FF4-AFA7-0886DC84354B}">
      <dgm:prSet/>
      <dgm:spPr/>
      <dgm:t>
        <a:bodyPr/>
        <a:lstStyle/>
        <a:p>
          <a:r>
            <a:rPr lang="en-US" dirty="0"/>
            <a:t>Product Owner</a:t>
          </a:r>
        </a:p>
      </dgm:t>
    </dgm:pt>
    <dgm:pt modelId="{C442EA31-16AB-4CAC-88DA-B29E38E9566B}" type="parTrans" cxnId="{2C22C3B6-765C-444F-8BD0-61A940F11F16}">
      <dgm:prSet/>
      <dgm:spPr/>
      <dgm:t>
        <a:bodyPr/>
        <a:lstStyle/>
        <a:p>
          <a:endParaRPr lang="en-US"/>
        </a:p>
      </dgm:t>
    </dgm:pt>
    <dgm:pt modelId="{63F6BF2C-4635-4784-B49D-303DB47719A7}" type="sibTrans" cxnId="{2C22C3B6-765C-444F-8BD0-61A940F11F16}">
      <dgm:prSet/>
      <dgm:spPr/>
      <dgm:t>
        <a:bodyPr/>
        <a:lstStyle/>
        <a:p>
          <a:endParaRPr lang="en-US"/>
        </a:p>
      </dgm:t>
    </dgm:pt>
    <dgm:pt modelId="{9E5EEBD8-ED6D-47F0-8C56-394D249C1481}">
      <dgm:prSet/>
      <dgm:spPr/>
      <dgm:t>
        <a:bodyPr/>
        <a:lstStyle/>
        <a:p>
          <a:r>
            <a:rPr lang="en-US" dirty="0"/>
            <a:t>Responsible for Maximizing the value of the product and the work of the Development Team.</a:t>
          </a:r>
        </a:p>
      </dgm:t>
    </dgm:pt>
    <dgm:pt modelId="{AB339822-0E8D-4DA4-9E40-FE69F47822A5}" type="parTrans" cxnId="{020AB547-34F3-43CE-97EB-A56502F5B513}">
      <dgm:prSet/>
      <dgm:spPr/>
      <dgm:t>
        <a:bodyPr/>
        <a:lstStyle/>
        <a:p>
          <a:endParaRPr lang="en-US"/>
        </a:p>
      </dgm:t>
    </dgm:pt>
    <dgm:pt modelId="{A11297EC-6868-4E7F-832A-495B81F18E11}" type="sibTrans" cxnId="{020AB547-34F3-43CE-97EB-A56502F5B513}">
      <dgm:prSet/>
      <dgm:spPr/>
      <dgm:t>
        <a:bodyPr/>
        <a:lstStyle/>
        <a:p>
          <a:endParaRPr lang="en-US"/>
        </a:p>
      </dgm:t>
    </dgm:pt>
    <dgm:pt modelId="{7631448D-26D7-4609-82BA-B2C616089679}">
      <dgm:prSet/>
      <dgm:spPr/>
      <dgm:t>
        <a:bodyPr/>
        <a:lstStyle/>
        <a:p>
          <a:r>
            <a:rPr lang="en-US"/>
            <a:t>Scrum Master</a:t>
          </a:r>
        </a:p>
      </dgm:t>
    </dgm:pt>
    <dgm:pt modelId="{767BE2B4-5BCC-47D5-B073-41894974C4D9}" type="parTrans" cxnId="{C0DB0993-4640-469C-8165-1648FEF7907F}">
      <dgm:prSet/>
      <dgm:spPr/>
      <dgm:t>
        <a:bodyPr/>
        <a:lstStyle/>
        <a:p>
          <a:endParaRPr lang="en-US"/>
        </a:p>
      </dgm:t>
    </dgm:pt>
    <dgm:pt modelId="{F4E0B431-1277-44B2-A7E6-3BD96F8DC0F6}" type="sibTrans" cxnId="{C0DB0993-4640-469C-8165-1648FEF7907F}">
      <dgm:prSet/>
      <dgm:spPr/>
      <dgm:t>
        <a:bodyPr/>
        <a:lstStyle/>
        <a:p>
          <a:endParaRPr lang="en-US"/>
        </a:p>
      </dgm:t>
    </dgm:pt>
    <dgm:pt modelId="{3D3230E5-D92D-4C27-841E-A00441B9664D}">
      <dgm:prSet/>
      <dgm:spPr/>
      <dgm:t>
        <a:bodyPr/>
        <a:lstStyle/>
        <a:p>
          <a:r>
            <a:rPr lang="en-US"/>
            <a:t>Responsible for ensuring Scrum is understood and enacted by ensuring the Scrum Team sticks to the Scrum theory, practices, and rules.</a:t>
          </a:r>
        </a:p>
      </dgm:t>
    </dgm:pt>
    <dgm:pt modelId="{0A84B6BA-106B-4AC4-9E02-6A0EA3350FC8}" type="parTrans" cxnId="{74C0AB01-206E-4CE8-9025-BB52263A3E54}">
      <dgm:prSet/>
      <dgm:spPr/>
      <dgm:t>
        <a:bodyPr/>
        <a:lstStyle/>
        <a:p>
          <a:endParaRPr lang="en-US"/>
        </a:p>
      </dgm:t>
    </dgm:pt>
    <dgm:pt modelId="{950B8A1A-866D-4DE1-B9FD-54D6665B0901}" type="sibTrans" cxnId="{74C0AB01-206E-4CE8-9025-BB52263A3E54}">
      <dgm:prSet/>
      <dgm:spPr/>
      <dgm:t>
        <a:bodyPr/>
        <a:lstStyle/>
        <a:p>
          <a:endParaRPr lang="en-US"/>
        </a:p>
      </dgm:t>
    </dgm:pt>
    <dgm:pt modelId="{1030E721-9ADF-4136-A2E0-D3CEC03B08A0}">
      <dgm:prSet/>
      <dgm:spPr/>
      <dgm:t>
        <a:bodyPr/>
        <a:lstStyle/>
        <a:p>
          <a:r>
            <a:rPr lang="en-US"/>
            <a:t>Development Team</a:t>
          </a:r>
        </a:p>
      </dgm:t>
    </dgm:pt>
    <dgm:pt modelId="{59263628-79D8-4B29-A2CB-1E72DA09EE9A}" type="parTrans" cxnId="{500610A8-BF9B-4D5D-B724-8D92305466DA}">
      <dgm:prSet/>
      <dgm:spPr/>
      <dgm:t>
        <a:bodyPr/>
        <a:lstStyle/>
        <a:p>
          <a:endParaRPr lang="en-US"/>
        </a:p>
      </dgm:t>
    </dgm:pt>
    <dgm:pt modelId="{B16ED7BD-5BBE-4750-8BA9-DFBDC47C3CB9}" type="sibTrans" cxnId="{500610A8-BF9B-4D5D-B724-8D92305466DA}">
      <dgm:prSet/>
      <dgm:spPr/>
      <dgm:t>
        <a:bodyPr/>
        <a:lstStyle/>
        <a:p>
          <a:endParaRPr lang="en-US"/>
        </a:p>
      </dgm:t>
    </dgm:pt>
    <dgm:pt modelId="{2497E7A4-ECE7-4D62-AAB8-DE6E7866566A}">
      <dgm:prSet/>
      <dgm:spPr/>
      <dgm:t>
        <a:bodyPr/>
        <a:lstStyle/>
        <a:p>
          <a:r>
            <a:rPr lang="en-US"/>
            <a:t>Consists of Testers and Developers that are self-organizing and cross-functional</a:t>
          </a:r>
        </a:p>
      </dgm:t>
    </dgm:pt>
    <dgm:pt modelId="{91F7426A-C40E-49E4-872F-628F5DA56A37}" type="parTrans" cxnId="{23218AF8-1A2D-4D1E-8B47-C51B207379AA}">
      <dgm:prSet/>
      <dgm:spPr/>
      <dgm:t>
        <a:bodyPr/>
        <a:lstStyle/>
        <a:p>
          <a:endParaRPr lang="en-US"/>
        </a:p>
      </dgm:t>
    </dgm:pt>
    <dgm:pt modelId="{691CCB8C-03B4-46F8-AF35-79D79D3F947A}" type="sibTrans" cxnId="{23218AF8-1A2D-4D1E-8B47-C51B207379AA}">
      <dgm:prSet/>
      <dgm:spPr/>
      <dgm:t>
        <a:bodyPr/>
        <a:lstStyle/>
        <a:p>
          <a:endParaRPr lang="en-US"/>
        </a:p>
      </dgm:t>
    </dgm:pt>
    <dgm:pt modelId="{5FB4A8A6-5B22-456E-9BE9-F69386DCCC1D}" type="pres">
      <dgm:prSet presAssocID="{AFB1B8E6-3BE8-4024-B3FF-89B665EAA23F}" presName="Name0" presStyleCnt="0">
        <dgm:presLayoutVars>
          <dgm:dir/>
          <dgm:animLvl val="lvl"/>
          <dgm:resizeHandles val="exact"/>
        </dgm:presLayoutVars>
      </dgm:prSet>
      <dgm:spPr/>
    </dgm:pt>
    <dgm:pt modelId="{E84095EB-9157-43BA-940C-3D5DDA024E77}" type="pres">
      <dgm:prSet presAssocID="{0B511C05-56F3-4FF4-AFA7-0886DC84354B}" presName="composite" presStyleCnt="0"/>
      <dgm:spPr/>
    </dgm:pt>
    <dgm:pt modelId="{92E43875-E93E-4BB9-B9B9-BE07983451B7}" type="pres">
      <dgm:prSet presAssocID="{0B511C05-56F3-4FF4-AFA7-0886DC84354B}" presName="parTx" presStyleLbl="alignNode1" presStyleIdx="0" presStyleCnt="3">
        <dgm:presLayoutVars>
          <dgm:chMax val="0"/>
          <dgm:chPref val="0"/>
          <dgm:bulletEnabled val="1"/>
        </dgm:presLayoutVars>
      </dgm:prSet>
      <dgm:spPr/>
    </dgm:pt>
    <dgm:pt modelId="{DF4E3F9C-E107-4167-9D54-2B778F8084E2}" type="pres">
      <dgm:prSet presAssocID="{0B511C05-56F3-4FF4-AFA7-0886DC84354B}" presName="desTx" presStyleLbl="alignAccFollowNode1" presStyleIdx="0" presStyleCnt="3">
        <dgm:presLayoutVars>
          <dgm:bulletEnabled val="1"/>
        </dgm:presLayoutVars>
      </dgm:prSet>
      <dgm:spPr/>
    </dgm:pt>
    <dgm:pt modelId="{6988D332-991A-4FB9-B3E1-5647D7E0322D}" type="pres">
      <dgm:prSet presAssocID="{63F6BF2C-4635-4784-B49D-303DB47719A7}" presName="space" presStyleCnt="0"/>
      <dgm:spPr/>
    </dgm:pt>
    <dgm:pt modelId="{6077968A-BF86-4493-8BD3-A38C8491AAFD}" type="pres">
      <dgm:prSet presAssocID="{7631448D-26D7-4609-82BA-B2C616089679}" presName="composite" presStyleCnt="0"/>
      <dgm:spPr/>
    </dgm:pt>
    <dgm:pt modelId="{7DA1D25F-5924-4ADB-B96E-D767A5214761}" type="pres">
      <dgm:prSet presAssocID="{7631448D-26D7-4609-82BA-B2C616089679}" presName="parTx" presStyleLbl="alignNode1" presStyleIdx="1" presStyleCnt="3">
        <dgm:presLayoutVars>
          <dgm:chMax val="0"/>
          <dgm:chPref val="0"/>
          <dgm:bulletEnabled val="1"/>
        </dgm:presLayoutVars>
      </dgm:prSet>
      <dgm:spPr/>
    </dgm:pt>
    <dgm:pt modelId="{12E72AC1-32F6-437C-BDE1-691EEE754740}" type="pres">
      <dgm:prSet presAssocID="{7631448D-26D7-4609-82BA-B2C616089679}" presName="desTx" presStyleLbl="alignAccFollowNode1" presStyleIdx="1" presStyleCnt="3">
        <dgm:presLayoutVars>
          <dgm:bulletEnabled val="1"/>
        </dgm:presLayoutVars>
      </dgm:prSet>
      <dgm:spPr/>
    </dgm:pt>
    <dgm:pt modelId="{8E75B117-21D9-45A3-AC32-55A4128A98AF}" type="pres">
      <dgm:prSet presAssocID="{F4E0B431-1277-44B2-A7E6-3BD96F8DC0F6}" presName="space" presStyleCnt="0"/>
      <dgm:spPr/>
    </dgm:pt>
    <dgm:pt modelId="{D870D361-1247-4EA8-85AA-40A46FB92A01}" type="pres">
      <dgm:prSet presAssocID="{1030E721-9ADF-4136-A2E0-D3CEC03B08A0}" presName="composite" presStyleCnt="0"/>
      <dgm:spPr/>
    </dgm:pt>
    <dgm:pt modelId="{2B801405-4BB6-4E61-B876-2199F1355C87}" type="pres">
      <dgm:prSet presAssocID="{1030E721-9ADF-4136-A2E0-D3CEC03B08A0}" presName="parTx" presStyleLbl="alignNode1" presStyleIdx="2" presStyleCnt="3">
        <dgm:presLayoutVars>
          <dgm:chMax val="0"/>
          <dgm:chPref val="0"/>
          <dgm:bulletEnabled val="1"/>
        </dgm:presLayoutVars>
      </dgm:prSet>
      <dgm:spPr/>
    </dgm:pt>
    <dgm:pt modelId="{D14FCB28-B6DC-4578-8CC2-8C35EF45DCFF}" type="pres">
      <dgm:prSet presAssocID="{1030E721-9ADF-4136-A2E0-D3CEC03B08A0}" presName="desTx" presStyleLbl="alignAccFollowNode1" presStyleIdx="2" presStyleCnt="3">
        <dgm:presLayoutVars>
          <dgm:bulletEnabled val="1"/>
        </dgm:presLayoutVars>
      </dgm:prSet>
      <dgm:spPr/>
    </dgm:pt>
  </dgm:ptLst>
  <dgm:cxnLst>
    <dgm:cxn modelId="{74C0AB01-206E-4CE8-9025-BB52263A3E54}" srcId="{7631448D-26D7-4609-82BA-B2C616089679}" destId="{3D3230E5-D92D-4C27-841E-A00441B9664D}" srcOrd="0" destOrd="0" parTransId="{0A84B6BA-106B-4AC4-9E02-6A0EA3350FC8}" sibTransId="{950B8A1A-866D-4DE1-B9FD-54D6665B0901}"/>
    <dgm:cxn modelId="{7961FC20-0601-4FA1-ADD9-E7DDE988F893}" type="presOf" srcId="{1030E721-9ADF-4136-A2E0-D3CEC03B08A0}" destId="{2B801405-4BB6-4E61-B876-2199F1355C87}" srcOrd="0" destOrd="0" presId="urn:microsoft.com/office/officeart/2005/8/layout/hList1"/>
    <dgm:cxn modelId="{A5E39331-8CFC-4AB2-8DD1-5DBB82D8D8DD}" type="presOf" srcId="{2497E7A4-ECE7-4D62-AAB8-DE6E7866566A}" destId="{D14FCB28-B6DC-4578-8CC2-8C35EF45DCFF}" srcOrd="0" destOrd="0" presId="urn:microsoft.com/office/officeart/2005/8/layout/hList1"/>
    <dgm:cxn modelId="{020AB547-34F3-43CE-97EB-A56502F5B513}" srcId="{0B511C05-56F3-4FF4-AFA7-0886DC84354B}" destId="{9E5EEBD8-ED6D-47F0-8C56-394D249C1481}" srcOrd="0" destOrd="0" parTransId="{AB339822-0E8D-4DA4-9E40-FE69F47822A5}" sibTransId="{A11297EC-6868-4E7F-832A-495B81F18E11}"/>
    <dgm:cxn modelId="{DE7ED359-96FE-4EC7-B78C-3379DACBD7D2}" type="presOf" srcId="{9E5EEBD8-ED6D-47F0-8C56-394D249C1481}" destId="{DF4E3F9C-E107-4167-9D54-2B778F8084E2}" srcOrd="0" destOrd="0" presId="urn:microsoft.com/office/officeart/2005/8/layout/hList1"/>
    <dgm:cxn modelId="{7C5E2E83-17AC-4CF2-9D48-937E31A94308}" type="presOf" srcId="{3D3230E5-D92D-4C27-841E-A00441B9664D}" destId="{12E72AC1-32F6-437C-BDE1-691EEE754740}" srcOrd="0" destOrd="0" presId="urn:microsoft.com/office/officeart/2005/8/layout/hList1"/>
    <dgm:cxn modelId="{C0DB0993-4640-469C-8165-1648FEF7907F}" srcId="{AFB1B8E6-3BE8-4024-B3FF-89B665EAA23F}" destId="{7631448D-26D7-4609-82BA-B2C616089679}" srcOrd="1" destOrd="0" parTransId="{767BE2B4-5BCC-47D5-B073-41894974C4D9}" sibTransId="{F4E0B431-1277-44B2-A7E6-3BD96F8DC0F6}"/>
    <dgm:cxn modelId="{500610A8-BF9B-4D5D-B724-8D92305466DA}" srcId="{AFB1B8E6-3BE8-4024-B3FF-89B665EAA23F}" destId="{1030E721-9ADF-4136-A2E0-D3CEC03B08A0}" srcOrd="2" destOrd="0" parTransId="{59263628-79D8-4B29-A2CB-1E72DA09EE9A}" sibTransId="{B16ED7BD-5BBE-4750-8BA9-DFBDC47C3CB9}"/>
    <dgm:cxn modelId="{2C22C3B6-765C-444F-8BD0-61A940F11F16}" srcId="{AFB1B8E6-3BE8-4024-B3FF-89B665EAA23F}" destId="{0B511C05-56F3-4FF4-AFA7-0886DC84354B}" srcOrd="0" destOrd="0" parTransId="{C442EA31-16AB-4CAC-88DA-B29E38E9566B}" sibTransId="{63F6BF2C-4635-4784-B49D-303DB47719A7}"/>
    <dgm:cxn modelId="{668F2AD7-106A-42B7-B87E-895122C42E22}" type="presOf" srcId="{AFB1B8E6-3BE8-4024-B3FF-89B665EAA23F}" destId="{5FB4A8A6-5B22-456E-9BE9-F69386DCCC1D}" srcOrd="0" destOrd="0" presId="urn:microsoft.com/office/officeart/2005/8/layout/hList1"/>
    <dgm:cxn modelId="{60B3C2E4-61A9-4770-AA43-359A0F8100D0}" type="presOf" srcId="{7631448D-26D7-4609-82BA-B2C616089679}" destId="{7DA1D25F-5924-4ADB-B96E-D767A5214761}" srcOrd="0" destOrd="0" presId="urn:microsoft.com/office/officeart/2005/8/layout/hList1"/>
    <dgm:cxn modelId="{B585F9EB-1DBB-4B34-9358-FC05FDFB02B9}" type="presOf" srcId="{0B511C05-56F3-4FF4-AFA7-0886DC84354B}" destId="{92E43875-E93E-4BB9-B9B9-BE07983451B7}" srcOrd="0" destOrd="0" presId="urn:microsoft.com/office/officeart/2005/8/layout/hList1"/>
    <dgm:cxn modelId="{23218AF8-1A2D-4D1E-8B47-C51B207379AA}" srcId="{1030E721-9ADF-4136-A2E0-D3CEC03B08A0}" destId="{2497E7A4-ECE7-4D62-AAB8-DE6E7866566A}" srcOrd="0" destOrd="0" parTransId="{91F7426A-C40E-49E4-872F-628F5DA56A37}" sibTransId="{691CCB8C-03B4-46F8-AF35-79D79D3F947A}"/>
    <dgm:cxn modelId="{6D7C02D2-0CB1-4E98-8EF8-D4C93D0061FE}" type="presParOf" srcId="{5FB4A8A6-5B22-456E-9BE9-F69386DCCC1D}" destId="{E84095EB-9157-43BA-940C-3D5DDA024E77}" srcOrd="0" destOrd="0" presId="urn:microsoft.com/office/officeart/2005/8/layout/hList1"/>
    <dgm:cxn modelId="{68B88BFC-840A-4669-9B1E-CD6324A55740}" type="presParOf" srcId="{E84095EB-9157-43BA-940C-3D5DDA024E77}" destId="{92E43875-E93E-4BB9-B9B9-BE07983451B7}" srcOrd="0" destOrd="0" presId="urn:microsoft.com/office/officeart/2005/8/layout/hList1"/>
    <dgm:cxn modelId="{4D5B3A59-19C2-40B4-9164-D663E2E15335}" type="presParOf" srcId="{E84095EB-9157-43BA-940C-3D5DDA024E77}" destId="{DF4E3F9C-E107-4167-9D54-2B778F8084E2}" srcOrd="1" destOrd="0" presId="urn:microsoft.com/office/officeart/2005/8/layout/hList1"/>
    <dgm:cxn modelId="{8E96EF65-3A5E-44E0-9113-2DC8EF5F8490}" type="presParOf" srcId="{5FB4A8A6-5B22-456E-9BE9-F69386DCCC1D}" destId="{6988D332-991A-4FB9-B3E1-5647D7E0322D}" srcOrd="1" destOrd="0" presId="urn:microsoft.com/office/officeart/2005/8/layout/hList1"/>
    <dgm:cxn modelId="{AD94FB0C-5503-4B43-A0C6-3DA7B6B24463}" type="presParOf" srcId="{5FB4A8A6-5B22-456E-9BE9-F69386DCCC1D}" destId="{6077968A-BF86-4493-8BD3-A38C8491AAFD}" srcOrd="2" destOrd="0" presId="urn:microsoft.com/office/officeart/2005/8/layout/hList1"/>
    <dgm:cxn modelId="{67C250B9-A50E-4B41-8B48-6BF06FAD9A4C}" type="presParOf" srcId="{6077968A-BF86-4493-8BD3-A38C8491AAFD}" destId="{7DA1D25F-5924-4ADB-B96E-D767A5214761}" srcOrd="0" destOrd="0" presId="urn:microsoft.com/office/officeart/2005/8/layout/hList1"/>
    <dgm:cxn modelId="{647A2EB2-8DF9-4DC7-A208-0B857E86DFD3}" type="presParOf" srcId="{6077968A-BF86-4493-8BD3-A38C8491AAFD}" destId="{12E72AC1-32F6-437C-BDE1-691EEE754740}" srcOrd="1" destOrd="0" presId="urn:microsoft.com/office/officeart/2005/8/layout/hList1"/>
    <dgm:cxn modelId="{8BCE0FF9-D9ED-4B61-90D7-6C4EAFC8E37C}" type="presParOf" srcId="{5FB4A8A6-5B22-456E-9BE9-F69386DCCC1D}" destId="{8E75B117-21D9-45A3-AC32-55A4128A98AF}" srcOrd="3" destOrd="0" presId="urn:microsoft.com/office/officeart/2005/8/layout/hList1"/>
    <dgm:cxn modelId="{88B3BF09-40BA-42F2-8501-54752777543C}" type="presParOf" srcId="{5FB4A8A6-5B22-456E-9BE9-F69386DCCC1D}" destId="{D870D361-1247-4EA8-85AA-40A46FB92A01}" srcOrd="4" destOrd="0" presId="urn:microsoft.com/office/officeart/2005/8/layout/hList1"/>
    <dgm:cxn modelId="{44034359-8520-4AA4-9A3C-47D1C26BA007}" type="presParOf" srcId="{D870D361-1247-4EA8-85AA-40A46FB92A01}" destId="{2B801405-4BB6-4E61-B876-2199F1355C87}" srcOrd="0" destOrd="0" presId="urn:microsoft.com/office/officeart/2005/8/layout/hList1"/>
    <dgm:cxn modelId="{93C7387B-274F-4C7C-B7F4-18D604999FBE}" type="presParOf" srcId="{D870D361-1247-4EA8-85AA-40A46FB92A01}" destId="{D14FCB28-B6DC-4578-8CC2-8C35EF45DCF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E43875-E93E-4BB9-B9B9-BE07983451B7}">
      <dsp:nvSpPr>
        <dsp:cNvPr id="0" name=""/>
        <dsp:cNvSpPr/>
      </dsp:nvSpPr>
      <dsp:spPr>
        <a:xfrm>
          <a:off x="1763" y="570910"/>
          <a:ext cx="1719039" cy="630571"/>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Product Owner</a:t>
          </a:r>
        </a:p>
      </dsp:txBody>
      <dsp:txXfrm>
        <a:off x="1763" y="570910"/>
        <a:ext cx="1719039" cy="630571"/>
      </dsp:txXfrm>
    </dsp:sp>
    <dsp:sp modelId="{DF4E3F9C-E107-4167-9D54-2B778F8084E2}">
      <dsp:nvSpPr>
        <dsp:cNvPr id="0" name=""/>
        <dsp:cNvSpPr/>
      </dsp:nvSpPr>
      <dsp:spPr>
        <a:xfrm>
          <a:off x="1763" y="1201481"/>
          <a:ext cx="1719039" cy="3148858"/>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Responsible for Maximizing the value of the product and the work of the Development Team.</a:t>
          </a:r>
        </a:p>
      </dsp:txBody>
      <dsp:txXfrm>
        <a:off x="1763" y="1201481"/>
        <a:ext cx="1719039" cy="3148858"/>
      </dsp:txXfrm>
    </dsp:sp>
    <dsp:sp modelId="{7DA1D25F-5924-4ADB-B96E-D767A5214761}">
      <dsp:nvSpPr>
        <dsp:cNvPr id="0" name=""/>
        <dsp:cNvSpPr/>
      </dsp:nvSpPr>
      <dsp:spPr>
        <a:xfrm>
          <a:off x="1961467" y="570910"/>
          <a:ext cx="1719039" cy="630571"/>
        </a:xfrm>
        <a:prstGeom prst="rect">
          <a:avLst/>
        </a:prstGeom>
        <a:solidFill>
          <a:schemeClr val="accent2">
            <a:hueOff val="-661686"/>
            <a:satOff val="746"/>
            <a:lumOff val="1765"/>
            <a:alphaOff val="0"/>
          </a:schemeClr>
        </a:solidFill>
        <a:ln w="15875" cap="flat" cmpd="sng" algn="ctr">
          <a:solidFill>
            <a:schemeClr val="accent2">
              <a:hueOff val="-661686"/>
              <a:satOff val="746"/>
              <a:lumOff val="17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a:t>Scrum Master</a:t>
          </a:r>
        </a:p>
      </dsp:txBody>
      <dsp:txXfrm>
        <a:off x="1961467" y="570910"/>
        <a:ext cx="1719039" cy="630571"/>
      </dsp:txXfrm>
    </dsp:sp>
    <dsp:sp modelId="{12E72AC1-32F6-437C-BDE1-691EEE754740}">
      <dsp:nvSpPr>
        <dsp:cNvPr id="0" name=""/>
        <dsp:cNvSpPr/>
      </dsp:nvSpPr>
      <dsp:spPr>
        <a:xfrm>
          <a:off x="1961467" y="1201481"/>
          <a:ext cx="1719039" cy="3148858"/>
        </a:xfrm>
        <a:prstGeom prst="rect">
          <a:avLst/>
        </a:prstGeom>
        <a:solidFill>
          <a:schemeClr val="accent2">
            <a:tint val="40000"/>
            <a:alpha val="90000"/>
            <a:hueOff val="-920933"/>
            <a:satOff val="6135"/>
            <a:lumOff val="561"/>
            <a:alphaOff val="0"/>
          </a:schemeClr>
        </a:solidFill>
        <a:ln w="15875" cap="flat" cmpd="sng" algn="ctr">
          <a:solidFill>
            <a:schemeClr val="accent2">
              <a:tint val="40000"/>
              <a:alpha val="90000"/>
              <a:hueOff val="-920933"/>
              <a:satOff val="6135"/>
              <a:lumOff val="5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Responsible for ensuring Scrum is understood and enacted by ensuring the Scrum Team sticks to the Scrum theory, practices, and rules.</a:t>
          </a:r>
        </a:p>
      </dsp:txBody>
      <dsp:txXfrm>
        <a:off x="1961467" y="1201481"/>
        <a:ext cx="1719039" cy="3148858"/>
      </dsp:txXfrm>
    </dsp:sp>
    <dsp:sp modelId="{2B801405-4BB6-4E61-B876-2199F1355C87}">
      <dsp:nvSpPr>
        <dsp:cNvPr id="0" name=""/>
        <dsp:cNvSpPr/>
      </dsp:nvSpPr>
      <dsp:spPr>
        <a:xfrm>
          <a:off x="3921172" y="570910"/>
          <a:ext cx="1719039" cy="630571"/>
        </a:xfrm>
        <a:prstGeom prst="rect">
          <a:avLst/>
        </a:prstGeom>
        <a:solidFill>
          <a:schemeClr val="accent2">
            <a:hueOff val="-1323373"/>
            <a:satOff val="1492"/>
            <a:lumOff val="3530"/>
            <a:alphaOff val="0"/>
          </a:schemeClr>
        </a:solidFill>
        <a:ln w="15875"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a:t>Development Team</a:t>
          </a:r>
        </a:p>
      </dsp:txBody>
      <dsp:txXfrm>
        <a:off x="3921172" y="570910"/>
        <a:ext cx="1719039" cy="630571"/>
      </dsp:txXfrm>
    </dsp:sp>
    <dsp:sp modelId="{D14FCB28-B6DC-4578-8CC2-8C35EF45DCFF}">
      <dsp:nvSpPr>
        <dsp:cNvPr id="0" name=""/>
        <dsp:cNvSpPr/>
      </dsp:nvSpPr>
      <dsp:spPr>
        <a:xfrm>
          <a:off x="3921172" y="1201481"/>
          <a:ext cx="1719039" cy="3148858"/>
        </a:xfrm>
        <a:prstGeom prst="rect">
          <a:avLst/>
        </a:prstGeom>
        <a:solidFill>
          <a:schemeClr val="accent2">
            <a:tint val="40000"/>
            <a:alpha val="90000"/>
            <a:hueOff val="-1841865"/>
            <a:satOff val="12270"/>
            <a:lumOff val="1122"/>
            <a:alphaOff val="0"/>
          </a:schemeClr>
        </a:solidFill>
        <a:ln w="15875" cap="flat" cmpd="sng" algn="ctr">
          <a:solidFill>
            <a:schemeClr val="accent2">
              <a:tint val="40000"/>
              <a:alpha val="90000"/>
              <a:hueOff val="-1841865"/>
              <a:satOff val="12270"/>
              <a:lumOff val="11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Consists of Testers and Developers that are self-organizing and cross-functional</a:t>
          </a:r>
        </a:p>
      </dsp:txBody>
      <dsp:txXfrm>
        <a:off x="3921172" y="1201481"/>
        <a:ext cx="1719039" cy="314885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A1BECC-D15D-4B25-A95B-FC55EBB4C520}" type="datetimeFigureOut">
              <a:rPr lang="en-US" smtClean="0"/>
              <a:t>8/13/2022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8821DA-56FE-4FF2-B026-01011AE8F399}" type="slidenum">
              <a:rPr lang="en-US" smtClean="0"/>
              <a:t>‹#›</a:t>
            </a:fld>
            <a:endParaRPr lang="en-US"/>
          </a:p>
        </p:txBody>
      </p:sp>
    </p:spTree>
    <p:extLst>
      <p:ext uri="{BB962C8B-B14F-4D97-AF65-F5344CB8AC3E}">
        <p14:creationId xmlns:p14="http://schemas.microsoft.com/office/powerpoint/2010/main" val="880780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Analysis – During this phase, the Product Owner meets with clients and stakeholders to determine and gather essential requirements.</a:t>
            </a:r>
          </a:p>
          <a:p>
            <a:pPr marL="228600" indent="-228600">
              <a:buAutoNum type="arabicPeriod"/>
            </a:pPr>
            <a:r>
              <a:rPr lang="en-US" dirty="0"/>
              <a:t>Design – During this phase, some requirements are defined. The tools, practices and frameworks needed to successfully complete the project are discussed</a:t>
            </a:r>
          </a:p>
          <a:p>
            <a:pPr marL="228600" indent="-228600">
              <a:buAutoNum type="arabicPeriod"/>
            </a:pPr>
            <a:r>
              <a:rPr lang="en-US" dirty="0"/>
              <a:t>Implementation – Requirements are broken down into increments so that development is done in phases. The product is developed and value is delivered at the end of each iteration.</a:t>
            </a:r>
          </a:p>
          <a:p>
            <a:pPr marL="228600" indent="-228600">
              <a:buAutoNum type="arabicPeriod"/>
            </a:pPr>
            <a:r>
              <a:rPr lang="en-US" dirty="0"/>
              <a:t>Testing – Testing is done in all phases, however, this specific phase is used to identify bugs and defects to be worked in future iterations.</a:t>
            </a:r>
          </a:p>
          <a:p>
            <a:pPr marL="228600" indent="-228600">
              <a:buAutoNum type="arabicPeriod"/>
            </a:pPr>
            <a:r>
              <a:rPr lang="en-US" dirty="0"/>
              <a:t>Deployment – During this phase, all testing is complete and the product is ready to be deployed for the client.</a:t>
            </a:r>
          </a:p>
          <a:p>
            <a:pPr marL="228600" indent="-228600">
              <a:buAutoNum type="arabicPeriod"/>
            </a:pPr>
            <a:r>
              <a:rPr lang="en-US" dirty="0"/>
              <a:t>Maintenance – During this phase, functionality is monitored and maintained. Also, if new features are requested based on the final product, or bugs are discovered in the production environment, this is documented and worked in a later release.</a:t>
            </a:r>
          </a:p>
        </p:txBody>
      </p:sp>
      <p:sp>
        <p:nvSpPr>
          <p:cNvPr id="4" name="Slide Number Placeholder 3"/>
          <p:cNvSpPr>
            <a:spLocks noGrp="1"/>
          </p:cNvSpPr>
          <p:nvPr>
            <p:ph type="sldNum" sz="quarter" idx="5"/>
          </p:nvPr>
        </p:nvSpPr>
        <p:spPr/>
        <p:txBody>
          <a:bodyPr/>
          <a:lstStyle/>
          <a:p>
            <a:fld id="{498821DA-56FE-4FF2-B026-01011AE8F399}" type="slidenum">
              <a:rPr lang="en-US" smtClean="0"/>
              <a:t>3</a:t>
            </a:fld>
            <a:endParaRPr lang="en-US"/>
          </a:p>
        </p:txBody>
      </p:sp>
    </p:spTree>
    <p:extLst>
      <p:ext uri="{BB962C8B-B14F-4D97-AF65-F5344CB8AC3E}">
        <p14:creationId xmlns:p14="http://schemas.microsoft.com/office/powerpoint/2010/main" val="317710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biggest difference that would have occurred had we used the Waterfall methodology during the SNHU Travel project rather than Agile is the change that happened regarding the focus of the website would not have been allowed during the development of the product. Had Waterfall been in place, development would have been based on predefined requirements and if a change is requested and accepted, is only implemented after all stages of the Waterfall process have been completed.</a:t>
            </a:r>
          </a:p>
          <a:p>
            <a:endParaRPr lang="en-US" dirty="0"/>
          </a:p>
          <a:p>
            <a:r>
              <a:rPr lang="en-US" dirty="0"/>
              <a:t>Unless the project is small and straight forward, or needs to be clearly and strictly defined, I would choose to use an Agile approach to a project. When projects become large, and requirements are not always able to be well defined, using the Agile approach will provide the flexibility to change with needs of the project.</a:t>
            </a:r>
          </a:p>
        </p:txBody>
      </p:sp>
      <p:sp>
        <p:nvSpPr>
          <p:cNvPr id="4" name="Slide Number Placeholder 3"/>
          <p:cNvSpPr>
            <a:spLocks noGrp="1"/>
          </p:cNvSpPr>
          <p:nvPr>
            <p:ph type="sldNum" sz="quarter" idx="5"/>
          </p:nvPr>
        </p:nvSpPr>
        <p:spPr/>
        <p:txBody>
          <a:bodyPr/>
          <a:lstStyle/>
          <a:p>
            <a:fld id="{498821DA-56FE-4FF2-B026-01011AE8F399}" type="slidenum">
              <a:rPr lang="en-US" smtClean="0"/>
              <a:t>4</a:t>
            </a:fld>
            <a:endParaRPr lang="en-US"/>
          </a:p>
        </p:txBody>
      </p:sp>
    </p:spTree>
    <p:extLst>
      <p:ext uri="{BB962C8B-B14F-4D97-AF65-F5344CB8AC3E}">
        <p14:creationId xmlns:p14="http://schemas.microsoft.com/office/powerpoint/2010/main" val="2603038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2EA7947-E287-4738-8C82-07CE4F01EF03}" type="datetime2">
              <a:rPr lang="en-US" smtClean="0"/>
              <a:t>Saturday, August 13, 2022</a:t>
            </a:fld>
            <a:endParaRPr lang="en-US" dirty="0"/>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3015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2EBD84-71F4-4271-8C46-0D47C0A9B12E}" type="datetime2">
              <a:rPr lang="en-US" smtClean="0"/>
              <a:t>Saturday, August 13,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912130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E0CE1-F450-4107-B2CB-17B18F8A3F4A}" type="datetime2">
              <a:rPr lang="en-US" smtClean="0"/>
              <a:t>Saturday, August 13,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59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E8C025-CD7A-4966-867E-81CF82B15267}" type="datetime2">
              <a:rPr lang="en-US" smtClean="0"/>
              <a:t>Saturday, August 13,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69162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809929-0719-4517-94D6-FDF7F99E70F6}" type="datetime2">
              <a:rPr lang="en-US" smtClean="0"/>
              <a:t>Saturday, August 13,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1212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E95673-5512-4AAA-9AEB-E00C61EC65D5}" type="datetime2">
              <a:rPr lang="en-US" smtClean="0"/>
              <a:t>Saturday, August 13, 2022</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74105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3138FA-2E87-4873-8BBA-13E447C9A99A}" type="datetime2">
              <a:rPr lang="en-US" smtClean="0"/>
              <a:t>Saturday, August 13, 2022</a:t>
            </a:fld>
            <a:endParaRPr lang="en-US"/>
          </a:p>
        </p:txBody>
      </p:sp>
      <p:sp>
        <p:nvSpPr>
          <p:cNvPr id="8" name="Footer Placeholder 7"/>
          <p:cNvSpPr>
            <a:spLocks noGrp="1"/>
          </p:cNvSpPr>
          <p:nvPr>
            <p:ph type="ftr" sz="quarter" idx="11"/>
          </p:nvPr>
        </p:nvSpPr>
        <p:spPr/>
        <p:txBody>
          <a:bodyPr/>
          <a:lstStyle/>
          <a:p>
            <a:r>
              <a:rPr lang="en-US"/>
              <a:t>Sample Footer</a:t>
            </a:r>
          </a:p>
        </p:txBody>
      </p:sp>
      <p:sp>
        <p:nvSpPr>
          <p:cNvPr id="9" name="Slide Number Placeholder 8"/>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3879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5BB40A-97BD-4BFB-B639-0BFF95FDE8B7}" type="datetime2">
              <a:rPr lang="en-US" smtClean="0"/>
              <a:t>Saturday, August 13, 2022</a:t>
            </a:fld>
            <a:endParaRPr lang="en-US"/>
          </a:p>
        </p:txBody>
      </p:sp>
      <p:sp>
        <p:nvSpPr>
          <p:cNvPr id="4" name="Footer Placeholder 3"/>
          <p:cNvSpPr>
            <a:spLocks noGrp="1"/>
          </p:cNvSpPr>
          <p:nvPr>
            <p:ph type="ftr" sz="quarter" idx="11"/>
          </p:nvPr>
        </p:nvSpPr>
        <p:spPr/>
        <p:txBody>
          <a:bodyPr/>
          <a:lstStyle/>
          <a:p>
            <a:r>
              <a:rPr lang="en-US"/>
              <a:t>Sample Footer</a:t>
            </a:r>
          </a:p>
        </p:txBody>
      </p:sp>
      <p:sp>
        <p:nvSpPr>
          <p:cNvPr id="5" name="Slide Number Placeholder 4"/>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44074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9E0E3-ECF6-4CFE-8698-AEFEBCECC3C0}" type="datetime2">
              <a:rPr lang="en-US" smtClean="0"/>
              <a:t>Saturday, August 13, 2022</a:t>
            </a:fld>
            <a:endParaRPr lang="en-US"/>
          </a:p>
        </p:txBody>
      </p:sp>
      <p:sp>
        <p:nvSpPr>
          <p:cNvPr id="3" name="Footer Placeholder 2"/>
          <p:cNvSpPr>
            <a:spLocks noGrp="1"/>
          </p:cNvSpPr>
          <p:nvPr>
            <p:ph type="ftr" sz="quarter" idx="11"/>
          </p:nvPr>
        </p:nvSpPr>
        <p:spPr/>
        <p:txBody>
          <a:bodyPr/>
          <a:lstStyle/>
          <a:p>
            <a:r>
              <a:rPr lang="en-US"/>
              <a:t>Sample Footer</a:t>
            </a:r>
          </a:p>
        </p:txBody>
      </p:sp>
      <p:sp>
        <p:nvSpPr>
          <p:cNvPr id="4" name="Slide Number Placeholder 3"/>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23525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1462FC-960E-4740-921F-B36862979F21}" type="datetime2">
              <a:rPr lang="en-US" smtClean="0"/>
              <a:t>Saturday, August 13, 2022</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5921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0BC9E2-CB44-4C05-9BB5-496C18A241E0}" type="datetime2">
              <a:rPr lang="en-US" smtClean="0"/>
              <a:t>Saturday, August 13, 2022</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598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46CB39B-5F4C-4A7E-9BE3-AAFD45576D16}" type="datetime2">
              <a:rPr lang="en-US" smtClean="0"/>
              <a:t>Saturday, August 13, 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Sample Footer</a:t>
            </a:r>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BA1B0FB-D917-4C8C-928F-313BD683BF39}" type="slidenum">
              <a:rPr lang="en-US" smtClean="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824210"/>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2F63790-02BE-4D55-ABCA-10CAD6091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D09593-1BCD-878E-738F-5F9EC184381F}"/>
              </a:ext>
            </a:extLst>
          </p:cNvPr>
          <p:cNvSpPr>
            <a:spLocks noGrp="1"/>
          </p:cNvSpPr>
          <p:nvPr>
            <p:ph type="ctrTitle"/>
          </p:nvPr>
        </p:nvSpPr>
        <p:spPr>
          <a:xfrm>
            <a:off x="613611" y="648182"/>
            <a:ext cx="5370974" cy="3581063"/>
          </a:xfrm>
        </p:spPr>
        <p:txBody>
          <a:bodyPr anchor="b">
            <a:normAutofit/>
          </a:bodyPr>
          <a:lstStyle/>
          <a:p>
            <a:r>
              <a:rPr lang="en-US" sz="4400" dirty="0"/>
              <a:t>CS-250 Software Development Lifecycle</a:t>
            </a:r>
          </a:p>
        </p:txBody>
      </p:sp>
      <p:sp>
        <p:nvSpPr>
          <p:cNvPr id="3" name="Subtitle 2">
            <a:extLst>
              <a:ext uri="{FF2B5EF4-FFF2-40B4-BE49-F238E27FC236}">
                <a16:creationId xmlns:a16="http://schemas.microsoft.com/office/drawing/2014/main" id="{7B1C7154-0075-2691-FF6C-82C270B65E77}"/>
              </a:ext>
            </a:extLst>
          </p:cNvPr>
          <p:cNvSpPr>
            <a:spLocks noGrp="1"/>
          </p:cNvSpPr>
          <p:nvPr>
            <p:ph type="subTitle" idx="1"/>
          </p:nvPr>
        </p:nvSpPr>
        <p:spPr>
          <a:xfrm>
            <a:off x="613611" y="4433575"/>
            <a:ext cx="5370974" cy="1463040"/>
          </a:xfrm>
        </p:spPr>
        <p:txBody>
          <a:bodyPr anchor="t">
            <a:normAutofit/>
          </a:bodyPr>
          <a:lstStyle/>
          <a:p>
            <a:pPr algn="r"/>
            <a:r>
              <a:rPr lang="en-US" sz="1600" dirty="0"/>
              <a:t>Thomas Bartlett</a:t>
            </a:r>
          </a:p>
          <a:p>
            <a:pPr algn="r"/>
            <a:r>
              <a:rPr lang="en-US" sz="1600" dirty="0"/>
              <a:t>August 11, 2022</a:t>
            </a:r>
          </a:p>
        </p:txBody>
      </p:sp>
      <p:cxnSp>
        <p:nvCxnSpPr>
          <p:cNvPr id="16" name="Straight Connector 10">
            <a:extLst>
              <a:ext uri="{FF2B5EF4-FFF2-40B4-BE49-F238E27FC236}">
                <a16:creationId xmlns:a16="http://schemas.microsoft.com/office/drawing/2014/main" id="{B25F28BA-1F8F-4067-9CFA-0DBF0C7AF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9085" y="4343196"/>
            <a:ext cx="5029200" cy="0"/>
          </a:xfrm>
          <a:prstGeom prst="line">
            <a:avLst/>
          </a:prstGeom>
          <a:ln w="19050">
            <a:solidFill>
              <a:srgbClr val="3ED0FF"/>
            </a:solidFill>
          </a:ln>
        </p:spPr>
        <p:style>
          <a:lnRef idx="1">
            <a:schemeClr val="accent1"/>
          </a:lnRef>
          <a:fillRef idx="0">
            <a:schemeClr val="accent1"/>
          </a:fillRef>
          <a:effectRef idx="0">
            <a:schemeClr val="accent1"/>
          </a:effectRef>
          <a:fontRef idx="minor">
            <a:schemeClr val="tx1"/>
          </a:fontRef>
        </p:style>
      </p:cxnSp>
      <p:pic>
        <p:nvPicPr>
          <p:cNvPr id="4" name="Picture 3" descr="Blue abstract design with square in middle and lines">
            <a:extLst>
              <a:ext uri="{FF2B5EF4-FFF2-40B4-BE49-F238E27FC236}">
                <a16:creationId xmlns:a16="http://schemas.microsoft.com/office/drawing/2014/main" id="{55D86787-2228-241E-14B4-2932FDC88441}"/>
              </a:ext>
            </a:extLst>
          </p:cNvPr>
          <p:cNvPicPr>
            <a:picLocks noChangeAspect="1"/>
          </p:cNvPicPr>
          <p:nvPr/>
        </p:nvPicPr>
        <p:blipFill>
          <a:blip r:embed="rId2">
            <a:extLst>
              <a:ext uri="{28A0092B-C50C-407E-A947-70E740481C1C}">
                <a14:useLocalDpi xmlns:a14="http://schemas.microsoft.com/office/drawing/2010/main" val="0"/>
              </a:ext>
            </a:extLst>
          </a:blip>
          <a:srcRect l="23859" r="23859"/>
          <a:stretch/>
        </p:blipFill>
        <p:spPr>
          <a:xfrm>
            <a:off x="6615118" y="0"/>
            <a:ext cx="5576882" cy="6858000"/>
          </a:xfrm>
          <a:prstGeom prst="rect">
            <a:avLst/>
          </a:prstGeom>
        </p:spPr>
      </p:pic>
    </p:spTree>
    <p:extLst>
      <p:ext uri="{BB962C8B-B14F-4D97-AF65-F5344CB8AC3E}">
        <p14:creationId xmlns:p14="http://schemas.microsoft.com/office/powerpoint/2010/main" val="377215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6B9C08-2CEE-03CD-B5C3-0B9D5E986F4C}"/>
              </a:ext>
            </a:extLst>
          </p:cNvPr>
          <p:cNvSpPr>
            <a:spLocks noGrp="1"/>
          </p:cNvSpPr>
          <p:nvPr>
            <p:ph type="title"/>
          </p:nvPr>
        </p:nvSpPr>
        <p:spPr>
          <a:xfrm>
            <a:off x="643468" y="643467"/>
            <a:ext cx="3415612" cy="5571066"/>
          </a:xfrm>
        </p:spPr>
        <p:txBody>
          <a:bodyPr>
            <a:normAutofit/>
          </a:bodyPr>
          <a:lstStyle/>
          <a:p>
            <a:r>
              <a:rPr lang="en-US">
                <a:solidFill>
                  <a:srgbClr val="FFFFFF"/>
                </a:solidFill>
              </a:rPr>
              <a:t>Roles on a Scrum-Agile team</a:t>
            </a:r>
          </a:p>
        </p:txBody>
      </p:sp>
      <p:graphicFrame>
        <p:nvGraphicFramePr>
          <p:cNvPr id="5" name="Content Placeholder 2">
            <a:extLst>
              <a:ext uri="{FF2B5EF4-FFF2-40B4-BE49-F238E27FC236}">
                <a16:creationId xmlns:a16="http://schemas.microsoft.com/office/drawing/2014/main" id="{4A25E34F-B1E4-9366-C946-D673A1338F89}"/>
              </a:ext>
            </a:extLst>
          </p:cNvPr>
          <p:cNvGraphicFramePr>
            <a:graphicFrameLocks noGrp="1"/>
          </p:cNvGraphicFramePr>
          <p:nvPr>
            <p:ph idx="1"/>
            <p:extLst>
              <p:ext uri="{D42A27DB-BD31-4B8C-83A1-F6EECF244321}">
                <p14:modId xmlns:p14="http://schemas.microsoft.com/office/powerpoint/2010/main" val="3750330429"/>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237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graphicEl>
                                              <a:dgm id="{92E43875-E93E-4BB9-B9B9-BE07983451B7}"/>
                                            </p:graphicEl>
                                          </p:spTgt>
                                        </p:tgtEl>
                                        <p:attrNameLst>
                                          <p:attrName>style.visibility</p:attrName>
                                        </p:attrNameLst>
                                      </p:cBhvr>
                                      <p:to>
                                        <p:strVal val="visible"/>
                                      </p:to>
                                    </p:set>
                                    <p:anim calcmode="lin" valueType="num">
                                      <p:cBhvr additive="base">
                                        <p:cTn id="7" dur="500"/>
                                        <p:tgtEl>
                                          <p:spTgt spid="5">
                                            <p:graphicEl>
                                              <a:dgm id="{92E43875-E93E-4BB9-B9B9-BE07983451B7}"/>
                                            </p:graphicEl>
                                          </p:spTgt>
                                        </p:tgtEl>
                                        <p:attrNameLst>
                                          <p:attrName>ppt_y</p:attrName>
                                        </p:attrNameLst>
                                      </p:cBhvr>
                                      <p:tavLst>
                                        <p:tav tm="0">
                                          <p:val>
                                            <p:strVal val="#ppt_y+#ppt_h*1.125000"/>
                                          </p:val>
                                        </p:tav>
                                        <p:tav tm="100000">
                                          <p:val>
                                            <p:strVal val="#ppt_y"/>
                                          </p:val>
                                        </p:tav>
                                      </p:tavLst>
                                    </p:anim>
                                    <p:animEffect transition="in" filter="wipe(up)">
                                      <p:cBhvr>
                                        <p:cTn id="8" dur="500"/>
                                        <p:tgtEl>
                                          <p:spTgt spid="5">
                                            <p:graphicEl>
                                              <a:dgm id="{92E43875-E93E-4BB9-B9B9-BE07983451B7}"/>
                                            </p:graphic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graphicEl>
                                              <a:dgm id="{DF4E3F9C-E107-4167-9D54-2B778F8084E2}"/>
                                            </p:graphicEl>
                                          </p:spTgt>
                                        </p:tgtEl>
                                        <p:attrNameLst>
                                          <p:attrName>style.visibility</p:attrName>
                                        </p:attrNameLst>
                                      </p:cBhvr>
                                      <p:to>
                                        <p:strVal val="visible"/>
                                      </p:to>
                                    </p:set>
                                    <p:anim calcmode="lin" valueType="num">
                                      <p:cBhvr additive="base">
                                        <p:cTn id="13" dur="500"/>
                                        <p:tgtEl>
                                          <p:spTgt spid="5">
                                            <p:graphicEl>
                                              <a:dgm id="{DF4E3F9C-E107-4167-9D54-2B778F8084E2}"/>
                                            </p:graphicEl>
                                          </p:spTgt>
                                        </p:tgtEl>
                                        <p:attrNameLst>
                                          <p:attrName>ppt_y</p:attrName>
                                        </p:attrNameLst>
                                      </p:cBhvr>
                                      <p:tavLst>
                                        <p:tav tm="0">
                                          <p:val>
                                            <p:strVal val="#ppt_y+#ppt_h*1.125000"/>
                                          </p:val>
                                        </p:tav>
                                        <p:tav tm="100000">
                                          <p:val>
                                            <p:strVal val="#ppt_y"/>
                                          </p:val>
                                        </p:tav>
                                      </p:tavLst>
                                    </p:anim>
                                    <p:animEffect transition="in" filter="wipe(up)">
                                      <p:cBhvr>
                                        <p:cTn id="14" dur="500"/>
                                        <p:tgtEl>
                                          <p:spTgt spid="5">
                                            <p:graphicEl>
                                              <a:dgm id="{DF4E3F9C-E107-4167-9D54-2B778F8084E2}"/>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graphicEl>
                                              <a:dgm id="{7DA1D25F-5924-4ADB-B96E-D767A5214761}"/>
                                            </p:graphicEl>
                                          </p:spTgt>
                                        </p:tgtEl>
                                        <p:attrNameLst>
                                          <p:attrName>style.visibility</p:attrName>
                                        </p:attrNameLst>
                                      </p:cBhvr>
                                      <p:to>
                                        <p:strVal val="visible"/>
                                      </p:to>
                                    </p:set>
                                    <p:anim calcmode="lin" valueType="num">
                                      <p:cBhvr additive="base">
                                        <p:cTn id="19" dur="500"/>
                                        <p:tgtEl>
                                          <p:spTgt spid="5">
                                            <p:graphicEl>
                                              <a:dgm id="{7DA1D25F-5924-4ADB-B96E-D767A5214761}"/>
                                            </p:graphicEl>
                                          </p:spTgt>
                                        </p:tgtEl>
                                        <p:attrNameLst>
                                          <p:attrName>ppt_y</p:attrName>
                                        </p:attrNameLst>
                                      </p:cBhvr>
                                      <p:tavLst>
                                        <p:tav tm="0">
                                          <p:val>
                                            <p:strVal val="#ppt_y+#ppt_h*1.125000"/>
                                          </p:val>
                                        </p:tav>
                                        <p:tav tm="100000">
                                          <p:val>
                                            <p:strVal val="#ppt_y"/>
                                          </p:val>
                                        </p:tav>
                                      </p:tavLst>
                                    </p:anim>
                                    <p:animEffect transition="in" filter="wipe(up)">
                                      <p:cBhvr>
                                        <p:cTn id="20" dur="500"/>
                                        <p:tgtEl>
                                          <p:spTgt spid="5">
                                            <p:graphicEl>
                                              <a:dgm id="{7DA1D25F-5924-4ADB-B96E-D767A5214761}"/>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graphicEl>
                                              <a:dgm id="{12E72AC1-32F6-437C-BDE1-691EEE754740}"/>
                                            </p:graphicEl>
                                          </p:spTgt>
                                        </p:tgtEl>
                                        <p:attrNameLst>
                                          <p:attrName>style.visibility</p:attrName>
                                        </p:attrNameLst>
                                      </p:cBhvr>
                                      <p:to>
                                        <p:strVal val="visible"/>
                                      </p:to>
                                    </p:set>
                                    <p:anim calcmode="lin" valueType="num">
                                      <p:cBhvr additive="base">
                                        <p:cTn id="25" dur="500"/>
                                        <p:tgtEl>
                                          <p:spTgt spid="5">
                                            <p:graphicEl>
                                              <a:dgm id="{12E72AC1-32F6-437C-BDE1-691EEE754740}"/>
                                            </p:graphicEl>
                                          </p:spTgt>
                                        </p:tgtEl>
                                        <p:attrNameLst>
                                          <p:attrName>ppt_y</p:attrName>
                                        </p:attrNameLst>
                                      </p:cBhvr>
                                      <p:tavLst>
                                        <p:tav tm="0">
                                          <p:val>
                                            <p:strVal val="#ppt_y+#ppt_h*1.125000"/>
                                          </p:val>
                                        </p:tav>
                                        <p:tav tm="100000">
                                          <p:val>
                                            <p:strVal val="#ppt_y"/>
                                          </p:val>
                                        </p:tav>
                                      </p:tavLst>
                                    </p:anim>
                                    <p:animEffect transition="in" filter="wipe(up)">
                                      <p:cBhvr>
                                        <p:cTn id="26" dur="500"/>
                                        <p:tgtEl>
                                          <p:spTgt spid="5">
                                            <p:graphicEl>
                                              <a:dgm id="{12E72AC1-32F6-437C-BDE1-691EEE754740}"/>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
                                            <p:graphicEl>
                                              <a:dgm id="{2B801405-4BB6-4E61-B876-2199F1355C87}"/>
                                            </p:graphicEl>
                                          </p:spTgt>
                                        </p:tgtEl>
                                        <p:attrNameLst>
                                          <p:attrName>style.visibility</p:attrName>
                                        </p:attrNameLst>
                                      </p:cBhvr>
                                      <p:to>
                                        <p:strVal val="visible"/>
                                      </p:to>
                                    </p:set>
                                    <p:anim calcmode="lin" valueType="num">
                                      <p:cBhvr additive="base">
                                        <p:cTn id="31" dur="500"/>
                                        <p:tgtEl>
                                          <p:spTgt spid="5">
                                            <p:graphicEl>
                                              <a:dgm id="{2B801405-4BB6-4E61-B876-2199F1355C87}"/>
                                            </p:graphicEl>
                                          </p:spTgt>
                                        </p:tgtEl>
                                        <p:attrNameLst>
                                          <p:attrName>ppt_y</p:attrName>
                                        </p:attrNameLst>
                                      </p:cBhvr>
                                      <p:tavLst>
                                        <p:tav tm="0">
                                          <p:val>
                                            <p:strVal val="#ppt_y+#ppt_h*1.125000"/>
                                          </p:val>
                                        </p:tav>
                                        <p:tav tm="100000">
                                          <p:val>
                                            <p:strVal val="#ppt_y"/>
                                          </p:val>
                                        </p:tav>
                                      </p:tavLst>
                                    </p:anim>
                                    <p:animEffect transition="in" filter="wipe(up)">
                                      <p:cBhvr>
                                        <p:cTn id="32" dur="500"/>
                                        <p:tgtEl>
                                          <p:spTgt spid="5">
                                            <p:graphicEl>
                                              <a:dgm id="{2B801405-4BB6-4E61-B876-2199F1355C87}"/>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
                                            <p:graphicEl>
                                              <a:dgm id="{D14FCB28-B6DC-4578-8CC2-8C35EF45DCFF}"/>
                                            </p:graphicEl>
                                          </p:spTgt>
                                        </p:tgtEl>
                                        <p:attrNameLst>
                                          <p:attrName>style.visibility</p:attrName>
                                        </p:attrNameLst>
                                      </p:cBhvr>
                                      <p:to>
                                        <p:strVal val="visible"/>
                                      </p:to>
                                    </p:set>
                                    <p:anim calcmode="lin" valueType="num">
                                      <p:cBhvr additive="base">
                                        <p:cTn id="37" dur="500"/>
                                        <p:tgtEl>
                                          <p:spTgt spid="5">
                                            <p:graphicEl>
                                              <a:dgm id="{D14FCB28-B6DC-4578-8CC2-8C35EF45DCFF}"/>
                                            </p:graphicEl>
                                          </p:spTgt>
                                        </p:tgtEl>
                                        <p:attrNameLst>
                                          <p:attrName>ppt_y</p:attrName>
                                        </p:attrNameLst>
                                      </p:cBhvr>
                                      <p:tavLst>
                                        <p:tav tm="0">
                                          <p:val>
                                            <p:strVal val="#ppt_y+#ppt_h*1.125000"/>
                                          </p:val>
                                        </p:tav>
                                        <p:tav tm="100000">
                                          <p:val>
                                            <p:strVal val="#ppt_y"/>
                                          </p:val>
                                        </p:tav>
                                      </p:tavLst>
                                    </p:anim>
                                    <p:animEffect transition="in" filter="wipe(up)">
                                      <p:cBhvr>
                                        <p:cTn id="38" dur="500"/>
                                        <p:tgtEl>
                                          <p:spTgt spid="5">
                                            <p:graphicEl>
                                              <a:dgm id="{D14FCB28-B6DC-4578-8CC2-8C35EF45DCF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EBAB-81C8-DD88-BA85-D445B1DB7BCE}"/>
              </a:ext>
            </a:extLst>
          </p:cNvPr>
          <p:cNvSpPr>
            <a:spLocks noGrp="1"/>
          </p:cNvSpPr>
          <p:nvPr>
            <p:ph type="title"/>
          </p:nvPr>
        </p:nvSpPr>
        <p:spPr>
          <a:xfrm>
            <a:off x="1024128" y="585216"/>
            <a:ext cx="5867061" cy="1499616"/>
          </a:xfrm>
        </p:spPr>
        <p:txBody>
          <a:bodyPr>
            <a:normAutofit/>
          </a:bodyPr>
          <a:lstStyle/>
          <a:p>
            <a:r>
              <a:rPr lang="en-US"/>
              <a:t>Phases of the software development Lifecycle</a:t>
            </a:r>
          </a:p>
        </p:txBody>
      </p:sp>
      <p:pic>
        <p:nvPicPr>
          <p:cNvPr id="10" name="Content Placeholder 9" descr="Diagram&#10;&#10;Description automatically generated">
            <a:extLst>
              <a:ext uri="{FF2B5EF4-FFF2-40B4-BE49-F238E27FC236}">
                <a16:creationId xmlns:a16="http://schemas.microsoft.com/office/drawing/2014/main" id="{EB992029-B869-155D-23D2-FBB2DC1E2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2999" y="2286000"/>
            <a:ext cx="4069319" cy="3886200"/>
          </a:xfrm>
          <a:prstGeom prst="rect">
            <a:avLst/>
          </a:prstGeom>
        </p:spPr>
      </p:pic>
      <p:sp>
        <p:nvSpPr>
          <p:cNvPr id="24" name="Rectangle 23">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3">
            <a:extLst>
              <a:ext uri="{FF2B5EF4-FFF2-40B4-BE49-F238E27FC236}">
                <a16:creationId xmlns:a16="http://schemas.microsoft.com/office/drawing/2014/main" id="{F9EAC26B-3B4A-6E9B-E1A7-164096719D19}"/>
              </a:ext>
            </a:extLst>
          </p:cNvPr>
          <p:cNvSpPr>
            <a:spLocks noGrp="1"/>
          </p:cNvSpPr>
          <p:nvPr>
            <p:ph idx="1"/>
          </p:nvPr>
        </p:nvSpPr>
        <p:spPr>
          <a:xfrm>
            <a:off x="8021490" y="585216"/>
            <a:ext cx="3527043" cy="5586984"/>
          </a:xfrm>
        </p:spPr>
        <p:txBody>
          <a:bodyPr anchor="ctr">
            <a:normAutofit fontScale="92500" lnSpcReduction="10000"/>
          </a:bodyPr>
          <a:lstStyle/>
          <a:p>
            <a:pPr marL="0" indent="0">
              <a:buNone/>
            </a:pPr>
            <a:r>
              <a:rPr lang="en-US" sz="2000" dirty="0">
                <a:solidFill>
                  <a:srgbClr val="FFFFFF"/>
                </a:solidFill>
              </a:rPr>
              <a:t>1. Analysis</a:t>
            </a:r>
          </a:p>
          <a:p>
            <a:pPr marL="173736" lvl="1" indent="0">
              <a:buNone/>
            </a:pPr>
            <a:r>
              <a:rPr lang="en-US" sz="1400" dirty="0">
                <a:solidFill>
                  <a:srgbClr val="FFFFFF"/>
                </a:solidFill>
              </a:rPr>
              <a:t>Meet with client and stakeholders</a:t>
            </a:r>
          </a:p>
          <a:p>
            <a:pPr marL="173736" lvl="1" indent="0">
              <a:buNone/>
            </a:pPr>
            <a:r>
              <a:rPr lang="en-US" sz="1400" dirty="0">
                <a:solidFill>
                  <a:srgbClr val="FFFFFF"/>
                </a:solidFill>
              </a:rPr>
              <a:t>Get essential requirements</a:t>
            </a:r>
          </a:p>
          <a:p>
            <a:pPr marL="0" indent="0">
              <a:buNone/>
            </a:pPr>
            <a:r>
              <a:rPr lang="en-US" sz="2000" dirty="0">
                <a:solidFill>
                  <a:srgbClr val="FFFFFF"/>
                </a:solidFill>
              </a:rPr>
              <a:t>2. Design</a:t>
            </a:r>
          </a:p>
          <a:p>
            <a:pPr marL="173736" lvl="1" indent="0">
              <a:buNone/>
            </a:pPr>
            <a:r>
              <a:rPr lang="en-US" sz="1400" dirty="0">
                <a:solidFill>
                  <a:srgbClr val="FFFFFF"/>
                </a:solidFill>
              </a:rPr>
              <a:t>Discuss tools, practices, and frameworks to be used</a:t>
            </a:r>
          </a:p>
          <a:p>
            <a:pPr marL="173736" lvl="1" indent="0">
              <a:buNone/>
            </a:pPr>
            <a:r>
              <a:rPr lang="en-US" sz="1400" dirty="0">
                <a:solidFill>
                  <a:srgbClr val="FFFFFF"/>
                </a:solidFill>
              </a:rPr>
              <a:t>Define essential functionality</a:t>
            </a:r>
          </a:p>
          <a:p>
            <a:pPr marL="0" indent="0">
              <a:buNone/>
            </a:pPr>
            <a:r>
              <a:rPr lang="en-US" sz="2000" dirty="0">
                <a:solidFill>
                  <a:srgbClr val="FFFFFF"/>
                </a:solidFill>
              </a:rPr>
              <a:t>3. Implementation</a:t>
            </a:r>
          </a:p>
          <a:p>
            <a:pPr marL="173736" lvl="1" indent="0">
              <a:buNone/>
            </a:pPr>
            <a:r>
              <a:rPr lang="en-US" sz="1400" dirty="0">
                <a:solidFill>
                  <a:srgbClr val="FFFFFF"/>
                </a:solidFill>
              </a:rPr>
              <a:t>Break down requirements into increments to be completed</a:t>
            </a:r>
          </a:p>
          <a:p>
            <a:pPr marL="173736" lvl="1" indent="0">
              <a:buNone/>
            </a:pPr>
            <a:r>
              <a:rPr lang="en-US" sz="1400" dirty="0">
                <a:solidFill>
                  <a:srgbClr val="FFFFFF"/>
                </a:solidFill>
              </a:rPr>
              <a:t>Code development</a:t>
            </a:r>
          </a:p>
          <a:p>
            <a:pPr marL="0" indent="0">
              <a:buNone/>
            </a:pPr>
            <a:r>
              <a:rPr lang="en-US" sz="2000" dirty="0">
                <a:solidFill>
                  <a:srgbClr val="FFFFFF"/>
                </a:solidFill>
              </a:rPr>
              <a:t>4. Testing</a:t>
            </a:r>
          </a:p>
          <a:p>
            <a:pPr marL="173736" lvl="1" indent="0">
              <a:buNone/>
            </a:pPr>
            <a:r>
              <a:rPr lang="en-US" sz="1400" dirty="0">
                <a:solidFill>
                  <a:srgbClr val="FFFFFF"/>
                </a:solidFill>
              </a:rPr>
              <a:t>Identify bugs or defects</a:t>
            </a:r>
          </a:p>
          <a:p>
            <a:pPr marL="173736" lvl="1" indent="0">
              <a:buNone/>
            </a:pPr>
            <a:r>
              <a:rPr lang="en-US" sz="1400" dirty="0">
                <a:solidFill>
                  <a:srgbClr val="FFFFFF"/>
                </a:solidFill>
              </a:rPr>
              <a:t>Perform integration and end-to-end testing</a:t>
            </a:r>
          </a:p>
          <a:p>
            <a:pPr marL="0" indent="0">
              <a:buNone/>
            </a:pPr>
            <a:r>
              <a:rPr lang="en-US" sz="2000" dirty="0">
                <a:solidFill>
                  <a:srgbClr val="FFFFFF"/>
                </a:solidFill>
              </a:rPr>
              <a:t>5. Deployment</a:t>
            </a:r>
          </a:p>
          <a:p>
            <a:pPr marL="173736" lvl="1" indent="0">
              <a:buNone/>
            </a:pPr>
            <a:r>
              <a:rPr lang="en-US" sz="1400" dirty="0">
                <a:solidFill>
                  <a:srgbClr val="FFFFFF"/>
                </a:solidFill>
              </a:rPr>
              <a:t>The end product is delivered/deployed into a production environment</a:t>
            </a:r>
          </a:p>
          <a:p>
            <a:pPr marL="0" indent="0">
              <a:buNone/>
            </a:pPr>
            <a:r>
              <a:rPr lang="en-US" sz="2000" dirty="0">
                <a:solidFill>
                  <a:srgbClr val="FFFFFF"/>
                </a:solidFill>
              </a:rPr>
              <a:t>6. Maintenance</a:t>
            </a:r>
          </a:p>
          <a:p>
            <a:pPr marL="173736" lvl="1" indent="0">
              <a:buNone/>
            </a:pPr>
            <a:r>
              <a:rPr lang="en-US" sz="1400" dirty="0">
                <a:solidFill>
                  <a:srgbClr val="FFFFFF"/>
                </a:solidFill>
              </a:rPr>
              <a:t>Maintain product functionality</a:t>
            </a:r>
          </a:p>
          <a:p>
            <a:pPr marL="173736" lvl="1" indent="0">
              <a:buNone/>
            </a:pPr>
            <a:r>
              <a:rPr lang="en-US" sz="1400" dirty="0">
                <a:solidFill>
                  <a:srgbClr val="FFFFFF"/>
                </a:solidFill>
              </a:rPr>
              <a:t>Look for and document new features and bugs to be worked for in a later release</a:t>
            </a:r>
          </a:p>
        </p:txBody>
      </p:sp>
    </p:spTree>
    <p:extLst>
      <p:ext uri="{BB962C8B-B14F-4D97-AF65-F5344CB8AC3E}">
        <p14:creationId xmlns:p14="http://schemas.microsoft.com/office/powerpoint/2010/main" val="3537617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 calcmode="lin" valueType="num">
                                      <p:cBhvr additive="base">
                                        <p:cTn id="11" dur="500" fill="hold"/>
                                        <p:tgtEl>
                                          <p:spTgt spid="14">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4">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 calcmode="lin" valueType="num">
                                      <p:cBhvr additive="base">
                                        <p:cTn id="15" dur="500" fill="hold"/>
                                        <p:tgtEl>
                                          <p:spTgt spid="14">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14">
                                            <p:txEl>
                                              <p:pRg st="3" end="3"/>
                                            </p:txEl>
                                          </p:spTgt>
                                        </p:tgtEl>
                                        <p:attrNameLst>
                                          <p:attrName>style.visibility</p:attrName>
                                        </p:attrNameLst>
                                      </p:cBhvr>
                                      <p:to>
                                        <p:strVal val="visible"/>
                                      </p:to>
                                    </p:set>
                                    <p:anim calcmode="lin" valueType="num">
                                      <p:cBhvr additive="base">
                                        <p:cTn id="21" dur="500" fill="hold"/>
                                        <p:tgtEl>
                                          <p:spTgt spid="14">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4">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4">
                                            <p:txEl>
                                              <p:pRg st="4" end="4"/>
                                            </p:txEl>
                                          </p:spTgt>
                                        </p:tgtEl>
                                        <p:attrNameLst>
                                          <p:attrName>style.visibility</p:attrName>
                                        </p:attrNameLst>
                                      </p:cBhvr>
                                      <p:to>
                                        <p:strVal val="visible"/>
                                      </p:to>
                                    </p:set>
                                    <p:anim calcmode="lin" valueType="num">
                                      <p:cBhvr additive="base">
                                        <p:cTn id="25" dur="500" fill="hold"/>
                                        <p:tgtEl>
                                          <p:spTgt spid="14">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4">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14">
                                            <p:txEl>
                                              <p:pRg st="5" end="5"/>
                                            </p:txEl>
                                          </p:spTgt>
                                        </p:tgtEl>
                                        <p:attrNameLst>
                                          <p:attrName>style.visibility</p:attrName>
                                        </p:attrNameLst>
                                      </p:cBhvr>
                                      <p:to>
                                        <p:strVal val="visible"/>
                                      </p:to>
                                    </p:set>
                                    <p:anim calcmode="lin" valueType="num">
                                      <p:cBhvr additive="base">
                                        <p:cTn id="29" dur="500" fill="hold"/>
                                        <p:tgtEl>
                                          <p:spTgt spid="14">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14">
                                            <p:txEl>
                                              <p:pRg st="6" end="6"/>
                                            </p:txEl>
                                          </p:spTgt>
                                        </p:tgtEl>
                                        <p:attrNameLst>
                                          <p:attrName>style.visibility</p:attrName>
                                        </p:attrNameLst>
                                      </p:cBhvr>
                                      <p:to>
                                        <p:strVal val="visible"/>
                                      </p:to>
                                    </p:set>
                                    <p:anim calcmode="lin" valueType="num">
                                      <p:cBhvr additive="base">
                                        <p:cTn id="35" dur="500" fill="hold"/>
                                        <p:tgtEl>
                                          <p:spTgt spid="14">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4">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4">
                                            <p:txEl>
                                              <p:pRg st="7" end="7"/>
                                            </p:txEl>
                                          </p:spTgt>
                                        </p:tgtEl>
                                        <p:attrNameLst>
                                          <p:attrName>style.visibility</p:attrName>
                                        </p:attrNameLst>
                                      </p:cBhvr>
                                      <p:to>
                                        <p:strVal val="visible"/>
                                      </p:to>
                                    </p:set>
                                    <p:anim calcmode="lin" valueType="num">
                                      <p:cBhvr additive="base">
                                        <p:cTn id="39" dur="500" fill="hold"/>
                                        <p:tgtEl>
                                          <p:spTgt spid="14">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4">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4">
                                            <p:txEl>
                                              <p:pRg st="8" end="8"/>
                                            </p:txEl>
                                          </p:spTgt>
                                        </p:tgtEl>
                                        <p:attrNameLst>
                                          <p:attrName>style.visibility</p:attrName>
                                        </p:attrNameLst>
                                      </p:cBhvr>
                                      <p:to>
                                        <p:strVal val="visible"/>
                                      </p:to>
                                    </p:set>
                                    <p:anim calcmode="lin" valueType="num">
                                      <p:cBhvr additive="base">
                                        <p:cTn id="43" dur="500" fill="hold"/>
                                        <p:tgtEl>
                                          <p:spTgt spid="14">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4">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4">
                                            <p:txEl>
                                              <p:pRg st="9" end="9"/>
                                            </p:txEl>
                                          </p:spTgt>
                                        </p:tgtEl>
                                        <p:attrNameLst>
                                          <p:attrName>style.visibility</p:attrName>
                                        </p:attrNameLst>
                                      </p:cBhvr>
                                      <p:to>
                                        <p:strVal val="visible"/>
                                      </p:to>
                                    </p:set>
                                    <p:anim calcmode="lin" valueType="num">
                                      <p:cBhvr additive="base">
                                        <p:cTn id="49" dur="500" fill="hold"/>
                                        <p:tgtEl>
                                          <p:spTgt spid="14">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4">
                                            <p:txEl>
                                              <p:pRg st="9" end="9"/>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14">
                                            <p:txEl>
                                              <p:pRg st="10" end="10"/>
                                            </p:txEl>
                                          </p:spTgt>
                                        </p:tgtEl>
                                        <p:attrNameLst>
                                          <p:attrName>style.visibility</p:attrName>
                                        </p:attrNameLst>
                                      </p:cBhvr>
                                      <p:to>
                                        <p:strVal val="visible"/>
                                      </p:to>
                                    </p:set>
                                    <p:anim calcmode="lin" valueType="num">
                                      <p:cBhvr additive="base">
                                        <p:cTn id="53" dur="500" fill="hold"/>
                                        <p:tgtEl>
                                          <p:spTgt spid="14">
                                            <p:txEl>
                                              <p:pRg st="10" end="1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14">
                                            <p:txEl>
                                              <p:pRg st="10" end="10"/>
                                            </p:tx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14">
                                            <p:txEl>
                                              <p:pRg st="11" end="11"/>
                                            </p:txEl>
                                          </p:spTgt>
                                        </p:tgtEl>
                                        <p:attrNameLst>
                                          <p:attrName>style.visibility</p:attrName>
                                        </p:attrNameLst>
                                      </p:cBhvr>
                                      <p:to>
                                        <p:strVal val="visible"/>
                                      </p:to>
                                    </p:set>
                                    <p:anim calcmode="lin" valueType="num">
                                      <p:cBhvr additive="base">
                                        <p:cTn id="57" dur="500" fill="hold"/>
                                        <p:tgtEl>
                                          <p:spTgt spid="14">
                                            <p:txEl>
                                              <p:pRg st="11" end="11"/>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14">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14">
                                            <p:txEl>
                                              <p:pRg st="12" end="12"/>
                                            </p:txEl>
                                          </p:spTgt>
                                        </p:tgtEl>
                                        <p:attrNameLst>
                                          <p:attrName>style.visibility</p:attrName>
                                        </p:attrNameLst>
                                      </p:cBhvr>
                                      <p:to>
                                        <p:strVal val="visible"/>
                                      </p:to>
                                    </p:set>
                                    <p:anim calcmode="lin" valueType="num">
                                      <p:cBhvr additive="base">
                                        <p:cTn id="63" dur="500" fill="hold"/>
                                        <p:tgtEl>
                                          <p:spTgt spid="14">
                                            <p:txEl>
                                              <p:pRg st="12" end="12"/>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14">
                                            <p:txEl>
                                              <p:pRg st="12" end="12"/>
                                            </p:txEl>
                                          </p:spTgt>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14">
                                            <p:txEl>
                                              <p:pRg st="13" end="13"/>
                                            </p:txEl>
                                          </p:spTgt>
                                        </p:tgtEl>
                                        <p:attrNameLst>
                                          <p:attrName>style.visibility</p:attrName>
                                        </p:attrNameLst>
                                      </p:cBhvr>
                                      <p:to>
                                        <p:strVal val="visible"/>
                                      </p:to>
                                    </p:set>
                                    <p:anim calcmode="lin" valueType="num">
                                      <p:cBhvr additive="base">
                                        <p:cTn id="67" dur="500" fill="hold"/>
                                        <p:tgtEl>
                                          <p:spTgt spid="14">
                                            <p:txEl>
                                              <p:pRg st="13" end="13"/>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4">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14">
                                            <p:txEl>
                                              <p:pRg st="14" end="14"/>
                                            </p:txEl>
                                          </p:spTgt>
                                        </p:tgtEl>
                                        <p:attrNameLst>
                                          <p:attrName>style.visibility</p:attrName>
                                        </p:attrNameLst>
                                      </p:cBhvr>
                                      <p:to>
                                        <p:strVal val="visible"/>
                                      </p:to>
                                    </p:set>
                                    <p:anim calcmode="lin" valueType="num">
                                      <p:cBhvr additive="base">
                                        <p:cTn id="73" dur="500" fill="hold"/>
                                        <p:tgtEl>
                                          <p:spTgt spid="14">
                                            <p:txEl>
                                              <p:pRg st="14" end="14"/>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14">
                                            <p:txEl>
                                              <p:pRg st="14" end="14"/>
                                            </p:txEl>
                                          </p:spTgt>
                                        </p:tgtEl>
                                        <p:attrNameLst>
                                          <p:attrName>ppt_y</p:attrName>
                                        </p:attrNameLst>
                                      </p:cBhvr>
                                      <p:tavLst>
                                        <p:tav tm="0">
                                          <p:val>
                                            <p:strVal val="#ppt_y"/>
                                          </p:val>
                                        </p:tav>
                                        <p:tav tm="100000">
                                          <p:val>
                                            <p:strVal val="#ppt_y"/>
                                          </p:val>
                                        </p:tav>
                                      </p:tavLst>
                                    </p:anim>
                                  </p:childTnLst>
                                </p:cTn>
                              </p:par>
                              <p:par>
                                <p:cTn id="75" presetID="2" presetClass="entr" presetSubtype="2" fill="hold" grpId="0" nodeType="withEffect">
                                  <p:stCondLst>
                                    <p:cond delay="0"/>
                                  </p:stCondLst>
                                  <p:childTnLst>
                                    <p:set>
                                      <p:cBhvr>
                                        <p:cTn id="76" dur="1" fill="hold">
                                          <p:stCondLst>
                                            <p:cond delay="0"/>
                                          </p:stCondLst>
                                        </p:cTn>
                                        <p:tgtEl>
                                          <p:spTgt spid="14">
                                            <p:txEl>
                                              <p:pRg st="15" end="15"/>
                                            </p:txEl>
                                          </p:spTgt>
                                        </p:tgtEl>
                                        <p:attrNameLst>
                                          <p:attrName>style.visibility</p:attrName>
                                        </p:attrNameLst>
                                      </p:cBhvr>
                                      <p:to>
                                        <p:strVal val="visible"/>
                                      </p:to>
                                    </p:set>
                                    <p:anim calcmode="lin" valueType="num">
                                      <p:cBhvr additive="base">
                                        <p:cTn id="77" dur="500" fill="hold"/>
                                        <p:tgtEl>
                                          <p:spTgt spid="14">
                                            <p:txEl>
                                              <p:pRg st="15" end="15"/>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14">
                                            <p:txEl>
                                              <p:pRg st="15" end="15"/>
                                            </p:txEl>
                                          </p:spTgt>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0"/>
                                  </p:stCondLst>
                                  <p:childTnLst>
                                    <p:set>
                                      <p:cBhvr>
                                        <p:cTn id="80" dur="1" fill="hold">
                                          <p:stCondLst>
                                            <p:cond delay="0"/>
                                          </p:stCondLst>
                                        </p:cTn>
                                        <p:tgtEl>
                                          <p:spTgt spid="14">
                                            <p:txEl>
                                              <p:pRg st="16" end="16"/>
                                            </p:txEl>
                                          </p:spTgt>
                                        </p:tgtEl>
                                        <p:attrNameLst>
                                          <p:attrName>style.visibility</p:attrName>
                                        </p:attrNameLst>
                                      </p:cBhvr>
                                      <p:to>
                                        <p:strVal val="visible"/>
                                      </p:to>
                                    </p:set>
                                    <p:anim calcmode="lin" valueType="num">
                                      <p:cBhvr additive="base">
                                        <p:cTn id="81" dur="500" fill="hold"/>
                                        <p:tgtEl>
                                          <p:spTgt spid="14">
                                            <p:txEl>
                                              <p:pRg st="16" end="16"/>
                                            </p:txEl>
                                          </p:spTgt>
                                        </p:tgtEl>
                                        <p:attrNameLst>
                                          <p:attrName>ppt_x</p:attrName>
                                        </p:attrNameLst>
                                      </p:cBhvr>
                                      <p:tavLst>
                                        <p:tav tm="0">
                                          <p:val>
                                            <p:strVal val="1+#ppt_w/2"/>
                                          </p:val>
                                        </p:tav>
                                        <p:tav tm="100000">
                                          <p:val>
                                            <p:strVal val="#ppt_x"/>
                                          </p:val>
                                        </p:tav>
                                      </p:tavLst>
                                    </p:anim>
                                    <p:anim calcmode="lin" valueType="num">
                                      <p:cBhvr additive="base">
                                        <p:cTn id="82" dur="500" fill="hold"/>
                                        <p:tgtEl>
                                          <p:spTgt spid="14">
                                            <p:txEl>
                                              <p:pRg st="16"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081F9C-E8A8-1EF6-BF9F-3E77669DB1CC}"/>
              </a:ext>
            </a:extLst>
          </p:cNvPr>
          <p:cNvSpPr>
            <a:spLocks noGrp="1"/>
          </p:cNvSpPr>
          <p:nvPr>
            <p:ph type="title"/>
          </p:nvPr>
        </p:nvSpPr>
        <p:spPr>
          <a:xfrm>
            <a:off x="310039" y="640080"/>
            <a:ext cx="3429855" cy="5613236"/>
          </a:xfrm>
        </p:spPr>
        <p:txBody>
          <a:bodyPr anchor="ctr">
            <a:normAutofit/>
          </a:bodyPr>
          <a:lstStyle/>
          <a:p>
            <a:r>
              <a:rPr lang="en-US">
                <a:solidFill>
                  <a:srgbClr val="FFFFFF"/>
                </a:solidFill>
              </a:rPr>
              <a:t>Agile vs. waterfall: snhu travel project</a:t>
            </a:r>
          </a:p>
        </p:txBody>
      </p:sp>
      <p:sp>
        <p:nvSpPr>
          <p:cNvPr id="1030" name="Content Placeholder 1029">
            <a:extLst>
              <a:ext uri="{FF2B5EF4-FFF2-40B4-BE49-F238E27FC236}">
                <a16:creationId xmlns:a16="http://schemas.microsoft.com/office/drawing/2014/main" id="{36841B0D-6D18-6614-7F50-716300F5AD9B}"/>
              </a:ext>
            </a:extLst>
          </p:cNvPr>
          <p:cNvSpPr>
            <a:spLocks noGrp="1"/>
          </p:cNvSpPr>
          <p:nvPr>
            <p:ph idx="1"/>
          </p:nvPr>
        </p:nvSpPr>
        <p:spPr>
          <a:xfrm>
            <a:off x="5656742" y="401542"/>
            <a:ext cx="2748620" cy="2280402"/>
          </a:xfrm>
        </p:spPr>
        <p:txBody>
          <a:bodyPr>
            <a:normAutofit/>
          </a:bodyPr>
          <a:lstStyle/>
          <a:p>
            <a:pPr marL="0" indent="0">
              <a:buNone/>
            </a:pPr>
            <a:r>
              <a:rPr lang="en-US" dirty="0"/>
              <a:t>Waterfall:</a:t>
            </a:r>
          </a:p>
          <a:p>
            <a:pPr>
              <a:buFontTx/>
              <a:buChar char="-"/>
            </a:pPr>
            <a:r>
              <a:rPr lang="en-US" dirty="0"/>
              <a:t>All requirements must be defined upfront</a:t>
            </a:r>
          </a:p>
          <a:p>
            <a:pPr>
              <a:buFontTx/>
              <a:buChar char="-"/>
            </a:pPr>
            <a:r>
              <a:rPr lang="en-US" dirty="0"/>
              <a:t>Process is done in sequential stages</a:t>
            </a:r>
          </a:p>
        </p:txBody>
      </p:sp>
      <p:pic>
        <p:nvPicPr>
          <p:cNvPr id="1026" name="Picture 2" descr="Waterfall versus Agile in GanttPRO review">
            <a:extLst>
              <a:ext uri="{FF2B5EF4-FFF2-40B4-BE49-F238E27FC236}">
                <a16:creationId xmlns:a16="http://schemas.microsoft.com/office/drawing/2014/main" id="{0905D163-F1A1-CB3E-1DC4-C7E1CFBDF4F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28612" y="4553084"/>
            <a:ext cx="4922560" cy="168597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1029">
            <a:extLst>
              <a:ext uri="{FF2B5EF4-FFF2-40B4-BE49-F238E27FC236}">
                <a16:creationId xmlns:a16="http://schemas.microsoft.com/office/drawing/2014/main" id="{1203056F-DCB9-EC69-FA8E-17CC316F529A}"/>
              </a:ext>
            </a:extLst>
          </p:cNvPr>
          <p:cNvSpPr txBox="1">
            <a:spLocks/>
          </p:cNvSpPr>
          <p:nvPr/>
        </p:nvSpPr>
        <p:spPr>
          <a:xfrm>
            <a:off x="8725403" y="2426757"/>
            <a:ext cx="3156558" cy="228040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dirty="0"/>
              <a:t>Agile:</a:t>
            </a:r>
          </a:p>
          <a:p>
            <a:pPr>
              <a:buFontTx/>
              <a:buChar char="-"/>
            </a:pPr>
            <a:r>
              <a:rPr lang="en-US" dirty="0"/>
              <a:t>Some requirements defined upfront</a:t>
            </a:r>
          </a:p>
          <a:p>
            <a:pPr>
              <a:buFontTx/>
              <a:buChar char="-"/>
            </a:pPr>
            <a:r>
              <a:rPr lang="en-US" dirty="0"/>
              <a:t>Process is done in incremental phases</a:t>
            </a:r>
          </a:p>
        </p:txBody>
      </p:sp>
    </p:spTree>
    <p:extLst>
      <p:ext uri="{BB962C8B-B14F-4D97-AF65-F5344CB8AC3E}">
        <p14:creationId xmlns:p14="http://schemas.microsoft.com/office/powerpoint/2010/main" val="79738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30">
                                            <p:txEl>
                                              <p:pRg st="0" end="0"/>
                                            </p:txEl>
                                          </p:spTgt>
                                        </p:tgtEl>
                                        <p:attrNameLst>
                                          <p:attrName>style.visibility</p:attrName>
                                        </p:attrNameLst>
                                      </p:cBhvr>
                                      <p:to>
                                        <p:strVal val="visible"/>
                                      </p:to>
                                    </p:set>
                                    <p:animEffect transition="in" filter="dissolve">
                                      <p:cBhvr>
                                        <p:cTn id="7" dur="500"/>
                                        <p:tgtEl>
                                          <p:spTgt spid="1030">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30">
                                            <p:txEl>
                                              <p:pRg st="1" end="1"/>
                                            </p:txEl>
                                          </p:spTgt>
                                        </p:tgtEl>
                                        <p:attrNameLst>
                                          <p:attrName>style.visibility</p:attrName>
                                        </p:attrNameLst>
                                      </p:cBhvr>
                                      <p:to>
                                        <p:strVal val="visible"/>
                                      </p:to>
                                    </p:set>
                                    <p:animEffect transition="in" filter="dissolve">
                                      <p:cBhvr>
                                        <p:cTn id="10" dur="500"/>
                                        <p:tgtEl>
                                          <p:spTgt spid="1030">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30">
                                            <p:txEl>
                                              <p:pRg st="2" end="2"/>
                                            </p:txEl>
                                          </p:spTgt>
                                        </p:tgtEl>
                                        <p:attrNameLst>
                                          <p:attrName>style.visibility</p:attrName>
                                        </p:attrNameLst>
                                      </p:cBhvr>
                                      <p:to>
                                        <p:strVal val="visible"/>
                                      </p:to>
                                    </p:set>
                                    <p:animEffect transition="in" filter="dissolve">
                                      <p:cBhvr>
                                        <p:cTn id="13" dur="500"/>
                                        <p:tgtEl>
                                          <p:spTgt spid="103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 grpId="0" uiExpand="1" build="allAtOnce"/>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38416-0FE4-E3DC-B557-238020FB75E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189CC49-D4FE-7385-7449-A9C11B836E17}"/>
              </a:ext>
            </a:extLst>
          </p:cNvPr>
          <p:cNvSpPr>
            <a:spLocks noGrp="1"/>
          </p:cNvSpPr>
          <p:nvPr>
            <p:ph idx="1"/>
          </p:nvPr>
        </p:nvSpPr>
        <p:spPr/>
        <p:txBody>
          <a:bodyPr/>
          <a:lstStyle/>
          <a:p>
            <a:r>
              <a:rPr lang="en-US" sz="1800">
                <a:effectLst/>
                <a:latin typeface="Times New Roman" panose="02020603050405020304" pitchFamily="18" charset="0"/>
              </a:rPr>
              <a:t>Charles G. Cobb. (2015). The Project Manager’s Guide to Mastering Agile : Principles and Practices for an Adaptive Approach. Wiley.</a:t>
            </a:r>
            <a:endParaRPr lang="en-US" sz="1800" dirty="0">
              <a:effectLst/>
              <a:latin typeface="Times New Roman" panose="02020603050405020304" pitchFamily="18" charset="0"/>
            </a:endParaRPr>
          </a:p>
          <a:p>
            <a:r>
              <a:rPr lang="en-US" sz="1800" dirty="0">
                <a:effectLst/>
                <a:latin typeface="Times New Roman" panose="02020603050405020304" pitchFamily="18" charset="0"/>
              </a:rPr>
              <a:t>H. (2022a, July 29). </a:t>
            </a:r>
            <a:r>
              <a:rPr lang="en-US" sz="1800" i="1" dirty="0">
                <a:effectLst/>
                <a:latin typeface="Times New Roman" panose="02020603050405020304" pitchFamily="18" charset="0"/>
              </a:rPr>
              <a:t>Understanding the Phases of the Software Development Life Cycle</a:t>
            </a:r>
            <a:r>
              <a:rPr lang="en-US" sz="1800" dirty="0">
                <a:effectLst/>
                <a:latin typeface="Times New Roman" panose="02020603050405020304" pitchFamily="18" charset="0"/>
              </a:rPr>
              <a:t>. </a:t>
            </a:r>
            <a:r>
              <a:rPr lang="en-US" sz="1800" dirty="0" err="1">
                <a:effectLst/>
                <a:latin typeface="Times New Roman" panose="02020603050405020304" pitchFamily="18" charset="0"/>
              </a:rPr>
              <a:t>Harness.Io</a:t>
            </a:r>
            <a:r>
              <a:rPr lang="en-US" sz="1800" dirty="0">
                <a:effectLst/>
                <a:latin typeface="Times New Roman" panose="02020603050405020304" pitchFamily="18" charset="0"/>
              </a:rPr>
              <a:t>. Retrieved August 13, 2022, from https://harness.io/blog/software-development-life-cycle</a:t>
            </a:r>
            <a:endParaRPr lang="en-US" sz="1800" i="1" dirty="0">
              <a:effectLst/>
              <a:latin typeface="Times New Roman" panose="02020603050405020304" pitchFamily="18" charset="0"/>
            </a:endParaRPr>
          </a:p>
          <a:p>
            <a:r>
              <a:rPr lang="en-US" sz="1800" i="1" dirty="0">
                <a:effectLst/>
                <a:latin typeface="Times New Roman" panose="02020603050405020304" pitchFamily="18" charset="0"/>
              </a:rPr>
              <a:t>Systems development lifecycle</a:t>
            </a:r>
            <a:r>
              <a:rPr lang="en-US" sz="1800" dirty="0">
                <a:effectLst/>
                <a:latin typeface="Times New Roman" panose="02020603050405020304" pitchFamily="18" charset="0"/>
              </a:rPr>
              <a:t>. (2019, March 7). [Illustration]. </a:t>
            </a:r>
            <a:r>
              <a:rPr lang="en-US" sz="1800" dirty="0" err="1">
                <a:effectLst/>
                <a:latin typeface="Times New Roman" panose="02020603050405020304" pitchFamily="18" charset="0"/>
              </a:rPr>
              <a:t>Imgbin.Com</a:t>
            </a:r>
            <a:r>
              <a:rPr lang="en-US" sz="1800" dirty="0">
                <a:effectLst/>
                <a:latin typeface="Times New Roman" panose="02020603050405020304" pitchFamily="18" charset="0"/>
              </a:rPr>
              <a:t>. https://imgbin.com/png/2u5JF7g4/systems-development-life-cycle-software-development-process-computer-software-png</a:t>
            </a:r>
          </a:p>
          <a:p>
            <a:r>
              <a:rPr lang="en-US" sz="1800" i="1" dirty="0">
                <a:effectLst/>
                <a:latin typeface="Times New Roman" panose="02020603050405020304" pitchFamily="18" charset="0"/>
              </a:rPr>
              <a:t>Waterfall vs. Agile</a:t>
            </a:r>
            <a:r>
              <a:rPr lang="en-US" sz="1800" dirty="0">
                <a:effectLst/>
                <a:latin typeface="Times New Roman" panose="02020603050405020304" pitchFamily="18" charset="0"/>
              </a:rPr>
              <a:t>. (2016, November 24). [Illustration]. </a:t>
            </a:r>
            <a:r>
              <a:rPr lang="en-US" sz="1800" dirty="0" err="1">
                <a:effectLst/>
                <a:latin typeface="Times New Roman" panose="02020603050405020304" pitchFamily="18" charset="0"/>
              </a:rPr>
              <a:t>Blog.Ganttpro.Com</a:t>
            </a:r>
            <a:r>
              <a:rPr lang="en-US" sz="1800" dirty="0">
                <a:effectLst/>
                <a:latin typeface="Times New Roman" panose="02020603050405020304" pitchFamily="18" charset="0"/>
              </a:rPr>
              <a:t>. https://blog.ganttpro.com/en/waterfall-vs-agile-with-advantages-and-disadvantages/</a:t>
            </a:r>
          </a:p>
          <a:p>
            <a:endParaRPr lang="en-US" dirty="0"/>
          </a:p>
        </p:txBody>
      </p:sp>
    </p:spTree>
    <p:extLst>
      <p:ext uri="{BB962C8B-B14F-4D97-AF65-F5344CB8AC3E}">
        <p14:creationId xmlns:p14="http://schemas.microsoft.com/office/powerpoint/2010/main" val="36792321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165</TotalTime>
  <Words>640</Words>
  <Application>Microsoft Office PowerPoint</Application>
  <PresentationFormat>Widescreen</PresentationFormat>
  <Paragraphs>51</Paragraphs>
  <Slides>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Times New Roman</vt:lpstr>
      <vt:lpstr>Tw Cen MT</vt:lpstr>
      <vt:lpstr>Tw Cen MT Condensed</vt:lpstr>
      <vt:lpstr>Wingdings 3</vt:lpstr>
      <vt:lpstr>Integral</vt:lpstr>
      <vt:lpstr>CS-250 Software Development Lifecycle</vt:lpstr>
      <vt:lpstr>Roles on a Scrum-Agile team</vt:lpstr>
      <vt:lpstr>Phases of the software development Lifecycle</vt:lpstr>
      <vt:lpstr>Agile vs. waterfall: snhu travel project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CS-250 Software Development Lifecycle</dc:title>
  <dc:creator>Thomas Bartlett</dc:creator>
  <cp:lastModifiedBy>Thomas Bartlett</cp:lastModifiedBy>
  <cp:revision>1</cp:revision>
  <dcterms:created xsi:type="dcterms:W3CDTF">2022-08-12T03:13:54Z</dcterms:created>
  <dcterms:modified xsi:type="dcterms:W3CDTF">2022-08-14T04:03:41Z</dcterms:modified>
</cp:coreProperties>
</file>