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91" r:id="rId11"/>
    <p:sldId id="285" r:id="rId12"/>
    <p:sldId id="286" r:id="rId13"/>
    <p:sldId id="287" r:id="rId14"/>
    <p:sldId id="290" r:id="rId15"/>
    <p:sldId id="28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63" autoAdjust="0"/>
  </p:normalViewPr>
  <p:slideViewPr>
    <p:cSldViewPr snapToGrid="0">
      <p:cViewPr varScale="1">
        <p:scale>
          <a:sx n="112" d="100"/>
          <a:sy n="112" d="100"/>
        </p:scale>
        <p:origin x="-120" y="-1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222353273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55515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09075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040503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54697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677853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21772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34610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Many websites take input from the user,conduct some activities and then send response to the user in a web page, with the original user input included on the response (i.e the user input is reflected back)</a:t>
            </a:r>
          </a:p>
        </p:txBody>
      </p:sp>
    </p:spTree>
    <p:extLst>
      <p:ext uri="{BB962C8B-B14F-4D97-AF65-F5344CB8AC3E}">
        <p14:creationId xmlns:p14="http://schemas.microsoft.com/office/powerpoint/2010/main" val="2575767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02180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50279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981608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019732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www.exame.com/search?input=word" TargetMode="External"/><Relationship Id="rId4" Type="http://schemas.openxmlformats.org/officeDocument/2006/relationships/hyperlink" Target="http://www.example.com/search?input=" TargetMode="External"/><Relationship Id="rId5" Type="http://schemas.openxmlformats.org/officeDocument/2006/relationships/hyperlink" Target="http://www.example.com" TargetMode="External"/><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34956" y="1170778"/>
            <a:ext cx="8520600" cy="2052600"/>
          </a:xfrm>
          <a:prstGeom prst="rect">
            <a:avLst/>
          </a:prstGeom>
        </p:spPr>
        <p:txBody>
          <a:bodyPr wrap="square" lIns="91425" tIns="91425" rIns="91425" bIns="91425" anchor="b" anchorCtr="0">
            <a:noAutofit/>
          </a:bodyPr>
          <a:lstStyle/>
          <a:p>
            <a:pPr marL="0" lvl="0" indent="0">
              <a:spcBef>
                <a:spcPts val="0"/>
              </a:spcBef>
              <a:buNone/>
            </a:pPr>
            <a:r>
              <a:rPr lang="en-GB" sz="4800" dirty="0"/>
              <a:t>Cross-Site Scripting </a:t>
            </a:r>
            <a:r>
              <a:rPr lang="en-GB" sz="4800" dirty="0" smtClean="0"/>
              <a:t>Attack</a:t>
            </a:r>
            <a:br>
              <a:rPr lang="en-GB" sz="4800" dirty="0" smtClean="0"/>
            </a:br>
            <a:r>
              <a:rPr lang="en-GB" sz="4800" dirty="0" smtClean="0"/>
              <a:t>(XSS)</a:t>
            </a:r>
            <a:endParaRPr lang="en-GB"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smtClean="0"/>
              <a:t>XSS Lab</a:t>
            </a:r>
            <a:endParaRPr lang="en-US"/>
          </a:p>
        </p:txBody>
      </p:sp>
    </p:spTree>
    <p:extLst>
      <p:ext uri="{BB962C8B-B14F-4D97-AF65-F5344CB8AC3E}">
        <p14:creationId xmlns:p14="http://schemas.microsoft.com/office/powerpoint/2010/main" val="448550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smtClean="0"/>
              <a:t>Countermeasures: the Filter Approach</a:t>
            </a:r>
            <a:endParaRPr lang="en-GB" dirty="0"/>
          </a:p>
        </p:txBody>
      </p:sp>
      <p:sp>
        <p:nvSpPr>
          <p:cNvPr id="252" name="Shape 252"/>
          <p:cNvSpPr txBox="1">
            <a:spLocks noGrp="1"/>
          </p:cNvSpPr>
          <p:nvPr>
            <p:ph type="body" idx="1"/>
          </p:nvPr>
        </p:nvSpPr>
        <p:spPr>
          <a:xfrm>
            <a:off x="311700" y="1152475"/>
            <a:ext cx="8520600" cy="2212800"/>
          </a:xfrm>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smtClean="0">
                <a:solidFill>
                  <a:srgbClr val="000000"/>
                </a:solidFill>
              </a:rPr>
              <a:t>Removes </a:t>
            </a:r>
            <a:r>
              <a:rPr lang="en-GB" dirty="0">
                <a:solidFill>
                  <a:srgbClr val="000000"/>
                </a:solidFill>
              </a:rPr>
              <a:t>code from user inputs.</a:t>
            </a:r>
          </a:p>
          <a:p>
            <a:pPr marL="457200" lvl="0" indent="-342900">
              <a:spcBef>
                <a:spcPts val="0"/>
              </a:spcBef>
              <a:spcAft>
                <a:spcPts val="600"/>
              </a:spcAft>
              <a:buClr>
                <a:srgbClr val="000000"/>
              </a:buClr>
              <a:buSzPts val="1800"/>
              <a:buChar char="●"/>
            </a:pPr>
            <a:r>
              <a:rPr lang="en-GB" dirty="0">
                <a:solidFill>
                  <a:srgbClr val="000000"/>
                </a:solidFill>
              </a:rPr>
              <a:t>It is difficult to implement as there are many ways to embed code other than &lt;script&gt; tag.</a:t>
            </a:r>
          </a:p>
          <a:p>
            <a:pPr marL="457200" lvl="0" indent="-342900" rtl="0">
              <a:spcBef>
                <a:spcPts val="0"/>
              </a:spcBef>
              <a:spcAft>
                <a:spcPts val="600"/>
              </a:spcAft>
              <a:buClr>
                <a:srgbClr val="000000"/>
              </a:buClr>
              <a:buSzPts val="1800"/>
              <a:buChar char="●"/>
            </a:pPr>
            <a:r>
              <a:rPr lang="en-GB" dirty="0">
                <a:solidFill>
                  <a:srgbClr val="000000"/>
                </a:solidFill>
              </a:rPr>
              <a:t>Use of open-source libraries that can filter out JavaScript code. </a:t>
            </a:r>
          </a:p>
          <a:p>
            <a:pPr marL="457200" lvl="0" indent="-342900">
              <a:spcBef>
                <a:spcPts val="0"/>
              </a:spcBef>
              <a:spcAft>
                <a:spcPts val="600"/>
              </a:spcAft>
              <a:buClr>
                <a:srgbClr val="000000"/>
              </a:buClr>
              <a:buSzPts val="1800"/>
              <a:buChar char="●"/>
            </a:pPr>
            <a:r>
              <a:rPr lang="en-GB" dirty="0">
                <a:solidFill>
                  <a:srgbClr val="000000"/>
                </a:solidFill>
              </a:rPr>
              <a:t>Example : </a:t>
            </a:r>
            <a:r>
              <a:rPr lang="en-GB" dirty="0" err="1">
                <a:solidFill>
                  <a:srgbClr val="000000"/>
                </a:solidFill>
              </a:rPr>
              <a:t>jsoup</a:t>
            </a:r>
            <a:endParaRPr lang="en-GB" dirty="0">
              <a:solidFill>
                <a:srgbClr val="000000"/>
              </a:solidFill>
            </a:endParaRPr>
          </a:p>
          <a:p>
            <a:pPr marL="0" lvl="0" indent="0">
              <a:spcBef>
                <a:spcPts val="0"/>
              </a:spcBef>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Countermeasures: The Encoding Approach</a:t>
            </a:r>
            <a:endParaRPr lang="en-GB" dirty="0"/>
          </a:p>
        </p:txBody>
      </p:sp>
      <p:sp>
        <p:nvSpPr>
          <p:cNvPr id="258" name="Shape 258"/>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smtClean="0">
                <a:solidFill>
                  <a:srgbClr val="000000"/>
                </a:solidFill>
              </a:rPr>
              <a:t>Replaces </a:t>
            </a:r>
            <a:r>
              <a:rPr lang="en-GB" dirty="0">
                <a:solidFill>
                  <a:srgbClr val="000000"/>
                </a:solidFill>
              </a:rPr>
              <a:t>HTML </a:t>
            </a:r>
            <a:r>
              <a:rPr lang="en-GB" dirty="0" err="1">
                <a:solidFill>
                  <a:srgbClr val="000000"/>
                </a:solidFill>
              </a:rPr>
              <a:t>markups</a:t>
            </a:r>
            <a:r>
              <a:rPr lang="en-GB" dirty="0">
                <a:solidFill>
                  <a:srgbClr val="000000"/>
                </a:solidFill>
              </a:rPr>
              <a:t> with alternate representations.</a:t>
            </a:r>
          </a:p>
          <a:p>
            <a:pPr marL="457200" lvl="0" indent="-342900">
              <a:spcBef>
                <a:spcPts val="0"/>
              </a:spcBef>
              <a:spcAft>
                <a:spcPts val="600"/>
              </a:spcAft>
              <a:buClr>
                <a:srgbClr val="000000"/>
              </a:buClr>
              <a:buSzPts val="1800"/>
              <a:buChar char="●"/>
            </a:pPr>
            <a:r>
              <a:rPr lang="en-GB" dirty="0">
                <a:solidFill>
                  <a:srgbClr val="000000"/>
                </a:solidFill>
              </a:rPr>
              <a:t>If data containing JavaScript code is encoded before being sent to the browsers, the embedded JavaScript code will be displayed by browsers, not executed by them.</a:t>
            </a:r>
          </a:p>
          <a:p>
            <a:pPr marL="457200" lvl="0" indent="-342900">
              <a:spcBef>
                <a:spcPts val="0"/>
              </a:spcBef>
              <a:spcAft>
                <a:spcPts val="600"/>
              </a:spcAft>
              <a:buClr>
                <a:srgbClr val="000000"/>
              </a:buClr>
              <a:buSzPts val="1800"/>
              <a:buChar char="●"/>
            </a:pPr>
            <a:r>
              <a:rPr lang="en-GB" dirty="0">
                <a:solidFill>
                  <a:srgbClr val="000000"/>
                </a:solidFill>
              </a:rPr>
              <a:t>Converts &lt;script&gt; alert(‘XSS’) &lt;/script&gt; to &amp;</a:t>
            </a:r>
            <a:r>
              <a:rPr lang="en-GB" dirty="0" err="1">
                <a:solidFill>
                  <a:srgbClr val="000000"/>
                </a:solidFill>
              </a:rPr>
              <a:t>lt;script&amp;gt;alert</a:t>
            </a:r>
            <a:r>
              <a:rPr lang="en-GB" dirty="0">
                <a:solidFill>
                  <a:srgbClr val="000000"/>
                </a:solidFill>
              </a:rPr>
              <a:t>(‘XSS’)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smtClean="0"/>
              <a:t>Countermeasures: </a:t>
            </a:r>
            <a:r>
              <a:rPr lang="en-GB" dirty="0" err="1" smtClean="0"/>
              <a:t>Elgg’s</a:t>
            </a:r>
            <a:r>
              <a:rPr lang="en-GB" dirty="0" smtClean="0"/>
              <a:t> Approach</a:t>
            </a:r>
            <a:endParaRPr lang="en-GB" dirty="0"/>
          </a:p>
        </p:txBody>
      </p:sp>
      <p:sp>
        <p:nvSpPr>
          <p:cNvPr id="264" name="Shape 264"/>
          <p:cNvSpPr txBox="1">
            <a:spLocks noGrp="1"/>
          </p:cNvSpPr>
          <p:nvPr>
            <p:ph type="body" idx="1"/>
          </p:nvPr>
        </p:nvSpPr>
        <p:spPr>
          <a:prstGeom prst="rect">
            <a:avLst/>
          </a:prstGeom>
        </p:spPr>
        <p:txBody>
          <a:bodyPr wrap="square" lIns="91425" tIns="91425" rIns="91425" bIns="91425" anchor="t" anchorCtr="0">
            <a:noAutofit/>
          </a:bodyPr>
          <a:lstStyle/>
          <a:p>
            <a:pPr marL="0" lvl="0" indent="0">
              <a:spcBef>
                <a:spcPts val="0"/>
              </a:spcBef>
              <a:buNone/>
            </a:pPr>
            <a:r>
              <a:rPr lang="en-GB" b="1" u="sng" dirty="0" smtClean="0">
                <a:solidFill>
                  <a:srgbClr val="000000"/>
                </a:solidFill>
              </a:rPr>
              <a:t>PHP </a:t>
            </a:r>
            <a:r>
              <a:rPr lang="en-GB" b="1" u="sng" dirty="0">
                <a:solidFill>
                  <a:srgbClr val="000000"/>
                </a:solidFill>
              </a:rPr>
              <a:t>module </a:t>
            </a:r>
            <a:r>
              <a:rPr lang="en-GB" b="1" u="sng" dirty="0" err="1" smtClean="0">
                <a:solidFill>
                  <a:srgbClr val="000000"/>
                </a:solidFill>
              </a:rPr>
              <a:t>HTMLawed</a:t>
            </a:r>
            <a:r>
              <a:rPr lang="en-GB" u="sng" dirty="0" smtClean="0">
                <a:solidFill>
                  <a:srgbClr val="000000"/>
                </a:solidFill>
              </a:rPr>
              <a:t>: </a:t>
            </a:r>
          </a:p>
          <a:p>
            <a:pPr marL="346075" lvl="0">
              <a:spcBef>
                <a:spcPts val="0"/>
              </a:spcBef>
              <a:buNone/>
            </a:pPr>
            <a:r>
              <a:rPr lang="en-GB" dirty="0" smtClean="0">
                <a:solidFill>
                  <a:srgbClr val="000000"/>
                </a:solidFill>
              </a:rPr>
              <a:t>Highly </a:t>
            </a:r>
            <a:r>
              <a:rPr lang="en-GB" dirty="0">
                <a:solidFill>
                  <a:srgbClr val="000000"/>
                </a:solidFill>
              </a:rPr>
              <a:t>customizable PHP script to sanitize HTML against XSS attacks</a:t>
            </a:r>
            <a:r>
              <a:rPr lang="en-GB" dirty="0" smtClean="0">
                <a:solidFill>
                  <a:srgbClr val="000000"/>
                </a:solidFill>
              </a:rPr>
              <a:t>.</a:t>
            </a:r>
          </a:p>
          <a:p>
            <a:pPr marL="346075" lvl="0">
              <a:spcBef>
                <a:spcPts val="0"/>
              </a:spcBef>
              <a:buNone/>
            </a:pPr>
            <a:endParaRPr lang="en-GB" dirty="0">
              <a:solidFill>
                <a:srgbClr val="000000"/>
              </a:solidFill>
            </a:endParaRPr>
          </a:p>
          <a:p>
            <a:pPr marL="0" lvl="0" indent="0">
              <a:spcBef>
                <a:spcPts val="0"/>
              </a:spcBef>
              <a:buNone/>
            </a:pPr>
            <a:r>
              <a:rPr lang="en-GB" b="1" u="sng" dirty="0">
                <a:solidFill>
                  <a:srgbClr val="000000"/>
                </a:solidFill>
              </a:rPr>
              <a:t>PHP function </a:t>
            </a:r>
            <a:r>
              <a:rPr lang="en-GB" b="1" u="sng" dirty="0" err="1" smtClean="0">
                <a:solidFill>
                  <a:srgbClr val="000000"/>
                </a:solidFill>
              </a:rPr>
              <a:t>htmlspecialchars</a:t>
            </a:r>
            <a:r>
              <a:rPr lang="en-GB" u="sng" dirty="0" smtClean="0">
                <a:solidFill>
                  <a:srgbClr val="000000"/>
                </a:solidFill>
              </a:rPr>
              <a:t>: </a:t>
            </a:r>
          </a:p>
          <a:p>
            <a:pPr marL="346075" lvl="0">
              <a:spcBef>
                <a:spcPts val="0"/>
              </a:spcBef>
              <a:buNone/>
            </a:pPr>
            <a:r>
              <a:rPr lang="en-GB" dirty="0" smtClean="0">
                <a:solidFill>
                  <a:srgbClr val="000000"/>
                </a:solidFill>
              </a:rPr>
              <a:t>Encode </a:t>
            </a:r>
            <a:r>
              <a:rPr lang="en-GB" dirty="0">
                <a:solidFill>
                  <a:srgbClr val="000000"/>
                </a:solidFill>
              </a:rPr>
              <a:t>data provided by </a:t>
            </a:r>
            <a:r>
              <a:rPr lang="en-GB" dirty="0" smtClean="0">
                <a:solidFill>
                  <a:srgbClr val="000000"/>
                </a:solidFill>
              </a:rPr>
              <a:t>users, </a:t>
            </a:r>
            <a:r>
              <a:rPr lang="en-GB" dirty="0" err="1" smtClean="0">
                <a:solidFill>
                  <a:srgbClr val="000000"/>
                </a:solidFill>
              </a:rPr>
              <a:t>s.t.</a:t>
            </a:r>
            <a:r>
              <a:rPr lang="en-GB" dirty="0" smtClean="0">
                <a:solidFill>
                  <a:srgbClr val="000000"/>
                </a:solidFill>
              </a:rPr>
              <a:t>, </a:t>
            </a:r>
            <a:r>
              <a:rPr lang="en-GB" dirty="0">
                <a:solidFill>
                  <a:srgbClr val="000000"/>
                </a:solidFill>
              </a:rPr>
              <a:t>JavaScript code in user’s inputs will be interpreted by browsers only as strings and not as code.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Questions</a:t>
            </a:r>
            <a:endParaRPr lang="en-US" dirty="0"/>
          </a:p>
        </p:txBody>
      </p:sp>
      <p:sp>
        <p:nvSpPr>
          <p:cNvPr id="3" name="Text Placeholder 2"/>
          <p:cNvSpPr>
            <a:spLocks noGrp="1"/>
          </p:cNvSpPr>
          <p:nvPr>
            <p:ph type="body" idx="1"/>
          </p:nvPr>
        </p:nvSpPr>
        <p:spPr/>
        <p:txBody>
          <a:bodyPr/>
          <a:lstStyle/>
          <a:p>
            <a:pPr>
              <a:buNone/>
            </a:pPr>
            <a:r>
              <a:rPr lang="en-US" b="1" dirty="0">
                <a:solidFill>
                  <a:schemeClr val="tx1"/>
                </a:solidFill>
              </a:rPr>
              <a:t>Question 1</a:t>
            </a:r>
            <a:r>
              <a:rPr lang="en-US" dirty="0" smtClean="0">
                <a:solidFill>
                  <a:schemeClr val="tx1"/>
                </a:solidFill>
              </a:rPr>
              <a:t>: What are the main differences of CSRF and XSS attacks? They both have “cross site” in their names.</a:t>
            </a:r>
          </a:p>
          <a:p>
            <a:pPr>
              <a:buNone/>
            </a:pPr>
            <a:endParaRPr lang="en-US" b="1" dirty="0" smtClean="0">
              <a:solidFill>
                <a:schemeClr val="tx1"/>
              </a:solidFill>
            </a:endParaRPr>
          </a:p>
          <a:p>
            <a:pPr>
              <a:buNone/>
            </a:pPr>
            <a:r>
              <a:rPr lang="en-US" b="1" dirty="0" smtClean="0">
                <a:solidFill>
                  <a:schemeClr val="tx1"/>
                </a:solidFill>
              </a:rPr>
              <a:t>Question 2</a:t>
            </a:r>
            <a:r>
              <a:rPr lang="en-US" dirty="0" smtClean="0">
                <a:solidFill>
                  <a:schemeClr val="tx1"/>
                </a:solidFill>
              </a:rPr>
              <a:t>: Can we use the countermeasures against CSRF attacks to defend against XSS attacks, including the secret token and same-site cookie approaches?</a:t>
            </a:r>
          </a:p>
          <a:p>
            <a:pPr>
              <a:buNone/>
            </a:pPr>
            <a:endParaRPr lang="en-US" dirty="0" smtClean="0">
              <a:solidFill>
                <a:schemeClr val="tx1"/>
              </a:solidFill>
            </a:endParaRPr>
          </a:p>
          <a:p>
            <a:pPr>
              <a:buNone/>
            </a:pPr>
            <a:endParaRPr lang="en-US" dirty="0" smtClean="0">
              <a:solidFill>
                <a:schemeClr val="tx1"/>
              </a:solidFill>
            </a:endParaRPr>
          </a:p>
          <a:p>
            <a:pPr marL="285750" indent="-285750"/>
            <a:endParaRPr lang="en-US" dirty="0">
              <a:solidFill>
                <a:schemeClr val="tx1"/>
              </a:solidFill>
            </a:endParaRPr>
          </a:p>
        </p:txBody>
      </p:sp>
    </p:spTree>
    <p:extLst>
      <p:ext uri="{BB962C8B-B14F-4D97-AF65-F5344CB8AC3E}">
        <p14:creationId xmlns:p14="http://schemas.microsoft.com/office/powerpoint/2010/main" val="1700586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pPr marL="284163" indent="-284163"/>
            <a:r>
              <a:rPr lang="en-US" dirty="0" smtClean="0">
                <a:solidFill>
                  <a:schemeClr val="tx1"/>
                </a:solidFill>
              </a:rPr>
              <a:t>Two types of XSS attacks</a:t>
            </a:r>
          </a:p>
          <a:p>
            <a:pPr marL="284163" indent="-284163"/>
            <a:r>
              <a:rPr lang="en-US" dirty="0" smtClean="0">
                <a:solidFill>
                  <a:schemeClr val="tx1"/>
                </a:solidFill>
              </a:rPr>
              <a:t>How to launch XSS attacks</a:t>
            </a:r>
          </a:p>
          <a:p>
            <a:pPr marL="284163" indent="-284163"/>
            <a:r>
              <a:rPr lang="en-US" dirty="0" smtClean="0">
                <a:solidFill>
                  <a:schemeClr val="tx1"/>
                </a:solidFill>
              </a:rPr>
              <a:t>Create a self-propagating XSS worm</a:t>
            </a:r>
          </a:p>
          <a:p>
            <a:pPr marL="284163" indent="-284163"/>
            <a:r>
              <a:rPr lang="en-US" dirty="0" smtClean="0">
                <a:solidFill>
                  <a:schemeClr val="tx1"/>
                </a:solidFill>
              </a:rPr>
              <a:t>Countermeasures against XSS attacks</a:t>
            </a:r>
          </a:p>
          <a:p>
            <a:pPr marL="284163" indent="-284163"/>
            <a:endParaRPr lang="en-US" dirty="0">
              <a:solidFill>
                <a:schemeClr val="tx1"/>
              </a:solidFill>
            </a:endParaRPr>
          </a:p>
        </p:txBody>
      </p:sp>
    </p:spTree>
    <p:extLst>
      <p:ext uri="{BB962C8B-B14F-4D97-AF65-F5344CB8AC3E}">
        <p14:creationId xmlns:p14="http://schemas.microsoft.com/office/powerpoint/2010/main" val="1979863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Outline</a:t>
            </a:r>
          </a:p>
        </p:txBody>
      </p:sp>
      <p:sp>
        <p:nvSpPr>
          <p:cNvPr id="60" name="Shape 60"/>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The Cross-Site Scripting </a:t>
            </a:r>
            <a:r>
              <a:rPr lang="en-GB" dirty="0" smtClean="0">
                <a:solidFill>
                  <a:srgbClr val="000000"/>
                </a:solidFill>
              </a:rPr>
              <a:t>attack</a:t>
            </a:r>
            <a:endParaRPr lang="en-GB" dirty="0">
              <a:solidFill>
                <a:srgbClr val="000000"/>
              </a:solidFill>
            </a:endParaRPr>
          </a:p>
          <a:p>
            <a:pPr marL="457200" lvl="0" indent="-342900">
              <a:spcBef>
                <a:spcPts val="0"/>
              </a:spcBef>
              <a:spcAft>
                <a:spcPts val="0"/>
              </a:spcAft>
              <a:buClr>
                <a:srgbClr val="000000"/>
              </a:buClr>
              <a:buSzPts val="1800"/>
              <a:buChar char="●"/>
            </a:pPr>
            <a:r>
              <a:rPr lang="en-GB" dirty="0">
                <a:solidFill>
                  <a:srgbClr val="000000"/>
                </a:solidFill>
              </a:rPr>
              <a:t>Reflected XSS</a:t>
            </a:r>
          </a:p>
          <a:p>
            <a:pPr marL="457200" lvl="0" indent="-342900">
              <a:spcBef>
                <a:spcPts val="0"/>
              </a:spcBef>
              <a:spcAft>
                <a:spcPts val="0"/>
              </a:spcAft>
              <a:buClr>
                <a:srgbClr val="000000"/>
              </a:buClr>
              <a:buSzPts val="1800"/>
              <a:buChar char="●"/>
            </a:pPr>
            <a:r>
              <a:rPr lang="en-GB" dirty="0">
                <a:solidFill>
                  <a:srgbClr val="000000"/>
                </a:solidFill>
              </a:rPr>
              <a:t>Persistent XSS</a:t>
            </a:r>
          </a:p>
          <a:p>
            <a:pPr marL="457200" lvl="0" indent="-342900" rtl="0">
              <a:spcBef>
                <a:spcPts val="0"/>
              </a:spcBef>
              <a:spcAft>
                <a:spcPts val="0"/>
              </a:spcAft>
              <a:buClr>
                <a:srgbClr val="000000"/>
              </a:buClr>
              <a:buSzPts val="1800"/>
              <a:buChar char="●"/>
            </a:pPr>
            <a:r>
              <a:rPr lang="en-GB" dirty="0">
                <a:solidFill>
                  <a:srgbClr val="000000"/>
                </a:solidFill>
              </a:rPr>
              <a:t>Damage done by XSS </a:t>
            </a:r>
            <a:r>
              <a:rPr lang="en-GB" dirty="0" smtClean="0">
                <a:solidFill>
                  <a:srgbClr val="000000"/>
                </a:solidFill>
              </a:rPr>
              <a:t>attacks </a:t>
            </a:r>
            <a:endParaRPr lang="en-GB" dirty="0">
              <a:solidFill>
                <a:srgbClr val="000000"/>
              </a:solidFill>
            </a:endParaRPr>
          </a:p>
          <a:p>
            <a:pPr marL="457200" lvl="0" indent="-342900">
              <a:spcBef>
                <a:spcPts val="0"/>
              </a:spcBef>
              <a:spcAft>
                <a:spcPts val="0"/>
              </a:spcAft>
              <a:buClr>
                <a:srgbClr val="000000"/>
              </a:buClr>
              <a:buSzPts val="1800"/>
              <a:buChar char="●"/>
            </a:pPr>
            <a:r>
              <a:rPr lang="en-GB" dirty="0" smtClean="0">
                <a:solidFill>
                  <a:srgbClr val="000000"/>
                </a:solidFill>
              </a:rPr>
              <a:t>XSS </a:t>
            </a:r>
            <a:r>
              <a:rPr lang="en-GB" dirty="0">
                <a:solidFill>
                  <a:srgbClr val="000000"/>
                </a:solidFill>
              </a:rPr>
              <a:t>a</a:t>
            </a:r>
            <a:r>
              <a:rPr lang="en-GB" dirty="0" smtClean="0">
                <a:solidFill>
                  <a:srgbClr val="000000"/>
                </a:solidFill>
              </a:rPr>
              <a:t>ttacks </a:t>
            </a:r>
            <a:r>
              <a:rPr lang="en-GB" dirty="0">
                <a:solidFill>
                  <a:srgbClr val="000000"/>
                </a:solidFill>
              </a:rPr>
              <a:t>to befriend with others</a:t>
            </a:r>
          </a:p>
          <a:p>
            <a:pPr marL="457200" lvl="0" indent="-342900">
              <a:spcBef>
                <a:spcPts val="0"/>
              </a:spcBef>
              <a:spcAft>
                <a:spcPts val="0"/>
              </a:spcAft>
              <a:buClr>
                <a:srgbClr val="000000"/>
              </a:buClr>
              <a:buSzPts val="1800"/>
              <a:buChar char="●"/>
            </a:pPr>
            <a:r>
              <a:rPr lang="en-GB" dirty="0">
                <a:solidFill>
                  <a:srgbClr val="000000"/>
                </a:solidFill>
              </a:rPr>
              <a:t>XSS </a:t>
            </a:r>
            <a:r>
              <a:rPr lang="en-GB" dirty="0" smtClean="0">
                <a:solidFill>
                  <a:srgbClr val="000000"/>
                </a:solidFill>
              </a:rPr>
              <a:t>attacks </a:t>
            </a:r>
            <a:r>
              <a:rPr lang="en-GB" dirty="0">
                <a:solidFill>
                  <a:srgbClr val="000000"/>
                </a:solidFill>
              </a:rPr>
              <a:t>to change other people’s profiles</a:t>
            </a:r>
          </a:p>
          <a:p>
            <a:pPr marL="457200" lvl="0" indent="-342900">
              <a:spcBef>
                <a:spcPts val="0"/>
              </a:spcBef>
              <a:spcAft>
                <a:spcPts val="0"/>
              </a:spcAft>
              <a:buClr>
                <a:srgbClr val="000000"/>
              </a:buClr>
              <a:buSzPts val="1800"/>
              <a:buChar char="●"/>
            </a:pPr>
            <a:r>
              <a:rPr lang="en-GB" dirty="0">
                <a:solidFill>
                  <a:srgbClr val="000000"/>
                </a:solidFill>
              </a:rPr>
              <a:t>Self-propagation</a:t>
            </a:r>
          </a:p>
          <a:p>
            <a:pPr marL="457200" lvl="0" indent="-342900">
              <a:spcBef>
                <a:spcPts val="0"/>
              </a:spcBef>
              <a:buClr>
                <a:srgbClr val="000000"/>
              </a:buClr>
              <a:buSzPts val="1800"/>
              <a:buChar char="●"/>
            </a:pPr>
            <a:r>
              <a:rPr lang="en-GB" dirty="0">
                <a:solidFill>
                  <a:srgbClr val="000000"/>
                </a:solidFill>
              </a:rPr>
              <a:t>Countermeasures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The Cross-Site Scripting Attack</a:t>
            </a:r>
          </a:p>
        </p:txBody>
      </p:sp>
      <p:pic>
        <p:nvPicPr>
          <p:cNvPr id="66" name="Shape 66"/>
          <p:cNvPicPr preferRelativeResize="0"/>
          <p:nvPr/>
        </p:nvPicPr>
        <p:blipFill>
          <a:blip r:embed="rId3">
            <a:alphaModFix/>
          </a:blip>
          <a:stretch>
            <a:fillRect/>
          </a:stretch>
        </p:blipFill>
        <p:spPr>
          <a:xfrm>
            <a:off x="455750" y="1017725"/>
            <a:ext cx="4700601" cy="2673275"/>
          </a:xfrm>
          <a:prstGeom prst="rect">
            <a:avLst/>
          </a:prstGeom>
          <a:noFill/>
          <a:ln>
            <a:noFill/>
          </a:ln>
        </p:spPr>
      </p:pic>
      <p:sp>
        <p:nvSpPr>
          <p:cNvPr id="67" name="Shape 67"/>
          <p:cNvSpPr txBox="1"/>
          <p:nvPr/>
        </p:nvSpPr>
        <p:spPr>
          <a:xfrm>
            <a:off x="5209524" y="919572"/>
            <a:ext cx="3640500" cy="3807411"/>
          </a:xfrm>
          <a:prstGeom prst="rect">
            <a:avLst/>
          </a:prstGeom>
          <a:noFill/>
          <a:ln>
            <a:noFill/>
          </a:ln>
        </p:spPr>
        <p:txBody>
          <a:bodyPr wrap="square" lIns="91425" tIns="91425" rIns="91425" bIns="91425" anchor="t" anchorCtr="0">
            <a:noAutofit/>
          </a:bodyPr>
          <a:lstStyle/>
          <a:p>
            <a:pPr marL="457200" lvl="0" indent="-342900">
              <a:spcBef>
                <a:spcPts val="0"/>
              </a:spcBef>
              <a:spcAft>
                <a:spcPts val="600"/>
              </a:spcAft>
              <a:buSzPts val="1800"/>
              <a:buChar char="●"/>
            </a:pPr>
            <a:r>
              <a:rPr lang="en-GB" sz="1800" dirty="0"/>
              <a:t>In XSS, </a:t>
            </a:r>
            <a:r>
              <a:rPr lang="en-GB" sz="1800" dirty="0" smtClean="0"/>
              <a:t>an attacker </a:t>
            </a:r>
            <a:r>
              <a:rPr lang="en-GB" sz="1800" dirty="0"/>
              <a:t>injects his/her malicious code to the victim’s browser via the target website.</a:t>
            </a:r>
          </a:p>
          <a:p>
            <a:pPr marL="457200" lvl="0" indent="-342900">
              <a:spcBef>
                <a:spcPts val="0"/>
              </a:spcBef>
              <a:spcAft>
                <a:spcPts val="600"/>
              </a:spcAft>
              <a:buSzPts val="1800"/>
              <a:buChar char="●"/>
            </a:pPr>
            <a:r>
              <a:rPr lang="en-GB" sz="1800" dirty="0"/>
              <a:t>When code comes from a website, it is considered as trusted with respect to the website, so it can access and change the content on the pages, read cookies belonging to the website and sending out requests on behalf of the user.</a:t>
            </a:r>
          </a:p>
        </p:txBody>
      </p:sp>
      <p:sp>
        <p:nvSpPr>
          <p:cNvPr id="68" name="Shape 68"/>
          <p:cNvSpPr txBox="1"/>
          <p:nvPr/>
        </p:nvSpPr>
        <p:spPr>
          <a:xfrm>
            <a:off x="227562" y="3991632"/>
            <a:ext cx="5066100" cy="10203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Basically, code can do whatever the user can do inside the session.</a:t>
            </a:r>
          </a:p>
        </p:txBody>
      </p:sp>
      <p:sp>
        <p:nvSpPr>
          <p:cNvPr id="2" name="Arc 1"/>
          <p:cNvSpPr/>
          <p:nvPr/>
        </p:nvSpPr>
        <p:spPr>
          <a:xfrm>
            <a:off x="1813303" y="1456841"/>
            <a:ext cx="1852046" cy="945396"/>
          </a:xfrm>
          <a:prstGeom prst="arc">
            <a:avLst>
              <a:gd name="adj1" fmla="val 16062036"/>
              <a:gd name="adj2" fmla="val 2358492"/>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a:t>Types of XSS </a:t>
            </a:r>
            <a:r>
              <a:rPr lang="en-GB" dirty="0" smtClean="0"/>
              <a:t>Attacks</a:t>
            </a:r>
            <a:endParaRPr lang="en-GB" dirty="0"/>
          </a:p>
        </p:txBody>
      </p:sp>
      <p:sp>
        <p:nvSpPr>
          <p:cNvPr id="74" name="Shape 74"/>
          <p:cNvSpPr txBox="1">
            <a:spLocks noGrp="1"/>
          </p:cNvSpPr>
          <p:nvPr>
            <p:ph type="body" idx="1"/>
          </p:nvPr>
        </p:nvSpPr>
        <p:spPr>
          <a:xfrm>
            <a:off x="311700" y="1152475"/>
            <a:ext cx="8520600" cy="2061000"/>
          </a:xfrm>
          <a:prstGeom prst="rect">
            <a:avLst/>
          </a:prstGeom>
        </p:spPr>
        <p:txBody>
          <a:bodyPr wrap="square" lIns="91425" tIns="91425" rIns="91425" bIns="91425" anchor="t" anchorCtr="0">
            <a:noAutofit/>
          </a:bodyPr>
          <a:lstStyle/>
          <a:p>
            <a:pPr marL="457200" lvl="0" indent="-342900" rtl="0">
              <a:spcBef>
                <a:spcPts val="0"/>
              </a:spcBef>
              <a:buClr>
                <a:srgbClr val="000000"/>
              </a:buClr>
              <a:buSzPts val="1800"/>
              <a:buChar char="●"/>
            </a:pPr>
            <a:r>
              <a:rPr lang="en-GB" dirty="0">
                <a:solidFill>
                  <a:srgbClr val="000000"/>
                </a:solidFill>
              </a:rPr>
              <a:t>Non-persistent (Reflected) XSS Attack</a:t>
            </a:r>
          </a:p>
          <a:p>
            <a:pPr marL="457200" lvl="0" indent="-342900">
              <a:spcBef>
                <a:spcPts val="0"/>
              </a:spcBef>
              <a:buClr>
                <a:srgbClr val="000000"/>
              </a:buClr>
              <a:buSzPts val="1800"/>
              <a:buChar char="●"/>
            </a:pPr>
            <a:r>
              <a:rPr lang="en-GB" dirty="0" smtClean="0">
                <a:solidFill>
                  <a:srgbClr val="000000"/>
                </a:solidFill>
              </a:rPr>
              <a:t>Persistent </a:t>
            </a:r>
            <a:r>
              <a:rPr lang="en-GB" dirty="0">
                <a:solidFill>
                  <a:srgbClr val="000000"/>
                </a:solidFill>
              </a:rPr>
              <a:t>(Stored) XSS Attack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Non-persistent (Reflected) XSS Attack</a:t>
            </a:r>
          </a:p>
        </p:txBody>
      </p:sp>
      <p:pic>
        <p:nvPicPr>
          <p:cNvPr id="80" name="Shape 80"/>
          <p:cNvPicPr preferRelativeResize="0"/>
          <p:nvPr/>
        </p:nvPicPr>
        <p:blipFill>
          <a:blip r:embed="rId3">
            <a:alphaModFix/>
          </a:blip>
          <a:stretch>
            <a:fillRect/>
          </a:stretch>
        </p:blipFill>
        <p:spPr>
          <a:xfrm>
            <a:off x="399300" y="1452666"/>
            <a:ext cx="4485675" cy="2737700"/>
          </a:xfrm>
          <a:prstGeom prst="rect">
            <a:avLst/>
          </a:prstGeom>
          <a:noFill/>
          <a:ln>
            <a:noFill/>
          </a:ln>
        </p:spPr>
      </p:pic>
      <p:sp>
        <p:nvSpPr>
          <p:cNvPr id="81" name="Shape 81"/>
          <p:cNvSpPr txBox="1"/>
          <p:nvPr/>
        </p:nvSpPr>
        <p:spPr>
          <a:xfrm>
            <a:off x="4884975" y="1452666"/>
            <a:ext cx="4054800" cy="25308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If a website with </a:t>
            </a:r>
            <a:r>
              <a:rPr lang="en-GB" sz="1800" dirty="0" smtClean="0"/>
              <a:t>a reflective </a:t>
            </a:r>
            <a:r>
              <a:rPr lang="en-GB" sz="1800" dirty="0" err="1" smtClean="0"/>
              <a:t>behavior</a:t>
            </a:r>
            <a:r>
              <a:rPr lang="en-GB" sz="1800" dirty="0" smtClean="0"/>
              <a:t> </a:t>
            </a:r>
            <a:r>
              <a:rPr lang="en-GB" sz="1800" dirty="0"/>
              <a:t>takes user inputs, then :</a:t>
            </a:r>
          </a:p>
          <a:p>
            <a:pPr marL="0" lvl="0" indent="0">
              <a:spcBef>
                <a:spcPts val="0"/>
              </a:spcBef>
              <a:buNone/>
            </a:pPr>
            <a:endParaRPr sz="1800" dirty="0"/>
          </a:p>
          <a:p>
            <a:pPr marL="457200" lvl="0" indent="-342900" rtl="0">
              <a:spcBef>
                <a:spcPts val="0"/>
              </a:spcBef>
              <a:buSzPts val="1800"/>
              <a:buChar char="●"/>
            </a:pPr>
            <a:r>
              <a:rPr lang="en-GB" sz="1800" dirty="0"/>
              <a:t>Attackers can put JavaScript code in the input, so when the input is reflected back, the </a:t>
            </a:r>
            <a:r>
              <a:rPr lang="en-GB" sz="1800" dirty="0" smtClean="0"/>
              <a:t>JavaScript </a:t>
            </a:r>
            <a:r>
              <a:rPr lang="en-GB" sz="1800" dirty="0"/>
              <a:t>code will be injected into the web page from the website.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Non-persistent (Reflected) XSS Attack</a:t>
            </a:r>
          </a:p>
        </p:txBody>
      </p:sp>
      <p:sp>
        <p:nvSpPr>
          <p:cNvPr id="87" name="Shape 87"/>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dirty="0">
                <a:solidFill>
                  <a:srgbClr val="000000"/>
                </a:solidFill>
              </a:rPr>
              <a:t>Assume a vulnerable service on website : </a:t>
            </a:r>
            <a:r>
              <a:rPr lang="en-GB" u="sng" dirty="0">
                <a:solidFill>
                  <a:srgbClr val="000000"/>
                </a:solidFill>
                <a:hlinkClick r:id="rId3"/>
              </a:rPr>
              <a:t>http://www.exame.com/search?input=word</a:t>
            </a:r>
            <a:r>
              <a:rPr lang="en-GB" dirty="0">
                <a:solidFill>
                  <a:srgbClr val="000000"/>
                </a:solidFill>
              </a:rPr>
              <a:t>, where word is provided by the users.</a:t>
            </a:r>
          </a:p>
          <a:p>
            <a:pPr marL="457200" lvl="0" indent="-342900" rtl="0">
              <a:spcBef>
                <a:spcPts val="0"/>
              </a:spcBef>
              <a:spcAft>
                <a:spcPts val="0"/>
              </a:spcAft>
              <a:buClr>
                <a:srgbClr val="000000"/>
              </a:buClr>
              <a:buSzPts val="1800"/>
              <a:buChar char="●"/>
            </a:pPr>
            <a:r>
              <a:rPr lang="en-GB" dirty="0">
                <a:solidFill>
                  <a:srgbClr val="000000"/>
                </a:solidFill>
              </a:rPr>
              <a:t>Now the attacker sends the following URL to the victim and tricks him to click the link: </a:t>
            </a:r>
            <a:r>
              <a:rPr lang="en-GB" u="sng" dirty="0">
                <a:solidFill>
                  <a:srgbClr val="000000"/>
                </a:solidFill>
                <a:hlinkClick r:id="rId4"/>
              </a:rPr>
              <a:t>http://www.example.com/</a:t>
            </a:r>
            <a:r>
              <a:rPr lang="en-GB" u="sng" dirty="0" err="1">
                <a:solidFill>
                  <a:srgbClr val="000000"/>
                </a:solidFill>
                <a:hlinkClick r:id="rId4"/>
              </a:rPr>
              <a:t>search?input</a:t>
            </a:r>
            <a:r>
              <a:rPr lang="en-GB" u="sng" dirty="0">
                <a:solidFill>
                  <a:srgbClr val="000000"/>
                </a:solidFill>
                <a:hlinkClick r:id="rId4"/>
              </a:rPr>
              <a:t>=</a:t>
            </a:r>
            <a:r>
              <a:rPr lang="en-GB" dirty="0">
                <a:solidFill>
                  <a:srgbClr val="FF0000"/>
                </a:solidFill>
              </a:rPr>
              <a:t>&lt;script&gt;alert(“attack”);&lt;/script&gt;</a:t>
            </a:r>
          </a:p>
          <a:p>
            <a:pPr marL="457200" lvl="0" indent="-342900">
              <a:spcBef>
                <a:spcPts val="0"/>
              </a:spcBef>
              <a:buClr>
                <a:srgbClr val="000000"/>
              </a:buClr>
              <a:buSzPts val="1800"/>
              <a:buChar char="●"/>
            </a:pPr>
            <a:r>
              <a:rPr lang="en-GB" dirty="0">
                <a:solidFill>
                  <a:srgbClr val="000000"/>
                </a:solidFill>
              </a:rPr>
              <a:t>Once the victim clicks on this link, an HTTP GET request will be sent to the </a:t>
            </a:r>
            <a:r>
              <a:rPr lang="en-GB" u="sng" dirty="0">
                <a:solidFill>
                  <a:srgbClr val="000000"/>
                </a:solidFill>
                <a:hlinkClick r:id="rId5"/>
              </a:rPr>
              <a:t>www.example.com</a:t>
            </a:r>
            <a:r>
              <a:rPr lang="en-GB" dirty="0">
                <a:solidFill>
                  <a:srgbClr val="000000"/>
                </a:solidFill>
              </a:rPr>
              <a:t> web server, which returns a page containing the search result, with the original input in the page. The input here is a JavaScript code which runs and gives a pop-up message on the victim’s browser.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Persistent (Stored) XSS Attack</a:t>
            </a:r>
          </a:p>
        </p:txBody>
      </p:sp>
      <p:sp>
        <p:nvSpPr>
          <p:cNvPr id="93" name="Shape 93"/>
          <p:cNvSpPr txBox="1">
            <a:spLocks noGrp="1"/>
          </p:cNvSpPr>
          <p:nvPr>
            <p:ph type="body" idx="1"/>
          </p:nvPr>
        </p:nvSpPr>
        <p:spPr>
          <a:xfrm>
            <a:off x="5035775" y="1152475"/>
            <a:ext cx="3796800" cy="39198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Attackers directly send their data to a target website/server which stores the data in a persistent storage.</a:t>
            </a:r>
          </a:p>
          <a:p>
            <a:pPr marL="457200" lvl="0" indent="-342900">
              <a:spcBef>
                <a:spcPts val="0"/>
              </a:spcBef>
              <a:buClr>
                <a:srgbClr val="000000"/>
              </a:buClr>
              <a:buSzPts val="1800"/>
              <a:buChar char="●"/>
            </a:pPr>
            <a:r>
              <a:rPr lang="en-GB" dirty="0">
                <a:solidFill>
                  <a:srgbClr val="000000"/>
                </a:solidFill>
              </a:rPr>
              <a:t>If the website later sends the stored data to other users, it creates a channel between the users and the attackers.</a:t>
            </a:r>
          </a:p>
          <a:p>
            <a:pPr marL="0" lvl="0" indent="0">
              <a:spcBef>
                <a:spcPts val="0"/>
              </a:spcBef>
              <a:buNone/>
            </a:pPr>
            <a:r>
              <a:rPr lang="en-GB" dirty="0">
                <a:solidFill>
                  <a:srgbClr val="000000"/>
                </a:solidFill>
              </a:rPr>
              <a:t>Example : User profile in a social network is a channel as it is set by one user and viewed by another.</a:t>
            </a:r>
          </a:p>
        </p:txBody>
      </p:sp>
      <p:pic>
        <p:nvPicPr>
          <p:cNvPr id="94" name="Shape 94"/>
          <p:cNvPicPr preferRelativeResize="0"/>
          <p:nvPr/>
        </p:nvPicPr>
        <p:blipFill>
          <a:blip r:embed="rId3">
            <a:alphaModFix/>
          </a:blip>
          <a:stretch>
            <a:fillRect/>
          </a:stretch>
        </p:blipFill>
        <p:spPr>
          <a:xfrm>
            <a:off x="392475" y="1152475"/>
            <a:ext cx="4562525" cy="2770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Persistent (Stored) XSS Attack</a:t>
            </a:r>
          </a:p>
        </p:txBody>
      </p:sp>
      <p:sp>
        <p:nvSpPr>
          <p:cNvPr id="100" name="Shape 100"/>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a:solidFill>
                  <a:srgbClr val="000000"/>
                </a:solidFill>
              </a:rPr>
              <a:t>These channels are supposed to be data channels. </a:t>
            </a:r>
          </a:p>
          <a:p>
            <a:pPr marL="457200" lvl="0" indent="-342900">
              <a:spcBef>
                <a:spcPts val="0"/>
              </a:spcBef>
              <a:spcAft>
                <a:spcPts val="600"/>
              </a:spcAft>
              <a:buClr>
                <a:srgbClr val="000000"/>
              </a:buClr>
              <a:buSzPts val="1800"/>
              <a:buChar char="●"/>
            </a:pPr>
            <a:r>
              <a:rPr lang="en-GB" dirty="0">
                <a:solidFill>
                  <a:srgbClr val="000000"/>
                </a:solidFill>
              </a:rPr>
              <a:t>But data provided </a:t>
            </a:r>
            <a:r>
              <a:rPr lang="en-GB" dirty="0" smtClean="0">
                <a:solidFill>
                  <a:srgbClr val="000000"/>
                </a:solidFill>
              </a:rPr>
              <a:t>by users </a:t>
            </a:r>
            <a:r>
              <a:rPr lang="en-GB" dirty="0">
                <a:solidFill>
                  <a:srgbClr val="000000"/>
                </a:solidFill>
              </a:rPr>
              <a:t>can contain HTML </a:t>
            </a:r>
            <a:r>
              <a:rPr lang="en-GB" dirty="0" err="1" smtClean="0">
                <a:solidFill>
                  <a:srgbClr val="000000"/>
                </a:solidFill>
              </a:rPr>
              <a:t>markups</a:t>
            </a:r>
            <a:r>
              <a:rPr lang="en-GB" dirty="0" smtClean="0">
                <a:solidFill>
                  <a:srgbClr val="000000"/>
                </a:solidFill>
              </a:rPr>
              <a:t> </a:t>
            </a:r>
            <a:r>
              <a:rPr lang="en-GB" dirty="0">
                <a:solidFill>
                  <a:srgbClr val="000000"/>
                </a:solidFill>
              </a:rPr>
              <a:t>and </a:t>
            </a:r>
            <a:r>
              <a:rPr lang="en-GB" dirty="0" smtClean="0">
                <a:solidFill>
                  <a:srgbClr val="000000"/>
                </a:solidFill>
              </a:rPr>
              <a:t>JavaScript </a:t>
            </a:r>
            <a:r>
              <a:rPr lang="en-GB" dirty="0">
                <a:solidFill>
                  <a:srgbClr val="000000"/>
                </a:solidFill>
              </a:rPr>
              <a:t>code.</a:t>
            </a:r>
          </a:p>
          <a:p>
            <a:pPr marL="457200" lvl="0" indent="-342900">
              <a:spcBef>
                <a:spcPts val="0"/>
              </a:spcBef>
              <a:spcAft>
                <a:spcPts val="600"/>
              </a:spcAft>
              <a:buClr>
                <a:srgbClr val="000000"/>
              </a:buClr>
              <a:buSzPts val="1800"/>
              <a:buChar char="●"/>
            </a:pPr>
            <a:r>
              <a:rPr lang="en-GB" dirty="0">
                <a:solidFill>
                  <a:srgbClr val="000000"/>
                </a:solidFill>
              </a:rPr>
              <a:t>If the input is not sanitized properly by the website, it is sent to other users’ browsers through the channel and gets executed by the browsers.</a:t>
            </a:r>
          </a:p>
          <a:p>
            <a:pPr marL="457200" lvl="0" indent="-342900">
              <a:spcBef>
                <a:spcPts val="0"/>
              </a:spcBef>
              <a:spcAft>
                <a:spcPts val="600"/>
              </a:spcAft>
              <a:buClr>
                <a:srgbClr val="000000"/>
              </a:buClr>
              <a:buSzPts val="1800"/>
              <a:buChar char="●"/>
            </a:pPr>
            <a:r>
              <a:rPr lang="en-GB" dirty="0">
                <a:solidFill>
                  <a:srgbClr val="000000"/>
                </a:solidFill>
              </a:rPr>
              <a:t>Browsers consider it like any other code coming from the </a:t>
            </a:r>
            <a:r>
              <a:rPr lang="en-GB" dirty="0" smtClean="0">
                <a:solidFill>
                  <a:srgbClr val="000000"/>
                </a:solidFill>
              </a:rPr>
              <a:t>website. Therefore</a:t>
            </a:r>
            <a:r>
              <a:rPr lang="en-GB" dirty="0">
                <a:solidFill>
                  <a:srgbClr val="000000"/>
                </a:solidFill>
              </a:rPr>
              <a:t>, the code is given the same privileges as that from the website.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a:t>Damage </a:t>
            </a:r>
            <a:r>
              <a:rPr lang="en-GB" dirty="0" smtClean="0"/>
              <a:t>Caused </a:t>
            </a:r>
            <a:r>
              <a:rPr lang="en-GB" dirty="0"/>
              <a:t>by XSS</a:t>
            </a:r>
          </a:p>
        </p:txBody>
      </p:sp>
      <p:sp>
        <p:nvSpPr>
          <p:cNvPr id="106" name="Shape 106"/>
          <p:cNvSpPr txBox="1">
            <a:spLocks noGrp="1"/>
          </p:cNvSpPr>
          <p:nvPr>
            <p:ph type="body" idx="1"/>
          </p:nvPr>
        </p:nvSpPr>
        <p:spPr>
          <a:prstGeom prst="rect">
            <a:avLst/>
          </a:prstGeom>
        </p:spPr>
        <p:txBody>
          <a:bodyPr wrap="square" lIns="91425" tIns="91425" rIns="91425" bIns="91425" anchor="t" anchorCtr="0">
            <a:noAutofit/>
          </a:bodyPr>
          <a:lstStyle/>
          <a:p>
            <a:pPr marL="0" lvl="0" indent="0">
              <a:spcBef>
                <a:spcPts val="0"/>
              </a:spcBef>
              <a:buNone/>
            </a:pPr>
            <a:r>
              <a:rPr lang="en-GB" u="sng" dirty="0">
                <a:solidFill>
                  <a:srgbClr val="000000"/>
                </a:solidFill>
              </a:rPr>
              <a:t>Web </a:t>
            </a:r>
            <a:r>
              <a:rPr lang="en-GB" u="sng" dirty="0" smtClean="0">
                <a:solidFill>
                  <a:srgbClr val="000000"/>
                </a:solidFill>
              </a:rPr>
              <a:t>defacing:</a:t>
            </a:r>
            <a:r>
              <a:rPr lang="en-GB" dirty="0" smtClean="0">
                <a:solidFill>
                  <a:srgbClr val="000000"/>
                </a:solidFill>
              </a:rPr>
              <a:t> </a:t>
            </a:r>
            <a:r>
              <a:rPr lang="en-GB" dirty="0">
                <a:solidFill>
                  <a:srgbClr val="000000"/>
                </a:solidFill>
              </a:rPr>
              <a:t>JavaScript code can use DOM APIs to access the DOM nodes inside the hosting page</a:t>
            </a:r>
            <a:r>
              <a:rPr lang="en-GB" dirty="0" smtClean="0">
                <a:solidFill>
                  <a:srgbClr val="000000"/>
                </a:solidFill>
              </a:rPr>
              <a:t>. Therefore</a:t>
            </a:r>
            <a:r>
              <a:rPr lang="en-GB" dirty="0">
                <a:solidFill>
                  <a:srgbClr val="000000"/>
                </a:solidFill>
              </a:rPr>
              <a:t>, the injected JavaScript code can make arbitrary changes to the </a:t>
            </a:r>
            <a:r>
              <a:rPr lang="en-GB" dirty="0" smtClean="0">
                <a:solidFill>
                  <a:srgbClr val="000000"/>
                </a:solidFill>
              </a:rPr>
              <a:t>page. Example: </a:t>
            </a:r>
            <a:r>
              <a:rPr lang="en-GB" dirty="0">
                <a:solidFill>
                  <a:srgbClr val="000000"/>
                </a:solidFill>
              </a:rPr>
              <a:t>JavaScript code can change a news article page to something fake or change some pictures on the page.</a:t>
            </a:r>
          </a:p>
          <a:p>
            <a:pPr marL="0" lvl="0" indent="0">
              <a:spcBef>
                <a:spcPts val="0"/>
              </a:spcBef>
              <a:buNone/>
            </a:pPr>
            <a:r>
              <a:rPr lang="en-GB" u="sng" dirty="0">
                <a:solidFill>
                  <a:srgbClr val="000000"/>
                </a:solidFill>
              </a:rPr>
              <a:t>Spoofing </a:t>
            </a:r>
            <a:r>
              <a:rPr lang="en-GB" u="sng" dirty="0" smtClean="0">
                <a:solidFill>
                  <a:srgbClr val="000000"/>
                </a:solidFill>
              </a:rPr>
              <a:t>requests</a:t>
            </a:r>
            <a:r>
              <a:rPr lang="en-GB" dirty="0" smtClean="0">
                <a:solidFill>
                  <a:srgbClr val="000000"/>
                </a:solidFill>
              </a:rPr>
              <a:t>: </a:t>
            </a:r>
            <a:r>
              <a:rPr lang="en-GB" dirty="0">
                <a:solidFill>
                  <a:srgbClr val="000000"/>
                </a:solidFill>
              </a:rPr>
              <a:t>The injected JavaScript code can send HTTP requests to the server on </a:t>
            </a:r>
            <a:r>
              <a:rPr lang="en-GB" dirty="0" smtClean="0">
                <a:solidFill>
                  <a:srgbClr val="000000"/>
                </a:solidFill>
              </a:rPr>
              <a:t>behalf </a:t>
            </a:r>
            <a:r>
              <a:rPr lang="en-GB" dirty="0">
                <a:solidFill>
                  <a:srgbClr val="000000"/>
                </a:solidFill>
              </a:rPr>
              <a:t>of the user. (Discussed in later slides)</a:t>
            </a:r>
          </a:p>
          <a:p>
            <a:pPr marL="0" lvl="0" indent="0">
              <a:spcBef>
                <a:spcPts val="0"/>
              </a:spcBef>
              <a:buNone/>
            </a:pPr>
            <a:r>
              <a:rPr lang="en-GB" u="sng" dirty="0">
                <a:solidFill>
                  <a:srgbClr val="000000"/>
                </a:solidFill>
              </a:rPr>
              <a:t>Stealing </a:t>
            </a:r>
            <a:r>
              <a:rPr lang="en-GB" u="sng" dirty="0" smtClean="0">
                <a:solidFill>
                  <a:srgbClr val="000000"/>
                </a:solidFill>
              </a:rPr>
              <a:t>information: </a:t>
            </a:r>
            <a:r>
              <a:rPr lang="en-GB" dirty="0">
                <a:solidFill>
                  <a:srgbClr val="000000"/>
                </a:solidFill>
              </a:rPr>
              <a:t>The injected JavaScript code can also steal victim’s private data including the session cookies</a:t>
            </a:r>
            <a:r>
              <a:rPr lang="en-GB" dirty="0" smtClean="0">
                <a:solidFill>
                  <a:srgbClr val="000000"/>
                </a:solidFill>
              </a:rPr>
              <a:t>, personal </a:t>
            </a:r>
            <a:r>
              <a:rPr lang="en-GB" dirty="0">
                <a:solidFill>
                  <a:srgbClr val="000000"/>
                </a:solidFill>
              </a:rPr>
              <a:t>data displayed on the web page, data stored locally by the web application.</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293</TotalTime>
  <Words>890</Words>
  <Application>Microsoft Macintosh PowerPoint</Application>
  <PresentationFormat>On-screen Show (16:9)</PresentationFormat>
  <Paragraphs>65</Paragraphs>
  <Slides>15</Slides>
  <Notes>12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Simple Light</vt:lpstr>
      <vt:lpstr>Cross-Site Scripting Attack (XSS)</vt:lpstr>
      <vt:lpstr>Outline</vt:lpstr>
      <vt:lpstr>The Cross-Site Scripting Attack</vt:lpstr>
      <vt:lpstr>Types of XSS Attacks</vt:lpstr>
      <vt:lpstr>Non-persistent (Reflected) XSS Attack</vt:lpstr>
      <vt:lpstr>Non-persistent (Reflected) XSS Attack</vt:lpstr>
      <vt:lpstr>Persistent (Stored) XSS Attack</vt:lpstr>
      <vt:lpstr>Persistent (Stored) XSS Attack</vt:lpstr>
      <vt:lpstr>Damage Caused by XSS</vt:lpstr>
      <vt:lpstr>PowerPoint Presentation</vt:lpstr>
      <vt:lpstr>Countermeasures: the Filter Approach</vt:lpstr>
      <vt:lpstr>Countermeasures: The Encoding Approach</vt:lpstr>
      <vt:lpstr>Countermeasures: Elgg’s Approach</vt:lpstr>
      <vt:lpstr>Discussion Questions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Cross-Site Scripting Attack (XSS)</dc:title>
  <cp:lastModifiedBy>Vivian</cp:lastModifiedBy>
  <cp:revision>11</cp:revision>
  <dcterms:modified xsi:type="dcterms:W3CDTF">2018-11-06T21:14:14Z</dcterms:modified>
</cp:coreProperties>
</file>